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5"/>
  </p:notesMasterIdLst>
  <p:handoutMasterIdLst>
    <p:handoutMasterId r:id="rId26"/>
  </p:handoutMasterIdLst>
  <p:sldIdLst>
    <p:sldId id="268" r:id="rId5"/>
    <p:sldId id="2882" r:id="rId6"/>
    <p:sldId id="2957" r:id="rId7"/>
    <p:sldId id="2883" r:id="rId8"/>
    <p:sldId id="2932" r:id="rId9"/>
    <p:sldId id="2973" r:id="rId10"/>
    <p:sldId id="2971" r:id="rId11"/>
    <p:sldId id="2974" r:id="rId12"/>
    <p:sldId id="2944" r:id="rId13"/>
    <p:sldId id="2940" r:id="rId14"/>
    <p:sldId id="2947" r:id="rId15"/>
    <p:sldId id="2975" r:id="rId16"/>
    <p:sldId id="2976" r:id="rId17"/>
    <p:sldId id="2933" r:id="rId18"/>
    <p:sldId id="2934" r:id="rId19"/>
    <p:sldId id="2935" r:id="rId20"/>
    <p:sldId id="2936" r:id="rId21"/>
    <p:sldId id="2938" r:id="rId22"/>
    <p:sldId id="2963" r:id="rId23"/>
    <p:sldId id="2962"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36" userDrawn="1">
          <p15:clr>
            <a:srgbClr val="A4A3A4"/>
          </p15:clr>
        </p15:guide>
        <p15:guide id="3" orient="horz" pos="2136" userDrawn="1">
          <p15:clr>
            <a:srgbClr val="A4A3A4"/>
          </p15:clr>
        </p15:guide>
        <p15:guide id="4" pos="7416" userDrawn="1">
          <p15:clr>
            <a:srgbClr val="A4A3A4"/>
          </p15:clr>
        </p15:guide>
        <p15:guide id="5" orient="horz" pos="7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sse, Christopher (HQ-DK000)[BOOZ ALLEN HAMILTON]" initials="CC(AH" lastIdx="1" clrIdx="0">
    <p:extLst>
      <p:ext uri="{19B8F6BF-5375-455C-9EA6-DF929625EA0E}">
        <p15:presenceInfo xmlns:p15="http://schemas.microsoft.com/office/powerpoint/2012/main" userId="S-1-5-21-330711430-3775241029-4075259233-8154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F1A947"/>
    <a:srgbClr val="AFDE7E"/>
    <a:srgbClr val="FFFC02"/>
    <a:srgbClr val="71CCF5"/>
    <a:srgbClr val="008000"/>
    <a:srgbClr val="385F6D"/>
    <a:srgbClr val="70705A"/>
    <a:srgbClr val="3B69BA"/>
    <a:srgbClr val="92D0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1BBBF2-2135-064D-86A8-2BD77C530990}" v="4" dt="2020-01-03T19:46:11.122"/>
  </p1510:revLst>
</p1510:revInfo>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91" autoAdjust="0"/>
    <p:restoredTop sz="89219" autoAdjust="0"/>
  </p:normalViewPr>
  <p:slideViewPr>
    <p:cSldViewPr snapToGrid="0" snapToObjects="1" showGuides="1">
      <p:cViewPr varScale="1">
        <p:scale>
          <a:sx n="121" d="100"/>
          <a:sy n="121" d="100"/>
        </p:scale>
        <p:origin x="312" y="176"/>
      </p:cViewPr>
      <p:guideLst>
        <p:guide pos="336"/>
        <p:guide orient="horz" pos="2136"/>
        <p:guide pos="7416"/>
        <p:guide orient="horz" pos="792"/>
      </p:guideLst>
    </p:cSldViewPr>
  </p:slideViewPr>
  <p:outlineViewPr>
    <p:cViewPr>
      <p:scale>
        <a:sx n="33" d="100"/>
        <a:sy n="33" d="100"/>
      </p:scale>
      <p:origin x="0" y="-2964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106" d="100"/>
          <a:sy n="106" d="100"/>
        </p:scale>
        <p:origin x="443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lunkett, Simon P. (HQ-DJ000)" userId="c7cbb554-efc6-4701-b9a4-42865a961716" providerId="ADAL" clId="{FF1BBBF2-2135-064D-86A8-2BD77C530990}"/>
    <pc:docChg chg="custSel delSld modSld">
      <pc:chgData name="Plunkett, Simon P. (HQ-DJ000)" userId="c7cbb554-efc6-4701-b9a4-42865a961716" providerId="ADAL" clId="{FF1BBBF2-2135-064D-86A8-2BD77C530990}" dt="2020-01-03T19:46:27.852" v="21" actId="20577"/>
      <pc:docMkLst>
        <pc:docMk/>
      </pc:docMkLst>
      <pc:sldChg chg="modSp">
        <pc:chgData name="Plunkett, Simon P. (HQ-DJ000)" userId="c7cbb554-efc6-4701-b9a4-42865a961716" providerId="ADAL" clId="{FF1BBBF2-2135-064D-86A8-2BD77C530990}" dt="2020-01-03T19:44:46.640" v="13"/>
        <pc:sldMkLst>
          <pc:docMk/>
          <pc:sldMk cId="1434891866" sldId="2882"/>
        </pc:sldMkLst>
        <pc:graphicFrameChg chg="modGraphic">
          <ac:chgData name="Plunkett, Simon P. (HQ-DJ000)" userId="c7cbb554-efc6-4701-b9a4-42865a961716" providerId="ADAL" clId="{FF1BBBF2-2135-064D-86A8-2BD77C530990}" dt="2020-01-03T19:44:46.640" v="13"/>
          <ac:graphicFrameMkLst>
            <pc:docMk/>
            <pc:sldMk cId="1434891866" sldId="2882"/>
            <ac:graphicFrameMk id="5" creationId="{929E4BA8-48C7-3847-898E-285B562E7DFE}"/>
          </ac:graphicFrameMkLst>
        </pc:graphicFrameChg>
      </pc:sldChg>
      <pc:sldChg chg="modNotesTx">
        <pc:chgData name="Plunkett, Simon P. (HQ-DJ000)" userId="c7cbb554-efc6-4701-b9a4-42865a961716" providerId="ADAL" clId="{FF1BBBF2-2135-064D-86A8-2BD77C530990}" dt="2020-01-03T19:45:21.579" v="16" actId="20577"/>
        <pc:sldMkLst>
          <pc:docMk/>
          <pc:sldMk cId="1173467443" sldId="2932"/>
        </pc:sldMkLst>
      </pc:sldChg>
      <pc:sldChg chg="modSp">
        <pc:chgData name="Plunkett, Simon P. (HQ-DJ000)" userId="c7cbb554-efc6-4701-b9a4-42865a961716" providerId="ADAL" clId="{FF1BBBF2-2135-064D-86A8-2BD77C530990}" dt="2020-01-03T19:42:45.002" v="1" actId="20577"/>
        <pc:sldMkLst>
          <pc:docMk/>
          <pc:sldMk cId="4058274461" sldId="2933"/>
        </pc:sldMkLst>
        <pc:spChg chg="mod">
          <ac:chgData name="Plunkett, Simon P. (HQ-DJ000)" userId="c7cbb554-efc6-4701-b9a4-42865a961716" providerId="ADAL" clId="{FF1BBBF2-2135-064D-86A8-2BD77C530990}" dt="2020-01-03T19:42:45.002" v="1" actId="20577"/>
          <ac:spMkLst>
            <pc:docMk/>
            <pc:sldMk cId="4058274461" sldId="2933"/>
            <ac:spMk id="3" creationId="{627493A8-E687-3E40-89D7-907530C45BC3}"/>
          </ac:spMkLst>
        </pc:spChg>
      </pc:sldChg>
      <pc:sldChg chg="modNotesTx">
        <pc:chgData name="Plunkett, Simon P. (HQ-DJ000)" userId="c7cbb554-efc6-4701-b9a4-42865a961716" providerId="ADAL" clId="{FF1BBBF2-2135-064D-86A8-2BD77C530990}" dt="2020-01-03T19:46:10.732" v="19" actId="20577"/>
        <pc:sldMkLst>
          <pc:docMk/>
          <pc:sldMk cId="2117210909" sldId="2935"/>
        </pc:sldMkLst>
      </pc:sldChg>
      <pc:sldChg chg="modNotesTx">
        <pc:chgData name="Plunkett, Simon P. (HQ-DJ000)" userId="c7cbb554-efc6-4701-b9a4-42865a961716" providerId="ADAL" clId="{FF1BBBF2-2135-064D-86A8-2BD77C530990}" dt="2020-01-03T19:46:16.933" v="20" actId="20577"/>
        <pc:sldMkLst>
          <pc:docMk/>
          <pc:sldMk cId="3106005781" sldId="2936"/>
        </pc:sldMkLst>
      </pc:sldChg>
      <pc:sldChg chg="del">
        <pc:chgData name="Plunkett, Simon P. (HQ-DJ000)" userId="c7cbb554-efc6-4701-b9a4-42865a961716" providerId="ADAL" clId="{FF1BBBF2-2135-064D-86A8-2BD77C530990}" dt="2020-01-03T19:43:56.924" v="3" actId="2696"/>
        <pc:sldMkLst>
          <pc:docMk/>
          <pc:sldMk cId="1014748099" sldId="2939"/>
        </pc:sldMkLst>
      </pc:sldChg>
      <pc:sldChg chg="modNotesTx">
        <pc:chgData name="Plunkett, Simon P. (HQ-DJ000)" userId="c7cbb554-efc6-4701-b9a4-42865a961716" providerId="ADAL" clId="{FF1BBBF2-2135-064D-86A8-2BD77C530990}" dt="2020-01-03T19:45:50.205" v="18" actId="20577"/>
        <pc:sldMkLst>
          <pc:docMk/>
          <pc:sldMk cId="2168639522" sldId="2940"/>
        </pc:sldMkLst>
      </pc:sldChg>
      <pc:sldChg chg="del">
        <pc:chgData name="Plunkett, Simon P. (HQ-DJ000)" userId="c7cbb554-efc6-4701-b9a4-42865a961716" providerId="ADAL" clId="{FF1BBBF2-2135-064D-86A8-2BD77C530990}" dt="2020-01-03T19:45:00.607" v="14" actId="2696"/>
        <pc:sldMkLst>
          <pc:docMk/>
          <pc:sldMk cId="1285547343" sldId="2956"/>
        </pc:sldMkLst>
      </pc:sldChg>
      <pc:sldChg chg="del">
        <pc:chgData name="Plunkett, Simon P. (HQ-DJ000)" userId="c7cbb554-efc6-4701-b9a4-42865a961716" providerId="ADAL" clId="{FF1BBBF2-2135-064D-86A8-2BD77C530990}" dt="2020-01-03T19:43:57.038" v="9" actId="2696"/>
        <pc:sldMkLst>
          <pc:docMk/>
          <pc:sldMk cId="600714296" sldId="2958"/>
        </pc:sldMkLst>
      </pc:sldChg>
      <pc:sldChg chg="del">
        <pc:chgData name="Plunkett, Simon P. (HQ-DJ000)" userId="c7cbb554-efc6-4701-b9a4-42865a961716" providerId="ADAL" clId="{FF1BBBF2-2135-064D-86A8-2BD77C530990}" dt="2020-01-03T19:43:57.002" v="7" actId="2696"/>
        <pc:sldMkLst>
          <pc:docMk/>
          <pc:sldMk cId="2092492457" sldId="2959"/>
        </pc:sldMkLst>
      </pc:sldChg>
      <pc:sldChg chg="del">
        <pc:chgData name="Plunkett, Simon P. (HQ-DJ000)" userId="c7cbb554-efc6-4701-b9a4-42865a961716" providerId="ADAL" clId="{FF1BBBF2-2135-064D-86A8-2BD77C530990}" dt="2020-01-03T19:43:57.073" v="11" actId="2696"/>
        <pc:sldMkLst>
          <pc:docMk/>
          <pc:sldMk cId="468196095" sldId="2960"/>
        </pc:sldMkLst>
      </pc:sldChg>
      <pc:sldChg chg="del">
        <pc:chgData name="Plunkett, Simon P. (HQ-DJ000)" userId="c7cbb554-efc6-4701-b9a4-42865a961716" providerId="ADAL" clId="{FF1BBBF2-2135-064D-86A8-2BD77C530990}" dt="2020-01-03T19:43:56.964" v="5" actId="2696"/>
        <pc:sldMkLst>
          <pc:docMk/>
          <pc:sldMk cId="544292253" sldId="2961"/>
        </pc:sldMkLst>
      </pc:sldChg>
      <pc:sldChg chg="modNotesTx">
        <pc:chgData name="Plunkett, Simon P. (HQ-DJ000)" userId="c7cbb554-efc6-4701-b9a4-42865a961716" providerId="ADAL" clId="{FF1BBBF2-2135-064D-86A8-2BD77C530990}" dt="2020-01-03T19:46:27.852" v="21" actId="20577"/>
        <pc:sldMkLst>
          <pc:docMk/>
          <pc:sldMk cId="2045970273" sldId="2962"/>
        </pc:sldMkLst>
      </pc:sldChg>
      <pc:sldChg chg="del">
        <pc:chgData name="Plunkett, Simon P. (HQ-DJ000)" userId="c7cbb554-efc6-4701-b9a4-42865a961716" providerId="ADAL" clId="{FF1BBBF2-2135-064D-86A8-2BD77C530990}" dt="2020-01-03T19:45:03.915" v="15" actId="2696"/>
        <pc:sldMkLst>
          <pc:docMk/>
          <pc:sldMk cId="649822648" sldId="2964"/>
        </pc:sldMkLst>
      </pc:sldChg>
      <pc:sldChg chg="del">
        <pc:chgData name="Plunkett, Simon P. (HQ-DJ000)" userId="c7cbb554-efc6-4701-b9a4-42865a961716" providerId="ADAL" clId="{FF1BBBF2-2135-064D-86A8-2BD77C530990}" dt="2020-01-03T19:43:56.891" v="2" actId="2696"/>
        <pc:sldMkLst>
          <pc:docMk/>
          <pc:sldMk cId="836010363" sldId="2965"/>
        </pc:sldMkLst>
      </pc:sldChg>
      <pc:sldChg chg="del">
        <pc:chgData name="Plunkett, Simon P. (HQ-DJ000)" userId="c7cbb554-efc6-4701-b9a4-42865a961716" providerId="ADAL" clId="{FF1BBBF2-2135-064D-86A8-2BD77C530990}" dt="2020-01-03T19:43:56.934" v="4" actId="2696"/>
        <pc:sldMkLst>
          <pc:docMk/>
          <pc:sldMk cId="1718928760" sldId="2966"/>
        </pc:sldMkLst>
      </pc:sldChg>
      <pc:sldChg chg="del">
        <pc:chgData name="Plunkett, Simon P. (HQ-DJ000)" userId="c7cbb554-efc6-4701-b9a4-42865a961716" providerId="ADAL" clId="{FF1BBBF2-2135-064D-86A8-2BD77C530990}" dt="2020-01-03T19:43:56.973" v="6" actId="2696"/>
        <pc:sldMkLst>
          <pc:docMk/>
          <pc:sldMk cId="307328367" sldId="2967"/>
        </pc:sldMkLst>
      </pc:sldChg>
      <pc:sldChg chg="del">
        <pc:chgData name="Plunkett, Simon P. (HQ-DJ000)" userId="c7cbb554-efc6-4701-b9a4-42865a961716" providerId="ADAL" clId="{FF1BBBF2-2135-064D-86A8-2BD77C530990}" dt="2020-01-03T19:43:57.010" v="8" actId="2696"/>
        <pc:sldMkLst>
          <pc:docMk/>
          <pc:sldMk cId="2876245097" sldId="2968"/>
        </pc:sldMkLst>
      </pc:sldChg>
      <pc:sldChg chg="del">
        <pc:chgData name="Plunkett, Simon P. (HQ-DJ000)" userId="c7cbb554-efc6-4701-b9a4-42865a961716" providerId="ADAL" clId="{FF1BBBF2-2135-064D-86A8-2BD77C530990}" dt="2020-01-03T19:43:57.046" v="10" actId="2696"/>
        <pc:sldMkLst>
          <pc:docMk/>
          <pc:sldMk cId="920126026" sldId="2969"/>
        </pc:sldMkLst>
      </pc:sldChg>
      <pc:sldChg chg="del">
        <pc:chgData name="Plunkett, Simon P. (HQ-DJ000)" userId="c7cbb554-efc6-4701-b9a4-42865a961716" providerId="ADAL" clId="{FF1BBBF2-2135-064D-86A8-2BD77C530990}" dt="2020-01-03T19:43:57.089" v="12" actId="2696"/>
        <pc:sldMkLst>
          <pc:docMk/>
          <pc:sldMk cId="1531917578" sldId="2970"/>
        </pc:sldMkLst>
      </pc:sldChg>
      <pc:sldChg chg="modNotesTx">
        <pc:chgData name="Plunkett, Simon P. (HQ-DJ000)" userId="c7cbb554-efc6-4701-b9a4-42865a961716" providerId="ADAL" clId="{FF1BBBF2-2135-064D-86A8-2BD77C530990}" dt="2020-01-03T19:45:35.604" v="17" actId="20577"/>
        <pc:sldMkLst>
          <pc:docMk/>
          <pc:sldMk cId="3990118839" sldId="297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134" y="1"/>
            <a:ext cx="3038648" cy="466725"/>
          </a:xfrm>
          <a:prstGeom prst="rect">
            <a:avLst/>
          </a:prstGeom>
        </p:spPr>
        <p:txBody>
          <a:bodyPr vert="horz" lIns="91440" tIns="45720" rIns="91440" bIns="45720" rtlCol="0"/>
          <a:lstStyle>
            <a:lvl1pPr algn="r">
              <a:defRPr sz="1200"/>
            </a:lvl1pPr>
          </a:lstStyle>
          <a:p>
            <a:fld id="{0466A4C1-6E27-4A61-966E-73A14A840D69}" type="datetimeFigureOut">
              <a:rPr lang="en-US" smtClean="0"/>
              <a:t>1/3/20</a:t>
            </a:fld>
            <a:endParaRPr lang="en-US" dirty="0"/>
          </a:p>
        </p:txBody>
      </p:sp>
      <p:sp>
        <p:nvSpPr>
          <p:cNvPr id="4" name="Footer Placeholder 3"/>
          <p:cNvSpPr>
            <a:spLocks noGrp="1"/>
          </p:cNvSpPr>
          <p:nvPr>
            <p:ph type="ftr" sz="quarter" idx="2"/>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134" y="8829676"/>
            <a:ext cx="3038648" cy="466725"/>
          </a:xfrm>
          <a:prstGeom prst="rect">
            <a:avLst/>
          </a:prstGeom>
        </p:spPr>
        <p:txBody>
          <a:bodyPr vert="horz" lIns="91440" tIns="45720" rIns="91440" bIns="45720" rtlCol="0" anchor="b"/>
          <a:lstStyle>
            <a:lvl1pPr algn="r">
              <a:defRPr sz="1200"/>
            </a:lvl1pPr>
          </a:lstStyle>
          <a:p>
            <a:fld id="{22F9BC2C-88CD-4924-B18B-501F466BD5E3}" type="slidenum">
              <a:rPr lang="en-US" smtClean="0"/>
              <a:t>‹#›</a:t>
            </a:fld>
            <a:endParaRPr lang="en-US" dirty="0"/>
          </a:p>
        </p:txBody>
      </p:sp>
    </p:spTree>
    <p:extLst>
      <p:ext uri="{BB962C8B-B14F-4D97-AF65-F5344CB8AC3E}">
        <p14:creationId xmlns:p14="http://schemas.microsoft.com/office/powerpoint/2010/main" val="3789608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4"/>
          </a:xfrm>
          <a:prstGeom prst="rect">
            <a:avLst/>
          </a:prstGeom>
        </p:spPr>
        <p:txBody>
          <a:bodyPr vert="horz" lIns="92446" tIns="46223" rIns="92446" bIns="46223" rtlCol="0"/>
          <a:lstStyle>
            <a:lvl1pPr algn="r">
              <a:defRPr sz="1200"/>
            </a:lvl1pPr>
          </a:lstStyle>
          <a:p>
            <a:fld id="{53E219B0-068E-A84A-8185-F22873B906E8}" type="datetimeFigureOut">
              <a:rPr lang="en-US" smtClean="0"/>
              <a:t>1/3/20</a:t>
            </a:fld>
            <a:endParaRPr lang="en-US" dirty="0"/>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2446" tIns="46223" rIns="92446" bIns="46223" rtlCol="0" anchor="b"/>
          <a:lstStyle>
            <a:lvl1pPr algn="r">
              <a:defRPr sz="1200"/>
            </a:lvl1pPr>
          </a:lstStyle>
          <a:p>
            <a:fld id="{47182863-384D-A645-9536-8F1BA5D66C3E}" type="slidenum">
              <a:rPr lang="en-US" smtClean="0"/>
              <a:t>‹#›</a:t>
            </a:fld>
            <a:endParaRPr lang="en-US" dirty="0"/>
          </a:p>
        </p:txBody>
      </p:sp>
    </p:spTree>
    <p:extLst>
      <p:ext uri="{BB962C8B-B14F-4D97-AF65-F5344CB8AC3E}">
        <p14:creationId xmlns:p14="http://schemas.microsoft.com/office/powerpoint/2010/main" val="321543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163158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82863-384D-A645-9536-8F1BA5D66C3E}" type="slidenum">
              <a:rPr lang="en-US" smtClean="0"/>
              <a:t>17</a:t>
            </a:fld>
            <a:endParaRPr lang="en-US" dirty="0"/>
          </a:p>
        </p:txBody>
      </p:sp>
    </p:spTree>
    <p:extLst>
      <p:ext uri="{BB962C8B-B14F-4D97-AF65-F5344CB8AC3E}">
        <p14:creationId xmlns:p14="http://schemas.microsoft.com/office/powerpoint/2010/main" val="506187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82863-384D-A645-9536-8F1BA5D66C3E}" type="slidenum">
              <a:rPr lang="en-US" smtClean="0"/>
              <a:t>20</a:t>
            </a:fld>
            <a:endParaRPr lang="en-US" dirty="0"/>
          </a:p>
        </p:txBody>
      </p:sp>
    </p:spTree>
    <p:extLst>
      <p:ext uri="{BB962C8B-B14F-4D97-AF65-F5344CB8AC3E}">
        <p14:creationId xmlns:p14="http://schemas.microsoft.com/office/powerpoint/2010/main" val="3650313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82863-384D-A645-9536-8F1BA5D66C3E}" type="slidenum">
              <a:rPr lang="en-US" smtClean="0"/>
              <a:t>2</a:t>
            </a:fld>
            <a:endParaRPr lang="en-US" dirty="0"/>
          </a:p>
        </p:txBody>
      </p:sp>
    </p:spTree>
    <p:extLst>
      <p:ext uri="{BB962C8B-B14F-4D97-AF65-F5344CB8AC3E}">
        <p14:creationId xmlns:p14="http://schemas.microsoft.com/office/powerpoint/2010/main" val="1121426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82863-384D-A645-9536-8F1BA5D66C3E}" type="slidenum">
              <a:rPr lang="en-US" smtClean="0"/>
              <a:t>5</a:t>
            </a:fld>
            <a:endParaRPr lang="en-US"/>
          </a:p>
        </p:txBody>
      </p:sp>
    </p:spTree>
    <p:extLst>
      <p:ext uri="{BB962C8B-B14F-4D97-AF65-F5344CB8AC3E}">
        <p14:creationId xmlns:p14="http://schemas.microsoft.com/office/powerpoint/2010/main" val="333207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82863-384D-A645-9536-8F1BA5D66C3E}" type="slidenum">
              <a:rPr lang="en-US" smtClean="0"/>
              <a:t>6</a:t>
            </a:fld>
            <a:endParaRPr lang="en-US" dirty="0"/>
          </a:p>
        </p:txBody>
      </p:sp>
    </p:spTree>
    <p:extLst>
      <p:ext uri="{BB962C8B-B14F-4D97-AF65-F5344CB8AC3E}">
        <p14:creationId xmlns:p14="http://schemas.microsoft.com/office/powerpoint/2010/main" val="2832303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i="1" dirty="0">
              <a:solidFill>
                <a:srgbClr val="002060"/>
              </a:solidFill>
            </a:endParaRPr>
          </a:p>
        </p:txBody>
      </p:sp>
      <p:sp>
        <p:nvSpPr>
          <p:cNvPr id="4" name="Slide Number Placeholder 3"/>
          <p:cNvSpPr>
            <a:spLocks noGrp="1"/>
          </p:cNvSpPr>
          <p:nvPr>
            <p:ph type="sldNum" sz="quarter" idx="5"/>
          </p:nvPr>
        </p:nvSpPr>
        <p:spPr/>
        <p:txBody>
          <a:bodyPr/>
          <a:lstStyle/>
          <a:p>
            <a:fld id="{47182863-384D-A645-9536-8F1BA5D66C3E}" type="slidenum">
              <a:rPr lang="en-US" smtClean="0"/>
              <a:t>7</a:t>
            </a:fld>
            <a:endParaRPr lang="en-US" dirty="0"/>
          </a:p>
        </p:txBody>
      </p:sp>
    </p:spTree>
    <p:extLst>
      <p:ext uri="{BB962C8B-B14F-4D97-AF65-F5344CB8AC3E}">
        <p14:creationId xmlns:p14="http://schemas.microsoft.com/office/powerpoint/2010/main" val="3826307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82863-384D-A645-9536-8F1BA5D66C3E}" type="slidenum">
              <a:rPr lang="en-US" smtClean="0"/>
              <a:t>8</a:t>
            </a:fld>
            <a:endParaRPr lang="en-US" dirty="0"/>
          </a:p>
        </p:txBody>
      </p:sp>
    </p:spTree>
    <p:extLst>
      <p:ext uri="{BB962C8B-B14F-4D97-AF65-F5344CB8AC3E}">
        <p14:creationId xmlns:p14="http://schemas.microsoft.com/office/powerpoint/2010/main" val="3769771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82863-384D-A645-9536-8F1BA5D66C3E}" type="slidenum">
              <a:rPr lang="en-US" smtClean="0"/>
              <a:t>9</a:t>
            </a:fld>
            <a:endParaRPr lang="en-US" dirty="0"/>
          </a:p>
        </p:txBody>
      </p:sp>
    </p:spTree>
    <p:extLst>
      <p:ext uri="{BB962C8B-B14F-4D97-AF65-F5344CB8AC3E}">
        <p14:creationId xmlns:p14="http://schemas.microsoft.com/office/powerpoint/2010/main" val="1988192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82863-384D-A645-9536-8F1BA5D66C3E}" type="slidenum">
              <a:rPr lang="en-US" smtClean="0"/>
              <a:t>10</a:t>
            </a:fld>
            <a:endParaRPr lang="en-US" dirty="0"/>
          </a:p>
        </p:txBody>
      </p:sp>
    </p:spTree>
    <p:extLst>
      <p:ext uri="{BB962C8B-B14F-4D97-AF65-F5344CB8AC3E}">
        <p14:creationId xmlns:p14="http://schemas.microsoft.com/office/powerpoint/2010/main" val="4041570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82863-384D-A645-9536-8F1BA5D66C3E}" type="slidenum">
              <a:rPr lang="en-US" smtClean="0"/>
              <a:t>16</a:t>
            </a:fld>
            <a:endParaRPr lang="en-US" dirty="0"/>
          </a:p>
        </p:txBody>
      </p:sp>
    </p:spTree>
    <p:extLst>
      <p:ext uri="{BB962C8B-B14F-4D97-AF65-F5344CB8AC3E}">
        <p14:creationId xmlns:p14="http://schemas.microsoft.com/office/powerpoint/2010/main" val="32761329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59C7A6-D5D7-AB4F-B44F-E7FCF674CF85}"/>
              </a:ext>
            </a:extLst>
          </p:cNvPr>
          <p:cNvPicPr>
            <a:picLocks noChangeAspect="1"/>
          </p:cNvPicPr>
          <p:nvPr userDrawn="1"/>
        </p:nvPicPr>
        <p:blipFill>
          <a:blip r:embed="rId2"/>
          <a:stretch>
            <a:fillRect/>
          </a:stretch>
        </p:blipFill>
        <p:spPr>
          <a:xfrm>
            <a:off x="-1524000" y="0"/>
            <a:ext cx="13716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p:txBody>
          <a:bodyPr/>
          <a:lstStyle/>
          <a:p>
            <a:fld id="{372CC95E-30A4-D744-8BC0-DDA2BE0BB564}" type="datetime1">
              <a:rPr lang="en-US" smtClean="0"/>
              <a:t>1/3/20</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dirty="0"/>
          </a:p>
        </p:txBody>
      </p:sp>
      <p:pic>
        <p:nvPicPr>
          <p:cNvPr id="23" name="Picture 22">
            <a:extLst>
              <a:ext uri="{FF2B5EF4-FFF2-40B4-BE49-F238E27FC236}">
                <a16:creationId xmlns:a16="http://schemas.microsoft.com/office/drawing/2014/main" id="{9F6BF381-EC61-6849-8D46-8B15029926BA}"/>
              </a:ext>
            </a:extLst>
          </p:cNvPr>
          <p:cNvPicPr>
            <a:picLocks noChangeAspect="1"/>
          </p:cNvPicPr>
          <p:nvPr userDrawn="1"/>
        </p:nvPicPr>
        <p:blipFill>
          <a:blip r:embed="rId3"/>
          <a:stretch>
            <a:fillRect/>
          </a:stretch>
        </p:blipFill>
        <p:spPr>
          <a:xfrm>
            <a:off x="7842220" y="2930504"/>
            <a:ext cx="4907929" cy="4409468"/>
          </a:xfrm>
          <a:prstGeom prst="rect">
            <a:avLst/>
          </a:prstGeom>
        </p:spPr>
      </p:pic>
      <p:grpSp>
        <p:nvGrpSpPr>
          <p:cNvPr id="32" name="Group 31">
            <a:extLst>
              <a:ext uri="{FF2B5EF4-FFF2-40B4-BE49-F238E27FC236}">
                <a16:creationId xmlns:a16="http://schemas.microsoft.com/office/drawing/2014/main" id="{AF570B87-6A33-6D43-B8E5-2F92176EA5DD}"/>
              </a:ext>
            </a:extLst>
          </p:cNvPr>
          <p:cNvGrpSpPr/>
          <p:nvPr userDrawn="1"/>
        </p:nvGrpSpPr>
        <p:grpSpPr>
          <a:xfrm>
            <a:off x="4150530" y="529961"/>
            <a:ext cx="4932340" cy="2120900"/>
            <a:chOff x="3761206" y="725010"/>
            <a:chExt cx="4932340" cy="2120900"/>
          </a:xfrm>
        </p:grpSpPr>
        <p:pic>
          <p:nvPicPr>
            <p:cNvPr id="15" name="Picture 14">
              <a:extLst>
                <a:ext uri="{FF2B5EF4-FFF2-40B4-BE49-F238E27FC236}">
                  <a16:creationId xmlns:a16="http://schemas.microsoft.com/office/drawing/2014/main" id="{18470524-0B5B-5A46-A813-150DCBD6129F}"/>
                </a:ext>
              </a:extLst>
            </p:cNvPr>
            <p:cNvPicPr>
              <a:picLocks noChangeAspect="1"/>
            </p:cNvPicPr>
            <p:nvPr userDrawn="1"/>
          </p:nvPicPr>
          <p:blipFill>
            <a:blip r:embed="rId4"/>
            <a:stretch>
              <a:fillRect/>
            </a:stretch>
          </p:blipFill>
          <p:spPr>
            <a:xfrm>
              <a:off x="5088255" y="930910"/>
              <a:ext cx="787400" cy="774700"/>
            </a:xfrm>
            <a:prstGeom prst="rect">
              <a:avLst/>
            </a:prstGeom>
          </p:spPr>
        </p:pic>
        <p:pic>
          <p:nvPicPr>
            <p:cNvPr id="17" name="Picture 16">
              <a:extLst>
                <a:ext uri="{FF2B5EF4-FFF2-40B4-BE49-F238E27FC236}">
                  <a16:creationId xmlns:a16="http://schemas.microsoft.com/office/drawing/2014/main" id="{588C8E61-000C-D042-B85F-063A438D112E}"/>
                </a:ext>
              </a:extLst>
            </p:cNvPr>
            <p:cNvPicPr>
              <a:picLocks noChangeAspect="1"/>
            </p:cNvPicPr>
            <p:nvPr userDrawn="1"/>
          </p:nvPicPr>
          <p:blipFill>
            <a:blip r:embed="rId5"/>
            <a:stretch>
              <a:fillRect/>
            </a:stretch>
          </p:blipFill>
          <p:spPr>
            <a:xfrm rot="20357980">
              <a:off x="6559946" y="725010"/>
              <a:ext cx="2133600" cy="2120900"/>
            </a:xfrm>
            <a:prstGeom prst="rect">
              <a:avLst/>
            </a:prstGeom>
          </p:spPr>
        </p:pic>
        <p:pic>
          <p:nvPicPr>
            <p:cNvPr id="19" name="Picture 18">
              <a:extLst>
                <a:ext uri="{FF2B5EF4-FFF2-40B4-BE49-F238E27FC236}">
                  <a16:creationId xmlns:a16="http://schemas.microsoft.com/office/drawing/2014/main" id="{1A39668C-655F-F745-8FBC-0FE3FABD3DAE}"/>
                </a:ext>
              </a:extLst>
            </p:cNvPr>
            <p:cNvPicPr>
              <a:picLocks noChangeAspect="1"/>
            </p:cNvPicPr>
            <p:nvPr userDrawn="1"/>
          </p:nvPicPr>
          <p:blipFill>
            <a:blip r:embed="rId6"/>
            <a:stretch>
              <a:fillRect/>
            </a:stretch>
          </p:blipFill>
          <p:spPr>
            <a:xfrm>
              <a:off x="3761206" y="2026497"/>
              <a:ext cx="1028700" cy="635000"/>
            </a:xfrm>
            <a:prstGeom prst="rect">
              <a:avLst/>
            </a:prstGeom>
          </p:spPr>
        </p:pic>
      </p:grpSp>
      <p:pic>
        <p:nvPicPr>
          <p:cNvPr id="21" name="Picture 20">
            <a:extLst>
              <a:ext uri="{FF2B5EF4-FFF2-40B4-BE49-F238E27FC236}">
                <a16:creationId xmlns:a16="http://schemas.microsoft.com/office/drawing/2014/main" id="{6EB35260-6306-BC40-B650-C58F4BFD897E}"/>
              </a:ext>
            </a:extLst>
          </p:cNvPr>
          <p:cNvPicPr>
            <a:picLocks noChangeAspect="1"/>
          </p:cNvPicPr>
          <p:nvPr userDrawn="1"/>
        </p:nvPicPr>
        <p:blipFill>
          <a:blip r:embed="rId7"/>
          <a:stretch>
            <a:fillRect/>
          </a:stretch>
        </p:blipFill>
        <p:spPr>
          <a:xfrm>
            <a:off x="9142390" y="304799"/>
            <a:ext cx="2769575" cy="840423"/>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1592156" y="4567192"/>
            <a:ext cx="5797548" cy="1431161"/>
          </a:xfrm>
        </p:spPr>
        <p:txBody>
          <a:bodyPr>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a:p>
            <a:endParaRPr lang="en-US" dirty="0"/>
          </a:p>
        </p:txBody>
      </p:sp>
      <p:pic>
        <p:nvPicPr>
          <p:cNvPr id="30" name="Picture 29">
            <a:extLst>
              <a:ext uri="{FF2B5EF4-FFF2-40B4-BE49-F238E27FC236}">
                <a16:creationId xmlns:a16="http://schemas.microsoft.com/office/drawing/2014/main" id="{F692E3A0-72B3-2244-99BB-9447B75D90C4}"/>
              </a:ext>
            </a:extLst>
          </p:cNvPr>
          <p:cNvPicPr>
            <a:picLocks noChangeAspect="1"/>
          </p:cNvPicPr>
          <p:nvPr userDrawn="1"/>
        </p:nvPicPr>
        <p:blipFill>
          <a:blip r:embed="rId8"/>
          <a:stretch>
            <a:fillRect/>
          </a:stretch>
        </p:blipFill>
        <p:spPr>
          <a:xfrm>
            <a:off x="12207890" y="6075666"/>
            <a:ext cx="2755900" cy="3365500"/>
          </a:xfrm>
          <a:prstGeom prst="rect">
            <a:avLst/>
          </a:prstGeom>
        </p:spPr>
      </p:pic>
      <p:pic>
        <p:nvPicPr>
          <p:cNvPr id="22" name="Picture 21">
            <a:extLst>
              <a:ext uri="{FF2B5EF4-FFF2-40B4-BE49-F238E27FC236}">
                <a16:creationId xmlns:a16="http://schemas.microsoft.com/office/drawing/2014/main" id="{C09D3622-563B-A444-94C9-1DB71C797B96}"/>
              </a:ext>
            </a:extLst>
          </p:cNvPr>
          <p:cNvPicPr>
            <a:picLocks noChangeAspect="1"/>
          </p:cNvPicPr>
          <p:nvPr userDrawn="1"/>
        </p:nvPicPr>
        <p:blipFill>
          <a:blip r:embed="rId9"/>
          <a:stretch>
            <a:fillRect/>
          </a:stretch>
        </p:blipFill>
        <p:spPr>
          <a:xfrm>
            <a:off x="5132957" y="5797540"/>
            <a:ext cx="838200" cy="838200"/>
          </a:xfrm>
          <a:prstGeom prst="rect">
            <a:avLst/>
          </a:prstGeom>
        </p:spPr>
      </p:pic>
      <p:grpSp>
        <p:nvGrpSpPr>
          <p:cNvPr id="28" name="Group 27">
            <a:extLst>
              <a:ext uri="{FF2B5EF4-FFF2-40B4-BE49-F238E27FC236}">
                <a16:creationId xmlns:a16="http://schemas.microsoft.com/office/drawing/2014/main" id="{B6A033BF-C6F2-B044-9675-308224BB39F9}"/>
              </a:ext>
            </a:extLst>
          </p:cNvPr>
          <p:cNvGrpSpPr/>
          <p:nvPr userDrawn="1"/>
        </p:nvGrpSpPr>
        <p:grpSpPr>
          <a:xfrm>
            <a:off x="-473777" y="-10705"/>
            <a:ext cx="3197522" cy="6876906"/>
            <a:chOff x="-473777" y="-18943"/>
            <a:chExt cx="3197522" cy="6876906"/>
          </a:xfrm>
        </p:grpSpPr>
        <p:sp>
          <p:nvSpPr>
            <p:cNvPr id="29" name="Freeform 5">
              <a:extLst>
                <a:ext uri="{FF2B5EF4-FFF2-40B4-BE49-F238E27FC236}">
                  <a16:creationId xmlns:a16="http://schemas.microsoft.com/office/drawing/2014/main" id="{C0C21296-6025-0943-897B-8B5D72A22504}"/>
                </a:ext>
              </a:extLst>
            </p:cNvPr>
            <p:cNvSpPr>
              <a:spLocks/>
            </p:cNvSpPr>
            <p:nvPr/>
          </p:nvSpPr>
          <p:spPr bwMode="auto">
            <a:xfrm>
              <a:off x="-473777" y="-18943"/>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68BAE1"/>
                </a:gs>
                <a:gs pos="3000">
                  <a:srgbClr val="88CFEB"/>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6">
              <a:extLst>
                <a:ext uri="{FF2B5EF4-FFF2-40B4-BE49-F238E27FC236}">
                  <a16:creationId xmlns:a16="http://schemas.microsoft.com/office/drawing/2014/main" id="{61B1CBDF-D6B7-3A48-81A4-8A62E5534AB6}"/>
                </a:ext>
              </a:extLst>
            </p:cNvPr>
            <p:cNvSpPr>
              <a:spLocks noEditPoints="1"/>
            </p:cNvSpPr>
            <p:nvPr/>
          </p:nvSpPr>
          <p:spPr bwMode="auto">
            <a:xfrm>
              <a:off x="-14253" y="-9370"/>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8FD5ED"/>
                </a:gs>
                <a:gs pos="71000">
                  <a:srgbClr val="52B3D9"/>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776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50000" fill="hold" nodeType="withEffect">
                                  <p:stCondLst>
                                    <p:cond delay="0"/>
                                  </p:stCondLst>
                                  <p:childTnLst>
                                    <p:animMotion origin="layout" path="M 5.55112E-17 0 L 0.12383 0 " pathEditMode="relative" rAng="0" ptsTypes="AA">
                                      <p:cBhvr>
                                        <p:cTn id="6" dur="40000" fill="hold"/>
                                        <p:tgtEl>
                                          <p:spTgt spid="9"/>
                                        </p:tgtEl>
                                        <p:attrNameLst>
                                          <p:attrName>ppt_x</p:attrName>
                                          <p:attrName>ppt_y</p:attrName>
                                        </p:attrNameLst>
                                      </p:cBhvr>
                                      <p:rCtr x="6185" y="0"/>
                                    </p:animMotion>
                                  </p:childTnLst>
                                </p:cTn>
                              </p:par>
                              <p:par>
                                <p:cTn id="7" presetID="0" presetClass="path" presetSubtype="0" accel="50000" decel="50000" fill="hold" nodeType="withEffect">
                                  <p:stCondLst>
                                    <p:cond delay="0"/>
                                  </p:stCondLst>
                                  <p:childTnLst>
                                    <p:animMotion origin="layout" path="M -0.22669 -0.35463 L -0.15169 -0.2213 " pathEditMode="relative" ptsTypes="AA">
                                      <p:cBhvr>
                                        <p:cTn id="8" dur="21500" spd="-100000" fill="hold"/>
                                        <p:tgtEl>
                                          <p:spTgt spid="30"/>
                                        </p:tgtEl>
                                        <p:attrNameLst>
                                          <p:attrName>ppt_x</p:attrName>
                                          <p:attrName>ppt_y</p:attrName>
                                        </p:attrNameLst>
                                      </p:cBhvr>
                                    </p:animMotion>
                                  </p:childTnLst>
                                </p:cTn>
                              </p:par>
                              <p:par>
                                <p:cTn id="9" presetID="35" presetClass="path" presetSubtype="0" accel="50000" decel="50000" fill="hold" nodeType="withEffect">
                                  <p:stCondLst>
                                    <p:cond delay="0"/>
                                  </p:stCondLst>
                                  <p:childTnLst>
                                    <p:animMotion origin="layout" path="M 1.66667E-6 1.85185E-6 L -0.02878 1.85185E-6 " pathEditMode="relative" rAng="0" ptsTypes="AA">
                                      <p:cBhvr>
                                        <p:cTn id="10" dur="10000" fill="hold"/>
                                        <p:tgtEl>
                                          <p:spTgt spid="32"/>
                                        </p:tgtEl>
                                        <p:attrNameLst>
                                          <p:attrName>ppt_x</p:attrName>
                                          <p:attrName>ppt_y</p:attrName>
                                        </p:attrNameLst>
                                      </p:cBhvr>
                                      <p:rCtr x="-1445" y="0"/>
                                    </p:animMotion>
                                  </p:childTnLst>
                                </p:cTn>
                              </p:par>
                              <p:par>
                                <p:cTn id="11" presetID="35" presetClass="path" presetSubtype="0" decel="50000" fill="hold" nodeType="withEffect">
                                  <p:stCondLst>
                                    <p:cond delay="0"/>
                                  </p:stCondLst>
                                  <p:childTnLst>
                                    <p:animMotion origin="layout" path="M 1.45833E-6 -1.48148E-6 L -0.04323 -0.01898 " pathEditMode="relative" rAng="0" ptsTypes="AA">
                                      <p:cBhvr>
                                        <p:cTn id="12" dur="20000" fill="hold"/>
                                        <p:tgtEl>
                                          <p:spTgt spid="22"/>
                                        </p:tgtEl>
                                        <p:attrNameLst>
                                          <p:attrName>ppt_x</p:attrName>
                                          <p:attrName>ppt_y</p:attrName>
                                        </p:attrNameLst>
                                      </p:cBhvr>
                                      <p:rCtr x="-2161" y="-949"/>
                                    </p:animMotion>
                                  </p:childTnLst>
                                </p:cTn>
                              </p:par>
                              <p:par>
                                <p:cTn id="13" presetID="0" presetClass="path" presetSubtype="0" decel="50000" fill="hold" nodeType="withEffect">
                                  <p:stCondLst>
                                    <p:cond delay="0"/>
                                  </p:stCondLst>
                                  <p:childTnLst>
                                    <p:animMotion origin="layout" path="M -1.25E-6 -2.59259E-6 L -0.04583 -0.06852 " pathEditMode="relative" rAng="0" ptsTypes="AA">
                                      <p:cBhvr>
                                        <p:cTn id="14" dur="16000" fill="hold"/>
                                        <p:tgtEl>
                                          <p:spTgt spid="23"/>
                                        </p:tgtEl>
                                        <p:attrNameLst>
                                          <p:attrName>ppt_x</p:attrName>
                                          <p:attrName>ppt_y</p:attrName>
                                        </p:attrNameLst>
                                      </p:cBhvr>
                                      <p:rCtr x="-2292" y="-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872">
          <p15:clr>
            <a:srgbClr val="FBAE40"/>
          </p15:clr>
        </p15:guide>
        <p15:guide id="2" pos="1056">
          <p15:clr>
            <a:srgbClr val="FBAE40"/>
          </p15:clr>
        </p15:guide>
        <p15:guide id="3" orient="horz" pos="2688">
          <p15:clr>
            <a:srgbClr val="FBAE40"/>
          </p15:clr>
        </p15:guide>
        <p15:guide id="4" orient="horz" pos="29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a:xfrm>
            <a:off x="4695218" y="1039166"/>
            <a:ext cx="6658582" cy="776288"/>
          </a:xfrm>
        </p:spPr>
        <p:txBody>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89992BE1-4848-D943-B519-7D7229562BFA}" type="datetime1">
              <a:rPr lang="en-US" smtClean="0"/>
              <a:pPr/>
              <a:t>1/3/20</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107744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E2216-3720-8E47-ABAB-D4DA0AD31A71}"/>
              </a:ext>
            </a:extLst>
          </p:cNvPr>
          <p:cNvSpPr>
            <a:spLocks noGrp="1"/>
          </p:cNvSpPr>
          <p:nvPr>
            <p:ph type="dt" sz="half" idx="10"/>
          </p:nvPr>
        </p:nvSpPr>
        <p:spPr/>
        <p:txBody>
          <a:bodyPr/>
          <a:lstStyle>
            <a:lvl1pPr>
              <a:defRPr>
                <a:solidFill>
                  <a:srgbClr val="33CDFF"/>
                </a:solidFill>
              </a:defRPr>
            </a:lvl1pPr>
          </a:lstStyle>
          <a:p>
            <a:fld id="{299D4562-C5B8-CB44-9474-120177024E1C}" type="datetime1">
              <a:rPr lang="en-US" smtClean="0"/>
              <a:pPr/>
              <a:t>1/3/20</a:t>
            </a:fld>
            <a:endParaRPr lang="en-US" dirty="0"/>
          </a:p>
        </p:txBody>
      </p:sp>
      <p:sp>
        <p:nvSpPr>
          <p:cNvPr id="3" name="Footer Placeholder 2">
            <a:extLst>
              <a:ext uri="{FF2B5EF4-FFF2-40B4-BE49-F238E27FC236}">
                <a16:creationId xmlns:a16="http://schemas.microsoft.com/office/drawing/2014/main" id="{A9149C90-3E7A-C84E-97A5-ACBD2680BED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dirty="0"/>
          </a:p>
        </p:txBody>
      </p:sp>
      <p:sp>
        <p:nvSpPr>
          <p:cNvPr id="5" name="Rectangle 4">
            <a:extLst>
              <a:ext uri="{FF2B5EF4-FFF2-40B4-BE49-F238E27FC236}">
                <a16:creationId xmlns:a16="http://schemas.microsoft.com/office/drawing/2014/main" id="{7C65B11D-5C1A-B347-B8BC-31953810A0B7}"/>
              </a:ext>
            </a:extLst>
          </p:cNvPr>
          <p:cNvSpPr/>
          <p:nvPr userDrawn="1"/>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549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2E534795-5F96-674F-9913-75A835B2AA8C}" type="datetime1">
              <a:rPr lang="en-US" smtClean="0"/>
              <a:pPr/>
              <a:t>1/3/20</a:t>
            </a:fld>
            <a:endParaRPr lang="en-US" dirty="0"/>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59293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2F57F9ED-D8AC-4447-8B49-413C94A1F07E}" type="datetime1">
              <a:rPr lang="en-US" smtClean="0"/>
              <a:pPr/>
              <a:t>1/3/20</a:t>
            </a:fld>
            <a:endParaRPr lang="en-US" dirty="0"/>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182252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762F6A8A-D357-0B41-845F-58E66B141203}" type="datetime1">
              <a:rPr lang="en-US" smtClean="0"/>
              <a:pPr/>
              <a:t>1/3/20</a:t>
            </a:fld>
            <a:endParaRPr lang="en-US" dirty="0"/>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40984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lvl1pPr>
              <a:defRPr>
                <a:solidFill>
                  <a:srgbClr val="33CDFF"/>
                </a:solidFill>
              </a:defRPr>
            </a:lvl1pPr>
          </a:lstStyle>
          <a:p>
            <a:fld id="{7E9FD414-97F5-4349-956F-7065147EBD6A}" type="datetime1">
              <a:rPr lang="en-US" smtClean="0"/>
              <a:pPr/>
              <a:t>1/3/20</a:t>
            </a:fld>
            <a:endParaRPr lang="en-US" dirty="0"/>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42146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with Division">
    <p:spTree>
      <p:nvGrpSpPr>
        <p:cNvPr id="1" name=""/>
        <p:cNvGrpSpPr/>
        <p:nvPr/>
      </p:nvGrpSpPr>
      <p:grpSpPr>
        <a:xfrm>
          <a:off x="0" y="0"/>
          <a:ext cx="0" cy="0"/>
          <a:chOff x="0" y="0"/>
          <a:chExt cx="0" cy="0"/>
        </a:xfrm>
      </p:grpSpPr>
      <p:pic>
        <p:nvPicPr>
          <p:cNvPr id="7" name="Picture 6" descr="030767 PPT 2017_4x3_horiz block_title_2400p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082040"/>
          </a:xfrm>
          <a:prstGeom prst="rect">
            <a:avLst/>
          </a:prstGeom>
        </p:spPr>
      </p:pic>
      <p:sp>
        <p:nvSpPr>
          <p:cNvPr id="5" name="Title 1"/>
          <p:cNvSpPr>
            <a:spLocks noGrp="1"/>
          </p:cNvSpPr>
          <p:nvPr>
            <p:ph type="title"/>
          </p:nvPr>
        </p:nvSpPr>
        <p:spPr>
          <a:xfrm>
            <a:off x="609600" y="2904485"/>
            <a:ext cx="10972800" cy="701731"/>
          </a:xfrm>
          <a:prstGeom prst="rect">
            <a:avLst/>
          </a:prstGeom>
        </p:spPr>
        <p:txBody>
          <a:bodyPr/>
          <a:lstStyle>
            <a:lvl1pPr>
              <a:defRPr sz="4400">
                <a:latin typeface="Trebuchet MS" panose="020B0603020202020204" pitchFamily="34" charset="0"/>
              </a:defRPr>
            </a:lvl1pPr>
          </a:lstStyle>
          <a:p>
            <a:r>
              <a:rPr lang="en-US"/>
              <a:t>Click to edit Master title style</a:t>
            </a:r>
            <a:endParaRPr lang="en-US" dirty="0"/>
          </a:p>
        </p:txBody>
      </p:sp>
      <p:sp>
        <p:nvSpPr>
          <p:cNvPr id="3" name="Text Placeholder 2"/>
          <p:cNvSpPr>
            <a:spLocks noGrp="1"/>
          </p:cNvSpPr>
          <p:nvPr>
            <p:ph type="body" sz="quarter" idx="10"/>
          </p:nvPr>
        </p:nvSpPr>
        <p:spPr>
          <a:xfrm>
            <a:off x="0" y="1019708"/>
            <a:ext cx="12192000" cy="430887"/>
          </a:xfrm>
          <a:prstGeom prst="rect">
            <a:avLst/>
          </a:prstGeom>
        </p:spPr>
        <p:txBody>
          <a:bodyPr vert="horz"/>
          <a:lstStyle>
            <a:lvl1pPr marL="0" indent="0" algn="ctr">
              <a:buFontTx/>
              <a:buNone/>
              <a:defRPr sz="2200" cap="all">
                <a:solidFill>
                  <a:srgbClr val="3A85B3"/>
                </a:solidFill>
                <a:latin typeface="Tw Cen MT"/>
              </a:defRPr>
            </a:lvl1pPr>
            <a:lvl2pPr marL="457200" indent="0" algn="ctr">
              <a:buFontTx/>
              <a:buNone/>
              <a:defRPr sz="2200" cap="all">
                <a:solidFill>
                  <a:srgbClr val="3A85B3"/>
                </a:solidFill>
                <a:latin typeface="Tw Cen MT"/>
              </a:defRPr>
            </a:lvl2pPr>
            <a:lvl3pPr marL="914400" indent="0" algn="ctr">
              <a:buFontTx/>
              <a:buNone/>
              <a:defRPr sz="2200" cap="all">
                <a:solidFill>
                  <a:srgbClr val="3A85B3"/>
                </a:solidFill>
                <a:latin typeface="Tw Cen MT"/>
              </a:defRPr>
            </a:lvl3pPr>
            <a:lvl4pPr marL="1371600" indent="0" algn="ctr">
              <a:buFontTx/>
              <a:buNone/>
              <a:defRPr sz="2200" cap="all">
                <a:solidFill>
                  <a:srgbClr val="3A85B3"/>
                </a:solidFill>
                <a:latin typeface="Tw Cen MT"/>
              </a:defRPr>
            </a:lvl4pPr>
            <a:lvl5pPr marL="1828800" indent="0" algn="ctr">
              <a:buFontTx/>
              <a:buNone/>
              <a:defRPr sz="2200" cap="all">
                <a:solidFill>
                  <a:srgbClr val="3A85B3"/>
                </a:solidFill>
                <a:latin typeface="Tw Cen MT"/>
              </a:defRPr>
            </a:lvl5pPr>
          </a:lstStyle>
          <a:p>
            <a:pPr lvl="0"/>
            <a:r>
              <a:rPr lang="en-US"/>
              <a:t>Edit Master text styles</a:t>
            </a:r>
          </a:p>
        </p:txBody>
      </p:sp>
    </p:spTree>
    <p:extLst>
      <p:ext uri="{BB962C8B-B14F-4D97-AF65-F5344CB8AC3E}">
        <p14:creationId xmlns:p14="http://schemas.microsoft.com/office/powerpoint/2010/main" val="65589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1/3/20</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1569694" y="4628849"/>
            <a:ext cx="5264258"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9A2B6083-2109-7E40-AD81-BCC8CCBD9B12}"/>
              </a:ext>
            </a:extLst>
          </p:cNvPr>
          <p:cNvGrpSpPr/>
          <p:nvPr userDrawn="1"/>
        </p:nvGrpSpPr>
        <p:grpSpPr>
          <a:xfrm>
            <a:off x="-473777" y="-10705"/>
            <a:ext cx="3197522" cy="6876906"/>
            <a:chOff x="-473777" y="-10705"/>
            <a:chExt cx="3197522" cy="6876906"/>
          </a:xfrm>
        </p:grpSpPr>
        <p:sp>
          <p:nvSpPr>
            <p:cNvPr id="15" name="Freeform 5">
              <a:extLst>
                <a:ext uri="{FF2B5EF4-FFF2-40B4-BE49-F238E27FC236}">
                  <a16:creationId xmlns:a16="http://schemas.microsoft.com/office/drawing/2014/main" id="{462C1B29-E598-6E4D-8850-540D54D59E09}"/>
                </a:ext>
              </a:extLst>
            </p:cNvPr>
            <p:cNvSpPr>
              <a:spLocks/>
            </p:cNvSpPr>
            <p:nvPr/>
          </p:nvSpPr>
          <p:spPr bwMode="auto">
            <a:xfrm>
              <a:off x="-473777" y="-10705"/>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68BAE1"/>
                </a:gs>
                <a:gs pos="3000">
                  <a:srgbClr val="88CFEB"/>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C4C33094-D84E-564C-83F9-A23BC3DE304E}"/>
                </a:ext>
              </a:extLst>
            </p:cNvPr>
            <p:cNvSpPr>
              <a:spLocks noEditPoints="1"/>
            </p:cNvSpPr>
            <p:nvPr/>
          </p:nvSpPr>
          <p:spPr bwMode="auto">
            <a:xfrm>
              <a:off x="-14253" y="-1132"/>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8FD5ED"/>
                </a:gs>
                <a:gs pos="71000">
                  <a:srgbClr val="52B3D9"/>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1324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40">
          <p15:clr>
            <a:srgbClr val="FBAE40"/>
          </p15:clr>
        </p15:guide>
        <p15:guide id="2" pos="1056">
          <p15:clr>
            <a:srgbClr val="FBAE40"/>
          </p15:clr>
        </p15:guide>
        <p15:guide id="3" orient="horz" pos="2352">
          <p15:clr>
            <a:srgbClr val="FBAE40"/>
          </p15:clr>
        </p15:guide>
        <p15:guide id="4" orient="horz" pos="2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876800" y="432495"/>
            <a:ext cx="6678105" cy="646331"/>
          </a:xfrm>
        </p:spPr>
        <p:txBody>
          <a:bodyPr>
            <a:sp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876800" y="2214710"/>
            <a:ext cx="6678104"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1/3/20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358389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39C600-76C5-B74F-B126-77A9F876BE40}"/>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1" name="Freeform 5">
            <a:extLst>
              <a:ext uri="{FF2B5EF4-FFF2-40B4-BE49-F238E27FC236}">
                <a16:creationId xmlns:a16="http://schemas.microsoft.com/office/drawing/2014/main" id="{A77BCEDB-3728-0C46-97E4-4CD63A284548}"/>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4100" y="1104144"/>
            <a:ext cx="9025378" cy="646331"/>
          </a:xfrm>
        </p:spPr>
        <p:txBody>
          <a:bodyPr>
            <a:sp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4100"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1/3/20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312180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E3741F-65F9-4547-8009-728394596F49}"/>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F1795DF-ED94-264E-A644-0AC4604D9A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42491059-6311-3E47-B496-E66CC31F58F9}"/>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73560FFE-D509-5A48-BDCB-94D175065AF3}"/>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a:extLst>
                <a:ext uri="{FF2B5EF4-FFF2-40B4-BE49-F238E27FC236}">
                  <a16:creationId xmlns:a16="http://schemas.microsoft.com/office/drawing/2014/main" id="{837BAFD4-F852-024A-A328-0D4E4BA09654}"/>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Rectangle 15">
            <a:extLst>
              <a:ext uri="{FF2B5EF4-FFF2-40B4-BE49-F238E27FC236}">
                <a16:creationId xmlns:a16="http://schemas.microsoft.com/office/drawing/2014/main" id="{34DC9649-542B-8744-9AF3-434ABE8F54AA}"/>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D062D56-DD5A-EE43-99FA-B117C51F211D}"/>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331534"/>
            <a:ext cx="10393680" cy="646331"/>
          </a:xfrm>
        </p:spPr>
        <p:txBody>
          <a:bodyPr>
            <a:spAutoFit/>
          </a:bodyPr>
          <a:lstStyle>
            <a:lvl1pPr algn="ct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6012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1/3/20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pic>
        <p:nvPicPr>
          <p:cNvPr id="18" name="Picture 17">
            <a:extLst>
              <a:ext uri="{FF2B5EF4-FFF2-40B4-BE49-F238E27FC236}">
                <a16:creationId xmlns:a16="http://schemas.microsoft.com/office/drawing/2014/main" id="{A1CDB88C-41F6-1148-9580-7616CE4638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152" y="237744"/>
            <a:ext cx="1143000" cy="1143000"/>
          </a:xfrm>
          <a:prstGeom prst="rect">
            <a:avLst/>
          </a:prstGeom>
        </p:spPr>
      </p:pic>
    </p:spTree>
    <p:extLst>
      <p:ext uri="{BB962C8B-B14F-4D97-AF65-F5344CB8AC3E}">
        <p14:creationId xmlns:p14="http://schemas.microsoft.com/office/powerpoint/2010/main" val="23653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31940E-73A7-9540-85B2-30DB4AF0EC56}"/>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33CB5E9D-8826-2A4E-BC10-9B23A9F83A00}"/>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1" name="Freeform 10">
              <a:extLst>
                <a:ext uri="{FF2B5EF4-FFF2-40B4-BE49-F238E27FC236}">
                  <a16:creationId xmlns:a16="http://schemas.microsoft.com/office/drawing/2014/main" id="{CB6352B7-FAA2-E64E-BCC6-BA2A33BA453E}"/>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1">
              <a:extLst>
                <a:ext uri="{FF2B5EF4-FFF2-40B4-BE49-F238E27FC236}">
                  <a16:creationId xmlns:a16="http://schemas.microsoft.com/office/drawing/2014/main" id="{B8BBBB9B-1C84-2749-B937-FEC08CD54711}"/>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2">
              <a:extLst>
                <a:ext uri="{FF2B5EF4-FFF2-40B4-BE49-F238E27FC236}">
                  <a16:creationId xmlns:a16="http://schemas.microsoft.com/office/drawing/2014/main" id="{42122B60-2960-A44C-97FC-ECF16ADD39FC}"/>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Rectangle 14">
            <a:extLst>
              <a:ext uri="{FF2B5EF4-FFF2-40B4-BE49-F238E27FC236}">
                <a16:creationId xmlns:a16="http://schemas.microsoft.com/office/drawing/2014/main" id="{BC61CD51-0DB1-4F49-ABFD-201443305C76}"/>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6F69143-2567-8A43-A64C-09C2A7700D31}"/>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1081796"/>
            <a:ext cx="6169057" cy="1200329"/>
          </a:xfrm>
        </p:spPr>
        <p:txBody>
          <a:bodyPr>
            <a:sp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776413"/>
            <a:ext cx="6169057"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1/3/20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64482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4">
          <p15:clr>
            <a:srgbClr val="FBAE40"/>
          </p15:clr>
        </p15:guide>
        <p15:guide id="2" pos="340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29FCEBE-4D33-4B4C-BD53-5B1F5355B5EF}"/>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4F1795DF-ED94-264E-A644-0AC4604D9A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42491059-6311-3E47-B496-E66CC31F58F9}"/>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73560FFE-D509-5A48-BDCB-94D175065AF3}"/>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a:extLst>
                <a:ext uri="{FF2B5EF4-FFF2-40B4-BE49-F238E27FC236}">
                  <a16:creationId xmlns:a16="http://schemas.microsoft.com/office/drawing/2014/main" id="{837BAFD4-F852-024A-A328-0D4E4BA09654}"/>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Rectangle 16">
            <a:extLst>
              <a:ext uri="{FF2B5EF4-FFF2-40B4-BE49-F238E27FC236}">
                <a16:creationId xmlns:a16="http://schemas.microsoft.com/office/drawing/2014/main" id="{0D062D56-DD5A-EE43-99FA-B117C51F211D}"/>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899160" y="591199"/>
            <a:ext cx="10393680" cy="646331"/>
          </a:xfrm>
        </p:spPr>
        <p:txBody>
          <a:bodyPr>
            <a:spAutoFit/>
          </a:bodyPr>
          <a:lstStyle>
            <a:lvl1pPr algn="ct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6012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1/3/20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2983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47F1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72A1C410-936C-A946-AF97-54C52E42FE65}"/>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b="0">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88685A74-EB09-424A-AA9B-5418F2407945}" type="datetime1">
              <a:rPr lang="en-US" smtClean="0"/>
              <a:t>1/3/20</a:t>
            </a:fld>
            <a:endParaRPr lang="en-US" dirty="0"/>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41526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a:xfrm>
            <a:off x="4546060" y="1039166"/>
            <a:ext cx="6807739" cy="776288"/>
          </a:xfrm>
        </p:spPr>
        <p:txBody>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BAE4564-26CF-C242-8FF6-CB2D9CD242A2}" type="datetime1">
              <a:rPr lang="en-US" smtClean="0"/>
              <a:pPr/>
              <a:t>1/3/20</a:t>
            </a:fld>
            <a:endParaRPr lang="en-US" dirty="0"/>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36835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76E2022B-032F-C245-A6C4-D8EDEE3CD65C}" type="datetime1">
              <a:rPr lang="en-US" smtClean="0"/>
              <a:pPr/>
              <a:t>1/3/20</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07564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F2AE63-C1E5-704C-9056-02A05DAB687B}"/>
              </a:ext>
            </a:extLst>
          </p:cNvPr>
          <p:cNvPicPr>
            <a:picLocks noChangeAspect="1"/>
          </p:cNvPicPr>
          <p:nvPr userDrawn="1"/>
        </p:nvPicPr>
        <p:blipFill>
          <a:blip r:embed="rId19">
            <a:alphaModFix amt="60000"/>
          </a:blip>
          <a:stretch>
            <a:fillRect/>
          </a:stretch>
        </p:blipFill>
        <p:spPr>
          <a:xfrm>
            <a:off x="0" y="0"/>
            <a:ext cx="5181600" cy="6858000"/>
          </a:xfrm>
          <a:prstGeom prst="rect">
            <a:avLst/>
          </a:prstGeom>
        </p:spPr>
      </p:pic>
      <p:sp>
        <p:nvSpPr>
          <p:cNvPr id="11" name="Freeform 9">
            <a:extLst>
              <a:ext uri="{FF2B5EF4-FFF2-40B4-BE49-F238E27FC236}">
                <a16:creationId xmlns:a16="http://schemas.microsoft.com/office/drawing/2014/main" id="{76A75331-F385-1346-AAD4-3F5017245C4A}"/>
              </a:ext>
            </a:extLst>
          </p:cNvPr>
          <p:cNvSpPr>
            <a:spLocks/>
          </p:cNvSpPr>
          <p:nvPr userDrawn="1"/>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4A22837A-E2B4-564F-9816-80ACF22F076B}"/>
              </a:ext>
            </a:extLst>
          </p:cNvPr>
          <p:cNvSpPr>
            <a:spLocks/>
          </p:cNvSpPr>
          <p:nvPr userDrawn="1"/>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4901938" y="1104144"/>
            <a:ext cx="6678105"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1/3/20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2084548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715" r:id="rId16"/>
    <p:sldLayoutId id="214748371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jpg"/><Relationship Id="rId4" Type="http://schemas.openxmlformats.org/officeDocument/2006/relationships/image" Target="../media/image61.jpg"/></Relationships>
</file>

<file path=ppt/slides/_rels/slide1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hyperlink" Target="https://science.nasa.gov/heliophysics/resources/stdts/geospace-dynamics-constellation/documents-and-reports"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28.png"/><Relationship Id="rId26" Type="http://schemas.openxmlformats.org/officeDocument/2006/relationships/image" Target="../media/image34.png"/><Relationship Id="rId39" Type="http://schemas.openxmlformats.org/officeDocument/2006/relationships/image" Target="../media/image42.png"/><Relationship Id="rId21" Type="http://schemas.microsoft.com/office/2007/relationships/hdphoto" Target="../media/hdphoto5.wdp"/><Relationship Id="rId34" Type="http://schemas.microsoft.com/office/2007/relationships/hdphoto" Target="../media/hdphoto9.wdp"/><Relationship Id="rId42" Type="http://schemas.openxmlformats.org/officeDocument/2006/relationships/image" Target="../media/image45.png"/><Relationship Id="rId7" Type="http://schemas.openxmlformats.org/officeDocument/2006/relationships/image" Target="../media/image21.tiff"/><Relationship Id="rId2" Type="http://schemas.openxmlformats.org/officeDocument/2006/relationships/notesSlide" Target="../notesSlides/notesSlide3.xml"/><Relationship Id="rId16" Type="http://schemas.openxmlformats.org/officeDocument/2006/relationships/image" Target="../media/image27.png"/><Relationship Id="rId29" Type="http://schemas.microsoft.com/office/2007/relationships/hdphoto" Target="../media/hdphoto7.wdp"/><Relationship Id="rId1" Type="http://schemas.openxmlformats.org/officeDocument/2006/relationships/slideLayout" Target="../slideLayouts/slideLayout11.xml"/><Relationship Id="rId6" Type="http://schemas.openxmlformats.org/officeDocument/2006/relationships/image" Target="../media/image20.tiff"/><Relationship Id="rId11" Type="http://schemas.openxmlformats.org/officeDocument/2006/relationships/image" Target="../media/image24.png"/><Relationship Id="rId24" Type="http://schemas.openxmlformats.org/officeDocument/2006/relationships/image" Target="../media/image32.png"/><Relationship Id="rId32" Type="http://schemas.openxmlformats.org/officeDocument/2006/relationships/image" Target="../media/image38.png"/><Relationship Id="rId37" Type="http://schemas.openxmlformats.org/officeDocument/2006/relationships/image" Target="../media/image41.png"/><Relationship Id="rId40" Type="http://schemas.openxmlformats.org/officeDocument/2006/relationships/image" Target="../media/image43.png"/><Relationship Id="rId45" Type="http://schemas.openxmlformats.org/officeDocument/2006/relationships/image" Target="../media/image47.png"/><Relationship Id="rId5" Type="http://schemas.openxmlformats.org/officeDocument/2006/relationships/image" Target="../media/image19.tiff"/><Relationship Id="rId15" Type="http://schemas.microsoft.com/office/2007/relationships/hdphoto" Target="../media/hdphoto3.wdp"/><Relationship Id="rId23" Type="http://schemas.microsoft.com/office/2007/relationships/hdphoto" Target="../media/hdphoto6.wdp"/><Relationship Id="rId28" Type="http://schemas.openxmlformats.org/officeDocument/2006/relationships/image" Target="../media/image36.png"/><Relationship Id="rId36" Type="http://schemas.microsoft.com/office/2007/relationships/hdphoto" Target="../media/hdphoto10.wdp"/><Relationship Id="rId10" Type="http://schemas.openxmlformats.org/officeDocument/2006/relationships/image" Target="../media/image23.png"/><Relationship Id="rId19" Type="http://schemas.openxmlformats.org/officeDocument/2006/relationships/image" Target="../media/image29.png"/><Relationship Id="rId31" Type="http://schemas.microsoft.com/office/2007/relationships/hdphoto" Target="../media/hdphoto8.wdp"/><Relationship Id="rId44" Type="http://schemas.microsoft.com/office/2007/relationships/hdphoto" Target="../media/hdphoto12.wdp"/><Relationship Id="rId4" Type="http://schemas.openxmlformats.org/officeDocument/2006/relationships/image" Target="../media/image18.tiff"/><Relationship Id="rId9" Type="http://schemas.microsoft.com/office/2007/relationships/hdphoto" Target="../media/hdphoto1.wdp"/><Relationship Id="rId14" Type="http://schemas.openxmlformats.org/officeDocument/2006/relationships/image" Target="../media/image26.png"/><Relationship Id="rId22" Type="http://schemas.openxmlformats.org/officeDocument/2006/relationships/image" Target="../media/image31.png"/><Relationship Id="rId27" Type="http://schemas.openxmlformats.org/officeDocument/2006/relationships/image" Target="../media/image35.png"/><Relationship Id="rId30" Type="http://schemas.openxmlformats.org/officeDocument/2006/relationships/image" Target="../media/image37.png"/><Relationship Id="rId35" Type="http://schemas.openxmlformats.org/officeDocument/2006/relationships/image" Target="../media/image40.png"/><Relationship Id="rId43" Type="http://schemas.openxmlformats.org/officeDocument/2006/relationships/image" Target="../media/image46.png"/><Relationship Id="rId8" Type="http://schemas.openxmlformats.org/officeDocument/2006/relationships/image" Target="../media/image22.png"/><Relationship Id="rId3" Type="http://schemas.openxmlformats.org/officeDocument/2006/relationships/image" Target="../media/image17.jpeg"/><Relationship Id="rId12" Type="http://schemas.microsoft.com/office/2007/relationships/hdphoto" Target="../media/hdphoto2.wdp"/><Relationship Id="rId17" Type="http://schemas.microsoft.com/office/2007/relationships/hdphoto" Target="../media/hdphoto4.wdp"/><Relationship Id="rId25" Type="http://schemas.openxmlformats.org/officeDocument/2006/relationships/image" Target="../media/image33.png"/><Relationship Id="rId33" Type="http://schemas.openxmlformats.org/officeDocument/2006/relationships/image" Target="../media/image39.png"/><Relationship Id="rId38" Type="http://schemas.microsoft.com/office/2007/relationships/hdphoto" Target="../media/hdphoto11.wdp"/><Relationship Id="rId46" Type="http://schemas.microsoft.com/office/2007/relationships/hdphoto" Target="../media/hdphoto13.wdp"/><Relationship Id="rId20" Type="http://schemas.openxmlformats.org/officeDocument/2006/relationships/image" Target="../media/image30.png"/><Relationship Id="rId41"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0.tiff"/><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jpeg"/></Relationships>
</file>

<file path=ppt/slides/_rels/slide9.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9.jpg"/><Relationship Id="rId4" Type="http://schemas.openxmlformats.org/officeDocument/2006/relationships/image" Target="../media/image5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5" name="Subtitle 34">
            <a:extLst>
              <a:ext uri="{FF2B5EF4-FFF2-40B4-BE49-F238E27FC236}">
                <a16:creationId xmlns:a16="http://schemas.microsoft.com/office/drawing/2014/main" id="{ACB3B62E-6966-F349-968E-FA8F0173359D}"/>
              </a:ext>
            </a:extLst>
          </p:cNvPr>
          <p:cNvSpPr>
            <a:spLocks noGrp="1"/>
          </p:cNvSpPr>
          <p:nvPr>
            <p:ph type="subTitle" idx="1"/>
          </p:nvPr>
        </p:nvSpPr>
        <p:spPr>
          <a:xfrm>
            <a:off x="1582064" y="4581855"/>
            <a:ext cx="5797548" cy="646331"/>
          </a:xfrm>
        </p:spPr>
        <p:txBody>
          <a:bodyPr>
            <a:spAutoFit/>
          </a:bodyPr>
          <a:lstStyle/>
          <a:p>
            <a:pPr>
              <a:spcBef>
                <a:spcPts val="0"/>
              </a:spcBef>
            </a:pPr>
            <a:r>
              <a:rPr lang="en-US" dirty="0"/>
              <a:t>Hilton Parc 55, San Francisco, CA</a:t>
            </a:r>
          </a:p>
          <a:p>
            <a:pPr>
              <a:spcBef>
                <a:spcPts val="0"/>
              </a:spcBef>
            </a:pPr>
            <a:r>
              <a:rPr lang="en-US" dirty="0"/>
              <a:t>December 8, 2019</a:t>
            </a:r>
          </a:p>
        </p:txBody>
      </p:sp>
      <p:grpSp>
        <p:nvGrpSpPr>
          <p:cNvPr id="27" name="Group 26">
            <a:extLst>
              <a:ext uri="{FF2B5EF4-FFF2-40B4-BE49-F238E27FC236}">
                <a16:creationId xmlns:a16="http://schemas.microsoft.com/office/drawing/2014/main" id="{9F6938CA-4FFB-7847-9784-140F153B3603}"/>
              </a:ext>
            </a:extLst>
          </p:cNvPr>
          <p:cNvGrpSpPr/>
          <p:nvPr/>
        </p:nvGrpSpPr>
        <p:grpSpPr>
          <a:xfrm>
            <a:off x="1676400" y="3207895"/>
            <a:ext cx="5478780" cy="575138"/>
            <a:chOff x="5014909" y="1147993"/>
            <a:chExt cx="4860923" cy="510278"/>
          </a:xfrm>
          <a:effectLst>
            <a:outerShdw blurRad="317500" sx="102000" sy="102000" algn="ctr" rotWithShape="0">
              <a:schemeClr val="accent1">
                <a:lumMod val="50000"/>
                <a:alpha val="40000"/>
              </a:schemeClr>
            </a:outerShdw>
          </a:effectLst>
        </p:grpSpPr>
        <p:grpSp>
          <p:nvGrpSpPr>
            <p:cNvPr id="28" name="Group 27">
              <a:extLst>
                <a:ext uri="{FF2B5EF4-FFF2-40B4-BE49-F238E27FC236}">
                  <a16:creationId xmlns:a16="http://schemas.microsoft.com/office/drawing/2014/main" id="{8AF998B4-14D8-2742-9FA1-C23E547E830E}"/>
                </a:ext>
              </a:extLst>
            </p:cNvPr>
            <p:cNvGrpSpPr>
              <a:grpSpLocks noChangeAspect="1"/>
            </p:cNvGrpSpPr>
            <p:nvPr/>
          </p:nvGrpSpPr>
          <p:grpSpPr>
            <a:xfrm>
              <a:off x="5014909" y="1147993"/>
              <a:ext cx="2364287" cy="510278"/>
              <a:chOff x="339725" y="371475"/>
              <a:chExt cx="2647951" cy="571500"/>
            </a:xfrm>
            <a:solidFill>
              <a:srgbClr val="65CBF9"/>
            </a:solidFill>
          </p:grpSpPr>
          <p:sp>
            <p:nvSpPr>
              <p:cNvPr id="38" name="Freeform 55">
                <a:extLst>
                  <a:ext uri="{FF2B5EF4-FFF2-40B4-BE49-F238E27FC236}">
                    <a16:creationId xmlns:a16="http://schemas.microsoft.com/office/drawing/2014/main" id="{DC9E97D1-D3CA-574B-A2A7-9531DE1E6293}"/>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39" name="Freeform 56">
                <a:extLst>
                  <a:ext uri="{FF2B5EF4-FFF2-40B4-BE49-F238E27FC236}">
                    <a16:creationId xmlns:a16="http://schemas.microsoft.com/office/drawing/2014/main" id="{F4B373C5-6A61-5246-8797-6E4BD803C909}"/>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0" name="Freeform 57">
                <a:extLst>
                  <a:ext uri="{FF2B5EF4-FFF2-40B4-BE49-F238E27FC236}">
                    <a16:creationId xmlns:a16="http://schemas.microsoft.com/office/drawing/2014/main" id="{C6FBCAE4-DEF4-B94F-BE2D-71FAC1CD1AF0}"/>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1" name="Freeform 58">
                <a:extLst>
                  <a:ext uri="{FF2B5EF4-FFF2-40B4-BE49-F238E27FC236}">
                    <a16:creationId xmlns:a16="http://schemas.microsoft.com/office/drawing/2014/main" id="{6492482F-28FD-5943-A422-92A6F6C722F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2" name="Freeform 59">
                <a:extLst>
                  <a:ext uri="{FF2B5EF4-FFF2-40B4-BE49-F238E27FC236}">
                    <a16:creationId xmlns:a16="http://schemas.microsoft.com/office/drawing/2014/main" id="{E995C6D0-3ACF-9D4F-A9A8-36A7F3B8E39C}"/>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3" name="Freeform 60">
                <a:extLst>
                  <a:ext uri="{FF2B5EF4-FFF2-40B4-BE49-F238E27FC236}">
                    <a16:creationId xmlns:a16="http://schemas.microsoft.com/office/drawing/2014/main" id="{56382F00-B897-2E40-8F6E-739C9B6FBDD5}"/>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4" name="Freeform 61">
                <a:extLst>
                  <a:ext uri="{FF2B5EF4-FFF2-40B4-BE49-F238E27FC236}">
                    <a16:creationId xmlns:a16="http://schemas.microsoft.com/office/drawing/2014/main" id="{1E02AE62-2EA7-084E-B61A-28CAE2D688BF}"/>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8FA0D0"/>
                  </a:solidFill>
                </a:endParaRPr>
              </a:p>
            </p:txBody>
          </p:sp>
        </p:grpSp>
        <p:grpSp>
          <p:nvGrpSpPr>
            <p:cNvPr id="29" name="Group 28">
              <a:extLst>
                <a:ext uri="{FF2B5EF4-FFF2-40B4-BE49-F238E27FC236}">
                  <a16:creationId xmlns:a16="http://schemas.microsoft.com/office/drawing/2014/main" id="{F9FA3C5C-3560-CD43-ABFD-E257614EFE6C}"/>
                </a:ext>
              </a:extLst>
            </p:cNvPr>
            <p:cNvGrpSpPr/>
            <p:nvPr/>
          </p:nvGrpSpPr>
          <p:grpSpPr>
            <a:xfrm>
              <a:off x="7506206" y="1181604"/>
              <a:ext cx="2369626" cy="450144"/>
              <a:chOff x="4764088" y="3179763"/>
              <a:chExt cx="2657475" cy="504825"/>
            </a:xfrm>
            <a:solidFill>
              <a:schemeClr val="bg1"/>
            </a:solidFill>
          </p:grpSpPr>
          <p:sp>
            <p:nvSpPr>
              <p:cNvPr id="30" name="Freeform 5">
                <a:extLst>
                  <a:ext uri="{FF2B5EF4-FFF2-40B4-BE49-F238E27FC236}">
                    <a16:creationId xmlns:a16="http://schemas.microsoft.com/office/drawing/2014/main" id="{D7343EF2-D28E-8548-B29A-A4B93E882138}"/>
                  </a:ext>
                </a:extLst>
              </p:cNvPr>
              <p:cNvSpPr>
                <a:spLocks/>
              </p:cNvSpPr>
              <p:nvPr/>
            </p:nvSpPr>
            <p:spPr bwMode="auto">
              <a:xfrm>
                <a:off x="4764088" y="3179763"/>
                <a:ext cx="300038" cy="504825"/>
              </a:xfrm>
              <a:custGeom>
                <a:avLst/>
                <a:gdLst>
                  <a:gd name="T0" fmla="*/ 14 w 80"/>
                  <a:gd name="T1" fmla="*/ 94 h 132"/>
                  <a:gd name="T2" fmla="*/ 40 w 80"/>
                  <a:gd name="T3" fmla="*/ 120 h 132"/>
                  <a:gd name="T4" fmla="*/ 65 w 80"/>
                  <a:gd name="T5" fmla="*/ 96 h 132"/>
                  <a:gd name="T6" fmla="*/ 35 w 80"/>
                  <a:gd name="T7" fmla="*/ 69 h 132"/>
                  <a:gd name="T8" fmla="*/ 3 w 80"/>
                  <a:gd name="T9" fmla="*/ 35 h 132"/>
                  <a:gd name="T10" fmla="*/ 41 w 80"/>
                  <a:gd name="T11" fmla="*/ 0 h 132"/>
                  <a:gd name="T12" fmla="*/ 77 w 80"/>
                  <a:gd name="T13" fmla="*/ 33 h 132"/>
                  <a:gd name="T14" fmla="*/ 63 w 80"/>
                  <a:gd name="T15" fmla="*/ 33 h 132"/>
                  <a:gd name="T16" fmla="*/ 40 w 80"/>
                  <a:gd name="T17" fmla="*/ 12 h 132"/>
                  <a:gd name="T18" fmla="*/ 17 w 80"/>
                  <a:gd name="T19" fmla="*/ 34 h 132"/>
                  <a:gd name="T20" fmla="*/ 48 w 80"/>
                  <a:gd name="T21" fmla="*/ 60 h 132"/>
                  <a:gd name="T22" fmla="*/ 80 w 80"/>
                  <a:gd name="T23" fmla="*/ 95 h 132"/>
                  <a:gd name="T24" fmla="*/ 40 w 80"/>
                  <a:gd name="T25" fmla="*/ 132 h 132"/>
                  <a:gd name="T26" fmla="*/ 0 w 80"/>
                  <a:gd name="T27" fmla="*/ 94 h 132"/>
                  <a:gd name="T28" fmla="*/ 14 w 80"/>
                  <a:gd name="T29" fmla="*/ 9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32">
                    <a:moveTo>
                      <a:pt x="14" y="94"/>
                    </a:moveTo>
                    <a:cubicBezTo>
                      <a:pt x="16" y="116"/>
                      <a:pt x="32" y="120"/>
                      <a:pt x="40" y="120"/>
                    </a:cubicBezTo>
                    <a:cubicBezTo>
                      <a:pt x="53" y="120"/>
                      <a:pt x="65" y="110"/>
                      <a:pt x="65" y="96"/>
                    </a:cubicBezTo>
                    <a:cubicBezTo>
                      <a:pt x="65" y="78"/>
                      <a:pt x="50" y="74"/>
                      <a:pt x="35" y="69"/>
                    </a:cubicBezTo>
                    <a:cubicBezTo>
                      <a:pt x="25" y="66"/>
                      <a:pt x="3" y="59"/>
                      <a:pt x="3" y="35"/>
                    </a:cubicBezTo>
                    <a:cubicBezTo>
                      <a:pt x="2" y="13"/>
                      <a:pt x="21" y="0"/>
                      <a:pt x="41" y="0"/>
                    </a:cubicBezTo>
                    <a:cubicBezTo>
                      <a:pt x="56" y="0"/>
                      <a:pt x="75" y="9"/>
                      <a:pt x="77" y="33"/>
                    </a:cubicBezTo>
                    <a:cubicBezTo>
                      <a:pt x="63" y="33"/>
                      <a:pt x="63" y="33"/>
                      <a:pt x="63" y="33"/>
                    </a:cubicBezTo>
                    <a:cubicBezTo>
                      <a:pt x="61" y="25"/>
                      <a:pt x="57" y="12"/>
                      <a:pt x="40" y="12"/>
                    </a:cubicBezTo>
                    <a:cubicBezTo>
                      <a:pt x="27" y="12"/>
                      <a:pt x="17" y="21"/>
                      <a:pt x="17" y="34"/>
                    </a:cubicBezTo>
                    <a:cubicBezTo>
                      <a:pt x="17" y="50"/>
                      <a:pt x="29" y="53"/>
                      <a:pt x="48" y="60"/>
                    </a:cubicBezTo>
                    <a:cubicBezTo>
                      <a:pt x="61" y="65"/>
                      <a:pt x="80" y="71"/>
                      <a:pt x="80" y="95"/>
                    </a:cubicBezTo>
                    <a:cubicBezTo>
                      <a:pt x="80" y="116"/>
                      <a:pt x="64" y="132"/>
                      <a:pt x="40" y="132"/>
                    </a:cubicBezTo>
                    <a:cubicBezTo>
                      <a:pt x="19" y="132"/>
                      <a:pt x="1" y="119"/>
                      <a:pt x="0" y="94"/>
                    </a:cubicBezTo>
                    <a:lnTo>
                      <a:pt x="1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
                <a:extLst>
                  <a:ext uri="{FF2B5EF4-FFF2-40B4-BE49-F238E27FC236}">
                    <a16:creationId xmlns:a16="http://schemas.microsoft.com/office/drawing/2014/main" id="{3BE20F93-C408-0844-B398-3472661322C0}"/>
                  </a:ext>
                </a:extLst>
              </p:cNvPr>
              <p:cNvSpPr>
                <a:spLocks/>
              </p:cNvSpPr>
              <p:nvPr/>
            </p:nvSpPr>
            <p:spPr bwMode="auto">
              <a:xfrm>
                <a:off x="5113338" y="3179763"/>
                <a:ext cx="468313" cy="504825"/>
              </a:xfrm>
              <a:custGeom>
                <a:avLst/>
                <a:gdLst>
                  <a:gd name="T0" fmla="*/ 125 w 125"/>
                  <a:gd name="T1" fmla="*/ 96 h 132"/>
                  <a:gd name="T2" fmla="*/ 66 w 125"/>
                  <a:gd name="T3" fmla="*/ 132 h 132"/>
                  <a:gd name="T4" fmla="*/ 0 w 125"/>
                  <a:gd name="T5" fmla="*/ 66 h 132"/>
                  <a:gd name="T6" fmla="*/ 66 w 125"/>
                  <a:gd name="T7" fmla="*/ 0 h 132"/>
                  <a:gd name="T8" fmla="*/ 125 w 125"/>
                  <a:gd name="T9" fmla="*/ 37 h 132"/>
                  <a:gd name="T10" fmla="*/ 110 w 125"/>
                  <a:gd name="T11" fmla="*/ 37 h 132"/>
                  <a:gd name="T12" fmla="*/ 66 w 125"/>
                  <a:gd name="T13" fmla="*/ 13 h 132"/>
                  <a:gd name="T14" fmla="*/ 14 w 125"/>
                  <a:gd name="T15" fmla="*/ 66 h 132"/>
                  <a:gd name="T16" fmla="*/ 66 w 125"/>
                  <a:gd name="T17" fmla="*/ 120 h 132"/>
                  <a:gd name="T18" fmla="*/ 110 w 125"/>
                  <a:gd name="T19" fmla="*/ 96 h 132"/>
                  <a:gd name="T20" fmla="*/ 125 w 125"/>
                  <a:gd name="T21" fmla="*/ 9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132">
                    <a:moveTo>
                      <a:pt x="125" y="96"/>
                    </a:moveTo>
                    <a:cubicBezTo>
                      <a:pt x="117" y="115"/>
                      <a:pt x="95" y="132"/>
                      <a:pt x="66" y="132"/>
                    </a:cubicBezTo>
                    <a:cubicBezTo>
                      <a:pt x="29" y="132"/>
                      <a:pt x="0" y="103"/>
                      <a:pt x="0" y="66"/>
                    </a:cubicBezTo>
                    <a:cubicBezTo>
                      <a:pt x="0" y="30"/>
                      <a:pt x="28" y="0"/>
                      <a:pt x="66" y="0"/>
                    </a:cubicBezTo>
                    <a:cubicBezTo>
                      <a:pt x="98" y="0"/>
                      <a:pt x="118" y="21"/>
                      <a:pt x="125" y="37"/>
                    </a:cubicBezTo>
                    <a:cubicBezTo>
                      <a:pt x="110" y="37"/>
                      <a:pt x="110" y="37"/>
                      <a:pt x="110" y="37"/>
                    </a:cubicBezTo>
                    <a:cubicBezTo>
                      <a:pt x="105" y="30"/>
                      <a:pt x="91" y="13"/>
                      <a:pt x="66" y="13"/>
                    </a:cubicBezTo>
                    <a:cubicBezTo>
                      <a:pt x="36" y="13"/>
                      <a:pt x="14" y="36"/>
                      <a:pt x="14" y="66"/>
                    </a:cubicBezTo>
                    <a:cubicBezTo>
                      <a:pt x="14" y="96"/>
                      <a:pt x="37" y="120"/>
                      <a:pt x="66" y="120"/>
                    </a:cubicBezTo>
                    <a:cubicBezTo>
                      <a:pt x="93" y="120"/>
                      <a:pt x="107" y="101"/>
                      <a:pt x="110" y="96"/>
                    </a:cubicBezTo>
                    <a:lnTo>
                      <a:pt x="125"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Rectangle 7">
                <a:extLst>
                  <a:ext uri="{FF2B5EF4-FFF2-40B4-BE49-F238E27FC236}">
                    <a16:creationId xmlns:a16="http://schemas.microsoft.com/office/drawing/2014/main" id="{9A3D9C59-0C09-F34E-8561-4E435C62DAFF}"/>
                  </a:ext>
                </a:extLst>
              </p:cNvPr>
              <p:cNvSpPr>
                <a:spLocks noChangeArrowheads="1"/>
              </p:cNvSpPr>
              <p:nvPr/>
            </p:nvSpPr>
            <p:spPr bwMode="auto">
              <a:xfrm>
                <a:off x="5653088" y="3187701"/>
                <a:ext cx="52388" cy="4905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
                <a:extLst>
                  <a:ext uri="{FF2B5EF4-FFF2-40B4-BE49-F238E27FC236}">
                    <a16:creationId xmlns:a16="http://schemas.microsoft.com/office/drawing/2014/main" id="{59098E31-84AE-D240-AD28-667FB0F7A599}"/>
                  </a:ext>
                </a:extLst>
              </p:cNvPr>
              <p:cNvSpPr>
                <a:spLocks/>
              </p:cNvSpPr>
              <p:nvPr/>
            </p:nvSpPr>
            <p:spPr bwMode="auto">
              <a:xfrm>
                <a:off x="5803901" y="3187701"/>
                <a:ext cx="265113" cy="490538"/>
              </a:xfrm>
              <a:custGeom>
                <a:avLst/>
                <a:gdLst>
                  <a:gd name="T0" fmla="*/ 0 w 167"/>
                  <a:gd name="T1" fmla="*/ 0 h 309"/>
                  <a:gd name="T2" fmla="*/ 167 w 167"/>
                  <a:gd name="T3" fmla="*/ 0 h 309"/>
                  <a:gd name="T4" fmla="*/ 167 w 167"/>
                  <a:gd name="T5" fmla="*/ 32 h 309"/>
                  <a:gd name="T6" fmla="*/ 33 w 167"/>
                  <a:gd name="T7" fmla="*/ 32 h 309"/>
                  <a:gd name="T8" fmla="*/ 33 w 167"/>
                  <a:gd name="T9" fmla="*/ 138 h 309"/>
                  <a:gd name="T10" fmla="*/ 165 w 167"/>
                  <a:gd name="T11" fmla="*/ 138 h 309"/>
                  <a:gd name="T12" fmla="*/ 165 w 167"/>
                  <a:gd name="T13" fmla="*/ 169 h 309"/>
                  <a:gd name="T14" fmla="*/ 33 w 167"/>
                  <a:gd name="T15" fmla="*/ 169 h 309"/>
                  <a:gd name="T16" fmla="*/ 33 w 167"/>
                  <a:gd name="T17" fmla="*/ 277 h 309"/>
                  <a:gd name="T18" fmla="*/ 167 w 167"/>
                  <a:gd name="T19" fmla="*/ 277 h 309"/>
                  <a:gd name="T20" fmla="*/ 167 w 167"/>
                  <a:gd name="T21" fmla="*/ 309 h 309"/>
                  <a:gd name="T22" fmla="*/ 0 w 167"/>
                  <a:gd name="T23" fmla="*/ 309 h 309"/>
                  <a:gd name="T24" fmla="*/ 0 w 167"/>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9">
                    <a:moveTo>
                      <a:pt x="0" y="0"/>
                    </a:moveTo>
                    <a:lnTo>
                      <a:pt x="167" y="0"/>
                    </a:lnTo>
                    <a:lnTo>
                      <a:pt x="167" y="32"/>
                    </a:lnTo>
                    <a:lnTo>
                      <a:pt x="33" y="32"/>
                    </a:lnTo>
                    <a:lnTo>
                      <a:pt x="33" y="138"/>
                    </a:lnTo>
                    <a:lnTo>
                      <a:pt x="165" y="138"/>
                    </a:lnTo>
                    <a:lnTo>
                      <a:pt x="165" y="169"/>
                    </a:lnTo>
                    <a:lnTo>
                      <a:pt x="33" y="169"/>
                    </a:lnTo>
                    <a:lnTo>
                      <a:pt x="33" y="277"/>
                    </a:lnTo>
                    <a:lnTo>
                      <a:pt x="167" y="277"/>
                    </a:lnTo>
                    <a:lnTo>
                      <a:pt x="167" y="309"/>
                    </a:lnTo>
                    <a:lnTo>
                      <a:pt x="0" y="30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9">
                <a:extLst>
                  <a:ext uri="{FF2B5EF4-FFF2-40B4-BE49-F238E27FC236}">
                    <a16:creationId xmlns:a16="http://schemas.microsoft.com/office/drawing/2014/main" id="{0BE69CB1-5A6D-E34F-B2D2-C62D2E2DEDA0}"/>
                  </a:ext>
                </a:extLst>
              </p:cNvPr>
              <p:cNvSpPr>
                <a:spLocks/>
              </p:cNvSpPr>
              <p:nvPr/>
            </p:nvSpPr>
            <p:spPr bwMode="auto">
              <a:xfrm>
                <a:off x="6151563" y="3187701"/>
                <a:ext cx="387350" cy="490538"/>
              </a:xfrm>
              <a:custGeom>
                <a:avLst/>
                <a:gdLst>
                  <a:gd name="T0" fmla="*/ 213 w 244"/>
                  <a:gd name="T1" fmla="*/ 258 h 309"/>
                  <a:gd name="T2" fmla="*/ 213 w 244"/>
                  <a:gd name="T3" fmla="*/ 0 h 309"/>
                  <a:gd name="T4" fmla="*/ 244 w 244"/>
                  <a:gd name="T5" fmla="*/ 0 h 309"/>
                  <a:gd name="T6" fmla="*/ 244 w 244"/>
                  <a:gd name="T7" fmla="*/ 309 h 309"/>
                  <a:gd name="T8" fmla="*/ 213 w 244"/>
                  <a:gd name="T9" fmla="*/ 309 h 309"/>
                  <a:gd name="T10" fmla="*/ 34 w 244"/>
                  <a:gd name="T11" fmla="*/ 48 h 309"/>
                  <a:gd name="T12" fmla="*/ 34 w 244"/>
                  <a:gd name="T13" fmla="*/ 309 h 309"/>
                  <a:gd name="T14" fmla="*/ 0 w 244"/>
                  <a:gd name="T15" fmla="*/ 309 h 309"/>
                  <a:gd name="T16" fmla="*/ 0 w 244"/>
                  <a:gd name="T17" fmla="*/ 0 h 309"/>
                  <a:gd name="T18" fmla="*/ 36 w 244"/>
                  <a:gd name="T19" fmla="*/ 0 h 309"/>
                  <a:gd name="T20" fmla="*/ 213 w 244"/>
                  <a:gd name="T21" fmla="*/ 258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309">
                    <a:moveTo>
                      <a:pt x="213" y="258"/>
                    </a:moveTo>
                    <a:lnTo>
                      <a:pt x="213" y="0"/>
                    </a:lnTo>
                    <a:lnTo>
                      <a:pt x="244" y="0"/>
                    </a:lnTo>
                    <a:lnTo>
                      <a:pt x="244" y="309"/>
                    </a:lnTo>
                    <a:lnTo>
                      <a:pt x="213" y="309"/>
                    </a:lnTo>
                    <a:lnTo>
                      <a:pt x="34" y="48"/>
                    </a:lnTo>
                    <a:lnTo>
                      <a:pt x="34" y="309"/>
                    </a:lnTo>
                    <a:lnTo>
                      <a:pt x="0" y="309"/>
                    </a:lnTo>
                    <a:lnTo>
                      <a:pt x="0" y="0"/>
                    </a:lnTo>
                    <a:lnTo>
                      <a:pt x="36" y="0"/>
                    </a:lnTo>
                    <a:lnTo>
                      <a:pt x="213"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a:extLst>
                  <a:ext uri="{FF2B5EF4-FFF2-40B4-BE49-F238E27FC236}">
                    <a16:creationId xmlns:a16="http://schemas.microsoft.com/office/drawing/2014/main" id="{A90BF7B2-590D-9F4F-99CD-8F43A837D972}"/>
                  </a:ext>
                </a:extLst>
              </p:cNvPr>
              <p:cNvSpPr>
                <a:spLocks/>
              </p:cNvSpPr>
              <p:nvPr/>
            </p:nvSpPr>
            <p:spPr bwMode="auto">
              <a:xfrm>
                <a:off x="6613526" y="3179763"/>
                <a:ext cx="469900" cy="504825"/>
              </a:xfrm>
              <a:custGeom>
                <a:avLst/>
                <a:gdLst>
                  <a:gd name="T0" fmla="*/ 125 w 125"/>
                  <a:gd name="T1" fmla="*/ 96 h 132"/>
                  <a:gd name="T2" fmla="*/ 67 w 125"/>
                  <a:gd name="T3" fmla="*/ 132 h 132"/>
                  <a:gd name="T4" fmla="*/ 0 w 125"/>
                  <a:gd name="T5" fmla="*/ 66 h 132"/>
                  <a:gd name="T6" fmla="*/ 66 w 125"/>
                  <a:gd name="T7" fmla="*/ 0 h 132"/>
                  <a:gd name="T8" fmla="*/ 125 w 125"/>
                  <a:gd name="T9" fmla="*/ 37 h 132"/>
                  <a:gd name="T10" fmla="*/ 110 w 125"/>
                  <a:gd name="T11" fmla="*/ 37 h 132"/>
                  <a:gd name="T12" fmla="*/ 66 w 125"/>
                  <a:gd name="T13" fmla="*/ 13 h 132"/>
                  <a:gd name="T14" fmla="*/ 14 w 125"/>
                  <a:gd name="T15" fmla="*/ 66 h 132"/>
                  <a:gd name="T16" fmla="*/ 66 w 125"/>
                  <a:gd name="T17" fmla="*/ 120 h 132"/>
                  <a:gd name="T18" fmla="*/ 110 w 125"/>
                  <a:gd name="T19" fmla="*/ 96 h 132"/>
                  <a:gd name="T20" fmla="*/ 125 w 125"/>
                  <a:gd name="T21" fmla="*/ 9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132">
                    <a:moveTo>
                      <a:pt x="125" y="96"/>
                    </a:moveTo>
                    <a:cubicBezTo>
                      <a:pt x="117" y="115"/>
                      <a:pt x="95" y="132"/>
                      <a:pt x="67" y="132"/>
                    </a:cubicBezTo>
                    <a:cubicBezTo>
                      <a:pt x="29" y="132"/>
                      <a:pt x="0" y="103"/>
                      <a:pt x="0" y="66"/>
                    </a:cubicBezTo>
                    <a:cubicBezTo>
                      <a:pt x="0" y="30"/>
                      <a:pt x="28" y="0"/>
                      <a:pt x="66" y="0"/>
                    </a:cubicBezTo>
                    <a:cubicBezTo>
                      <a:pt x="98" y="0"/>
                      <a:pt x="118" y="21"/>
                      <a:pt x="125" y="37"/>
                    </a:cubicBezTo>
                    <a:cubicBezTo>
                      <a:pt x="110" y="37"/>
                      <a:pt x="110" y="37"/>
                      <a:pt x="110" y="37"/>
                    </a:cubicBezTo>
                    <a:cubicBezTo>
                      <a:pt x="106" y="30"/>
                      <a:pt x="91" y="13"/>
                      <a:pt x="66" y="13"/>
                    </a:cubicBezTo>
                    <a:cubicBezTo>
                      <a:pt x="37" y="13"/>
                      <a:pt x="14" y="36"/>
                      <a:pt x="14" y="66"/>
                    </a:cubicBezTo>
                    <a:cubicBezTo>
                      <a:pt x="14" y="96"/>
                      <a:pt x="37" y="120"/>
                      <a:pt x="66" y="120"/>
                    </a:cubicBezTo>
                    <a:cubicBezTo>
                      <a:pt x="93" y="120"/>
                      <a:pt x="107" y="101"/>
                      <a:pt x="110" y="96"/>
                    </a:cubicBezTo>
                    <a:lnTo>
                      <a:pt x="125"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1">
                <a:extLst>
                  <a:ext uri="{FF2B5EF4-FFF2-40B4-BE49-F238E27FC236}">
                    <a16:creationId xmlns:a16="http://schemas.microsoft.com/office/drawing/2014/main" id="{3C0FA28E-8A7B-2240-812C-28F4AF94088C}"/>
                  </a:ext>
                </a:extLst>
              </p:cNvPr>
              <p:cNvSpPr>
                <a:spLocks/>
              </p:cNvSpPr>
              <p:nvPr/>
            </p:nvSpPr>
            <p:spPr bwMode="auto">
              <a:xfrm>
                <a:off x="7154863" y="3187701"/>
                <a:ext cx="266700" cy="490538"/>
              </a:xfrm>
              <a:custGeom>
                <a:avLst/>
                <a:gdLst>
                  <a:gd name="T0" fmla="*/ 0 w 168"/>
                  <a:gd name="T1" fmla="*/ 0 h 309"/>
                  <a:gd name="T2" fmla="*/ 168 w 168"/>
                  <a:gd name="T3" fmla="*/ 0 h 309"/>
                  <a:gd name="T4" fmla="*/ 168 w 168"/>
                  <a:gd name="T5" fmla="*/ 32 h 309"/>
                  <a:gd name="T6" fmla="*/ 33 w 168"/>
                  <a:gd name="T7" fmla="*/ 32 h 309"/>
                  <a:gd name="T8" fmla="*/ 33 w 168"/>
                  <a:gd name="T9" fmla="*/ 138 h 309"/>
                  <a:gd name="T10" fmla="*/ 168 w 168"/>
                  <a:gd name="T11" fmla="*/ 138 h 309"/>
                  <a:gd name="T12" fmla="*/ 168 w 168"/>
                  <a:gd name="T13" fmla="*/ 169 h 309"/>
                  <a:gd name="T14" fmla="*/ 33 w 168"/>
                  <a:gd name="T15" fmla="*/ 169 h 309"/>
                  <a:gd name="T16" fmla="*/ 33 w 168"/>
                  <a:gd name="T17" fmla="*/ 277 h 309"/>
                  <a:gd name="T18" fmla="*/ 168 w 168"/>
                  <a:gd name="T19" fmla="*/ 277 h 309"/>
                  <a:gd name="T20" fmla="*/ 168 w 168"/>
                  <a:gd name="T21" fmla="*/ 309 h 309"/>
                  <a:gd name="T22" fmla="*/ 0 w 168"/>
                  <a:gd name="T23" fmla="*/ 309 h 309"/>
                  <a:gd name="T24" fmla="*/ 0 w 168"/>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309">
                    <a:moveTo>
                      <a:pt x="0" y="0"/>
                    </a:moveTo>
                    <a:lnTo>
                      <a:pt x="168" y="0"/>
                    </a:lnTo>
                    <a:lnTo>
                      <a:pt x="168" y="32"/>
                    </a:lnTo>
                    <a:lnTo>
                      <a:pt x="33" y="32"/>
                    </a:lnTo>
                    <a:lnTo>
                      <a:pt x="33" y="138"/>
                    </a:lnTo>
                    <a:lnTo>
                      <a:pt x="168" y="138"/>
                    </a:lnTo>
                    <a:lnTo>
                      <a:pt x="168" y="169"/>
                    </a:lnTo>
                    <a:lnTo>
                      <a:pt x="33" y="169"/>
                    </a:lnTo>
                    <a:lnTo>
                      <a:pt x="33" y="277"/>
                    </a:lnTo>
                    <a:lnTo>
                      <a:pt x="168" y="277"/>
                    </a:lnTo>
                    <a:lnTo>
                      <a:pt x="168" y="309"/>
                    </a:lnTo>
                    <a:lnTo>
                      <a:pt x="0" y="30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62" name="Subtitle 2">
            <a:extLst>
              <a:ext uri="{FF2B5EF4-FFF2-40B4-BE49-F238E27FC236}">
                <a16:creationId xmlns:a16="http://schemas.microsoft.com/office/drawing/2014/main" id="{31518034-A9A9-1C45-9E02-155E8C853468}"/>
              </a:ext>
            </a:extLst>
          </p:cNvPr>
          <p:cNvSpPr txBox="1">
            <a:spLocks/>
          </p:cNvSpPr>
          <p:nvPr/>
        </p:nvSpPr>
        <p:spPr>
          <a:xfrm>
            <a:off x="1569693" y="4067646"/>
            <a:ext cx="7052731" cy="523220"/>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400"/>
              </a:spcBef>
            </a:pPr>
            <a:r>
              <a:rPr lang="en-US" sz="2800" b="1" dirty="0"/>
              <a:t>NASA Living With a Star Annual Briefing</a:t>
            </a:r>
            <a:r>
              <a:rPr lang="en-US" sz="2600" b="1" dirty="0"/>
              <a:t> </a:t>
            </a:r>
          </a:p>
        </p:txBody>
      </p:sp>
    </p:spTree>
    <p:extLst>
      <p:ext uri="{BB962C8B-B14F-4D97-AF65-F5344CB8AC3E}">
        <p14:creationId xmlns:p14="http://schemas.microsoft.com/office/powerpoint/2010/main" val="167686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9949-E988-574A-B08E-24C74C4D499C}"/>
              </a:ext>
            </a:extLst>
          </p:cNvPr>
          <p:cNvSpPr>
            <a:spLocks noGrp="1"/>
          </p:cNvSpPr>
          <p:nvPr>
            <p:ph type="title"/>
          </p:nvPr>
        </p:nvSpPr>
        <p:spPr/>
        <p:txBody>
          <a:bodyPr/>
          <a:lstStyle/>
          <a:p>
            <a:r>
              <a:rPr lang="en-US" dirty="0"/>
              <a:t>Solar Orbiter Collaboration (with ESA)</a:t>
            </a:r>
          </a:p>
        </p:txBody>
      </p:sp>
      <p:sp>
        <p:nvSpPr>
          <p:cNvPr id="3" name="Content Placeholder 2">
            <a:extLst>
              <a:ext uri="{FF2B5EF4-FFF2-40B4-BE49-F238E27FC236}">
                <a16:creationId xmlns:a16="http://schemas.microsoft.com/office/drawing/2014/main" id="{AB5D15DC-339C-FC42-87FC-E3F52326D95E}"/>
              </a:ext>
            </a:extLst>
          </p:cNvPr>
          <p:cNvSpPr>
            <a:spLocks noGrp="1"/>
          </p:cNvSpPr>
          <p:nvPr>
            <p:ph idx="1"/>
          </p:nvPr>
        </p:nvSpPr>
        <p:spPr>
          <a:xfrm>
            <a:off x="6473952" y="1143000"/>
            <a:ext cx="5410200" cy="5075107"/>
          </a:xfrm>
        </p:spPr>
        <p:txBody>
          <a:bodyPr/>
          <a:lstStyle/>
          <a:p>
            <a:r>
              <a:rPr lang="en-US" sz="1600" b="1" dirty="0"/>
              <a:t>Launch Vehicle: </a:t>
            </a:r>
            <a:r>
              <a:rPr lang="en-US" sz="1600" dirty="0"/>
              <a:t>U.S.-provided Atlas V-411</a:t>
            </a:r>
          </a:p>
          <a:p>
            <a:r>
              <a:rPr lang="en-US" sz="1600" b="1" dirty="0"/>
              <a:t>Launch Site:</a:t>
            </a:r>
            <a:r>
              <a:rPr lang="en-US" sz="1600" dirty="0"/>
              <a:t> Cape Canaveral, FL</a:t>
            </a:r>
          </a:p>
          <a:p>
            <a:r>
              <a:rPr lang="en-US" sz="1600" b="1" dirty="0"/>
              <a:t>LRD: </a:t>
            </a:r>
            <a:r>
              <a:rPr lang="en-US" sz="1600" dirty="0"/>
              <a:t>February 5, 2020</a:t>
            </a:r>
          </a:p>
          <a:p>
            <a:r>
              <a:rPr lang="en-US" sz="1600" b="1" dirty="0"/>
              <a:t>U.S. Provided Instruments:</a:t>
            </a:r>
          </a:p>
          <a:p>
            <a:pPr marL="285750" indent="-285750">
              <a:buFont typeface="Arial" panose="020B0604020202020204" pitchFamily="34" charset="0"/>
              <a:buChar char="•"/>
            </a:pPr>
            <a:r>
              <a:rPr lang="en-US" sz="1600" dirty="0"/>
              <a:t>HIS (Heavy Ion Sensor, part of Solar Wind Analyzer) and </a:t>
            </a:r>
            <a:r>
              <a:rPr lang="en-US" sz="1600" dirty="0" err="1"/>
              <a:t>SoloHI</a:t>
            </a:r>
            <a:r>
              <a:rPr lang="en-US" sz="1600" dirty="0"/>
              <a:t> (</a:t>
            </a:r>
            <a:r>
              <a:rPr lang="en-US" sz="1600" dirty="0" err="1"/>
              <a:t>Heliospheric</a:t>
            </a:r>
            <a:r>
              <a:rPr lang="en-US" sz="1600" dirty="0"/>
              <a:t> Imager)</a:t>
            </a:r>
          </a:p>
          <a:p>
            <a:r>
              <a:rPr lang="en-US" sz="1600" b="1" dirty="0"/>
              <a:t>Description:</a:t>
            </a:r>
          </a:p>
          <a:p>
            <a:pPr marL="285750" indent="-285750">
              <a:lnSpc>
                <a:spcPct val="98000"/>
              </a:lnSpc>
              <a:spcBef>
                <a:spcPts val="400"/>
              </a:spcBef>
              <a:buFont typeface="Arial" panose="020B0604020202020204" pitchFamily="34" charset="0"/>
              <a:buChar char="•"/>
              <a:defRPr/>
            </a:pPr>
            <a:r>
              <a:rPr lang="en-US" sz="1600" dirty="0"/>
              <a:t>Aims to make significant breakthroughs in our understanding both of how the inner heliosphere works, and of the effects of solar activity on it. </a:t>
            </a:r>
          </a:p>
          <a:p>
            <a:pPr marL="285750" indent="-285750">
              <a:lnSpc>
                <a:spcPct val="98000"/>
              </a:lnSpc>
              <a:spcBef>
                <a:spcPts val="400"/>
              </a:spcBef>
              <a:buFont typeface="Arial" panose="020B0604020202020204" pitchFamily="34" charset="0"/>
              <a:buChar char="•"/>
              <a:defRPr/>
            </a:pPr>
            <a:r>
              <a:rPr lang="en-US" sz="1600" dirty="0"/>
              <a:t>Will take a unique combination of measurements: in situ measurements will be used alongside remote sensing close to the Sun to relate these measurements back to their source regions and structures on the Sun's surface.</a:t>
            </a:r>
          </a:p>
          <a:p>
            <a:pPr>
              <a:lnSpc>
                <a:spcPct val="98000"/>
              </a:lnSpc>
              <a:spcBef>
                <a:spcPts val="400"/>
              </a:spcBef>
              <a:defRPr/>
            </a:pPr>
            <a:endParaRPr lang="en-US" sz="1600" b="1" dirty="0"/>
          </a:p>
          <a:p>
            <a:pPr>
              <a:lnSpc>
                <a:spcPct val="98000"/>
              </a:lnSpc>
              <a:spcBef>
                <a:spcPts val="400"/>
              </a:spcBef>
              <a:defRPr/>
            </a:pPr>
            <a:r>
              <a:rPr lang="en-US" sz="1600" dirty="0"/>
              <a:t>See sessions SH21D and SH24A</a:t>
            </a:r>
          </a:p>
        </p:txBody>
      </p:sp>
      <p:sp>
        <p:nvSpPr>
          <p:cNvPr id="4" name="Slide Number Placeholder 3">
            <a:extLst>
              <a:ext uri="{FF2B5EF4-FFF2-40B4-BE49-F238E27FC236}">
                <a16:creationId xmlns:a16="http://schemas.microsoft.com/office/drawing/2014/main" id="{ED4BD642-BA4E-DD46-8942-0B84FC17E952}"/>
              </a:ext>
            </a:extLst>
          </p:cNvPr>
          <p:cNvSpPr>
            <a:spLocks noGrp="1"/>
          </p:cNvSpPr>
          <p:nvPr>
            <p:ph type="sldNum" sz="quarter" idx="12"/>
          </p:nvPr>
        </p:nvSpPr>
        <p:spPr/>
        <p:txBody>
          <a:bodyPr/>
          <a:lstStyle/>
          <a:p>
            <a:fld id="{2E8C51FE-49D9-314D-9957-ABBF7DDE8782}" type="slidenum">
              <a:rPr lang="en-US" smtClean="0"/>
              <a:pPr/>
              <a:t>10</a:t>
            </a:fld>
            <a:endParaRPr lang="en-US" dirty="0"/>
          </a:p>
        </p:txBody>
      </p:sp>
      <p:pic>
        <p:nvPicPr>
          <p:cNvPr id="15" name="Picture 14">
            <a:extLst>
              <a:ext uri="{FF2B5EF4-FFF2-40B4-BE49-F238E27FC236}">
                <a16:creationId xmlns:a16="http://schemas.microsoft.com/office/drawing/2014/main" id="{5DB3469A-FDAC-3A41-A894-31C8B572A75B}"/>
              </a:ext>
            </a:extLst>
          </p:cNvPr>
          <p:cNvPicPr>
            <a:picLocks noChangeAspect="1"/>
          </p:cNvPicPr>
          <p:nvPr/>
        </p:nvPicPr>
        <p:blipFill>
          <a:blip r:embed="rId3"/>
          <a:stretch>
            <a:fillRect/>
          </a:stretch>
        </p:blipFill>
        <p:spPr>
          <a:xfrm>
            <a:off x="10972800" y="237744"/>
            <a:ext cx="1143000" cy="1143000"/>
          </a:xfrm>
          <a:prstGeom prst="rect">
            <a:avLst/>
          </a:prstGeom>
        </p:spPr>
      </p:pic>
      <p:grpSp>
        <p:nvGrpSpPr>
          <p:cNvPr id="5" name="Group 4">
            <a:extLst>
              <a:ext uri="{FF2B5EF4-FFF2-40B4-BE49-F238E27FC236}">
                <a16:creationId xmlns:a16="http://schemas.microsoft.com/office/drawing/2014/main" id="{C21F6F7F-F637-9C4F-9587-2BFAFEFDE4AA}"/>
              </a:ext>
            </a:extLst>
          </p:cNvPr>
          <p:cNvGrpSpPr>
            <a:grpSpLocks noChangeAspect="1"/>
          </p:cNvGrpSpPr>
          <p:nvPr/>
        </p:nvGrpSpPr>
        <p:grpSpPr>
          <a:xfrm>
            <a:off x="228601" y="1310439"/>
            <a:ext cx="5942989" cy="4626864"/>
            <a:chOff x="228600" y="896112"/>
            <a:chExt cx="6694932" cy="5212283"/>
          </a:xfrm>
        </p:grpSpPr>
        <p:pic>
          <p:nvPicPr>
            <p:cNvPr id="11" name="Picture 10">
              <a:extLst>
                <a:ext uri="{FF2B5EF4-FFF2-40B4-BE49-F238E27FC236}">
                  <a16:creationId xmlns:a16="http://schemas.microsoft.com/office/drawing/2014/main" id="{246A57A0-1508-1940-98C2-E0D56158D917}"/>
                </a:ext>
              </a:extLst>
            </p:cNvPr>
            <p:cNvPicPr>
              <a:picLocks noChangeAspect="1"/>
            </p:cNvPicPr>
            <p:nvPr/>
          </p:nvPicPr>
          <p:blipFill>
            <a:blip r:embed="rId4"/>
            <a:stretch>
              <a:fillRect/>
            </a:stretch>
          </p:blipFill>
          <p:spPr>
            <a:xfrm>
              <a:off x="1340866" y="3593795"/>
              <a:ext cx="4470400" cy="2514600"/>
            </a:xfrm>
            <a:prstGeom prst="rect">
              <a:avLst/>
            </a:prstGeom>
          </p:spPr>
        </p:pic>
        <p:grpSp>
          <p:nvGrpSpPr>
            <p:cNvPr id="24" name="Group 23">
              <a:extLst>
                <a:ext uri="{FF2B5EF4-FFF2-40B4-BE49-F238E27FC236}">
                  <a16:creationId xmlns:a16="http://schemas.microsoft.com/office/drawing/2014/main" id="{1C06368F-A011-E64D-8F53-4BC968878C9E}"/>
                </a:ext>
              </a:extLst>
            </p:cNvPr>
            <p:cNvGrpSpPr/>
            <p:nvPr/>
          </p:nvGrpSpPr>
          <p:grpSpPr>
            <a:xfrm>
              <a:off x="228600" y="896112"/>
              <a:ext cx="6694932" cy="2468880"/>
              <a:chOff x="228600" y="896112"/>
              <a:chExt cx="6694932" cy="2468880"/>
            </a:xfrm>
          </p:grpSpPr>
          <p:pic>
            <p:nvPicPr>
              <p:cNvPr id="13" name="Picture 12">
                <a:extLst>
                  <a:ext uri="{FF2B5EF4-FFF2-40B4-BE49-F238E27FC236}">
                    <a16:creationId xmlns:a16="http://schemas.microsoft.com/office/drawing/2014/main" id="{E2E7E0F6-A7E7-5A47-8BCF-2A1BFB22E06B}"/>
                  </a:ext>
                </a:extLst>
              </p:cNvPr>
              <p:cNvPicPr>
                <a:picLocks noChangeAspect="1"/>
              </p:cNvPicPr>
              <p:nvPr/>
            </p:nvPicPr>
            <p:blipFill>
              <a:blip r:embed="rId5"/>
              <a:stretch>
                <a:fillRect/>
              </a:stretch>
            </p:blipFill>
            <p:spPr>
              <a:xfrm>
                <a:off x="3631692" y="896112"/>
                <a:ext cx="3291840" cy="2468880"/>
              </a:xfrm>
              <a:prstGeom prst="rect">
                <a:avLst/>
              </a:prstGeom>
            </p:spPr>
          </p:pic>
          <p:pic>
            <p:nvPicPr>
              <p:cNvPr id="22" name="Picture 21">
                <a:extLst>
                  <a:ext uri="{FF2B5EF4-FFF2-40B4-BE49-F238E27FC236}">
                    <a16:creationId xmlns:a16="http://schemas.microsoft.com/office/drawing/2014/main" id="{4D4FDBBF-5B34-904A-93F8-0FC7778D0A0D}"/>
                  </a:ext>
                </a:extLst>
              </p:cNvPr>
              <p:cNvPicPr>
                <a:picLocks noChangeAspect="1"/>
              </p:cNvPicPr>
              <p:nvPr/>
            </p:nvPicPr>
            <p:blipFill>
              <a:blip r:embed="rId6"/>
              <a:stretch>
                <a:fillRect/>
              </a:stretch>
            </p:blipFill>
            <p:spPr>
              <a:xfrm>
                <a:off x="228600" y="896112"/>
                <a:ext cx="3291840" cy="2468880"/>
              </a:xfrm>
              <a:prstGeom prst="rect">
                <a:avLst/>
              </a:prstGeom>
            </p:spPr>
          </p:pic>
        </p:grpSp>
      </p:grpSp>
      <p:sp>
        <p:nvSpPr>
          <p:cNvPr id="6" name="TextBox 5">
            <a:extLst>
              <a:ext uri="{FF2B5EF4-FFF2-40B4-BE49-F238E27FC236}">
                <a16:creationId xmlns:a16="http://schemas.microsoft.com/office/drawing/2014/main" id="{DA5EF757-D074-5641-A4B5-FB9228EA91CA}"/>
              </a:ext>
            </a:extLst>
          </p:cNvPr>
          <p:cNvSpPr txBox="1"/>
          <p:nvPr/>
        </p:nvSpPr>
        <p:spPr>
          <a:xfrm>
            <a:off x="228601" y="3619866"/>
            <a:ext cx="832279" cy="261610"/>
          </a:xfrm>
          <a:prstGeom prst="rect">
            <a:avLst/>
          </a:prstGeom>
          <a:noFill/>
        </p:spPr>
        <p:txBody>
          <a:bodyPr wrap="none" rtlCol="0">
            <a:spAutoFit/>
          </a:bodyPr>
          <a:lstStyle/>
          <a:p>
            <a:r>
              <a:rPr lang="en-US" sz="1100" b="1" dirty="0"/>
              <a:t>Credit: ESA</a:t>
            </a:r>
          </a:p>
        </p:txBody>
      </p:sp>
    </p:spTree>
    <p:extLst>
      <p:ext uri="{BB962C8B-B14F-4D97-AF65-F5344CB8AC3E}">
        <p14:creationId xmlns:p14="http://schemas.microsoft.com/office/powerpoint/2010/main" val="216863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928F1-556A-C14E-B615-E38DB4C598B7}"/>
              </a:ext>
            </a:extLst>
          </p:cNvPr>
          <p:cNvSpPr>
            <a:spLocks noGrp="1"/>
          </p:cNvSpPr>
          <p:nvPr>
            <p:ph type="title"/>
          </p:nvPr>
        </p:nvSpPr>
        <p:spPr/>
        <p:txBody>
          <a:bodyPr/>
          <a:lstStyle/>
          <a:p>
            <a:r>
              <a:rPr lang="en-US" dirty="0" err="1"/>
              <a:t>Geospace</a:t>
            </a:r>
            <a:r>
              <a:rPr lang="en-US" dirty="0"/>
              <a:t> Dynamics Constellation</a:t>
            </a:r>
          </a:p>
        </p:txBody>
      </p:sp>
      <p:sp>
        <p:nvSpPr>
          <p:cNvPr id="3" name="Content Placeholder 2">
            <a:extLst>
              <a:ext uri="{FF2B5EF4-FFF2-40B4-BE49-F238E27FC236}">
                <a16:creationId xmlns:a16="http://schemas.microsoft.com/office/drawing/2014/main" id="{055E9E1F-5A33-C740-A9BD-CCB684B467C9}"/>
              </a:ext>
            </a:extLst>
          </p:cNvPr>
          <p:cNvSpPr>
            <a:spLocks noGrp="1"/>
          </p:cNvSpPr>
          <p:nvPr>
            <p:ph idx="1"/>
          </p:nvPr>
        </p:nvSpPr>
        <p:spPr>
          <a:xfrm>
            <a:off x="5522976" y="1143000"/>
            <a:ext cx="5589524" cy="5146964"/>
          </a:xfrm>
        </p:spPr>
        <p:txBody>
          <a:bodyPr>
            <a:normAutofit fontScale="92500" lnSpcReduction="10000"/>
          </a:bodyPr>
          <a:lstStyle/>
          <a:p>
            <a:pPr marL="285750" indent="-285750">
              <a:buFont typeface="Arial" panose="020B0604020202020204" pitchFamily="34" charset="0"/>
              <a:buChar char="•"/>
            </a:pPr>
            <a:r>
              <a:rPr lang="en-US" sz="2200" dirty="0"/>
              <a:t>Decadal Survey identified GDC as the next LWS large strategic mission:</a:t>
            </a:r>
          </a:p>
          <a:p>
            <a:pPr marL="800100" lvl="1" indent="-342900">
              <a:buFont typeface="Wingdings" pitchFamily="2" charset="2"/>
              <a:buChar char="Ø"/>
            </a:pPr>
            <a:r>
              <a:rPr lang="en-US" dirty="0"/>
              <a:t>“…provide the first simultaneous, multipoint observations of how the ionosphere-thermosphere system responds to, and regulates, magnetospheric forcing over local and global scales…”.</a:t>
            </a:r>
          </a:p>
          <a:p>
            <a:pPr marL="285750" indent="-285750">
              <a:buFont typeface="Arial" panose="020B0604020202020204" pitchFamily="34" charset="0"/>
              <a:buChar char="•"/>
            </a:pPr>
            <a:r>
              <a:rPr lang="en-US" sz="2200" dirty="0"/>
              <a:t>Science and Technology Definition Team:</a:t>
            </a:r>
          </a:p>
          <a:p>
            <a:pPr marL="742950" lvl="1" indent="-285750">
              <a:buFont typeface="Wingdings" pitchFamily="2" charset="2"/>
              <a:buChar char="Ø"/>
            </a:pPr>
            <a:r>
              <a:rPr lang="en-US" dirty="0"/>
              <a:t>Convened in May 2018</a:t>
            </a:r>
          </a:p>
          <a:p>
            <a:pPr marL="742950" lvl="1" indent="-285750">
              <a:buFont typeface="Wingdings" pitchFamily="2" charset="2"/>
              <a:buChar char="Ø"/>
            </a:pPr>
            <a:r>
              <a:rPr lang="en-US" dirty="0"/>
              <a:t>Final report delivered to HPAC October 2019 and available at </a:t>
            </a:r>
            <a:r>
              <a:rPr lang="en-US" dirty="0">
                <a:hlinkClick r:id="rId2"/>
              </a:rPr>
              <a:t>https://science.nasa.gov/heliophysics/resources/stdts/geospace-dynamics-constellation/documents-and-reports</a:t>
            </a:r>
            <a:endParaRPr lang="en-US" dirty="0"/>
          </a:p>
          <a:p>
            <a:pPr marL="742950" lvl="1" indent="-285750">
              <a:buFont typeface="Wingdings" pitchFamily="2" charset="2"/>
              <a:buChar char="Ø"/>
            </a:pPr>
            <a:r>
              <a:rPr lang="en-US" dirty="0"/>
              <a:t>GSFC initiating mission formulation phase.</a:t>
            </a:r>
          </a:p>
          <a:p>
            <a:pPr marL="285750" lvl="1" indent="-285750">
              <a:lnSpc>
                <a:spcPct val="100000"/>
              </a:lnSpc>
              <a:spcBef>
                <a:spcPts val="1000"/>
              </a:spcBef>
              <a:buFont typeface="Arial" panose="020B0604020202020204" pitchFamily="34" charset="0"/>
              <a:buChar char="•"/>
            </a:pPr>
            <a:r>
              <a:rPr lang="en-US" sz="2200" dirty="0" err="1"/>
              <a:t>Heliophysics</a:t>
            </a:r>
            <a:r>
              <a:rPr lang="en-US" sz="2200" dirty="0"/>
              <a:t> Division targeting LRD no earlier than 2026.</a:t>
            </a:r>
          </a:p>
          <a:p>
            <a:pPr marL="285750" lvl="1" indent="-285750">
              <a:lnSpc>
                <a:spcPct val="100000"/>
              </a:lnSpc>
              <a:spcBef>
                <a:spcPts val="1000"/>
              </a:spcBef>
              <a:buFont typeface="Arial" panose="020B0604020202020204" pitchFamily="34" charset="0"/>
              <a:buChar char="•"/>
            </a:pPr>
            <a:r>
              <a:rPr lang="en-US" sz="2200" dirty="0"/>
              <a:t>See presentation by Jared Leisner.</a:t>
            </a:r>
            <a:endParaRPr lang="en-US" dirty="0"/>
          </a:p>
        </p:txBody>
      </p:sp>
      <p:sp>
        <p:nvSpPr>
          <p:cNvPr id="4" name="Slide Number Placeholder 3">
            <a:extLst>
              <a:ext uri="{FF2B5EF4-FFF2-40B4-BE49-F238E27FC236}">
                <a16:creationId xmlns:a16="http://schemas.microsoft.com/office/drawing/2014/main" id="{52450B4A-FF04-3F4B-9BFE-D4C401CE7F4F}"/>
              </a:ext>
            </a:extLst>
          </p:cNvPr>
          <p:cNvSpPr>
            <a:spLocks noGrp="1"/>
          </p:cNvSpPr>
          <p:nvPr>
            <p:ph type="sldNum" sz="quarter" idx="12"/>
          </p:nvPr>
        </p:nvSpPr>
        <p:spPr/>
        <p:txBody>
          <a:bodyPr/>
          <a:lstStyle/>
          <a:p>
            <a:fld id="{2E8C51FE-49D9-314D-9957-ABBF7DDE8782}" type="slidenum">
              <a:rPr lang="en-US" smtClean="0"/>
              <a:pPr/>
              <a:t>11</a:t>
            </a:fld>
            <a:endParaRPr lang="en-US" dirty="0"/>
          </a:p>
        </p:txBody>
      </p:sp>
      <p:pic>
        <p:nvPicPr>
          <p:cNvPr id="5" name="Picture 4">
            <a:extLst>
              <a:ext uri="{FF2B5EF4-FFF2-40B4-BE49-F238E27FC236}">
                <a16:creationId xmlns:a16="http://schemas.microsoft.com/office/drawing/2014/main" id="{3E130C44-B1E5-5842-A104-FEB48CC3A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962" y="1143000"/>
            <a:ext cx="3515065"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528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8EC72E-D9D6-BA42-85EC-DEB9DD997F9A}"/>
              </a:ext>
            </a:extLst>
          </p:cNvPr>
          <p:cNvSpPr>
            <a:spLocks noGrp="1"/>
          </p:cNvSpPr>
          <p:nvPr>
            <p:ph idx="1"/>
          </p:nvPr>
        </p:nvSpPr>
        <p:spPr>
          <a:xfrm>
            <a:off x="838200" y="422031"/>
            <a:ext cx="10515600" cy="5754932"/>
          </a:xfrm>
          <a:solidFill>
            <a:schemeClr val="bg1"/>
          </a:solidFill>
        </p:spPr>
        <p:txBody>
          <a:bodyPr>
            <a:normAutofit/>
          </a:bodyPr>
          <a:lstStyle/>
          <a:p>
            <a:pPr marL="0" indent="0">
              <a:buNone/>
            </a:pPr>
            <a:r>
              <a:rPr lang="en-US" b="1" u="sng" dirty="0"/>
              <a:t>Increased Science Return through Rideshare Workshop</a:t>
            </a:r>
          </a:p>
          <a:p>
            <a:pPr marL="0" indent="0">
              <a:buNone/>
            </a:pPr>
            <a:r>
              <a:rPr lang="en-US" dirty="0"/>
              <a:t>The purpose of the Agile Access 2 Space workshop is to obtain community inputs on how NASA's Science Mission Directorate's (SMD) can embrace ESPA class missions for transformative science, in light of SMD's new policy for Rideshare and provide inputs on the creation, population, and management of a secondary payload pipeline to support (SMD) future Rideshare missions.</a:t>
            </a:r>
          </a:p>
          <a:p>
            <a:pPr marL="0" indent="0">
              <a:buNone/>
            </a:pPr>
            <a:endParaRPr lang="en-US" dirty="0"/>
          </a:p>
          <a:p>
            <a:pPr marL="0" indent="0">
              <a:buNone/>
            </a:pPr>
            <a:r>
              <a:rPr lang="en-US" b="1" dirty="0"/>
              <a:t>When:</a:t>
            </a:r>
            <a:r>
              <a:rPr lang="en-US" dirty="0"/>
              <a:t> 25-27 February, 2020</a:t>
            </a:r>
            <a:br>
              <a:rPr lang="en-US" dirty="0"/>
            </a:br>
            <a:r>
              <a:rPr lang="en-US" b="1" dirty="0"/>
              <a:t>Where:</a:t>
            </a:r>
            <a:r>
              <a:rPr lang="en-US" dirty="0"/>
              <a:t> Johns Hopkins University Applied Physics Laboratory (JHU/APL)</a:t>
            </a:r>
          </a:p>
          <a:p>
            <a:pPr marL="0" indent="0">
              <a:buNone/>
            </a:pPr>
            <a:r>
              <a:rPr lang="en-US" b="1" dirty="0"/>
              <a:t>Registration and abstract deadline:</a:t>
            </a:r>
            <a:endParaRPr lang="en-US" dirty="0"/>
          </a:p>
          <a:p>
            <a:r>
              <a:rPr lang="en-US" dirty="0"/>
              <a:t>10 January, 2020</a:t>
            </a:r>
          </a:p>
          <a:p>
            <a:pPr marL="0" indent="0">
              <a:buNone/>
            </a:pPr>
            <a:endParaRPr lang="en-US" dirty="0"/>
          </a:p>
          <a:p>
            <a:pPr marL="0" indent="0">
              <a:buNone/>
            </a:pPr>
            <a:r>
              <a:rPr lang="en-US" dirty="0"/>
              <a:t>https://</a:t>
            </a:r>
            <a:r>
              <a:rPr lang="en-US" dirty="0" err="1"/>
              <a:t>civspace.jhuapl.edu</a:t>
            </a:r>
            <a:r>
              <a:rPr lang="en-US" dirty="0"/>
              <a:t>/News-and-Events/events/Access2Space/</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26525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3AFFBC-8836-764D-AC1B-BED2A8179854}"/>
              </a:ext>
            </a:extLst>
          </p:cNvPr>
          <p:cNvPicPr>
            <a:picLocks noChangeAspect="1"/>
          </p:cNvPicPr>
          <p:nvPr/>
        </p:nvPicPr>
        <p:blipFill>
          <a:blip r:embed="rId2"/>
          <a:stretch>
            <a:fillRect/>
          </a:stretch>
        </p:blipFill>
        <p:spPr>
          <a:xfrm>
            <a:off x="0" y="44638"/>
            <a:ext cx="12192000" cy="6768723"/>
          </a:xfrm>
          <a:prstGeom prst="rect">
            <a:avLst/>
          </a:prstGeom>
        </p:spPr>
      </p:pic>
      <p:sp>
        <p:nvSpPr>
          <p:cNvPr id="7" name="TextBox 6">
            <a:extLst>
              <a:ext uri="{FF2B5EF4-FFF2-40B4-BE49-F238E27FC236}">
                <a16:creationId xmlns:a16="http://schemas.microsoft.com/office/drawing/2014/main" id="{13C3B07F-5D73-BD4C-A0AA-25C20F9FA5AA}"/>
              </a:ext>
            </a:extLst>
          </p:cNvPr>
          <p:cNvSpPr txBox="1"/>
          <p:nvPr/>
        </p:nvSpPr>
        <p:spPr>
          <a:xfrm>
            <a:off x="2113980" y="6413251"/>
            <a:ext cx="7964040" cy="400110"/>
          </a:xfrm>
          <a:prstGeom prst="rect">
            <a:avLst/>
          </a:prstGeom>
          <a:solidFill>
            <a:schemeClr val="accent1"/>
          </a:solidFill>
          <a:ln w="19050">
            <a:noFill/>
          </a:ln>
        </p:spPr>
        <p:txBody>
          <a:bodyPr wrap="none" rtlCol="0">
            <a:spAutoFit/>
          </a:bodyPr>
          <a:lstStyle/>
          <a:p>
            <a:r>
              <a:rPr lang="en-US" sz="2000" dirty="0">
                <a:solidFill>
                  <a:schemeClr val="bg1"/>
                </a:solidFill>
              </a:rPr>
              <a:t>https://</a:t>
            </a:r>
            <a:r>
              <a:rPr lang="en-US" sz="2000" dirty="0" err="1">
                <a:solidFill>
                  <a:schemeClr val="bg1"/>
                </a:solidFill>
              </a:rPr>
              <a:t>civspace.jhuapl.edu</a:t>
            </a:r>
            <a:r>
              <a:rPr lang="en-US" sz="2000" dirty="0">
                <a:solidFill>
                  <a:schemeClr val="bg1"/>
                </a:solidFill>
              </a:rPr>
              <a:t>/News-and-Events/events/Access2Space/</a:t>
            </a:r>
          </a:p>
        </p:txBody>
      </p:sp>
    </p:spTree>
    <p:extLst>
      <p:ext uri="{BB962C8B-B14F-4D97-AF65-F5344CB8AC3E}">
        <p14:creationId xmlns:p14="http://schemas.microsoft.com/office/powerpoint/2010/main" val="337848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27DB-887B-AF4C-B18E-ACD635CD1C7F}"/>
              </a:ext>
            </a:extLst>
          </p:cNvPr>
          <p:cNvSpPr>
            <a:spLocks noGrp="1"/>
          </p:cNvSpPr>
          <p:nvPr>
            <p:ph type="title"/>
          </p:nvPr>
        </p:nvSpPr>
        <p:spPr/>
        <p:txBody>
          <a:bodyPr/>
          <a:lstStyle/>
          <a:p>
            <a:r>
              <a:rPr lang="en-US" dirty="0"/>
              <a:t>LWS Science Selections – ROSES 2018</a:t>
            </a:r>
          </a:p>
        </p:txBody>
      </p:sp>
      <p:sp>
        <p:nvSpPr>
          <p:cNvPr id="3" name="Content Placeholder 2">
            <a:extLst>
              <a:ext uri="{FF2B5EF4-FFF2-40B4-BE49-F238E27FC236}">
                <a16:creationId xmlns:a16="http://schemas.microsoft.com/office/drawing/2014/main" id="{627493A8-E687-3E40-89D7-907530C45BC3}"/>
              </a:ext>
            </a:extLst>
          </p:cNvPr>
          <p:cNvSpPr>
            <a:spLocks noGrp="1"/>
          </p:cNvSpPr>
          <p:nvPr>
            <p:ph idx="1"/>
          </p:nvPr>
        </p:nvSpPr>
        <p:spPr>
          <a:xfrm>
            <a:off x="960120" y="1371600"/>
            <a:ext cx="10619923" cy="3152658"/>
          </a:xfrm>
        </p:spPr>
        <p:txBody>
          <a:bodyPr/>
          <a:lstStyle/>
          <a:p>
            <a:pPr marL="285750" indent="-285750">
              <a:buFont typeface="Arial" panose="020B0604020202020204" pitchFamily="34" charset="0"/>
              <a:buChar char="•"/>
            </a:pPr>
            <a:r>
              <a:rPr lang="en-US" sz="2000" dirty="0"/>
              <a:t>Proposals were solicited for 4 FSTs:</a:t>
            </a:r>
          </a:p>
          <a:p>
            <a:pPr marL="742950" lvl="1" indent="-285750">
              <a:buFont typeface="Wingdings" pitchFamily="2" charset="2"/>
              <a:buChar char="Ø"/>
            </a:pPr>
            <a:r>
              <a:rPr lang="en-US" dirty="0"/>
              <a:t>Mid-Latitude and Equatorial Dynamics of the Ionosphere – Thermosphere System;</a:t>
            </a:r>
          </a:p>
          <a:p>
            <a:pPr marL="742950" lvl="1" indent="-285750">
              <a:buFont typeface="Wingdings" pitchFamily="2" charset="2"/>
              <a:buChar char="Ø"/>
            </a:pPr>
            <a:r>
              <a:rPr lang="en-US" dirty="0"/>
              <a:t>Origins, Acceleration and Evolution of the Solar Wind;</a:t>
            </a:r>
          </a:p>
          <a:p>
            <a:pPr marL="742950" lvl="1" indent="-285750">
              <a:buFont typeface="Wingdings" pitchFamily="2" charset="2"/>
              <a:buChar char="Ø"/>
            </a:pPr>
            <a:r>
              <a:rPr lang="en-US" dirty="0"/>
              <a:t>Understanding the Response of Magnetospheric Plasma Populations to Solar Wind Structures;</a:t>
            </a:r>
          </a:p>
          <a:p>
            <a:pPr marL="742950" lvl="1" indent="-285750">
              <a:buFont typeface="Wingdings" pitchFamily="2" charset="2"/>
              <a:buChar char="Ø"/>
            </a:pPr>
            <a:r>
              <a:rPr lang="en-US" dirty="0"/>
              <a:t>Understanding Global-Scale Solar Processes and their Implications for the Solar Interior.</a:t>
            </a:r>
          </a:p>
          <a:p>
            <a:pPr marL="285750" indent="-285750">
              <a:buFont typeface="Arial" panose="020B0604020202020204" pitchFamily="34" charset="0"/>
              <a:buChar char="•"/>
            </a:pPr>
            <a:r>
              <a:rPr lang="en-US" sz="2000" dirty="0"/>
              <a:t>Proposals were due in May 2019</a:t>
            </a:r>
          </a:p>
          <a:p>
            <a:pPr marL="742950" lvl="1" indent="-285750">
              <a:buFont typeface="Wingdings" pitchFamily="2" charset="2"/>
              <a:buChar char="Ø"/>
            </a:pPr>
            <a:r>
              <a:rPr lang="en-US" dirty="0"/>
              <a:t>A total of 104 Step 2 proposals were received.</a:t>
            </a:r>
          </a:p>
          <a:p>
            <a:pPr marL="285750" indent="-285750">
              <a:buFont typeface="Arial" panose="020B0604020202020204" pitchFamily="34" charset="0"/>
              <a:buChar char="•"/>
            </a:pPr>
            <a:r>
              <a:rPr lang="en-US" sz="2000" dirty="0"/>
              <a:t>Selections were announced in October 2019</a:t>
            </a:r>
          </a:p>
          <a:p>
            <a:pPr marL="742950" lvl="1" indent="-285750">
              <a:buFont typeface="Wingdings" pitchFamily="2" charset="2"/>
              <a:buChar char="Ø"/>
            </a:pPr>
            <a:r>
              <a:rPr lang="en-US" dirty="0"/>
              <a:t>28 proposals (27%) were selected for funding and organized into 4 FST teams (see next slide).</a:t>
            </a:r>
          </a:p>
        </p:txBody>
      </p:sp>
      <p:sp>
        <p:nvSpPr>
          <p:cNvPr id="4" name="Slide Number Placeholder 3">
            <a:extLst>
              <a:ext uri="{FF2B5EF4-FFF2-40B4-BE49-F238E27FC236}">
                <a16:creationId xmlns:a16="http://schemas.microsoft.com/office/drawing/2014/main" id="{11CE5422-18CF-DF4C-A305-C6305D3EE024}"/>
              </a:ext>
            </a:extLst>
          </p:cNvPr>
          <p:cNvSpPr>
            <a:spLocks noGrp="1"/>
          </p:cNvSpPr>
          <p:nvPr>
            <p:ph type="sldNum" sz="quarter" idx="12"/>
          </p:nvPr>
        </p:nvSpPr>
        <p:spPr/>
        <p:txBody>
          <a:bodyPr/>
          <a:lstStyle/>
          <a:p>
            <a:fld id="{2E8C51FE-49D9-314D-9957-ABBF7DDE8782}" type="slidenum">
              <a:rPr lang="en-US" smtClean="0"/>
              <a:pPr/>
              <a:t>14</a:t>
            </a:fld>
            <a:endParaRPr lang="en-US" dirty="0"/>
          </a:p>
        </p:txBody>
      </p:sp>
    </p:spTree>
    <p:extLst>
      <p:ext uri="{BB962C8B-B14F-4D97-AF65-F5344CB8AC3E}">
        <p14:creationId xmlns:p14="http://schemas.microsoft.com/office/powerpoint/2010/main" val="405827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6D0A7-7C4D-DA4F-B615-26139071B19F}"/>
              </a:ext>
            </a:extLst>
          </p:cNvPr>
          <p:cNvSpPr>
            <a:spLocks noGrp="1"/>
          </p:cNvSpPr>
          <p:nvPr>
            <p:ph type="title"/>
          </p:nvPr>
        </p:nvSpPr>
        <p:spPr/>
        <p:txBody>
          <a:bodyPr/>
          <a:lstStyle/>
          <a:p>
            <a:r>
              <a:rPr lang="en-US" dirty="0"/>
              <a:t>New FST Teams – ROSES 2018</a:t>
            </a:r>
          </a:p>
        </p:txBody>
      </p:sp>
      <p:graphicFrame>
        <p:nvGraphicFramePr>
          <p:cNvPr id="7" name="Content Placeholder 6">
            <a:extLst>
              <a:ext uri="{FF2B5EF4-FFF2-40B4-BE49-F238E27FC236}">
                <a16:creationId xmlns:a16="http://schemas.microsoft.com/office/drawing/2014/main" id="{6BF43AEB-C6CF-BB43-BC73-B1732C85212A}"/>
              </a:ext>
            </a:extLst>
          </p:cNvPr>
          <p:cNvGraphicFramePr>
            <a:graphicFrameLocks noGrp="1"/>
          </p:cNvGraphicFramePr>
          <p:nvPr>
            <p:ph idx="1"/>
            <p:extLst>
              <p:ext uri="{D42A27DB-BD31-4B8C-83A1-F6EECF244321}">
                <p14:modId xmlns:p14="http://schemas.microsoft.com/office/powerpoint/2010/main" val="2837525163"/>
              </p:ext>
            </p:extLst>
          </p:nvPr>
        </p:nvGraphicFramePr>
        <p:xfrm>
          <a:off x="720120" y="1779862"/>
          <a:ext cx="10873680" cy="3840480"/>
        </p:xfrm>
        <a:graphic>
          <a:graphicData uri="http://schemas.openxmlformats.org/drawingml/2006/table">
            <a:tbl>
              <a:tblPr firstRow="1" bandRow="1">
                <a:tableStyleId>{5C22544A-7EE6-4342-B048-85BDC9FD1C3A}</a:tableStyleId>
              </a:tblPr>
              <a:tblGrid>
                <a:gridCol w="2718420">
                  <a:extLst>
                    <a:ext uri="{9D8B030D-6E8A-4147-A177-3AD203B41FA5}">
                      <a16:colId xmlns:a16="http://schemas.microsoft.com/office/drawing/2014/main" val="2086585423"/>
                    </a:ext>
                  </a:extLst>
                </a:gridCol>
                <a:gridCol w="2718420">
                  <a:extLst>
                    <a:ext uri="{9D8B030D-6E8A-4147-A177-3AD203B41FA5}">
                      <a16:colId xmlns:a16="http://schemas.microsoft.com/office/drawing/2014/main" val="3487653124"/>
                    </a:ext>
                  </a:extLst>
                </a:gridCol>
                <a:gridCol w="2718420">
                  <a:extLst>
                    <a:ext uri="{9D8B030D-6E8A-4147-A177-3AD203B41FA5}">
                      <a16:colId xmlns:a16="http://schemas.microsoft.com/office/drawing/2014/main" val="137234242"/>
                    </a:ext>
                  </a:extLst>
                </a:gridCol>
                <a:gridCol w="2718420">
                  <a:extLst>
                    <a:ext uri="{9D8B030D-6E8A-4147-A177-3AD203B41FA5}">
                      <a16:colId xmlns:a16="http://schemas.microsoft.com/office/drawing/2014/main" val="23557330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FST #1: Mid-Latitude and Equatorial Dynamics of the Ionosphere – Thermosphere 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FST #2: Origins, Acceleration and Evolution of the Solar Wind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FST #3: Understanding the Response of Magnetospheric Plasma Populations to Solar Wind Structures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FST #4: Understanding Global-Scale Solar Processes and their Implications for the Solar Interior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683996"/>
                  </a:ext>
                </a:extLst>
              </a:tr>
              <a:tr h="370840">
                <a:tc>
                  <a:txBody>
                    <a:bodyPr/>
                    <a:lstStyle/>
                    <a:p>
                      <a:r>
                        <a:rPr lang="en-US" dirty="0"/>
                        <a:t>Huang (AFRL) – LEAD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Jian (GSFC) – LEAD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Ganushkina</a:t>
                      </a:r>
                      <a:r>
                        <a:rPr lang="en-US" dirty="0"/>
                        <a:t> (U. Michigan) – LEAD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Dikpati</a:t>
                      </a:r>
                      <a:r>
                        <a:rPr lang="en-US" dirty="0"/>
                        <a:t> (UCAR) - LEAD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0170434"/>
                  </a:ext>
                </a:extLst>
              </a:tr>
              <a:tr h="370840">
                <a:tc>
                  <a:txBody>
                    <a:bodyPr/>
                    <a:lstStyle/>
                    <a:p>
                      <a:r>
                        <a:rPr lang="en-US" dirty="0"/>
                        <a:t>Anderson (UT Dallas)</a:t>
                      </a:r>
                    </a:p>
                    <a:p>
                      <a:r>
                        <a:rPr lang="en-US" dirty="0" err="1"/>
                        <a:t>Dhadly</a:t>
                      </a:r>
                      <a:r>
                        <a:rPr lang="en-US" dirty="0"/>
                        <a:t> (NRL)</a:t>
                      </a:r>
                    </a:p>
                    <a:p>
                      <a:r>
                        <a:rPr lang="en-US" dirty="0"/>
                        <a:t>Qian (UCAR)</a:t>
                      </a:r>
                    </a:p>
                    <a:p>
                      <a:r>
                        <a:rPr lang="en-US" dirty="0" err="1"/>
                        <a:t>Scherliess</a:t>
                      </a:r>
                      <a:r>
                        <a:rPr lang="en-US" dirty="0"/>
                        <a:t> (USU)</a:t>
                      </a:r>
                    </a:p>
                    <a:p>
                      <a:r>
                        <a:rPr lang="en-US" dirty="0"/>
                        <a:t>Wu (UCAR)</a:t>
                      </a:r>
                    </a:p>
                    <a:p>
                      <a:r>
                        <a:rPr lang="en-US" dirty="0"/>
                        <a:t>Zou (U. Michigan)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Fu (NMC, Inc.)</a:t>
                      </a:r>
                    </a:p>
                    <a:p>
                      <a:r>
                        <a:rPr lang="en-US" dirty="0"/>
                        <a:t>Hahn (Columbia U.)</a:t>
                      </a:r>
                    </a:p>
                    <a:p>
                      <a:r>
                        <a:rPr lang="en-US" dirty="0" err="1"/>
                        <a:t>Landi</a:t>
                      </a:r>
                      <a:r>
                        <a:rPr lang="en-US" dirty="0"/>
                        <a:t> (U. Michigan)</a:t>
                      </a:r>
                    </a:p>
                    <a:p>
                      <a:r>
                        <a:rPr lang="en-US" dirty="0" err="1"/>
                        <a:t>Lionello</a:t>
                      </a:r>
                      <a:r>
                        <a:rPr lang="en-US" dirty="0"/>
                        <a:t> (Pred. Sci. Inc.)</a:t>
                      </a:r>
                    </a:p>
                    <a:p>
                      <a:r>
                        <a:rPr lang="en-US" dirty="0"/>
                        <a:t>Nitta (LMSAL)</a:t>
                      </a:r>
                    </a:p>
                    <a:p>
                      <a:r>
                        <a:rPr lang="en-US" dirty="0"/>
                        <a:t>Parashar (U. Delaware)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Agapitov</a:t>
                      </a:r>
                      <a:r>
                        <a:rPr lang="en-US" dirty="0"/>
                        <a:t> (UC Berkeley)</a:t>
                      </a:r>
                    </a:p>
                    <a:p>
                      <a:r>
                        <a:rPr lang="en-US" dirty="0" err="1"/>
                        <a:t>Berchem</a:t>
                      </a:r>
                      <a:r>
                        <a:rPr lang="en-US" dirty="0"/>
                        <a:t> (UCLA)</a:t>
                      </a:r>
                    </a:p>
                    <a:p>
                      <a:r>
                        <a:rPr lang="en-US" dirty="0" err="1"/>
                        <a:t>Dombeck</a:t>
                      </a:r>
                      <a:r>
                        <a:rPr lang="en-US" dirty="0"/>
                        <a:t> (U. Minnesota)</a:t>
                      </a:r>
                    </a:p>
                    <a:p>
                      <a:r>
                        <a:rPr lang="en-US" dirty="0"/>
                        <a:t>Li (UCLA)</a:t>
                      </a:r>
                    </a:p>
                    <a:p>
                      <a:r>
                        <a:rPr lang="en-US" dirty="0" err="1"/>
                        <a:t>Lugaz</a:t>
                      </a:r>
                      <a:r>
                        <a:rPr lang="en-US" dirty="0"/>
                        <a:t> (UNH)</a:t>
                      </a:r>
                    </a:p>
                    <a:p>
                      <a:r>
                        <a:rPr lang="en-US" dirty="0"/>
                        <a:t>Ma (Boston 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Braun (NWRA Inc.)</a:t>
                      </a:r>
                    </a:p>
                    <a:p>
                      <a:r>
                        <a:rPr lang="en-US" dirty="0"/>
                        <a:t>Featherstone (U. Colorado)</a:t>
                      </a:r>
                    </a:p>
                    <a:p>
                      <a:r>
                        <a:rPr lang="en-US" dirty="0" err="1"/>
                        <a:t>Komm</a:t>
                      </a:r>
                      <a:r>
                        <a:rPr lang="en-US" dirty="0"/>
                        <a:t> (AURA)</a:t>
                      </a:r>
                    </a:p>
                    <a:p>
                      <a:r>
                        <a:rPr lang="en-US" dirty="0"/>
                        <a:t>Scherrer (Stanford U.)</a:t>
                      </a:r>
                    </a:p>
                    <a:p>
                      <a:r>
                        <a:rPr lang="en-US" dirty="0"/>
                        <a:t>Upton (SSRC)</a:t>
                      </a:r>
                    </a:p>
                    <a:p>
                      <a:r>
                        <a:rPr lang="en-US" dirty="0"/>
                        <a:t>Wang (NJIT)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2923474"/>
                  </a:ext>
                </a:extLst>
              </a:tr>
            </a:tbl>
          </a:graphicData>
        </a:graphic>
      </p:graphicFrame>
      <p:sp>
        <p:nvSpPr>
          <p:cNvPr id="4" name="Slide Number Placeholder 3">
            <a:extLst>
              <a:ext uri="{FF2B5EF4-FFF2-40B4-BE49-F238E27FC236}">
                <a16:creationId xmlns:a16="http://schemas.microsoft.com/office/drawing/2014/main" id="{18AB53B9-007B-B840-B364-A9271B43C7D8}"/>
              </a:ext>
            </a:extLst>
          </p:cNvPr>
          <p:cNvSpPr>
            <a:spLocks noGrp="1"/>
          </p:cNvSpPr>
          <p:nvPr>
            <p:ph type="sldNum" sz="quarter" idx="12"/>
          </p:nvPr>
        </p:nvSpPr>
        <p:spPr/>
        <p:txBody>
          <a:bodyPr/>
          <a:lstStyle/>
          <a:p>
            <a:fld id="{2E8C51FE-49D9-314D-9957-ABBF7DDE8782}" type="slidenum">
              <a:rPr lang="en-US" smtClean="0"/>
              <a:t>15</a:t>
            </a:fld>
            <a:endParaRPr lang="en-US" dirty="0"/>
          </a:p>
        </p:txBody>
      </p:sp>
    </p:spTree>
    <p:extLst>
      <p:ext uri="{BB962C8B-B14F-4D97-AF65-F5344CB8AC3E}">
        <p14:creationId xmlns:p14="http://schemas.microsoft.com/office/powerpoint/2010/main" val="172944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8BCED-390D-3E4A-9145-CB23387C8B56}"/>
              </a:ext>
            </a:extLst>
          </p:cNvPr>
          <p:cNvSpPr>
            <a:spLocks noGrp="1"/>
          </p:cNvSpPr>
          <p:nvPr>
            <p:ph type="title"/>
          </p:nvPr>
        </p:nvSpPr>
        <p:spPr>
          <a:xfrm>
            <a:off x="733877" y="331534"/>
            <a:ext cx="10619923" cy="646331"/>
          </a:xfrm>
        </p:spPr>
        <p:txBody>
          <a:bodyPr/>
          <a:lstStyle/>
          <a:p>
            <a:r>
              <a:rPr lang="en-US" dirty="0"/>
              <a:t>Enhancing the Effectiveness of Team Science</a:t>
            </a:r>
          </a:p>
        </p:txBody>
      </p:sp>
      <p:sp>
        <p:nvSpPr>
          <p:cNvPr id="3" name="Content Placeholder 2">
            <a:extLst>
              <a:ext uri="{FF2B5EF4-FFF2-40B4-BE49-F238E27FC236}">
                <a16:creationId xmlns:a16="http://schemas.microsoft.com/office/drawing/2014/main" id="{6FF507DE-43E6-FF43-84C5-249B6D74F67A}"/>
              </a:ext>
            </a:extLst>
          </p:cNvPr>
          <p:cNvSpPr>
            <a:spLocks noGrp="1"/>
          </p:cNvSpPr>
          <p:nvPr>
            <p:ph idx="1"/>
          </p:nvPr>
        </p:nvSpPr>
        <p:spPr>
          <a:xfrm>
            <a:off x="960120" y="1371599"/>
            <a:ext cx="10619923" cy="3375283"/>
          </a:xfrm>
        </p:spPr>
        <p:txBody>
          <a:bodyPr/>
          <a:lstStyle/>
          <a:p>
            <a:pPr marL="285750" indent="-285750">
              <a:buFont typeface="Arial" panose="020B0604020202020204" pitchFamily="34" charset="0"/>
              <a:buChar char="•"/>
            </a:pPr>
            <a:r>
              <a:rPr lang="en-US" sz="2000" dirty="0"/>
              <a:t>Identify a shared overarching goal or set of goals that is central to the FST, is compelling to all participants, and may be attainable within the timeframe of the project.</a:t>
            </a:r>
          </a:p>
          <a:p>
            <a:pPr marL="285750" indent="-285750">
              <a:buFont typeface="Arial" panose="020B0604020202020204" pitchFamily="34" charset="0"/>
              <a:buChar char="•"/>
            </a:pPr>
            <a:r>
              <a:rPr lang="en-US" sz="2000" dirty="0"/>
              <a:t>Identify roles and responsibilities for each team and team member.</a:t>
            </a:r>
          </a:p>
          <a:p>
            <a:pPr marL="285750" indent="-285750">
              <a:buFont typeface="Arial" panose="020B0604020202020204" pitchFamily="34" charset="0"/>
              <a:buChar char="•"/>
            </a:pPr>
            <a:r>
              <a:rPr lang="en-US" sz="2000" dirty="0"/>
              <a:t>Develop team charters that lay out the scope of work for each team and achieve consensus on the approach.</a:t>
            </a:r>
          </a:p>
          <a:p>
            <a:pPr marL="285750" indent="-285750">
              <a:buFont typeface="Arial" panose="020B0604020202020204" pitchFamily="34" charset="0"/>
              <a:buChar char="•"/>
            </a:pPr>
            <a:r>
              <a:rPr lang="en-US" sz="2000" dirty="0"/>
              <a:t>Be aware of the characteristics of effective teams (and teams of teams), and the challenges of working in teams (particularly diverse, geographically separated virtual teams).</a:t>
            </a:r>
          </a:p>
          <a:p>
            <a:pPr marL="285750" indent="-285750">
              <a:buFont typeface="Arial" panose="020B0604020202020204" pitchFamily="34" charset="0"/>
              <a:buChar char="•"/>
            </a:pPr>
            <a:r>
              <a:rPr lang="en-US" sz="2000" dirty="0"/>
              <a:t>See the 2015 NRC Report on </a:t>
            </a:r>
            <a:r>
              <a:rPr lang="en-US" sz="2000" i="1" dirty="0"/>
              <a:t>Enhancing the Effectiveness of Team Science</a:t>
            </a:r>
            <a:r>
              <a:rPr lang="en-US" sz="2000" dirty="0"/>
              <a:t>.</a:t>
            </a:r>
          </a:p>
        </p:txBody>
      </p:sp>
      <p:sp>
        <p:nvSpPr>
          <p:cNvPr id="4" name="Slide Number Placeholder 3">
            <a:extLst>
              <a:ext uri="{FF2B5EF4-FFF2-40B4-BE49-F238E27FC236}">
                <a16:creationId xmlns:a16="http://schemas.microsoft.com/office/drawing/2014/main" id="{5C3B1BFD-D838-C94A-A1F4-5E24D2603B02}"/>
              </a:ext>
            </a:extLst>
          </p:cNvPr>
          <p:cNvSpPr>
            <a:spLocks noGrp="1"/>
          </p:cNvSpPr>
          <p:nvPr>
            <p:ph type="sldNum" sz="quarter" idx="12"/>
          </p:nvPr>
        </p:nvSpPr>
        <p:spPr/>
        <p:txBody>
          <a:bodyPr/>
          <a:lstStyle/>
          <a:p>
            <a:fld id="{2E8C51FE-49D9-314D-9957-ABBF7DDE8782}" type="slidenum">
              <a:rPr lang="en-US" smtClean="0"/>
              <a:pPr/>
              <a:t>16</a:t>
            </a:fld>
            <a:endParaRPr lang="en-US" dirty="0"/>
          </a:p>
        </p:txBody>
      </p:sp>
    </p:spTree>
    <p:extLst>
      <p:ext uri="{BB962C8B-B14F-4D97-AF65-F5344CB8AC3E}">
        <p14:creationId xmlns:p14="http://schemas.microsoft.com/office/powerpoint/2010/main" val="211721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D1A3-EF57-B446-833A-7DE68AA5B515}"/>
              </a:ext>
            </a:extLst>
          </p:cNvPr>
          <p:cNvSpPr>
            <a:spLocks noGrp="1"/>
          </p:cNvSpPr>
          <p:nvPr>
            <p:ph type="title"/>
          </p:nvPr>
        </p:nvSpPr>
        <p:spPr/>
        <p:txBody>
          <a:bodyPr/>
          <a:lstStyle/>
          <a:p>
            <a:r>
              <a:rPr lang="en-US" dirty="0"/>
              <a:t>FST Development and Selection Process</a:t>
            </a:r>
          </a:p>
        </p:txBody>
      </p:sp>
      <p:sp>
        <p:nvSpPr>
          <p:cNvPr id="4" name="Slide Number Placeholder 3">
            <a:extLst>
              <a:ext uri="{FF2B5EF4-FFF2-40B4-BE49-F238E27FC236}">
                <a16:creationId xmlns:a16="http://schemas.microsoft.com/office/drawing/2014/main" id="{31A52EE3-CDEE-BD45-9254-216FB65E90DD}"/>
              </a:ext>
            </a:extLst>
          </p:cNvPr>
          <p:cNvSpPr>
            <a:spLocks noGrp="1"/>
          </p:cNvSpPr>
          <p:nvPr>
            <p:ph type="sldNum" sz="quarter" idx="12"/>
          </p:nvPr>
        </p:nvSpPr>
        <p:spPr/>
        <p:txBody>
          <a:bodyPr/>
          <a:lstStyle/>
          <a:p>
            <a:fld id="{2E8C51FE-49D9-314D-9957-ABBF7DDE8782}" type="slidenum">
              <a:rPr lang="en-US" smtClean="0"/>
              <a:pPr/>
              <a:t>17</a:t>
            </a:fld>
            <a:endParaRPr lang="en-US" dirty="0"/>
          </a:p>
        </p:txBody>
      </p:sp>
      <p:sp>
        <p:nvSpPr>
          <p:cNvPr id="6" name="Freeform 5">
            <a:extLst>
              <a:ext uri="{FF2B5EF4-FFF2-40B4-BE49-F238E27FC236}">
                <a16:creationId xmlns:a16="http://schemas.microsoft.com/office/drawing/2014/main" id="{3DB5A09A-3F59-6649-86E0-08F4C325763C}"/>
              </a:ext>
            </a:extLst>
          </p:cNvPr>
          <p:cNvSpPr/>
          <p:nvPr/>
        </p:nvSpPr>
        <p:spPr>
          <a:xfrm>
            <a:off x="724383" y="2587388"/>
            <a:ext cx="2235180" cy="1340479"/>
          </a:xfrm>
          <a:custGeom>
            <a:avLst/>
            <a:gdLst>
              <a:gd name="connsiteX0" fmla="*/ 0 w 1822819"/>
              <a:gd name="connsiteY0" fmla="*/ 109369 h 1093691"/>
              <a:gd name="connsiteX1" fmla="*/ 109369 w 1822819"/>
              <a:gd name="connsiteY1" fmla="*/ 0 h 1093691"/>
              <a:gd name="connsiteX2" fmla="*/ 1713450 w 1822819"/>
              <a:gd name="connsiteY2" fmla="*/ 0 h 1093691"/>
              <a:gd name="connsiteX3" fmla="*/ 1822819 w 1822819"/>
              <a:gd name="connsiteY3" fmla="*/ 109369 h 1093691"/>
              <a:gd name="connsiteX4" fmla="*/ 1822819 w 1822819"/>
              <a:gd name="connsiteY4" fmla="*/ 984322 h 1093691"/>
              <a:gd name="connsiteX5" fmla="*/ 1713450 w 1822819"/>
              <a:gd name="connsiteY5" fmla="*/ 1093691 h 1093691"/>
              <a:gd name="connsiteX6" fmla="*/ 109369 w 1822819"/>
              <a:gd name="connsiteY6" fmla="*/ 1093691 h 1093691"/>
              <a:gd name="connsiteX7" fmla="*/ 0 w 1822819"/>
              <a:gd name="connsiteY7" fmla="*/ 984322 h 1093691"/>
              <a:gd name="connsiteX8" fmla="*/ 0 w 1822819"/>
              <a:gd name="connsiteY8" fmla="*/ 109369 h 109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819" h="1093691">
                <a:moveTo>
                  <a:pt x="0" y="109369"/>
                </a:moveTo>
                <a:cubicBezTo>
                  <a:pt x="0" y="48966"/>
                  <a:pt x="48966" y="0"/>
                  <a:pt x="109369" y="0"/>
                </a:cubicBezTo>
                <a:lnTo>
                  <a:pt x="1713450" y="0"/>
                </a:lnTo>
                <a:cubicBezTo>
                  <a:pt x="1773853" y="0"/>
                  <a:pt x="1822819" y="48966"/>
                  <a:pt x="1822819" y="109369"/>
                </a:cubicBezTo>
                <a:lnTo>
                  <a:pt x="1822819" y="984322"/>
                </a:lnTo>
                <a:cubicBezTo>
                  <a:pt x="1822819" y="1044725"/>
                  <a:pt x="1773853" y="1093691"/>
                  <a:pt x="1713450" y="1093691"/>
                </a:cubicBezTo>
                <a:lnTo>
                  <a:pt x="109369" y="1093691"/>
                </a:lnTo>
                <a:cubicBezTo>
                  <a:pt x="48966" y="1093691"/>
                  <a:pt x="0" y="1044725"/>
                  <a:pt x="0" y="984322"/>
                </a:cubicBezTo>
                <a:lnTo>
                  <a:pt x="0" y="109369"/>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8233" tIns="108233" rIns="108233" bIns="108233" numCol="1" spcCol="1270" anchor="ctr" anchorCtr="0">
            <a:noAutofit/>
          </a:bodyPr>
          <a:lstStyle/>
          <a:p>
            <a:pPr marL="0" lvl="0" indent="0" algn="ctr" defTabSz="889000">
              <a:lnSpc>
                <a:spcPct val="90000"/>
              </a:lnSpc>
              <a:spcBef>
                <a:spcPct val="0"/>
              </a:spcBef>
              <a:spcAft>
                <a:spcPct val="35000"/>
              </a:spcAft>
              <a:buNone/>
            </a:pPr>
            <a:r>
              <a:rPr lang="en-US" sz="2000" kern="1200" dirty="0"/>
              <a:t>Community Input</a:t>
            </a:r>
          </a:p>
        </p:txBody>
      </p:sp>
      <p:sp>
        <p:nvSpPr>
          <p:cNvPr id="7" name="Freeform 6">
            <a:extLst>
              <a:ext uri="{FF2B5EF4-FFF2-40B4-BE49-F238E27FC236}">
                <a16:creationId xmlns:a16="http://schemas.microsoft.com/office/drawing/2014/main" id="{C98BC765-859E-E642-BA53-ED0C1978AEE0}"/>
              </a:ext>
            </a:extLst>
          </p:cNvPr>
          <p:cNvSpPr/>
          <p:nvPr/>
        </p:nvSpPr>
        <p:spPr>
          <a:xfrm>
            <a:off x="3035883" y="3087562"/>
            <a:ext cx="437299" cy="554065"/>
          </a:xfrm>
          <a:custGeom>
            <a:avLst/>
            <a:gdLst>
              <a:gd name="connsiteX0" fmla="*/ 0 w 356623"/>
              <a:gd name="connsiteY0" fmla="*/ 90412 h 452059"/>
              <a:gd name="connsiteX1" fmla="*/ 178312 w 356623"/>
              <a:gd name="connsiteY1" fmla="*/ 90412 h 452059"/>
              <a:gd name="connsiteX2" fmla="*/ 178312 w 356623"/>
              <a:gd name="connsiteY2" fmla="*/ 0 h 452059"/>
              <a:gd name="connsiteX3" fmla="*/ 356623 w 356623"/>
              <a:gd name="connsiteY3" fmla="*/ 226030 h 452059"/>
              <a:gd name="connsiteX4" fmla="*/ 178312 w 356623"/>
              <a:gd name="connsiteY4" fmla="*/ 452059 h 452059"/>
              <a:gd name="connsiteX5" fmla="*/ 178312 w 356623"/>
              <a:gd name="connsiteY5" fmla="*/ 361647 h 452059"/>
              <a:gd name="connsiteX6" fmla="*/ 0 w 356623"/>
              <a:gd name="connsiteY6" fmla="*/ 361647 h 452059"/>
              <a:gd name="connsiteX7" fmla="*/ 0 w 356623"/>
              <a:gd name="connsiteY7" fmla="*/ 90412 h 45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23" h="452059">
                <a:moveTo>
                  <a:pt x="0" y="90412"/>
                </a:moveTo>
                <a:lnTo>
                  <a:pt x="178312" y="90412"/>
                </a:lnTo>
                <a:lnTo>
                  <a:pt x="178312" y="0"/>
                </a:lnTo>
                <a:lnTo>
                  <a:pt x="356623" y="226030"/>
                </a:lnTo>
                <a:lnTo>
                  <a:pt x="178312" y="452059"/>
                </a:lnTo>
                <a:lnTo>
                  <a:pt x="178312" y="361647"/>
                </a:lnTo>
                <a:lnTo>
                  <a:pt x="0" y="361647"/>
                </a:lnTo>
                <a:lnTo>
                  <a:pt x="0" y="90412"/>
                </a:lnTo>
                <a:close/>
              </a:path>
            </a:pathLst>
          </a:cu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solidFill>
              <a:srgbClr val="210004"/>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txBody>
          <a:bodyPr spcFirstLastPara="0" vert="horz" wrap="square" lIns="0" tIns="90412" rIns="106987" bIns="90412" numCol="1" spcCol="1270" anchor="ctr" anchorCtr="0">
            <a:noAutofit/>
          </a:bodyPr>
          <a:lstStyle/>
          <a:p>
            <a:pPr marL="0" lvl="0" indent="0" algn="ctr" defTabSz="711200">
              <a:lnSpc>
                <a:spcPct val="90000"/>
              </a:lnSpc>
              <a:spcBef>
                <a:spcPct val="0"/>
              </a:spcBef>
              <a:spcAft>
                <a:spcPct val="35000"/>
              </a:spcAft>
              <a:buNone/>
            </a:pPr>
            <a:endParaRPr lang="en-US" sz="1600" kern="1200"/>
          </a:p>
        </p:txBody>
      </p:sp>
      <p:sp>
        <p:nvSpPr>
          <p:cNvPr id="8" name="Freeform 7">
            <a:extLst>
              <a:ext uri="{FF2B5EF4-FFF2-40B4-BE49-F238E27FC236}">
                <a16:creationId xmlns:a16="http://schemas.microsoft.com/office/drawing/2014/main" id="{E1AAFD8A-B0AF-674B-A308-771CA06A167D}"/>
              </a:ext>
            </a:extLst>
          </p:cNvPr>
          <p:cNvSpPr/>
          <p:nvPr/>
        </p:nvSpPr>
        <p:spPr>
          <a:xfrm>
            <a:off x="3560401" y="2587388"/>
            <a:ext cx="2235180" cy="1340479"/>
          </a:xfrm>
          <a:custGeom>
            <a:avLst/>
            <a:gdLst>
              <a:gd name="connsiteX0" fmla="*/ 0 w 1822819"/>
              <a:gd name="connsiteY0" fmla="*/ 109369 h 1093691"/>
              <a:gd name="connsiteX1" fmla="*/ 109369 w 1822819"/>
              <a:gd name="connsiteY1" fmla="*/ 0 h 1093691"/>
              <a:gd name="connsiteX2" fmla="*/ 1713450 w 1822819"/>
              <a:gd name="connsiteY2" fmla="*/ 0 h 1093691"/>
              <a:gd name="connsiteX3" fmla="*/ 1822819 w 1822819"/>
              <a:gd name="connsiteY3" fmla="*/ 109369 h 1093691"/>
              <a:gd name="connsiteX4" fmla="*/ 1822819 w 1822819"/>
              <a:gd name="connsiteY4" fmla="*/ 984322 h 1093691"/>
              <a:gd name="connsiteX5" fmla="*/ 1713450 w 1822819"/>
              <a:gd name="connsiteY5" fmla="*/ 1093691 h 1093691"/>
              <a:gd name="connsiteX6" fmla="*/ 109369 w 1822819"/>
              <a:gd name="connsiteY6" fmla="*/ 1093691 h 1093691"/>
              <a:gd name="connsiteX7" fmla="*/ 0 w 1822819"/>
              <a:gd name="connsiteY7" fmla="*/ 984322 h 1093691"/>
              <a:gd name="connsiteX8" fmla="*/ 0 w 1822819"/>
              <a:gd name="connsiteY8" fmla="*/ 109369 h 109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819" h="1093691">
                <a:moveTo>
                  <a:pt x="0" y="109369"/>
                </a:moveTo>
                <a:cubicBezTo>
                  <a:pt x="0" y="48966"/>
                  <a:pt x="48966" y="0"/>
                  <a:pt x="109369" y="0"/>
                </a:cubicBezTo>
                <a:lnTo>
                  <a:pt x="1713450" y="0"/>
                </a:lnTo>
                <a:cubicBezTo>
                  <a:pt x="1773853" y="0"/>
                  <a:pt x="1822819" y="48966"/>
                  <a:pt x="1822819" y="109369"/>
                </a:cubicBezTo>
                <a:lnTo>
                  <a:pt x="1822819" y="984322"/>
                </a:lnTo>
                <a:cubicBezTo>
                  <a:pt x="1822819" y="1044725"/>
                  <a:pt x="1773853" y="1093691"/>
                  <a:pt x="1713450" y="1093691"/>
                </a:cubicBezTo>
                <a:lnTo>
                  <a:pt x="109369" y="1093691"/>
                </a:lnTo>
                <a:cubicBezTo>
                  <a:pt x="48966" y="1093691"/>
                  <a:pt x="0" y="1044725"/>
                  <a:pt x="0" y="984322"/>
                </a:cubicBezTo>
                <a:lnTo>
                  <a:pt x="0" y="109369"/>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8233" tIns="108233" rIns="108233" bIns="108233" numCol="1" spcCol="1270" anchor="ctr" anchorCtr="0">
            <a:noAutofit/>
          </a:bodyPr>
          <a:lstStyle/>
          <a:p>
            <a:pPr marL="0" lvl="0" indent="0" algn="ctr" defTabSz="889000">
              <a:lnSpc>
                <a:spcPct val="90000"/>
              </a:lnSpc>
              <a:spcBef>
                <a:spcPct val="0"/>
              </a:spcBef>
              <a:spcAft>
                <a:spcPct val="35000"/>
              </a:spcAft>
              <a:buNone/>
            </a:pPr>
            <a:r>
              <a:rPr lang="en-US" sz="2000" kern="1200" dirty="0"/>
              <a:t>LWS Program Analysis Group (LPAG)</a:t>
            </a:r>
          </a:p>
        </p:txBody>
      </p:sp>
      <p:sp>
        <p:nvSpPr>
          <p:cNvPr id="9" name="Freeform 8">
            <a:extLst>
              <a:ext uri="{FF2B5EF4-FFF2-40B4-BE49-F238E27FC236}">
                <a16:creationId xmlns:a16="http://schemas.microsoft.com/office/drawing/2014/main" id="{28CC3290-2567-8548-8107-B931A6B2FBD1}"/>
              </a:ext>
            </a:extLst>
          </p:cNvPr>
          <p:cNvSpPr/>
          <p:nvPr/>
        </p:nvSpPr>
        <p:spPr>
          <a:xfrm>
            <a:off x="6396419" y="2587388"/>
            <a:ext cx="2235180" cy="1340479"/>
          </a:xfrm>
          <a:custGeom>
            <a:avLst/>
            <a:gdLst>
              <a:gd name="connsiteX0" fmla="*/ 0 w 1822819"/>
              <a:gd name="connsiteY0" fmla="*/ 109369 h 1093691"/>
              <a:gd name="connsiteX1" fmla="*/ 109369 w 1822819"/>
              <a:gd name="connsiteY1" fmla="*/ 0 h 1093691"/>
              <a:gd name="connsiteX2" fmla="*/ 1713450 w 1822819"/>
              <a:gd name="connsiteY2" fmla="*/ 0 h 1093691"/>
              <a:gd name="connsiteX3" fmla="*/ 1822819 w 1822819"/>
              <a:gd name="connsiteY3" fmla="*/ 109369 h 1093691"/>
              <a:gd name="connsiteX4" fmla="*/ 1822819 w 1822819"/>
              <a:gd name="connsiteY4" fmla="*/ 984322 h 1093691"/>
              <a:gd name="connsiteX5" fmla="*/ 1713450 w 1822819"/>
              <a:gd name="connsiteY5" fmla="*/ 1093691 h 1093691"/>
              <a:gd name="connsiteX6" fmla="*/ 109369 w 1822819"/>
              <a:gd name="connsiteY6" fmla="*/ 1093691 h 1093691"/>
              <a:gd name="connsiteX7" fmla="*/ 0 w 1822819"/>
              <a:gd name="connsiteY7" fmla="*/ 984322 h 1093691"/>
              <a:gd name="connsiteX8" fmla="*/ 0 w 1822819"/>
              <a:gd name="connsiteY8" fmla="*/ 109369 h 109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819" h="1093691">
                <a:moveTo>
                  <a:pt x="0" y="109369"/>
                </a:moveTo>
                <a:cubicBezTo>
                  <a:pt x="0" y="48966"/>
                  <a:pt x="48966" y="0"/>
                  <a:pt x="109369" y="0"/>
                </a:cubicBezTo>
                <a:lnTo>
                  <a:pt x="1713450" y="0"/>
                </a:lnTo>
                <a:cubicBezTo>
                  <a:pt x="1773853" y="0"/>
                  <a:pt x="1822819" y="48966"/>
                  <a:pt x="1822819" y="109369"/>
                </a:cubicBezTo>
                <a:lnTo>
                  <a:pt x="1822819" y="984322"/>
                </a:lnTo>
                <a:cubicBezTo>
                  <a:pt x="1822819" y="1044725"/>
                  <a:pt x="1773853" y="1093691"/>
                  <a:pt x="1713450" y="1093691"/>
                </a:cubicBezTo>
                <a:lnTo>
                  <a:pt x="109369" y="1093691"/>
                </a:lnTo>
                <a:cubicBezTo>
                  <a:pt x="48966" y="1093691"/>
                  <a:pt x="0" y="1044725"/>
                  <a:pt x="0" y="984322"/>
                </a:cubicBezTo>
                <a:lnTo>
                  <a:pt x="0" y="109369"/>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8233" tIns="108233" rIns="108233" bIns="108233" numCol="1" spcCol="1270" anchor="ctr" anchorCtr="0">
            <a:noAutofit/>
          </a:bodyPr>
          <a:lstStyle/>
          <a:p>
            <a:pPr marL="0" lvl="0" indent="0" algn="ctr" defTabSz="889000">
              <a:lnSpc>
                <a:spcPct val="90000"/>
              </a:lnSpc>
              <a:spcBef>
                <a:spcPct val="0"/>
              </a:spcBef>
              <a:spcAft>
                <a:spcPct val="35000"/>
              </a:spcAft>
              <a:buNone/>
            </a:pPr>
            <a:r>
              <a:rPr lang="en-US" sz="2000" kern="1200" dirty="0"/>
              <a:t>NASA HPD</a:t>
            </a:r>
          </a:p>
        </p:txBody>
      </p:sp>
      <p:sp>
        <p:nvSpPr>
          <p:cNvPr id="10" name="Freeform 9">
            <a:extLst>
              <a:ext uri="{FF2B5EF4-FFF2-40B4-BE49-F238E27FC236}">
                <a16:creationId xmlns:a16="http://schemas.microsoft.com/office/drawing/2014/main" id="{46E06993-6E8C-CE40-8E33-F1BD93E78ED4}"/>
              </a:ext>
            </a:extLst>
          </p:cNvPr>
          <p:cNvSpPr/>
          <p:nvPr/>
        </p:nvSpPr>
        <p:spPr>
          <a:xfrm rot="21521766" flipH="1">
            <a:off x="5878308" y="3082676"/>
            <a:ext cx="435701" cy="554066"/>
          </a:xfrm>
          <a:custGeom>
            <a:avLst/>
            <a:gdLst>
              <a:gd name="connsiteX0" fmla="*/ 0 w 355320"/>
              <a:gd name="connsiteY0" fmla="*/ 90412 h 452059"/>
              <a:gd name="connsiteX1" fmla="*/ 177660 w 355320"/>
              <a:gd name="connsiteY1" fmla="*/ 90412 h 452059"/>
              <a:gd name="connsiteX2" fmla="*/ 177660 w 355320"/>
              <a:gd name="connsiteY2" fmla="*/ 0 h 452059"/>
              <a:gd name="connsiteX3" fmla="*/ 355320 w 355320"/>
              <a:gd name="connsiteY3" fmla="*/ 226030 h 452059"/>
              <a:gd name="connsiteX4" fmla="*/ 177660 w 355320"/>
              <a:gd name="connsiteY4" fmla="*/ 452059 h 452059"/>
              <a:gd name="connsiteX5" fmla="*/ 177660 w 355320"/>
              <a:gd name="connsiteY5" fmla="*/ 361647 h 452059"/>
              <a:gd name="connsiteX6" fmla="*/ 0 w 355320"/>
              <a:gd name="connsiteY6" fmla="*/ 361647 h 452059"/>
              <a:gd name="connsiteX7" fmla="*/ 0 w 355320"/>
              <a:gd name="connsiteY7" fmla="*/ 90412 h 45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320" h="452059">
                <a:moveTo>
                  <a:pt x="355320" y="361647"/>
                </a:moveTo>
                <a:lnTo>
                  <a:pt x="177660" y="361647"/>
                </a:lnTo>
                <a:lnTo>
                  <a:pt x="177660" y="452059"/>
                </a:lnTo>
                <a:lnTo>
                  <a:pt x="0" y="226029"/>
                </a:lnTo>
                <a:lnTo>
                  <a:pt x="177660" y="0"/>
                </a:lnTo>
                <a:lnTo>
                  <a:pt x="177660" y="90412"/>
                </a:lnTo>
                <a:lnTo>
                  <a:pt x="355320" y="90412"/>
                </a:lnTo>
                <a:lnTo>
                  <a:pt x="355320" y="361647"/>
                </a:lnTo>
                <a:close/>
              </a:path>
            </a:pathLst>
          </a:cu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solidFill>
              <a:srgbClr val="210004"/>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txBody>
          <a:bodyPr spcFirstLastPara="0" vert="horz" wrap="square" lIns="0" tIns="90413" rIns="106595" bIns="90411" numCol="1" spcCol="1270" anchor="ctr" anchorCtr="0">
            <a:noAutofit/>
          </a:bodyPr>
          <a:lstStyle/>
          <a:p>
            <a:pPr marL="0" lvl="0" indent="0" algn="ctr" defTabSz="711200">
              <a:lnSpc>
                <a:spcPct val="90000"/>
              </a:lnSpc>
              <a:spcBef>
                <a:spcPct val="0"/>
              </a:spcBef>
              <a:spcAft>
                <a:spcPct val="35000"/>
              </a:spcAft>
              <a:buNone/>
            </a:pPr>
            <a:endParaRPr lang="en-US" sz="1600" kern="1200"/>
          </a:p>
        </p:txBody>
      </p:sp>
      <p:sp>
        <p:nvSpPr>
          <p:cNvPr id="11" name="Freeform 10">
            <a:extLst>
              <a:ext uri="{FF2B5EF4-FFF2-40B4-BE49-F238E27FC236}">
                <a16:creationId xmlns:a16="http://schemas.microsoft.com/office/drawing/2014/main" id="{60E9D604-2169-794C-B52B-131374AAFD73}"/>
              </a:ext>
            </a:extLst>
          </p:cNvPr>
          <p:cNvSpPr/>
          <p:nvPr/>
        </p:nvSpPr>
        <p:spPr>
          <a:xfrm>
            <a:off x="3560401" y="4529701"/>
            <a:ext cx="2235180" cy="1340479"/>
          </a:xfrm>
          <a:custGeom>
            <a:avLst/>
            <a:gdLst>
              <a:gd name="connsiteX0" fmla="*/ 0 w 1822819"/>
              <a:gd name="connsiteY0" fmla="*/ 109369 h 1093691"/>
              <a:gd name="connsiteX1" fmla="*/ 109369 w 1822819"/>
              <a:gd name="connsiteY1" fmla="*/ 0 h 1093691"/>
              <a:gd name="connsiteX2" fmla="*/ 1713450 w 1822819"/>
              <a:gd name="connsiteY2" fmla="*/ 0 h 1093691"/>
              <a:gd name="connsiteX3" fmla="*/ 1822819 w 1822819"/>
              <a:gd name="connsiteY3" fmla="*/ 109369 h 1093691"/>
              <a:gd name="connsiteX4" fmla="*/ 1822819 w 1822819"/>
              <a:gd name="connsiteY4" fmla="*/ 984322 h 1093691"/>
              <a:gd name="connsiteX5" fmla="*/ 1713450 w 1822819"/>
              <a:gd name="connsiteY5" fmla="*/ 1093691 h 1093691"/>
              <a:gd name="connsiteX6" fmla="*/ 109369 w 1822819"/>
              <a:gd name="connsiteY6" fmla="*/ 1093691 h 1093691"/>
              <a:gd name="connsiteX7" fmla="*/ 0 w 1822819"/>
              <a:gd name="connsiteY7" fmla="*/ 984322 h 1093691"/>
              <a:gd name="connsiteX8" fmla="*/ 0 w 1822819"/>
              <a:gd name="connsiteY8" fmla="*/ 109369 h 109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819" h="1093691">
                <a:moveTo>
                  <a:pt x="0" y="109369"/>
                </a:moveTo>
                <a:cubicBezTo>
                  <a:pt x="0" y="48966"/>
                  <a:pt x="48966" y="0"/>
                  <a:pt x="109369" y="0"/>
                </a:cubicBezTo>
                <a:lnTo>
                  <a:pt x="1713450" y="0"/>
                </a:lnTo>
                <a:cubicBezTo>
                  <a:pt x="1773853" y="0"/>
                  <a:pt x="1822819" y="48966"/>
                  <a:pt x="1822819" y="109369"/>
                </a:cubicBezTo>
                <a:lnTo>
                  <a:pt x="1822819" y="984322"/>
                </a:lnTo>
                <a:cubicBezTo>
                  <a:pt x="1822819" y="1044725"/>
                  <a:pt x="1773853" y="1093691"/>
                  <a:pt x="1713450" y="1093691"/>
                </a:cubicBezTo>
                <a:lnTo>
                  <a:pt x="109369" y="1093691"/>
                </a:lnTo>
                <a:cubicBezTo>
                  <a:pt x="48966" y="1093691"/>
                  <a:pt x="0" y="1044725"/>
                  <a:pt x="0" y="984322"/>
                </a:cubicBezTo>
                <a:lnTo>
                  <a:pt x="0" y="109369"/>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8233" tIns="108233" rIns="108233" bIns="108233" numCol="1" spcCol="1270" anchor="ctr" anchorCtr="0">
            <a:noAutofit/>
          </a:bodyPr>
          <a:lstStyle/>
          <a:p>
            <a:pPr marL="0" lvl="0" indent="0" algn="ctr" defTabSz="889000">
              <a:lnSpc>
                <a:spcPct val="90000"/>
              </a:lnSpc>
              <a:spcBef>
                <a:spcPct val="0"/>
              </a:spcBef>
              <a:spcAft>
                <a:spcPct val="35000"/>
              </a:spcAft>
              <a:buNone/>
            </a:pPr>
            <a:r>
              <a:rPr lang="en-US" sz="2000" kern="1200" dirty="0"/>
              <a:t>Past FSTs </a:t>
            </a:r>
          </a:p>
          <a:p>
            <a:pPr marL="0" lvl="0" indent="0" algn="ctr" defTabSz="889000">
              <a:lnSpc>
                <a:spcPct val="90000"/>
              </a:lnSpc>
              <a:spcBef>
                <a:spcPct val="0"/>
              </a:spcBef>
              <a:spcAft>
                <a:spcPct val="35000"/>
              </a:spcAft>
              <a:buNone/>
            </a:pPr>
            <a:r>
              <a:rPr lang="en-US" sz="2000" kern="1200" dirty="0"/>
              <a:t>(5-6 years)</a:t>
            </a:r>
          </a:p>
        </p:txBody>
      </p:sp>
      <p:sp>
        <p:nvSpPr>
          <p:cNvPr id="12" name="Freeform 11">
            <a:extLst>
              <a:ext uri="{FF2B5EF4-FFF2-40B4-BE49-F238E27FC236}">
                <a16:creationId xmlns:a16="http://schemas.microsoft.com/office/drawing/2014/main" id="{190D267B-929B-AF4E-9840-078082B13E03}"/>
              </a:ext>
            </a:extLst>
          </p:cNvPr>
          <p:cNvSpPr/>
          <p:nvPr/>
        </p:nvSpPr>
        <p:spPr>
          <a:xfrm>
            <a:off x="6396419" y="4529701"/>
            <a:ext cx="2235180" cy="1340479"/>
          </a:xfrm>
          <a:custGeom>
            <a:avLst/>
            <a:gdLst>
              <a:gd name="connsiteX0" fmla="*/ 0 w 1822819"/>
              <a:gd name="connsiteY0" fmla="*/ 109369 h 1093691"/>
              <a:gd name="connsiteX1" fmla="*/ 109369 w 1822819"/>
              <a:gd name="connsiteY1" fmla="*/ 0 h 1093691"/>
              <a:gd name="connsiteX2" fmla="*/ 1713450 w 1822819"/>
              <a:gd name="connsiteY2" fmla="*/ 0 h 1093691"/>
              <a:gd name="connsiteX3" fmla="*/ 1822819 w 1822819"/>
              <a:gd name="connsiteY3" fmla="*/ 109369 h 1093691"/>
              <a:gd name="connsiteX4" fmla="*/ 1822819 w 1822819"/>
              <a:gd name="connsiteY4" fmla="*/ 984322 h 1093691"/>
              <a:gd name="connsiteX5" fmla="*/ 1713450 w 1822819"/>
              <a:gd name="connsiteY5" fmla="*/ 1093691 h 1093691"/>
              <a:gd name="connsiteX6" fmla="*/ 109369 w 1822819"/>
              <a:gd name="connsiteY6" fmla="*/ 1093691 h 1093691"/>
              <a:gd name="connsiteX7" fmla="*/ 0 w 1822819"/>
              <a:gd name="connsiteY7" fmla="*/ 984322 h 1093691"/>
              <a:gd name="connsiteX8" fmla="*/ 0 w 1822819"/>
              <a:gd name="connsiteY8" fmla="*/ 109369 h 109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819" h="1093691">
                <a:moveTo>
                  <a:pt x="0" y="109369"/>
                </a:moveTo>
                <a:cubicBezTo>
                  <a:pt x="0" y="48966"/>
                  <a:pt x="48966" y="0"/>
                  <a:pt x="109369" y="0"/>
                </a:cubicBezTo>
                <a:lnTo>
                  <a:pt x="1713450" y="0"/>
                </a:lnTo>
                <a:cubicBezTo>
                  <a:pt x="1773853" y="0"/>
                  <a:pt x="1822819" y="48966"/>
                  <a:pt x="1822819" y="109369"/>
                </a:cubicBezTo>
                <a:lnTo>
                  <a:pt x="1822819" y="984322"/>
                </a:lnTo>
                <a:cubicBezTo>
                  <a:pt x="1822819" y="1044725"/>
                  <a:pt x="1773853" y="1093691"/>
                  <a:pt x="1713450" y="1093691"/>
                </a:cubicBezTo>
                <a:lnTo>
                  <a:pt x="109369" y="1093691"/>
                </a:lnTo>
                <a:cubicBezTo>
                  <a:pt x="48966" y="1093691"/>
                  <a:pt x="0" y="1044725"/>
                  <a:pt x="0" y="984322"/>
                </a:cubicBezTo>
                <a:lnTo>
                  <a:pt x="0" y="109369"/>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8233" tIns="108233" rIns="108233" bIns="108233" numCol="1" spcCol="1270" anchor="ctr" anchorCtr="0">
            <a:noAutofit/>
          </a:bodyPr>
          <a:lstStyle/>
          <a:p>
            <a:pPr marL="0" lvl="0" indent="0" algn="ctr" defTabSz="889000">
              <a:lnSpc>
                <a:spcPct val="90000"/>
              </a:lnSpc>
              <a:spcBef>
                <a:spcPct val="0"/>
              </a:spcBef>
              <a:spcAft>
                <a:spcPct val="35000"/>
              </a:spcAft>
              <a:buNone/>
            </a:pPr>
            <a:r>
              <a:rPr lang="en-US" sz="2000" kern="1200" dirty="0"/>
              <a:t>Available Budget</a:t>
            </a:r>
          </a:p>
        </p:txBody>
      </p:sp>
      <p:sp>
        <p:nvSpPr>
          <p:cNvPr id="13" name="Right Arrow 12">
            <a:extLst>
              <a:ext uri="{FF2B5EF4-FFF2-40B4-BE49-F238E27FC236}">
                <a16:creationId xmlns:a16="http://schemas.microsoft.com/office/drawing/2014/main" id="{14784DAD-2BCA-F94D-9618-D0464E03DC95}"/>
              </a:ext>
            </a:extLst>
          </p:cNvPr>
          <p:cNvSpPr/>
          <p:nvPr/>
        </p:nvSpPr>
        <p:spPr>
          <a:xfrm rot="8140574" flipH="1">
            <a:off x="5762340" y="3972972"/>
            <a:ext cx="667637" cy="561421"/>
          </a:xfrm>
          <a:prstGeom prst="rightArrow">
            <a:avLst>
              <a:gd name="adj1" fmla="val 60000"/>
              <a:gd name="adj2" fmla="val 50000"/>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solidFill>
              <a:srgbClr val="210004"/>
            </a:solidFill>
          </a:ln>
        </p:spPr>
        <p:style>
          <a:lnRef idx="0">
            <a:schemeClr val="accent2">
              <a:tint val="60000"/>
              <a:hueOff val="0"/>
              <a:satOff val="0"/>
              <a:lumOff val="0"/>
              <a:alphaOff val="0"/>
            </a:schemeClr>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3BF4A2E9-B36A-6546-8D6A-25E9BC6C7FC2}"/>
              </a:ext>
            </a:extLst>
          </p:cNvPr>
          <p:cNvSpPr txBox="1"/>
          <p:nvPr/>
        </p:nvSpPr>
        <p:spPr>
          <a:xfrm>
            <a:off x="724383" y="1655216"/>
            <a:ext cx="2641573" cy="792173"/>
          </a:xfrm>
          <a:prstGeom prst="rect">
            <a:avLst/>
          </a:prstGeom>
          <a:noFill/>
        </p:spPr>
        <p:txBody>
          <a:bodyPr wrap="square" rtlCol="0">
            <a:spAutoFit/>
          </a:bodyPr>
          <a:lstStyle/>
          <a:p>
            <a:r>
              <a:rPr lang="en-US" i="1" dirty="0">
                <a:solidFill>
                  <a:srgbClr val="000000"/>
                </a:solidFill>
              </a:rPr>
              <a:t>Community are LPAG members</a:t>
            </a:r>
          </a:p>
        </p:txBody>
      </p:sp>
      <p:sp>
        <p:nvSpPr>
          <p:cNvPr id="15" name="TextBox 14">
            <a:extLst>
              <a:ext uri="{FF2B5EF4-FFF2-40B4-BE49-F238E27FC236}">
                <a16:creationId xmlns:a16="http://schemas.microsoft.com/office/drawing/2014/main" id="{ED9D81EE-CBBB-A249-923E-CBF4C03726E0}"/>
              </a:ext>
            </a:extLst>
          </p:cNvPr>
          <p:cNvSpPr txBox="1"/>
          <p:nvPr/>
        </p:nvSpPr>
        <p:spPr>
          <a:xfrm>
            <a:off x="3560401" y="1655064"/>
            <a:ext cx="2641573" cy="792173"/>
          </a:xfrm>
          <a:prstGeom prst="rect">
            <a:avLst/>
          </a:prstGeom>
          <a:noFill/>
        </p:spPr>
        <p:txBody>
          <a:bodyPr wrap="square" rtlCol="0">
            <a:spAutoFit/>
          </a:bodyPr>
          <a:lstStyle/>
          <a:p>
            <a:r>
              <a:rPr lang="en-US" i="1" dirty="0">
                <a:solidFill>
                  <a:srgbClr val="000000"/>
                </a:solidFill>
              </a:rPr>
              <a:t>Acts as Executive Committee</a:t>
            </a:r>
          </a:p>
        </p:txBody>
      </p:sp>
      <p:sp>
        <p:nvSpPr>
          <p:cNvPr id="16" name="Right Arrow 15">
            <a:extLst>
              <a:ext uri="{FF2B5EF4-FFF2-40B4-BE49-F238E27FC236}">
                <a16:creationId xmlns:a16="http://schemas.microsoft.com/office/drawing/2014/main" id="{C5AE204B-D63A-5B47-9024-BD2519C53072}"/>
              </a:ext>
            </a:extLst>
          </p:cNvPr>
          <p:cNvSpPr/>
          <p:nvPr/>
        </p:nvSpPr>
        <p:spPr>
          <a:xfrm rot="5400000" flipH="1">
            <a:off x="7269727" y="3947942"/>
            <a:ext cx="488564" cy="561684"/>
          </a:xfrm>
          <a:prstGeom prst="rightArrow">
            <a:avLst>
              <a:gd name="adj1" fmla="val 60000"/>
              <a:gd name="adj2" fmla="val 50000"/>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solidFill>
              <a:srgbClr val="210004"/>
            </a:solidFill>
          </a:ln>
        </p:spPr>
        <p:style>
          <a:lnRef idx="0">
            <a:schemeClr val="accent2">
              <a:tint val="60000"/>
              <a:hueOff val="0"/>
              <a:satOff val="0"/>
              <a:lumOff val="0"/>
              <a:alphaOff val="0"/>
            </a:schemeClr>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7" name="Freeform 16">
            <a:extLst>
              <a:ext uri="{FF2B5EF4-FFF2-40B4-BE49-F238E27FC236}">
                <a16:creationId xmlns:a16="http://schemas.microsoft.com/office/drawing/2014/main" id="{A70BCCFC-CC84-D34E-909B-AE3E31A4AE8D}"/>
              </a:ext>
            </a:extLst>
          </p:cNvPr>
          <p:cNvSpPr/>
          <p:nvPr/>
        </p:nvSpPr>
        <p:spPr>
          <a:xfrm>
            <a:off x="9232437" y="2582315"/>
            <a:ext cx="2235180" cy="1340479"/>
          </a:xfrm>
          <a:custGeom>
            <a:avLst/>
            <a:gdLst>
              <a:gd name="connsiteX0" fmla="*/ 0 w 1822819"/>
              <a:gd name="connsiteY0" fmla="*/ 109369 h 1093691"/>
              <a:gd name="connsiteX1" fmla="*/ 109369 w 1822819"/>
              <a:gd name="connsiteY1" fmla="*/ 0 h 1093691"/>
              <a:gd name="connsiteX2" fmla="*/ 1713450 w 1822819"/>
              <a:gd name="connsiteY2" fmla="*/ 0 h 1093691"/>
              <a:gd name="connsiteX3" fmla="*/ 1822819 w 1822819"/>
              <a:gd name="connsiteY3" fmla="*/ 109369 h 1093691"/>
              <a:gd name="connsiteX4" fmla="*/ 1822819 w 1822819"/>
              <a:gd name="connsiteY4" fmla="*/ 984322 h 1093691"/>
              <a:gd name="connsiteX5" fmla="*/ 1713450 w 1822819"/>
              <a:gd name="connsiteY5" fmla="*/ 1093691 h 1093691"/>
              <a:gd name="connsiteX6" fmla="*/ 109369 w 1822819"/>
              <a:gd name="connsiteY6" fmla="*/ 1093691 h 1093691"/>
              <a:gd name="connsiteX7" fmla="*/ 0 w 1822819"/>
              <a:gd name="connsiteY7" fmla="*/ 984322 h 1093691"/>
              <a:gd name="connsiteX8" fmla="*/ 0 w 1822819"/>
              <a:gd name="connsiteY8" fmla="*/ 109369 h 109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819" h="1093691">
                <a:moveTo>
                  <a:pt x="0" y="109369"/>
                </a:moveTo>
                <a:cubicBezTo>
                  <a:pt x="0" y="48966"/>
                  <a:pt x="48966" y="0"/>
                  <a:pt x="109369" y="0"/>
                </a:cubicBezTo>
                <a:lnTo>
                  <a:pt x="1713450" y="0"/>
                </a:lnTo>
                <a:cubicBezTo>
                  <a:pt x="1773853" y="0"/>
                  <a:pt x="1822819" y="48966"/>
                  <a:pt x="1822819" y="109369"/>
                </a:cubicBezTo>
                <a:lnTo>
                  <a:pt x="1822819" y="984322"/>
                </a:lnTo>
                <a:cubicBezTo>
                  <a:pt x="1822819" y="1044725"/>
                  <a:pt x="1773853" y="1093691"/>
                  <a:pt x="1713450" y="1093691"/>
                </a:cubicBezTo>
                <a:lnTo>
                  <a:pt x="109369" y="1093691"/>
                </a:lnTo>
                <a:cubicBezTo>
                  <a:pt x="48966" y="1093691"/>
                  <a:pt x="0" y="1044725"/>
                  <a:pt x="0" y="984322"/>
                </a:cubicBezTo>
                <a:lnTo>
                  <a:pt x="0" y="109369"/>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8233" tIns="108233" rIns="108233" bIns="108233" numCol="1" spcCol="1270" anchor="ctr" anchorCtr="0">
            <a:noAutofit/>
          </a:bodyPr>
          <a:lstStyle/>
          <a:p>
            <a:pPr marL="0" lvl="0" indent="0" algn="ctr" defTabSz="889000">
              <a:lnSpc>
                <a:spcPct val="90000"/>
              </a:lnSpc>
              <a:spcBef>
                <a:spcPct val="0"/>
              </a:spcBef>
              <a:spcAft>
                <a:spcPct val="35000"/>
              </a:spcAft>
              <a:buNone/>
            </a:pPr>
            <a:r>
              <a:rPr lang="en-US" sz="2000" kern="1200" dirty="0"/>
              <a:t>Selected FSTs</a:t>
            </a:r>
          </a:p>
        </p:txBody>
      </p:sp>
      <p:sp>
        <p:nvSpPr>
          <p:cNvPr id="18" name="Freeform 17">
            <a:extLst>
              <a:ext uri="{FF2B5EF4-FFF2-40B4-BE49-F238E27FC236}">
                <a16:creationId xmlns:a16="http://schemas.microsoft.com/office/drawing/2014/main" id="{834B9EA8-2B4B-8141-9789-0BCA7ECB7293}"/>
              </a:ext>
            </a:extLst>
          </p:cNvPr>
          <p:cNvSpPr/>
          <p:nvPr/>
        </p:nvSpPr>
        <p:spPr>
          <a:xfrm rot="21521766" flipH="1">
            <a:off x="8714170" y="3082674"/>
            <a:ext cx="435701" cy="568313"/>
          </a:xfrm>
          <a:custGeom>
            <a:avLst/>
            <a:gdLst>
              <a:gd name="connsiteX0" fmla="*/ 0 w 355320"/>
              <a:gd name="connsiteY0" fmla="*/ 90412 h 452059"/>
              <a:gd name="connsiteX1" fmla="*/ 177660 w 355320"/>
              <a:gd name="connsiteY1" fmla="*/ 90412 h 452059"/>
              <a:gd name="connsiteX2" fmla="*/ 177660 w 355320"/>
              <a:gd name="connsiteY2" fmla="*/ 0 h 452059"/>
              <a:gd name="connsiteX3" fmla="*/ 355320 w 355320"/>
              <a:gd name="connsiteY3" fmla="*/ 226030 h 452059"/>
              <a:gd name="connsiteX4" fmla="*/ 177660 w 355320"/>
              <a:gd name="connsiteY4" fmla="*/ 452059 h 452059"/>
              <a:gd name="connsiteX5" fmla="*/ 177660 w 355320"/>
              <a:gd name="connsiteY5" fmla="*/ 361647 h 452059"/>
              <a:gd name="connsiteX6" fmla="*/ 0 w 355320"/>
              <a:gd name="connsiteY6" fmla="*/ 361647 h 452059"/>
              <a:gd name="connsiteX7" fmla="*/ 0 w 355320"/>
              <a:gd name="connsiteY7" fmla="*/ 90412 h 45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320" h="452059">
                <a:moveTo>
                  <a:pt x="355320" y="361647"/>
                </a:moveTo>
                <a:lnTo>
                  <a:pt x="177660" y="361647"/>
                </a:lnTo>
                <a:lnTo>
                  <a:pt x="177660" y="452059"/>
                </a:lnTo>
                <a:lnTo>
                  <a:pt x="0" y="226029"/>
                </a:lnTo>
                <a:lnTo>
                  <a:pt x="177660" y="0"/>
                </a:lnTo>
                <a:lnTo>
                  <a:pt x="177660" y="90412"/>
                </a:lnTo>
                <a:lnTo>
                  <a:pt x="355320" y="90412"/>
                </a:lnTo>
                <a:lnTo>
                  <a:pt x="355320" y="361647"/>
                </a:lnTo>
                <a:close/>
              </a:path>
            </a:pathLst>
          </a:cu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solidFill>
              <a:srgbClr val="210004"/>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txBody>
          <a:bodyPr spcFirstLastPara="0" vert="horz" wrap="square" lIns="0" tIns="90413" rIns="106595" bIns="90411" numCol="1" spcCol="1270" anchor="ctr" anchorCtr="0">
            <a:noAutofit/>
          </a:bodyPr>
          <a:lstStyle/>
          <a:p>
            <a:pPr marL="0" lvl="0" indent="0" algn="ctr" defTabSz="711200">
              <a:lnSpc>
                <a:spcPct val="90000"/>
              </a:lnSpc>
              <a:spcBef>
                <a:spcPct val="0"/>
              </a:spcBef>
              <a:spcAft>
                <a:spcPct val="35000"/>
              </a:spcAft>
              <a:buNone/>
            </a:pPr>
            <a:endParaRPr lang="en-US" sz="1600" kern="1200"/>
          </a:p>
        </p:txBody>
      </p:sp>
    </p:spTree>
    <p:extLst>
      <p:ext uri="{BB962C8B-B14F-4D97-AF65-F5344CB8AC3E}">
        <p14:creationId xmlns:p14="http://schemas.microsoft.com/office/powerpoint/2010/main" val="310600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C03E-43D6-D047-8C65-9184FEECE09D}"/>
              </a:ext>
            </a:extLst>
          </p:cNvPr>
          <p:cNvSpPr>
            <a:spLocks noGrp="1"/>
          </p:cNvSpPr>
          <p:nvPr>
            <p:ph type="title"/>
          </p:nvPr>
        </p:nvSpPr>
        <p:spPr/>
        <p:txBody>
          <a:bodyPr/>
          <a:lstStyle/>
          <a:p>
            <a:r>
              <a:rPr lang="en-US" dirty="0"/>
              <a:t>FSTs and Dates – ROSES 2019</a:t>
            </a:r>
          </a:p>
        </p:txBody>
      </p:sp>
      <p:sp>
        <p:nvSpPr>
          <p:cNvPr id="3" name="Content Placeholder 2">
            <a:extLst>
              <a:ext uri="{FF2B5EF4-FFF2-40B4-BE49-F238E27FC236}">
                <a16:creationId xmlns:a16="http://schemas.microsoft.com/office/drawing/2014/main" id="{7A85D3A7-5085-074F-83E3-1D69EA84B526}"/>
              </a:ext>
            </a:extLst>
          </p:cNvPr>
          <p:cNvSpPr>
            <a:spLocks noGrp="1"/>
          </p:cNvSpPr>
          <p:nvPr>
            <p:ph idx="1"/>
          </p:nvPr>
        </p:nvSpPr>
        <p:spPr>
          <a:xfrm>
            <a:off x="960120" y="1371600"/>
            <a:ext cx="10619923" cy="4293483"/>
          </a:xfrm>
        </p:spPr>
        <p:txBody>
          <a:bodyPr/>
          <a:lstStyle/>
          <a:p>
            <a:pPr algn="ctr"/>
            <a:r>
              <a:rPr lang="en-US" u="sng" dirty="0"/>
              <a:t>ROSES 2019 FSTs</a:t>
            </a:r>
          </a:p>
          <a:p>
            <a:pPr marL="285750" indent="-285750">
              <a:buFont typeface="Arial" panose="020B0604020202020204" pitchFamily="34" charset="0"/>
              <a:buChar char="•"/>
            </a:pPr>
            <a:r>
              <a:rPr lang="en-US" dirty="0"/>
              <a:t>The Variable Radiation Environment in the Dynamical Solar and </a:t>
            </a:r>
            <a:r>
              <a:rPr lang="en-US" dirty="0" err="1"/>
              <a:t>Heliospheric</a:t>
            </a:r>
            <a:r>
              <a:rPr lang="en-US" dirty="0"/>
              <a:t> System;</a:t>
            </a:r>
          </a:p>
          <a:p>
            <a:pPr marL="285750" indent="-285750">
              <a:buFont typeface="Arial" panose="020B0604020202020204" pitchFamily="34" charset="0"/>
              <a:buChar char="•"/>
            </a:pPr>
            <a:r>
              <a:rPr lang="en-US" dirty="0"/>
              <a:t>Fast Reconnection Onset;</a:t>
            </a:r>
          </a:p>
          <a:p>
            <a:pPr marL="285750" indent="-285750">
              <a:buFont typeface="Arial" panose="020B0604020202020204" pitchFamily="34" charset="0"/>
              <a:buChar char="•"/>
            </a:pPr>
            <a:r>
              <a:rPr lang="en-US" dirty="0"/>
              <a:t>Magnetospheric and Ionospheric Processes Responsible for Rapid Geomagnetic Changes;</a:t>
            </a:r>
          </a:p>
          <a:p>
            <a:pPr marL="285750" indent="-285750">
              <a:buFont typeface="Arial" panose="020B0604020202020204" pitchFamily="34" charset="0"/>
              <a:buChar char="•"/>
            </a:pPr>
            <a:r>
              <a:rPr lang="en-US" dirty="0"/>
              <a:t>Causes and Consequences of Hemispherical Asymmetries in Magnetosphere – Ionosphere – Thermosphere System.</a:t>
            </a:r>
          </a:p>
          <a:p>
            <a:pPr marL="285750" indent="-285750">
              <a:buFont typeface="Arial" panose="020B0604020202020204" pitchFamily="34" charset="0"/>
              <a:buChar char="•"/>
            </a:pPr>
            <a:endParaRPr lang="en-US" dirty="0"/>
          </a:p>
          <a:p>
            <a:pPr algn="ctr"/>
            <a:r>
              <a:rPr lang="en-US" u="sng" dirty="0"/>
              <a:t>Important Dates</a:t>
            </a:r>
          </a:p>
          <a:p>
            <a:pPr marL="285750" indent="-285750">
              <a:buFont typeface="Arial" panose="020B0604020202020204" pitchFamily="34" charset="0"/>
              <a:buChar char="•"/>
            </a:pPr>
            <a:r>
              <a:rPr lang="en-US" dirty="0"/>
              <a:t>ROSES 2019 LWS Amendment: June 2019, amended November 2019.</a:t>
            </a:r>
          </a:p>
          <a:p>
            <a:pPr marL="285750" indent="-285750">
              <a:buFont typeface="Arial" panose="020B0604020202020204" pitchFamily="34" charset="0"/>
              <a:buChar char="•"/>
            </a:pPr>
            <a:r>
              <a:rPr lang="en-US" dirty="0"/>
              <a:t>Step 1 Proposals: December 12, 2019 </a:t>
            </a:r>
            <a:r>
              <a:rPr lang="en-US" b="1" dirty="0"/>
              <a:t>(NOTE THE CHANGE IN DATE).</a:t>
            </a:r>
            <a:endParaRPr lang="en-US" dirty="0"/>
          </a:p>
          <a:p>
            <a:pPr marL="285750" indent="-285750">
              <a:buFont typeface="Arial" panose="020B0604020202020204" pitchFamily="34" charset="0"/>
              <a:buChar char="•"/>
            </a:pPr>
            <a:r>
              <a:rPr lang="en-US" dirty="0"/>
              <a:t>Step 2 Proposals: February 27, 2020.</a:t>
            </a:r>
          </a:p>
        </p:txBody>
      </p:sp>
      <p:sp>
        <p:nvSpPr>
          <p:cNvPr id="4" name="Slide Number Placeholder 3">
            <a:extLst>
              <a:ext uri="{FF2B5EF4-FFF2-40B4-BE49-F238E27FC236}">
                <a16:creationId xmlns:a16="http://schemas.microsoft.com/office/drawing/2014/main" id="{03F94637-E21B-D144-93A4-310EAEC92996}"/>
              </a:ext>
            </a:extLst>
          </p:cNvPr>
          <p:cNvSpPr>
            <a:spLocks noGrp="1"/>
          </p:cNvSpPr>
          <p:nvPr>
            <p:ph type="sldNum" sz="quarter" idx="12"/>
          </p:nvPr>
        </p:nvSpPr>
        <p:spPr/>
        <p:txBody>
          <a:bodyPr/>
          <a:lstStyle/>
          <a:p>
            <a:fld id="{2E8C51FE-49D9-314D-9957-ABBF7DDE8782}" type="slidenum">
              <a:rPr lang="en-US" smtClean="0"/>
              <a:pPr/>
              <a:t>18</a:t>
            </a:fld>
            <a:endParaRPr lang="en-US" dirty="0"/>
          </a:p>
        </p:txBody>
      </p:sp>
    </p:spTree>
    <p:extLst>
      <p:ext uri="{BB962C8B-B14F-4D97-AF65-F5344CB8AC3E}">
        <p14:creationId xmlns:p14="http://schemas.microsoft.com/office/powerpoint/2010/main" val="133099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7082-B282-DD44-B98C-09BB2DC54CE2}"/>
              </a:ext>
            </a:extLst>
          </p:cNvPr>
          <p:cNvSpPr>
            <a:spLocks noGrp="1"/>
          </p:cNvSpPr>
          <p:nvPr>
            <p:ph type="title"/>
          </p:nvPr>
        </p:nvSpPr>
        <p:spPr/>
        <p:txBody>
          <a:bodyPr/>
          <a:lstStyle/>
          <a:p>
            <a:r>
              <a:rPr lang="en-US" dirty="0"/>
              <a:t>Draft FSTs and Dates – ROSES 2020</a:t>
            </a:r>
          </a:p>
        </p:txBody>
      </p:sp>
      <p:sp>
        <p:nvSpPr>
          <p:cNvPr id="3" name="Content Placeholder 2">
            <a:extLst>
              <a:ext uri="{FF2B5EF4-FFF2-40B4-BE49-F238E27FC236}">
                <a16:creationId xmlns:a16="http://schemas.microsoft.com/office/drawing/2014/main" id="{E5C105FB-5B58-4445-820B-A03079641BFB}"/>
              </a:ext>
            </a:extLst>
          </p:cNvPr>
          <p:cNvSpPr>
            <a:spLocks noGrp="1"/>
          </p:cNvSpPr>
          <p:nvPr>
            <p:ph idx="1"/>
          </p:nvPr>
        </p:nvSpPr>
        <p:spPr>
          <a:xfrm>
            <a:off x="960120" y="1371600"/>
            <a:ext cx="10619923" cy="4421723"/>
          </a:xfrm>
        </p:spPr>
        <p:txBody>
          <a:bodyPr/>
          <a:lstStyle/>
          <a:p>
            <a:pPr algn="ctr"/>
            <a:r>
              <a:rPr lang="en-US" u="sng" dirty="0"/>
              <a:t>ROSES 2020 Draft FSTs</a:t>
            </a:r>
          </a:p>
          <a:p>
            <a:pPr marL="285750" indent="-285750">
              <a:buFont typeface="Arial" panose="020B0604020202020204" pitchFamily="34" charset="0"/>
              <a:buChar char="•"/>
            </a:pPr>
            <a:r>
              <a:rPr lang="en-US" dirty="0"/>
              <a:t>Modeling and Validation of Ionospheric Irregularities and Scintillations;</a:t>
            </a:r>
          </a:p>
          <a:p>
            <a:pPr marL="285750" indent="-285750">
              <a:buFont typeface="Arial" panose="020B0604020202020204" pitchFamily="34" charset="0"/>
              <a:buChar char="•"/>
            </a:pPr>
            <a:r>
              <a:rPr lang="en-US" dirty="0"/>
              <a:t>Understanding and Predicting Radiation Belt Loss in the Coupled Magnetosphere;</a:t>
            </a:r>
          </a:p>
          <a:p>
            <a:pPr marL="285750" indent="-285750">
              <a:buFont typeface="Arial" panose="020B0604020202020204" pitchFamily="34" charset="0"/>
              <a:buChar char="•"/>
            </a:pPr>
            <a:r>
              <a:rPr lang="en-US" dirty="0"/>
              <a:t>The Origin and Consequences of </a:t>
            </a:r>
            <a:r>
              <a:rPr lang="en-US" dirty="0" err="1"/>
              <a:t>Suprathermal</a:t>
            </a:r>
            <a:r>
              <a:rPr lang="en-US" dirty="0"/>
              <a:t> Particles that Seed Solar Energetic Particles;</a:t>
            </a:r>
          </a:p>
          <a:p>
            <a:pPr marL="285750" indent="-285750">
              <a:buFont typeface="Arial" panose="020B0604020202020204" pitchFamily="34" charset="0"/>
              <a:buChar char="•"/>
            </a:pPr>
            <a:r>
              <a:rPr lang="en-US" dirty="0"/>
              <a:t>Long Term Variability and Predictability of the Sun-Climate System.</a:t>
            </a:r>
          </a:p>
          <a:p>
            <a:pPr algn="ctr"/>
            <a:endParaRPr lang="en-US" u="sng" dirty="0"/>
          </a:p>
          <a:p>
            <a:pPr algn="ctr"/>
            <a:r>
              <a:rPr lang="en-US" u="sng" dirty="0"/>
              <a:t>Important Dates</a:t>
            </a:r>
          </a:p>
          <a:p>
            <a:pPr marL="285750" indent="-285750">
              <a:buFont typeface="Arial" panose="020B0604020202020204" pitchFamily="34" charset="0"/>
              <a:buChar char="•"/>
            </a:pPr>
            <a:r>
              <a:rPr lang="en-US" dirty="0"/>
              <a:t>ROSES 2020 LWS Amendment: February 2020.</a:t>
            </a:r>
          </a:p>
          <a:p>
            <a:pPr marL="285750" indent="-285750">
              <a:buFont typeface="Arial" panose="020B0604020202020204" pitchFamily="34" charset="0"/>
              <a:buChar char="•"/>
            </a:pPr>
            <a:r>
              <a:rPr lang="en-US" dirty="0"/>
              <a:t>Step 1 Proposals: ~ August 2020.</a:t>
            </a:r>
          </a:p>
          <a:p>
            <a:pPr marL="285750" indent="-285750">
              <a:buFont typeface="Arial" panose="020B0604020202020204" pitchFamily="34" charset="0"/>
              <a:buChar char="•"/>
            </a:pPr>
            <a:r>
              <a:rPr lang="en-US" dirty="0"/>
              <a:t>Step 2 Proposals: ~ November 2020.</a:t>
            </a:r>
          </a:p>
          <a:p>
            <a:endParaRPr lang="en-US" dirty="0"/>
          </a:p>
        </p:txBody>
      </p:sp>
      <p:sp>
        <p:nvSpPr>
          <p:cNvPr id="4" name="Slide Number Placeholder 3">
            <a:extLst>
              <a:ext uri="{FF2B5EF4-FFF2-40B4-BE49-F238E27FC236}">
                <a16:creationId xmlns:a16="http://schemas.microsoft.com/office/drawing/2014/main" id="{F49EF9FC-A12E-C543-BCDD-0DA5E136B7DA}"/>
              </a:ext>
            </a:extLst>
          </p:cNvPr>
          <p:cNvSpPr>
            <a:spLocks noGrp="1"/>
          </p:cNvSpPr>
          <p:nvPr>
            <p:ph type="sldNum" sz="quarter" idx="12"/>
          </p:nvPr>
        </p:nvSpPr>
        <p:spPr/>
        <p:txBody>
          <a:bodyPr/>
          <a:lstStyle/>
          <a:p>
            <a:fld id="{2E8C51FE-49D9-314D-9957-ABBF7DDE8782}" type="slidenum">
              <a:rPr lang="en-US" smtClean="0"/>
              <a:pPr/>
              <a:t>19</a:t>
            </a:fld>
            <a:endParaRPr lang="en-US" dirty="0"/>
          </a:p>
        </p:txBody>
      </p:sp>
    </p:spTree>
    <p:extLst>
      <p:ext uri="{BB962C8B-B14F-4D97-AF65-F5344CB8AC3E}">
        <p14:creationId xmlns:p14="http://schemas.microsoft.com/office/powerpoint/2010/main" val="10476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FDC8C-0F12-804A-A373-FF8768FC9710}"/>
              </a:ext>
            </a:extLst>
          </p:cNvPr>
          <p:cNvSpPr>
            <a:spLocks noGrp="1"/>
          </p:cNvSpPr>
          <p:nvPr>
            <p:ph type="title"/>
          </p:nvPr>
        </p:nvSpPr>
        <p:spPr/>
        <p:txBody>
          <a:bodyPr/>
          <a:lstStyle/>
          <a:p>
            <a:r>
              <a:rPr lang="en-US" dirty="0"/>
              <a:t>Agenda</a:t>
            </a:r>
          </a:p>
        </p:txBody>
      </p:sp>
      <p:graphicFrame>
        <p:nvGraphicFramePr>
          <p:cNvPr id="5" name="Content Placeholder 4">
            <a:extLst>
              <a:ext uri="{FF2B5EF4-FFF2-40B4-BE49-F238E27FC236}">
                <a16:creationId xmlns:a16="http://schemas.microsoft.com/office/drawing/2014/main" id="{929E4BA8-48C7-3847-898E-285B562E7DFE}"/>
              </a:ext>
            </a:extLst>
          </p:cNvPr>
          <p:cNvGraphicFramePr>
            <a:graphicFrameLocks noGrp="1"/>
          </p:cNvGraphicFramePr>
          <p:nvPr>
            <p:ph idx="1"/>
            <p:extLst>
              <p:ext uri="{D42A27DB-BD31-4B8C-83A1-F6EECF244321}">
                <p14:modId xmlns:p14="http://schemas.microsoft.com/office/powerpoint/2010/main" val="4016109698"/>
              </p:ext>
            </p:extLst>
          </p:nvPr>
        </p:nvGraphicFramePr>
        <p:xfrm>
          <a:off x="960438" y="1371600"/>
          <a:ext cx="10620376" cy="3876040"/>
        </p:xfrm>
        <a:graphic>
          <a:graphicData uri="http://schemas.openxmlformats.org/drawingml/2006/table">
            <a:tbl>
              <a:tblPr firstRow="1" bandRow="1">
                <a:tableStyleId>{5C22544A-7EE6-4342-B048-85BDC9FD1C3A}</a:tableStyleId>
              </a:tblPr>
              <a:tblGrid>
                <a:gridCol w="1246314">
                  <a:extLst>
                    <a:ext uri="{9D8B030D-6E8A-4147-A177-3AD203B41FA5}">
                      <a16:colId xmlns:a16="http://schemas.microsoft.com/office/drawing/2014/main" val="4019112934"/>
                    </a:ext>
                  </a:extLst>
                </a:gridCol>
                <a:gridCol w="1560576">
                  <a:extLst>
                    <a:ext uri="{9D8B030D-6E8A-4147-A177-3AD203B41FA5}">
                      <a16:colId xmlns:a16="http://schemas.microsoft.com/office/drawing/2014/main" val="4134746504"/>
                    </a:ext>
                  </a:extLst>
                </a:gridCol>
                <a:gridCol w="5158392">
                  <a:extLst>
                    <a:ext uri="{9D8B030D-6E8A-4147-A177-3AD203B41FA5}">
                      <a16:colId xmlns:a16="http://schemas.microsoft.com/office/drawing/2014/main" val="1442525905"/>
                    </a:ext>
                  </a:extLst>
                </a:gridCol>
                <a:gridCol w="2655094">
                  <a:extLst>
                    <a:ext uri="{9D8B030D-6E8A-4147-A177-3AD203B41FA5}">
                      <a16:colId xmlns:a16="http://schemas.microsoft.com/office/drawing/2014/main" val="2590383603"/>
                    </a:ext>
                  </a:extLst>
                </a:gridCol>
              </a:tblGrid>
              <a:tr h="370840">
                <a:tc>
                  <a:txBody>
                    <a:bodyPr/>
                    <a:lstStyle/>
                    <a:p>
                      <a:r>
                        <a:rPr lang="en-US" dirty="0"/>
                        <a:t>Item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Agenda Item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Presenter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8020946"/>
                  </a:ext>
                </a:extLst>
              </a:tr>
              <a:tr h="370840">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r>
                        <a:rPr lang="en-US" dirty="0"/>
                        <a:t>6:30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r>
                        <a:rPr lang="en-US" dirty="0"/>
                        <a:t>Welcome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r>
                        <a:rPr lang="en-US" dirty="0"/>
                        <a:t>Nicky Fox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extLst>
                  <a:ext uri="{0D108BD9-81ED-4DB2-BD59-A6C34878D82A}">
                    <a16:rowId xmlns:a16="http://schemas.microsoft.com/office/drawing/2014/main" val="3161385769"/>
                  </a:ext>
                </a:extLst>
              </a:tr>
              <a:tr h="370840">
                <a:tc>
                  <a:txBody>
                    <a:bodyPr/>
                    <a:lstStyle/>
                    <a:p>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6:35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LWS Program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Jeff Morrill / Simon Plunkett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604937"/>
                  </a:ext>
                </a:extLst>
              </a:tr>
              <a:tr h="370840">
                <a:tc>
                  <a:txBody>
                    <a:bodyPr/>
                    <a:lstStyle/>
                    <a:p>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6:55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LPAG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Anthea </a:t>
                      </a:r>
                      <a:r>
                        <a:rPr lang="en-US" dirty="0" err="1"/>
                        <a:t>Coster</a:t>
                      </a:r>
                      <a:r>
                        <a:rPr lang="en-US" dirty="0"/>
                        <a:t> / Mark Linton / Sabrina Savage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02329"/>
                  </a:ext>
                </a:extLst>
              </a:tr>
              <a:tr h="370840">
                <a:tc>
                  <a:txBody>
                    <a:bodyPr/>
                    <a:lstStyle/>
                    <a:p>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7:15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Van Allen Probes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Sasha </a:t>
                      </a:r>
                      <a:r>
                        <a:rPr lang="en-US" dirty="0" err="1"/>
                        <a:t>Ukhorskiy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1047871"/>
                  </a:ext>
                </a:extLst>
              </a:tr>
              <a:tr h="370840">
                <a:tc>
                  <a:txBody>
                    <a:bodyPr/>
                    <a:lstStyle/>
                    <a:p>
                      <a:r>
                        <a:rPr lang="en-US"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7:30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GDC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Jared Leisner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7860506"/>
                  </a:ext>
                </a:extLst>
              </a:tr>
              <a:tr h="370840">
                <a:tc>
                  <a:txBody>
                    <a:bodyPr/>
                    <a:lstStyle/>
                    <a:p>
                      <a:r>
                        <a:rPr lang="en-US"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7:45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Space Weather 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Jim Spann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813556"/>
                  </a:ext>
                </a:extLst>
              </a:tr>
              <a:tr h="370840">
                <a:tc>
                  <a:txBody>
                    <a:bodyPr/>
                    <a:lstStyle/>
                    <a:p>
                      <a:r>
                        <a:rPr lang="en-US"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8:00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Frontier Development Lab &amp; Jack Eddy Fellowships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Lika</a:t>
                      </a:r>
                      <a:r>
                        <a:rPr lang="en-US" dirty="0"/>
                        <a:t> </a:t>
                      </a:r>
                      <a:r>
                        <a:rPr lang="en-US" dirty="0" err="1"/>
                        <a:t>Guhathakurtha</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5920944"/>
                  </a:ext>
                </a:extLst>
              </a:tr>
              <a:tr h="370840">
                <a:tc>
                  <a:txBody>
                    <a:bodyPr/>
                    <a:lstStyle/>
                    <a:p>
                      <a:r>
                        <a:rPr lang="en-US"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8:15 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ADJOURN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9289218"/>
                  </a:ext>
                </a:extLst>
              </a:tr>
            </a:tbl>
          </a:graphicData>
        </a:graphic>
      </p:graphicFrame>
      <p:sp>
        <p:nvSpPr>
          <p:cNvPr id="4" name="Slide Number Placeholder 3">
            <a:extLst>
              <a:ext uri="{FF2B5EF4-FFF2-40B4-BE49-F238E27FC236}">
                <a16:creationId xmlns:a16="http://schemas.microsoft.com/office/drawing/2014/main" id="{A04E9E71-E900-3D4B-ACA5-865A1981F8DF}"/>
              </a:ext>
            </a:extLst>
          </p:cNvPr>
          <p:cNvSpPr>
            <a:spLocks noGrp="1"/>
          </p:cNvSpPr>
          <p:nvPr>
            <p:ph type="sldNum" sz="quarter" idx="12"/>
          </p:nvPr>
        </p:nvSpPr>
        <p:spPr/>
        <p:txBody>
          <a:bodyPr/>
          <a:lstStyle/>
          <a:p>
            <a:fld id="{2E8C51FE-49D9-314D-9957-ABBF7DDE8782}" type="slidenum">
              <a:rPr lang="en-US" smtClean="0"/>
              <a:pPr/>
              <a:t>2</a:t>
            </a:fld>
            <a:endParaRPr lang="en-US" dirty="0"/>
          </a:p>
        </p:txBody>
      </p:sp>
    </p:spTree>
    <p:extLst>
      <p:ext uri="{BB962C8B-B14F-4D97-AF65-F5344CB8AC3E}">
        <p14:creationId xmlns:p14="http://schemas.microsoft.com/office/powerpoint/2010/main" val="143489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BB23CC-8F78-5D4A-BEC2-5533AB5F7091}"/>
              </a:ext>
            </a:extLst>
          </p:cNvPr>
          <p:cNvSpPr>
            <a:spLocks noGrp="1"/>
          </p:cNvSpPr>
          <p:nvPr>
            <p:ph type="title"/>
          </p:nvPr>
        </p:nvSpPr>
        <p:spPr/>
        <p:txBody>
          <a:bodyPr/>
          <a:lstStyle/>
          <a:p>
            <a:r>
              <a:rPr lang="en-US" dirty="0"/>
              <a:t>Strategic Capabilities</a:t>
            </a:r>
          </a:p>
        </p:txBody>
      </p:sp>
      <p:sp>
        <p:nvSpPr>
          <p:cNvPr id="6" name="Content Placeholder 5">
            <a:extLst>
              <a:ext uri="{FF2B5EF4-FFF2-40B4-BE49-F238E27FC236}">
                <a16:creationId xmlns:a16="http://schemas.microsoft.com/office/drawing/2014/main" id="{412325D8-13EA-274E-8613-7E614928C83A}"/>
              </a:ext>
            </a:extLst>
          </p:cNvPr>
          <p:cNvSpPr>
            <a:spLocks noGrp="1"/>
          </p:cNvSpPr>
          <p:nvPr>
            <p:ph idx="1"/>
          </p:nvPr>
        </p:nvSpPr>
        <p:spPr>
          <a:xfrm>
            <a:off x="960120" y="1371600"/>
            <a:ext cx="10619923" cy="4076501"/>
          </a:xfrm>
        </p:spPr>
        <p:txBody>
          <a:bodyPr/>
          <a:lstStyle/>
          <a:p>
            <a:pPr marL="285750" indent="-285750">
              <a:buFont typeface="Arial" panose="020B0604020202020204" pitchFamily="34" charset="0"/>
              <a:buChar char="•"/>
            </a:pPr>
            <a:r>
              <a:rPr lang="en-US" dirty="0"/>
              <a:t>Strategic Capabilities (SCs) are large-scale models and tools that can test understanding and serve as prototypes for prediction schemes.</a:t>
            </a:r>
          </a:p>
          <a:p>
            <a:pPr marL="285750" indent="-285750">
              <a:buFont typeface="Arial" panose="020B0604020202020204" pitchFamily="34" charset="0"/>
              <a:buChar char="•"/>
            </a:pPr>
            <a:r>
              <a:rPr lang="en-US" dirty="0"/>
              <a:t>SCs were last competed as a NASA – NSF Partnership for Space Weather Modeling in ROSES 2011 (successful proposals funded in CY 2013).</a:t>
            </a:r>
          </a:p>
          <a:p>
            <a:pPr marL="285750" indent="-285750">
              <a:buFont typeface="Arial" panose="020B0604020202020204" pitchFamily="34" charset="0"/>
              <a:buChar char="•"/>
            </a:pPr>
            <a:r>
              <a:rPr lang="en-US" dirty="0"/>
              <a:t>ROSES 2020 will include a call for SC proposals.</a:t>
            </a:r>
          </a:p>
          <a:p>
            <a:pPr marL="285750" indent="-285750">
              <a:buFont typeface="Arial" panose="020B0604020202020204" pitchFamily="34" charset="0"/>
              <a:buChar char="•"/>
            </a:pPr>
            <a:r>
              <a:rPr lang="en-US" dirty="0"/>
              <a:t>Potential topics for investigation may include</a:t>
            </a:r>
          </a:p>
          <a:p>
            <a:pPr marL="742950" lvl="1" indent="-285750">
              <a:buFont typeface="Wingdings" pitchFamily="2" charset="2"/>
              <a:buChar char="Ø"/>
            </a:pPr>
            <a:r>
              <a:rPr lang="en-US" dirty="0"/>
              <a:t>Develop a model, or coupled set of models, to specify the global ion and neutral density in the thermosphere, ionosphere and plasmasphere and its variation over time under varying geomagnetic conditions;</a:t>
            </a:r>
          </a:p>
          <a:p>
            <a:pPr marL="742950" lvl="1" indent="-285750">
              <a:buFont typeface="Wingdings" pitchFamily="2" charset="2"/>
              <a:buChar char="Ø"/>
            </a:pPr>
            <a:r>
              <a:rPr lang="en-US" dirty="0"/>
              <a:t>Develop a global model of the magnetosphere that extends beyond single-fluid MHD;</a:t>
            </a:r>
          </a:p>
          <a:p>
            <a:pPr marL="742950" lvl="1" indent="-285750">
              <a:buFont typeface="Wingdings" pitchFamily="2" charset="2"/>
              <a:buChar char="Ø"/>
            </a:pPr>
            <a:r>
              <a:rPr lang="en-US" dirty="0"/>
              <a:t>Derive a model, or coupled set of models, of CME eruption, CME propagation, SEP acceleration and transport within the context of realistic models of the corona and inner heliosphere.</a:t>
            </a:r>
          </a:p>
        </p:txBody>
      </p:sp>
      <p:sp>
        <p:nvSpPr>
          <p:cNvPr id="4" name="Slide Number Placeholder 3">
            <a:extLst>
              <a:ext uri="{FF2B5EF4-FFF2-40B4-BE49-F238E27FC236}">
                <a16:creationId xmlns:a16="http://schemas.microsoft.com/office/drawing/2014/main" id="{7707DE8C-E2AE-9841-878F-6CAB4132A8AB}"/>
              </a:ext>
            </a:extLst>
          </p:cNvPr>
          <p:cNvSpPr>
            <a:spLocks noGrp="1"/>
          </p:cNvSpPr>
          <p:nvPr>
            <p:ph type="sldNum" sz="quarter" idx="12"/>
          </p:nvPr>
        </p:nvSpPr>
        <p:spPr/>
        <p:txBody>
          <a:bodyPr/>
          <a:lstStyle/>
          <a:p>
            <a:fld id="{2E8C51FE-49D9-314D-9957-ABBF7DDE8782}" type="slidenum">
              <a:rPr lang="en-US" smtClean="0"/>
              <a:t>20</a:t>
            </a:fld>
            <a:endParaRPr lang="en-US" dirty="0"/>
          </a:p>
        </p:txBody>
      </p:sp>
    </p:spTree>
    <p:extLst>
      <p:ext uri="{BB962C8B-B14F-4D97-AF65-F5344CB8AC3E}">
        <p14:creationId xmlns:p14="http://schemas.microsoft.com/office/powerpoint/2010/main" val="204597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01B3-B0C9-434D-A5F6-3969CF2616A0}"/>
              </a:ext>
            </a:extLst>
          </p:cNvPr>
          <p:cNvSpPr>
            <a:spLocks noGrp="1"/>
          </p:cNvSpPr>
          <p:nvPr>
            <p:ph type="title"/>
          </p:nvPr>
        </p:nvSpPr>
        <p:spPr/>
        <p:txBody>
          <a:bodyPr/>
          <a:lstStyle/>
          <a:p>
            <a:r>
              <a:rPr lang="en-US" dirty="0"/>
              <a:t>LWS Program Status</a:t>
            </a:r>
          </a:p>
        </p:txBody>
      </p:sp>
      <p:sp>
        <p:nvSpPr>
          <p:cNvPr id="3" name="Slide Number Placeholder 2">
            <a:extLst>
              <a:ext uri="{FF2B5EF4-FFF2-40B4-BE49-F238E27FC236}">
                <a16:creationId xmlns:a16="http://schemas.microsoft.com/office/drawing/2014/main" id="{85F9BF9D-188B-3242-B2E7-4EBB3DD8C9F9}"/>
              </a:ext>
            </a:extLst>
          </p:cNvPr>
          <p:cNvSpPr>
            <a:spLocks noGrp="1"/>
          </p:cNvSpPr>
          <p:nvPr>
            <p:ph type="sldNum" sz="quarter" idx="12"/>
          </p:nvPr>
        </p:nvSpPr>
        <p:spPr/>
        <p:txBody>
          <a:bodyPr/>
          <a:lstStyle/>
          <a:p>
            <a:fld id="{2E8C51FE-49D9-314D-9957-ABBF7DDE8782}" type="slidenum">
              <a:rPr lang="en-US" smtClean="0"/>
              <a:pPr/>
              <a:t>3</a:t>
            </a:fld>
            <a:endParaRPr lang="en-US" dirty="0"/>
          </a:p>
        </p:txBody>
      </p:sp>
    </p:spTree>
    <p:extLst>
      <p:ext uri="{BB962C8B-B14F-4D97-AF65-F5344CB8AC3E}">
        <p14:creationId xmlns:p14="http://schemas.microsoft.com/office/powerpoint/2010/main" val="261995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34EE5-CB9E-F044-90B8-7319369C0C4D}"/>
              </a:ext>
            </a:extLst>
          </p:cNvPr>
          <p:cNvSpPr>
            <a:spLocks noGrp="1"/>
          </p:cNvSpPr>
          <p:nvPr>
            <p:ph type="title"/>
          </p:nvPr>
        </p:nvSpPr>
        <p:spPr/>
        <p:txBody>
          <a:bodyPr/>
          <a:lstStyle/>
          <a:p>
            <a:r>
              <a:rPr lang="en-US" dirty="0"/>
              <a:t>Living With a Star (LWS)</a:t>
            </a:r>
          </a:p>
        </p:txBody>
      </p:sp>
      <p:sp>
        <p:nvSpPr>
          <p:cNvPr id="6" name="Content Placeholder 5">
            <a:extLst>
              <a:ext uri="{FF2B5EF4-FFF2-40B4-BE49-F238E27FC236}">
                <a16:creationId xmlns:a16="http://schemas.microsoft.com/office/drawing/2014/main" id="{0D92C32B-B0F3-6242-96F2-2DEEA6359B6A}"/>
              </a:ext>
            </a:extLst>
          </p:cNvPr>
          <p:cNvSpPr>
            <a:spLocks noGrp="1"/>
          </p:cNvSpPr>
          <p:nvPr>
            <p:ph idx="1"/>
          </p:nvPr>
        </p:nvSpPr>
        <p:spPr>
          <a:xfrm>
            <a:off x="5522976" y="960120"/>
            <a:ext cx="5833872" cy="5305555"/>
          </a:xfrm>
        </p:spPr>
        <p:txBody>
          <a:bodyPr/>
          <a:lstStyle/>
          <a:p>
            <a:pPr marL="285750" indent="-285750">
              <a:buFont typeface="Arial" panose="020B0604020202020204" pitchFamily="34" charset="0"/>
              <a:buChar char="•"/>
            </a:pPr>
            <a:r>
              <a:rPr lang="en-US" dirty="0"/>
              <a:t>LWS program emphasizes the science necessary to understand those aspects of the Sun and Earth’s space environment that affect life and society and that enable human and robotic exploration of the solar system.</a:t>
            </a:r>
          </a:p>
          <a:p>
            <a:pPr marL="285750" indent="-285750">
              <a:buFont typeface="Arial" panose="020B0604020202020204" pitchFamily="34" charset="0"/>
              <a:buChar char="•"/>
            </a:pPr>
            <a:r>
              <a:rPr lang="en-US" dirty="0"/>
              <a:t>LWS goal is to provide a scientific understanding of the system that leads to predictive capability of the space environment conditions at Earth, other planetary systems, and in the interplanetary medium.</a:t>
            </a:r>
          </a:p>
          <a:p>
            <a:pPr marL="285750" indent="-285750">
              <a:buFont typeface="Arial" panose="020B0604020202020204" pitchFamily="34" charset="0"/>
              <a:buChar char="•"/>
            </a:pPr>
            <a:r>
              <a:rPr lang="en-US" dirty="0"/>
              <a:t>LWS objectives:</a:t>
            </a:r>
          </a:p>
          <a:p>
            <a:pPr marL="742950" lvl="1" indent="-285750">
              <a:buFont typeface="Wingdings" pitchFamily="2" charset="2"/>
              <a:buChar char="Ø"/>
            </a:pPr>
            <a:r>
              <a:rPr lang="en-US" dirty="0"/>
              <a:t>Understand how the Sun varies and what drives solar variability;</a:t>
            </a:r>
          </a:p>
          <a:p>
            <a:pPr marL="742950" lvl="1" indent="-285750">
              <a:buFont typeface="Wingdings" pitchFamily="2" charset="2"/>
              <a:buChar char="Ø"/>
            </a:pPr>
            <a:r>
              <a:rPr lang="en-US" dirty="0"/>
              <a:t>Understand how the Earth and planetary systems respond to dynamic external and internal drivers;</a:t>
            </a:r>
          </a:p>
          <a:p>
            <a:pPr marL="742950" lvl="1" indent="-285750">
              <a:buFont typeface="Wingdings" pitchFamily="2" charset="2"/>
              <a:buChar char="Ø"/>
            </a:pPr>
            <a:r>
              <a:rPr lang="en-US" dirty="0"/>
              <a:t>Understand how and in what ways dynamic space environments affect human and robotic exploration activities.</a:t>
            </a:r>
          </a:p>
        </p:txBody>
      </p:sp>
      <p:sp>
        <p:nvSpPr>
          <p:cNvPr id="4" name="Slide Number Placeholder 3">
            <a:extLst>
              <a:ext uri="{FF2B5EF4-FFF2-40B4-BE49-F238E27FC236}">
                <a16:creationId xmlns:a16="http://schemas.microsoft.com/office/drawing/2014/main" id="{5E76067B-875C-6645-9B92-140BBBBFF9B6}"/>
              </a:ext>
            </a:extLst>
          </p:cNvPr>
          <p:cNvSpPr>
            <a:spLocks noGrp="1"/>
          </p:cNvSpPr>
          <p:nvPr>
            <p:ph type="sldNum" sz="quarter" idx="12"/>
          </p:nvPr>
        </p:nvSpPr>
        <p:spPr/>
        <p:txBody>
          <a:bodyPr/>
          <a:lstStyle/>
          <a:p>
            <a:fld id="{2E8C51FE-49D9-314D-9957-ABBF7DDE8782}" type="slidenum">
              <a:rPr lang="en-US" smtClean="0"/>
              <a:t>4</a:t>
            </a:fld>
            <a:endParaRPr lang="en-US" dirty="0"/>
          </a:p>
        </p:txBody>
      </p:sp>
      <p:pic>
        <p:nvPicPr>
          <p:cNvPr id="7" name="Picture 6">
            <a:extLst>
              <a:ext uri="{FF2B5EF4-FFF2-40B4-BE49-F238E27FC236}">
                <a16:creationId xmlns:a16="http://schemas.microsoft.com/office/drawing/2014/main" id="{4F93FB77-E13D-8C42-88D1-77F7ED50493D}"/>
              </a:ext>
            </a:extLst>
          </p:cNvPr>
          <p:cNvPicPr>
            <a:picLocks noChangeAspect="1"/>
          </p:cNvPicPr>
          <p:nvPr/>
        </p:nvPicPr>
        <p:blipFill>
          <a:blip r:embed="rId2"/>
          <a:stretch>
            <a:fillRect/>
          </a:stretch>
        </p:blipFill>
        <p:spPr>
          <a:xfrm>
            <a:off x="1234440" y="978408"/>
            <a:ext cx="3895637" cy="5257800"/>
          </a:xfrm>
          <a:prstGeom prst="rect">
            <a:avLst/>
          </a:prstGeom>
        </p:spPr>
      </p:pic>
    </p:spTree>
    <p:extLst>
      <p:ext uri="{BB962C8B-B14F-4D97-AF65-F5344CB8AC3E}">
        <p14:creationId xmlns:p14="http://schemas.microsoft.com/office/powerpoint/2010/main" val="411756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91A80-44D0-5B4E-9F49-19D24B16E2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39" y="4951"/>
            <a:ext cx="12192000" cy="6858000"/>
          </a:xfrm>
          <a:prstGeom prst="rect">
            <a:avLst/>
          </a:prstGeom>
        </p:spPr>
      </p:pic>
      <p:sp>
        <p:nvSpPr>
          <p:cNvPr id="4" name="Title 63">
            <a:extLst>
              <a:ext uri="{FF2B5EF4-FFF2-40B4-BE49-F238E27FC236}">
                <a16:creationId xmlns:a16="http://schemas.microsoft.com/office/drawing/2014/main" id="{6FA47C1D-B702-7846-8687-DBB4E95D2F37}"/>
              </a:ext>
            </a:extLst>
          </p:cNvPr>
          <p:cNvSpPr txBox="1">
            <a:spLocks/>
          </p:cNvSpPr>
          <p:nvPr/>
        </p:nvSpPr>
        <p:spPr>
          <a:xfrm>
            <a:off x="374248" y="297933"/>
            <a:ext cx="8564012" cy="634020"/>
          </a:xfrm>
          <a:prstGeom prst="rect">
            <a:avLst/>
          </a:prstGeom>
          <a:effectLst>
            <a:outerShdw blurRad="50800" dist="50800" dir="2700000" algn="tl" rotWithShape="0">
              <a:prstClr val="black">
                <a:alpha val="84000"/>
              </a:prstClr>
            </a:outerShdw>
          </a:effectLst>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pPr>
              <a:lnSpc>
                <a:spcPct val="80000"/>
              </a:lnSpc>
            </a:pPr>
            <a:r>
              <a:rPr lang="en-US" sz="4400" dirty="0">
                <a:solidFill>
                  <a:schemeClr val="bg1"/>
                </a:solidFill>
              </a:rPr>
              <a:t>Heliophysics System Observatory</a:t>
            </a:r>
          </a:p>
        </p:txBody>
      </p:sp>
      <p:grpSp>
        <p:nvGrpSpPr>
          <p:cNvPr id="6" name="Group 5">
            <a:extLst>
              <a:ext uri="{FF2B5EF4-FFF2-40B4-BE49-F238E27FC236}">
                <a16:creationId xmlns:a16="http://schemas.microsoft.com/office/drawing/2014/main" id="{FCDBF04B-ECFB-754F-B033-4E98479DCFE8}"/>
              </a:ext>
            </a:extLst>
          </p:cNvPr>
          <p:cNvGrpSpPr/>
          <p:nvPr/>
        </p:nvGrpSpPr>
        <p:grpSpPr>
          <a:xfrm>
            <a:off x="10503186" y="329506"/>
            <a:ext cx="1536414" cy="1056608"/>
            <a:chOff x="286427" y="227316"/>
            <a:chExt cx="1536414" cy="1056608"/>
          </a:xfrm>
        </p:grpSpPr>
        <p:sp>
          <p:nvSpPr>
            <p:cNvPr id="7" name="Rectangle 6">
              <a:extLst>
                <a:ext uri="{FF2B5EF4-FFF2-40B4-BE49-F238E27FC236}">
                  <a16:creationId xmlns:a16="http://schemas.microsoft.com/office/drawing/2014/main" id="{CD6F1DFB-27D3-D745-A09B-4F832C233D2A}"/>
                </a:ext>
              </a:extLst>
            </p:cNvPr>
            <p:cNvSpPr/>
            <p:nvPr/>
          </p:nvSpPr>
          <p:spPr>
            <a:xfrm>
              <a:off x="286427" y="227316"/>
              <a:ext cx="1471100" cy="1056608"/>
            </a:xfrm>
            <a:prstGeom prst="rect">
              <a:avLst/>
            </a:prstGeom>
            <a:solidFill>
              <a:schemeClr val="tx1">
                <a:alpha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Narrow" charset="0"/>
                <a:ea typeface="Arial Narrow" charset="0"/>
                <a:cs typeface="Arial Narrow" charset="0"/>
              </a:endParaRPr>
            </a:p>
          </p:txBody>
        </p:sp>
        <p:sp>
          <p:nvSpPr>
            <p:cNvPr id="8" name="Rectangle 7">
              <a:extLst>
                <a:ext uri="{FF2B5EF4-FFF2-40B4-BE49-F238E27FC236}">
                  <a16:creationId xmlns:a16="http://schemas.microsoft.com/office/drawing/2014/main" id="{BD273275-A9B5-0F43-ABA7-20DC6ADC0484}"/>
                </a:ext>
              </a:extLst>
            </p:cNvPr>
            <p:cNvSpPr/>
            <p:nvPr/>
          </p:nvSpPr>
          <p:spPr>
            <a:xfrm>
              <a:off x="397563" y="356283"/>
              <a:ext cx="118871" cy="118871"/>
            </a:xfrm>
            <a:prstGeom prst="rect">
              <a:avLst/>
            </a:prstGeom>
            <a:solidFill>
              <a:srgbClr val="FFEF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Narrow" charset="0"/>
                <a:ea typeface="Arial Narrow" charset="0"/>
                <a:cs typeface="Arial Narrow" charset="0"/>
              </a:endParaRPr>
            </a:p>
          </p:txBody>
        </p:sp>
        <p:sp>
          <p:nvSpPr>
            <p:cNvPr id="9" name="Rectangle 8">
              <a:extLst>
                <a:ext uri="{FF2B5EF4-FFF2-40B4-BE49-F238E27FC236}">
                  <a16:creationId xmlns:a16="http://schemas.microsoft.com/office/drawing/2014/main" id="{5E84653F-0E04-064E-AD77-49A6AE66FEA9}"/>
                </a:ext>
              </a:extLst>
            </p:cNvPr>
            <p:cNvSpPr/>
            <p:nvPr/>
          </p:nvSpPr>
          <p:spPr>
            <a:xfrm>
              <a:off x="397563" y="580394"/>
              <a:ext cx="118871" cy="118871"/>
            </a:xfrm>
            <a:prstGeom prst="rect">
              <a:avLst/>
            </a:prstGeom>
            <a:solidFill>
              <a:srgbClr val="F9A7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1A947"/>
                </a:solidFill>
                <a:latin typeface="Arial Narrow" charset="0"/>
                <a:ea typeface="Arial Narrow" charset="0"/>
                <a:cs typeface="Arial Narrow" charset="0"/>
              </a:endParaRPr>
            </a:p>
          </p:txBody>
        </p:sp>
        <p:sp>
          <p:nvSpPr>
            <p:cNvPr id="10" name="Rectangle 9">
              <a:extLst>
                <a:ext uri="{FF2B5EF4-FFF2-40B4-BE49-F238E27FC236}">
                  <a16:creationId xmlns:a16="http://schemas.microsoft.com/office/drawing/2014/main" id="{E3913C61-5B5A-8C41-883D-D8CDF8027D11}"/>
                </a:ext>
              </a:extLst>
            </p:cNvPr>
            <p:cNvSpPr/>
            <p:nvPr/>
          </p:nvSpPr>
          <p:spPr>
            <a:xfrm>
              <a:off x="397563" y="804505"/>
              <a:ext cx="118871" cy="118871"/>
            </a:xfrm>
            <a:prstGeom prst="rect">
              <a:avLst/>
            </a:prstGeom>
            <a:solidFill>
              <a:srgbClr val="AFDE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Narrow" charset="0"/>
                <a:ea typeface="Arial Narrow" charset="0"/>
                <a:cs typeface="Arial Narrow" charset="0"/>
              </a:endParaRPr>
            </a:p>
          </p:txBody>
        </p:sp>
        <p:sp>
          <p:nvSpPr>
            <p:cNvPr id="11" name="Rectangle 10">
              <a:extLst>
                <a:ext uri="{FF2B5EF4-FFF2-40B4-BE49-F238E27FC236}">
                  <a16:creationId xmlns:a16="http://schemas.microsoft.com/office/drawing/2014/main" id="{3AA98EDE-A073-6845-80D0-CB35E4798E91}"/>
                </a:ext>
              </a:extLst>
            </p:cNvPr>
            <p:cNvSpPr/>
            <p:nvPr/>
          </p:nvSpPr>
          <p:spPr>
            <a:xfrm>
              <a:off x="397563" y="1028617"/>
              <a:ext cx="118871" cy="118871"/>
            </a:xfrm>
            <a:prstGeom prst="rect">
              <a:avLst/>
            </a:prstGeom>
            <a:solidFill>
              <a:srgbClr val="71CCF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Arial Narrow" charset="0"/>
                  <a:ea typeface="Arial Narrow" charset="0"/>
                  <a:cs typeface="Arial Narrow" charset="0"/>
                </a:rPr>
                <a:t>      </a:t>
              </a:r>
            </a:p>
          </p:txBody>
        </p:sp>
        <p:sp>
          <p:nvSpPr>
            <p:cNvPr id="12" name="TextBox 11">
              <a:extLst>
                <a:ext uri="{FF2B5EF4-FFF2-40B4-BE49-F238E27FC236}">
                  <a16:creationId xmlns:a16="http://schemas.microsoft.com/office/drawing/2014/main" id="{42E1542C-11D9-784B-BF5A-6D7D55A26AD9}"/>
                </a:ext>
              </a:extLst>
            </p:cNvPr>
            <p:cNvSpPr txBox="1"/>
            <p:nvPr/>
          </p:nvSpPr>
          <p:spPr>
            <a:xfrm>
              <a:off x="475027" y="266700"/>
              <a:ext cx="1219376" cy="276999"/>
            </a:xfrm>
            <a:prstGeom prst="rect">
              <a:avLst/>
            </a:prstGeom>
            <a:noFill/>
          </p:spPr>
          <p:txBody>
            <a:bodyPr wrap="square" rtlCol="0">
              <a:spAutoFit/>
            </a:bodyPr>
            <a:lstStyle/>
            <a:p>
              <a:r>
                <a:rPr lang="en-US" sz="1200" dirty="0">
                  <a:solidFill>
                    <a:srgbClr val="FFEF16"/>
                  </a:solidFill>
                  <a:latin typeface="Arial Narrow" charset="0"/>
                  <a:ea typeface="Arial Narrow" charset="0"/>
                  <a:cs typeface="Arial Narrow" charset="0"/>
                </a:rPr>
                <a:t>FORMULATION</a:t>
              </a:r>
            </a:p>
          </p:txBody>
        </p:sp>
        <p:sp>
          <p:nvSpPr>
            <p:cNvPr id="13" name="TextBox 12">
              <a:extLst>
                <a:ext uri="{FF2B5EF4-FFF2-40B4-BE49-F238E27FC236}">
                  <a16:creationId xmlns:a16="http://schemas.microsoft.com/office/drawing/2014/main" id="{64622C81-3FA7-1B4D-AC61-DD4ECF91010C}"/>
                </a:ext>
              </a:extLst>
            </p:cNvPr>
            <p:cNvSpPr txBox="1"/>
            <p:nvPr/>
          </p:nvSpPr>
          <p:spPr>
            <a:xfrm>
              <a:off x="475027" y="492277"/>
              <a:ext cx="1347814" cy="276999"/>
            </a:xfrm>
            <a:prstGeom prst="rect">
              <a:avLst/>
            </a:prstGeom>
            <a:noFill/>
          </p:spPr>
          <p:txBody>
            <a:bodyPr wrap="square" rtlCol="0">
              <a:spAutoFit/>
            </a:bodyPr>
            <a:lstStyle/>
            <a:p>
              <a:r>
                <a:rPr lang="en-US" sz="1200" dirty="0">
                  <a:solidFill>
                    <a:srgbClr val="F9A742"/>
                  </a:solidFill>
                  <a:latin typeface="Arial Narrow" charset="0"/>
                  <a:ea typeface="Arial Narrow" charset="0"/>
                  <a:cs typeface="Arial Narrow" charset="0"/>
                </a:rPr>
                <a:t>IMPLEMENTATION</a:t>
              </a:r>
            </a:p>
          </p:txBody>
        </p:sp>
        <p:sp>
          <p:nvSpPr>
            <p:cNvPr id="14" name="TextBox 13">
              <a:extLst>
                <a:ext uri="{FF2B5EF4-FFF2-40B4-BE49-F238E27FC236}">
                  <a16:creationId xmlns:a16="http://schemas.microsoft.com/office/drawing/2014/main" id="{E167CEE3-D040-1B42-939B-AAFD4E1F56B0}"/>
                </a:ext>
              </a:extLst>
            </p:cNvPr>
            <p:cNvSpPr txBox="1"/>
            <p:nvPr/>
          </p:nvSpPr>
          <p:spPr>
            <a:xfrm>
              <a:off x="475027" y="717854"/>
              <a:ext cx="1219376" cy="276999"/>
            </a:xfrm>
            <a:prstGeom prst="rect">
              <a:avLst/>
            </a:prstGeom>
            <a:noFill/>
          </p:spPr>
          <p:txBody>
            <a:bodyPr wrap="square" rtlCol="0">
              <a:spAutoFit/>
            </a:bodyPr>
            <a:lstStyle/>
            <a:p>
              <a:r>
                <a:rPr lang="en-US" sz="1200" dirty="0">
                  <a:solidFill>
                    <a:srgbClr val="AFDE7E"/>
                  </a:solidFill>
                  <a:latin typeface="Arial Narrow" charset="0"/>
                  <a:ea typeface="Arial Narrow" charset="0"/>
                  <a:cs typeface="Arial Narrow" charset="0"/>
                </a:rPr>
                <a:t>PRIMARY OPS</a:t>
              </a:r>
            </a:p>
          </p:txBody>
        </p:sp>
        <p:sp>
          <p:nvSpPr>
            <p:cNvPr id="15" name="TextBox 14">
              <a:extLst>
                <a:ext uri="{FF2B5EF4-FFF2-40B4-BE49-F238E27FC236}">
                  <a16:creationId xmlns:a16="http://schemas.microsoft.com/office/drawing/2014/main" id="{32A63F3D-6A4C-E845-83F6-920DCC854270}"/>
                </a:ext>
              </a:extLst>
            </p:cNvPr>
            <p:cNvSpPr txBox="1"/>
            <p:nvPr/>
          </p:nvSpPr>
          <p:spPr>
            <a:xfrm>
              <a:off x="475027" y="943430"/>
              <a:ext cx="1347814" cy="276999"/>
            </a:xfrm>
            <a:prstGeom prst="rect">
              <a:avLst/>
            </a:prstGeom>
            <a:noFill/>
          </p:spPr>
          <p:txBody>
            <a:bodyPr wrap="square" rtlCol="0">
              <a:spAutoFit/>
            </a:bodyPr>
            <a:lstStyle/>
            <a:p>
              <a:r>
                <a:rPr lang="en-US" sz="1200" dirty="0">
                  <a:solidFill>
                    <a:srgbClr val="71CCF5"/>
                  </a:solidFill>
                  <a:latin typeface="Arial Narrow" charset="0"/>
                  <a:ea typeface="Arial Narrow" charset="0"/>
                  <a:cs typeface="Arial Narrow" charset="0"/>
                </a:rPr>
                <a:t>EXTENDED OPS</a:t>
              </a:r>
            </a:p>
          </p:txBody>
        </p:sp>
      </p:grpSp>
      <p:pic>
        <p:nvPicPr>
          <p:cNvPr id="16" name="Picture 15">
            <a:extLst>
              <a:ext uri="{FF2B5EF4-FFF2-40B4-BE49-F238E27FC236}">
                <a16:creationId xmlns:a16="http://schemas.microsoft.com/office/drawing/2014/main" id="{11650084-3D69-AC4B-AFDD-7BBE801FC3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99927" y="5421947"/>
            <a:ext cx="530989" cy="780866"/>
          </a:xfrm>
          <a:prstGeom prst="rect">
            <a:avLst/>
          </a:prstGeom>
        </p:spPr>
      </p:pic>
      <p:sp>
        <p:nvSpPr>
          <p:cNvPr id="17" name="TextBox 16">
            <a:extLst>
              <a:ext uri="{FF2B5EF4-FFF2-40B4-BE49-F238E27FC236}">
                <a16:creationId xmlns:a16="http://schemas.microsoft.com/office/drawing/2014/main" id="{5116986E-3262-9946-92A3-25661B88AF8B}"/>
              </a:ext>
            </a:extLst>
          </p:cNvPr>
          <p:cNvSpPr txBox="1"/>
          <p:nvPr/>
        </p:nvSpPr>
        <p:spPr>
          <a:xfrm>
            <a:off x="8176262" y="2795273"/>
            <a:ext cx="792829" cy="292388"/>
          </a:xfrm>
          <a:prstGeom prst="rect">
            <a:avLst/>
          </a:prstGeom>
          <a:noFill/>
          <a:effectLst>
            <a:outerShdw blurRad="50800" dist="25400" dir="2700000" algn="tl" rotWithShape="0">
              <a:prstClr val="black">
                <a:alpha val="98000"/>
              </a:prstClr>
            </a:outerShdw>
          </a:effectLst>
        </p:spPr>
        <p:txBody>
          <a:bodyPr wrap="square" rtlCol="0">
            <a:spAutoFit/>
          </a:bodyPr>
          <a:lstStyle/>
          <a:p>
            <a:r>
              <a:rPr lang="en-US" sz="1300" b="1" dirty="0">
                <a:solidFill>
                  <a:srgbClr val="F1A947"/>
                </a:solidFill>
                <a:latin typeface="Arial Narrow" charset="0"/>
                <a:ea typeface="Arial Narrow" charset="0"/>
                <a:cs typeface="Arial Narrow" charset="0"/>
              </a:rPr>
              <a:t>ICON</a:t>
            </a:r>
          </a:p>
        </p:txBody>
      </p:sp>
      <p:sp>
        <p:nvSpPr>
          <p:cNvPr id="18" name="TextBox 17">
            <a:extLst>
              <a:ext uri="{FF2B5EF4-FFF2-40B4-BE49-F238E27FC236}">
                <a16:creationId xmlns:a16="http://schemas.microsoft.com/office/drawing/2014/main" id="{8D176BFF-A037-1D4F-A23D-B049678ACF35}"/>
              </a:ext>
            </a:extLst>
          </p:cNvPr>
          <p:cNvSpPr txBox="1"/>
          <p:nvPr/>
        </p:nvSpPr>
        <p:spPr>
          <a:xfrm>
            <a:off x="7936771" y="3490481"/>
            <a:ext cx="792829" cy="412421"/>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lnSpc>
                <a:spcPct val="80000"/>
              </a:lnSpc>
            </a:pPr>
            <a:r>
              <a:rPr lang="en-US" sz="1300" b="1" dirty="0">
                <a:solidFill>
                  <a:srgbClr val="AFDE7E"/>
                </a:solidFill>
                <a:latin typeface="Arial Narrow" charset="0"/>
                <a:ea typeface="Arial Narrow" charset="0"/>
                <a:cs typeface="Arial Narrow" charset="0"/>
              </a:rPr>
              <a:t>GOLD</a:t>
            </a:r>
          </a:p>
          <a:p>
            <a:pPr algn="ctr">
              <a:lnSpc>
                <a:spcPct val="80000"/>
              </a:lnSpc>
            </a:pPr>
            <a:r>
              <a:rPr lang="en-US" sz="1300" b="1" dirty="0">
                <a:solidFill>
                  <a:srgbClr val="AFDE7E"/>
                </a:solidFill>
                <a:latin typeface="Arial Narrow" charset="0"/>
                <a:ea typeface="Arial Narrow" charset="0"/>
                <a:cs typeface="Arial Narrow" charset="0"/>
              </a:rPr>
              <a:t>(SES)</a:t>
            </a:r>
          </a:p>
        </p:txBody>
      </p:sp>
      <p:pic>
        <p:nvPicPr>
          <p:cNvPr id="19" name="Picture 18">
            <a:extLst>
              <a:ext uri="{FF2B5EF4-FFF2-40B4-BE49-F238E27FC236}">
                <a16:creationId xmlns:a16="http://schemas.microsoft.com/office/drawing/2014/main" id="{D89F0E00-EFEB-6645-A74B-7F1C2E303F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1180" y="1213220"/>
            <a:ext cx="215900" cy="203200"/>
          </a:xfrm>
          <a:prstGeom prst="rect">
            <a:avLst/>
          </a:prstGeom>
        </p:spPr>
      </p:pic>
      <p:pic>
        <p:nvPicPr>
          <p:cNvPr id="20" name="Picture 19">
            <a:extLst>
              <a:ext uri="{FF2B5EF4-FFF2-40B4-BE49-F238E27FC236}">
                <a16:creationId xmlns:a16="http://schemas.microsoft.com/office/drawing/2014/main" id="{AAA43028-EA95-F440-9AC4-63FF54C83B7C}"/>
              </a:ext>
            </a:extLst>
          </p:cNvPr>
          <p:cNvPicPr>
            <a:picLocks noChangeAspect="1"/>
          </p:cNvPicPr>
          <p:nvPr/>
        </p:nvPicPr>
        <p:blipFill>
          <a:blip r:embed="rId6"/>
          <a:stretch>
            <a:fillRect/>
          </a:stretch>
        </p:blipFill>
        <p:spPr>
          <a:xfrm>
            <a:off x="3348990" y="6348209"/>
            <a:ext cx="417609" cy="393044"/>
          </a:xfrm>
          <a:prstGeom prst="rect">
            <a:avLst/>
          </a:prstGeom>
        </p:spPr>
      </p:pic>
      <p:pic>
        <p:nvPicPr>
          <p:cNvPr id="21" name="Picture 20">
            <a:extLst>
              <a:ext uri="{FF2B5EF4-FFF2-40B4-BE49-F238E27FC236}">
                <a16:creationId xmlns:a16="http://schemas.microsoft.com/office/drawing/2014/main" id="{AEDA86E3-9C36-0D4E-AA3A-996D539C78F0}"/>
              </a:ext>
            </a:extLst>
          </p:cNvPr>
          <p:cNvPicPr>
            <a:picLocks noChangeAspect="1"/>
          </p:cNvPicPr>
          <p:nvPr/>
        </p:nvPicPr>
        <p:blipFill>
          <a:blip r:embed="rId6"/>
          <a:stretch>
            <a:fillRect/>
          </a:stretch>
        </p:blipFill>
        <p:spPr>
          <a:xfrm>
            <a:off x="5902361" y="966130"/>
            <a:ext cx="307638" cy="289542"/>
          </a:xfrm>
          <a:prstGeom prst="rect">
            <a:avLst/>
          </a:prstGeom>
        </p:spPr>
      </p:pic>
      <p:pic>
        <p:nvPicPr>
          <p:cNvPr id="22" name="Picture 21">
            <a:extLst>
              <a:ext uri="{FF2B5EF4-FFF2-40B4-BE49-F238E27FC236}">
                <a16:creationId xmlns:a16="http://schemas.microsoft.com/office/drawing/2014/main" id="{DEB28222-7C62-574C-87CC-09E83CB7F00E}"/>
              </a:ext>
            </a:extLst>
          </p:cNvPr>
          <p:cNvPicPr>
            <a:picLocks noChangeAspect="1"/>
          </p:cNvPicPr>
          <p:nvPr/>
        </p:nvPicPr>
        <p:blipFill>
          <a:blip r:embed="rId6"/>
          <a:stretch>
            <a:fillRect/>
          </a:stretch>
        </p:blipFill>
        <p:spPr>
          <a:xfrm>
            <a:off x="8927653" y="783045"/>
            <a:ext cx="307638" cy="289542"/>
          </a:xfrm>
          <a:prstGeom prst="rect">
            <a:avLst/>
          </a:prstGeom>
        </p:spPr>
      </p:pic>
      <p:pic>
        <p:nvPicPr>
          <p:cNvPr id="23" name="Picture 22">
            <a:extLst>
              <a:ext uri="{FF2B5EF4-FFF2-40B4-BE49-F238E27FC236}">
                <a16:creationId xmlns:a16="http://schemas.microsoft.com/office/drawing/2014/main" id="{69836ABC-F932-8C48-973A-B991ABDA456F}"/>
              </a:ext>
            </a:extLst>
          </p:cNvPr>
          <p:cNvPicPr>
            <a:picLocks noChangeAspect="1"/>
          </p:cNvPicPr>
          <p:nvPr/>
        </p:nvPicPr>
        <p:blipFill>
          <a:blip r:embed="rId6"/>
          <a:stretch>
            <a:fillRect/>
          </a:stretch>
        </p:blipFill>
        <p:spPr>
          <a:xfrm>
            <a:off x="4516117" y="4609716"/>
            <a:ext cx="307638" cy="289542"/>
          </a:xfrm>
          <a:prstGeom prst="rect">
            <a:avLst/>
          </a:prstGeom>
        </p:spPr>
      </p:pic>
      <p:pic>
        <p:nvPicPr>
          <p:cNvPr id="24" name="Picture 23">
            <a:extLst>
              <a:ext uri="{FF2B5EF4-FFF2-40B4-BE49-F238E27FC236}">
                <a16:creationId xmlns:a16="http://schemas.microsoft.com/office/drawing/2014/main" id="{3CC61BF2-1695-D140-AC02-C797D1089E0B}"/>
              </a:ext>
            </a:extLst>
          </p:cNvPr>
          <p:cNvPicPr>
            <a:picLocks noChangeAspect="1"/>
          </p:cNvPicPr>
          <p:nvPr/>
        </p:nvPicPr>
        <p:blipFill>
          <a:blip r:embed="rId6"/>
          <a:stretch>
            <a:fillRect/>
          </a:stretch>
        </p:blipFill>
        <p:spPr>
          <a:xfrm>
            <a:off x="5439373" y="6011775"/>
            <a:ext cx="307638" cy="289542"/>
          </a:xfrm>
          <a:prstGeom prst="rect">
            <a:avLst/>
          </a:prstGeom>
        </p:spPr>
      </p:pic>
      <p:pic>
        <p:nvPicPr>
          <p:cNvPr id="25" name="Picture 24">
            <a:extLst>
              <a:ext uri="{FF2B5EF4-FFF2-40B4-BE49-F238E27FC236}">
                <a16:creationId xmlns:a16="http://schemas.microsoft.com/office/drawing/2014/main" id="{2617E90C-011B-3440-95F9-BBDFAC222D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62149" y="6293947"/>
            <a:ext cx="182709" cy="171962"/>
          </a:xfrm>
          <a:prstGeom prst="rect">
            <a:avLst/>
          </a:prstGeom>
        </p:spPr>
      </p:pic>
      <p:pic>
        <p:nvPicPr>
          <p:cNvPr id="26" name="Picture 25" descr="STEREO.png">
            <a:extLst>
              <a:ext uri="{FF2B5EF4-FFF2-40B4-BE49-F238E27FC236}">
                <a16:creationId xmlns:a16="http://schemas.microsoft.com/office/drawing/2014/main" id="{5B56E5A7-4554-2348-9FDF-BD8605EC7E5E}"/>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7000" contrast="-13000"/>
                    </a14:imgEffect>
                  </a14:imgLayer>
                </a14:imgProps>
              </a:ext>
              <a:ext uri="{28A0092B-C50C-407E-A947-70E740481C1C}">
                <a14:useLocalDpi xmlns:a14="http://schemas.microsoft.com/office/drawing/2010/main"/>
              </a:ext>
            </a:extLst>
          </a:blip>
          <a:stretch>
            <a:fillRect/>
          </a:stretch>
        </p:blipFill>
        <p:spPr>
          <a:xfrm>
            <a:off x="3335644" y="4085525"/>
            <a:ext cx="819755" cy="926323"/>
          </a:xfrm>
          <a:prstGeom prst="rect">
            <a:avLst/>
          </a:prstGeom>
          <a:effectLst>
            <a:outerShdw blurRad="50800" dist="38100" dir="2700000" algn="tl" rotWithShape="0">
              <a:prstClr val="black">
                <a:alpha val="96000"/>
              </a:prstClr>
            </a:outerShdw>
          </a:effectLst>
        </p:spPr>
      </p:pic>
      <p:pic>
        <p:nvPicPr>
          <p:cNvPr id="28" name="Picture 27" descr="Voyager.png">
            <a:extLst>
              <a:ext uri="{FF2B5EF4-FFF2-40B4-BE49-F238E27FC236}">
                <a16:creationId xmlns:a16="http://schemas.microsoft.com/office/drawing/2014/main" id="{077C78EE-C64A-EA44-B2B3-E79BA5A72734}"/>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142423" y="5798739"/>
            <a:ext cx="1248352" cy="902423"/>
          </a:xfrm>
          <a:prstGeom prst="rect">
            <a:avLst/>
          </a:prstGeom>
          <a:effectLst>
            <a:outerShdw blurRad="50800" dist="38100" dir="2700000" algn="tl" rotWithShape="0">
              <a:prstClr val="black">
                <a:alpha val="95000"/>
              </a:prstClr>
            </a:outerShdw>
          </a:effectLst>
        </p:spPr>
      </p:pic>
      <p:pic>
        <p:nvPicPr>
          <p:cNvPr id="30" name="Picture 29" descr="SOHO.png">
            <a:extLst>
              <a:ext uri="{FF2B5EF4-FFF2-40B4-BE49-F238E27FC236}">
                <a16:creationId xmlns:a16="http://schemas.microsoft.com/office/drawing/2014/main" id="{8A2CE15E-B516-0B4C-9122-EB9C1D16B5C0}"/>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32000"/>
                    </a14:imgEffect>
                  </a14:imgLayer>
                </a14:imgProps>
              </a:ext>
              <a:ext uri="{28A0092B-C50C-407E-A947-70E740481C1C}">
                <a14:useLocalDpi xmlns:a14="http://schemas.microsoft.com/office/drawing/2010/main"/>
              </a:ext>
            </a:extLst>
          </a:blip>
          <a:stretch>
            <a:fillRect/>
          </a:stretch>
        </p:blipFill>
        <p:spPr>
          <a:xfrm rot="17396623">
            <a:off x="6862772" y="1122630"/>
            <a:ext cx="619327" cy="932722"/>
          </a:xfrm>
          <a:prstGeom prst="rect">
            <a:avLst/>
          </a:prstGeom>
          <a:effectLst>
            <a:outerShdw blurRad="50800" dist="38100" dir="2700000" algn="tl" rotWithShape="0">
              <a:prstClr val="black">
                <a:alpha val="92000"/>
              </a:prstClr>
            </a:outerShdw>
          </a:effectLst>
        </p:spPr>
      </p:pic>
      <p:pic>
        <p:nvPicPr>
          <p:cNvPr id="31" name="Picture 30" descr="WIND.png">
            <a:extLst>
              <a:ext uri="{FF2B5EF4-FFF2-40B4-BE49-F238E27FC236}">
                <a16:creationId xmlns:a16="http://schemas.microsoft.com/office/drawing/2014/main" id="{B908E6FF-F979-F44C-8D12-03325CCEAC4B}"/>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877787" y="3602902"/>
            <a:ext cx="609600" cy="926592"/>
          </a:xfrm>
          <a:prstGeom prst="rect">
            <a:avLst/>
          </a:prstGeom>
          <a:effectLst>
            <a:outerShdw blurRad="50800" dist="38100" dir="2700000" algn="tl" rotWithShape="0">
              <a:prstClr val="black">
                <a:alpha val="96000"/>
              </a:prstClr>
            </a:outerShdw>
          </a:effectLst>
        </p:spPr>
      </p:pic>
      <p:pic>
        <p:nvPicPr>
          <p:cNvPr id="32" name="Picture 31">
            <a:extLst>
              <a:ext uri="{FF2B5EF4-FFF2-40B4-BE49-F238E27FC236}">
                <a16:creationId xmlns:a16="http://schemas.microsoft.com/office/drawing/2014/main" id="{96D8C02C-4F3E-EB45-80F1-235C163B8D56}"/>
              </a:ext>
            </a:extLst>
          </p:cNvPr>
          <p:cNvPicPr>
            <a:picLocks noChangeAspect="1"/>
          </p:cNvPicPr>
          <p:nvPr/>
        </p:nvPicPr>
        <p:blipFill>
          <a:blip r:embed="rId14" cstate="screen">
            <a:extLst>
              <a:ext uri="{BEBA8EAE-BF5A-486C-A8C5-ECC9F3942E4B}">
                <a14:imgProps xmlns:a14="http://schemas.microsoft.com/office/drawing/2010/main">
                  <a14:imgLayer r:embed="rId15">
                    <a14:imgEffect>
                      <a14:brightnessContrast bright="21000" contrast="22000"/>
                    </a14:imgEffect>
                  </a14:imgLayer>
                </a14:imgProps>
              </a:ext>
              <a:ext uri="{28A0092B-C50C-407E-A947-70E740481C1C}">
                <a14:useLocalDpi xmlns:a14="http://schemas.microsoft.com/office/drawing/2010/main"/>
              </a:ext>
            </a:extLst>
          </a:blip>
          <a:stretch>
            <a:fillRect/>
          </a:stretch>
        </p:blipFill>
        <p:spPr>
          <a:xfrm>
            <a:off x="3271968" y="1461018"/>
            <a:ext cx="908279" cy="787986"/>
          </a:xfrm>
          <a:prstGeom prst="rect">
            <a:avLst/>
          </a:prstGeom>
          <a:effectLst>
            <a:outerShdw blurRad="50800" dist="38100" dir="2700000" algn="tl" rotWithShape="0">
              <a:prstClr val="black">
                <a:alpha val="96000"/>
              </a:prstClr>
            </a:outerShdw>
          </a:effectLst>
        </p:spPr>
      </p:pic>
      <p:pic>
        <p:nvPicPr>
          <p:cNvPr id="33" name="Picture 32">
            <a:extLst>
              <a:ext uri="{FF2B5EF4-FFF2-40B4-BE49-F238E27FC236}">
                <a16:creationId xmlns:a16="http://schemas.microsoft.com/office/drawing/2014/main" id="{B5B42E1C-636B-A148-BEAF-0A5B13E55EAD}"/>
              </a:ext>
            </a:extLst>
          </p:cNvPr>
          <p:cNvPicPr>
            <a:picLocks noChangeAspect="1"/>
          </p:cNvPicPr>
          <p:nvPr/>
        </p:nvPicPr>
        <p:blipFill>
          <a:blip r:embed="rId16" cstate="screen">
            <a:extLst>
              <a:ext uri="{BEBA8EAE-BF5A-486C-A8C5-ECC9F3942E4B}">
                <a14:imgProps xmlns:a14="http://schemas.microsoft.com/office/drawing/2010/main">
                  <a14:imgLayer r:embed="rId17">
                    <a14:imgEffect>
                      <a14:brightnessContrast bright="22000"/>
                    </a14:imgEffect>
                  </a14:imgLayer>
                </a14:imgProps>
              </a:ext>
              <a:ext uri="{28A0092B-C50C-407E-A947-70E740481C1C}">
                <a14:useLocalDpi xmlns:a14="http://schemas.microsoft.com/office/drawing/2010/main"/>
              </a:ext>
            </a:extLst>
          </a:blip>
          <a:stretch>
            <a:fillRect/>
          </a:stretch>
        </p:blipFill>
        <p:spPr>
          <a:xfrm>
            <a:off x="8468228" y="5292157"/>
            <a:ext cx="817078" cy="719617"/>
          </a:xfrm>
          <a:prstGeom prst="rect">
            <a:avLst/>
          </a:prstGeom>
          <a:effectLst>
            <a:outerShdw blurRad="50800" dist="38100" dir="2700000" algn="tl" rotWithShape="0">
              <a:prstClr val="black">
                <a:alpha val="97000"/>
              </a:prstClr>
            </a:outerShdw>
          </a:effectLst>
        </p:spPr>
      </p:pic>
      <p:pic>
        <p:nvPicPr>
          <p:cNvPr id="34" name="Picture 33" descr="Hinode.png">
            <a:extLst>
              <a:ext uri="{FF2B5EF4-FFF2-40B4-BE49-F238E27FC236}">
                <a16:creationId xmlns:a16="http://schemas.microsoft.com/office/drawing/2014/main" id="{98858F4B-0A6E-5842-9902-8E9ABB79D8C6}"/>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7016956" y="3890823"/>
            <a:ext cx="969264" cy="548640"/>
          </a:xfrm>
          <a:prstGeom prst="rect">
            <a:avLst/>
          </a:prstGeom>
          <a:effectLst>
            <a:outerShdw blurRad="50800" dist="38100" dir="2700000" algn="tl" rotWithShape="0">
              <a:prstClr val="black">
                <a:alpha val="96000"/>
              </a:prstClr>
            </a:outerShdw>
          </a:effectLst>
        </p:spPr>
      </p:pic>
      <p:pic>
        <p:nvPicPr>
          <p:cNvPr id="36" name="Picture 35" descr="GOLD.png">
            <a:extLst>
              <a:ext uri="{FF2B5EF4-FFF2-40B4-BE49-F238E27FC236}">
                <a16:creationId xmlns:a16="http://schemas.microsoft.com/office/drawing/2014/main" id="{5D3AE1DE-9A24-DB47-8668-D975F0BD219B}"/>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7517160" y="3118992"/>
            <a:ext cx="1164968" cy="493493"/>
          </a:xfrm>
          <a:prstGeom prst="rect">
            <a:avLst/>
          </a:prstGeom>
          <a:effectLst>
            <a:outerShdw blurRad="50800" dist="38100" dir="2700000" algn="tl" rotWithShape="0">
              <a:prstClr val="black">
                <a:alpha val="95000"/>
              </a:prstClr>
            </a:outerShdw>
          </a:effectLst>
        </p:spPr>
      </p:pic>
      <p:pic>
        <p:nvPicPr>
          <p:cNvPr id="37" name="Picture 36">
            <a:extLst>
              <a:ext uri="{FF2B5EF4-FFF2-40B4-BE49-F238E27FC236}">
                <a16:creationId xmlns:a16="http://schemas.microsoft.com/office/drawing/2014/main" id="{83791EF2-3E8B-B94B-B535-81985CF05ADA}"/>
              </a:ext>
            </a:extLst>
          </p:cNvPr>
          <p:cNvPicPr>
            <a:picLocks noChangeAspect="1"/>
          </p:cNvPicPr>
          <p:nvPr/>
        </p:nvPicPr>
        <p:blipFill>
          <a:blip r:embed="rId20" cstate="screen">
            <a:extLst>
              <a:ext uri="{BEBA8EAE-BF5A-486C-A8C5-ECC9F3942E4B}">
                <a14:imgProps xmlns:a14="http://schemas.microsoft.com/office/drawing/2010/main">
                  <a14:imgLayer r:embed="rId21">
                    <a14:imgEffect>
                      <a14:brightnessContrast bright="16000" contrast="-30000"/>
                    </a14:imgEffect>
                  </a14:imgLayer>
                </a14:imgProps>
              </a:ext>
              <a:ext uri="{28A0092B-C50C-407E-A947-70E740481C1C}">
                <a14:useLocalDpi xmlns:a14="http://schemas.microsoft.com/office/drawing/2010/main"/>
              </a:ext>
            </a:extLst>
          </a:blip>
          <a:stretch>
            <a:fillRect/>
          </a:stretch>
        </p:blipFill>
        <p:spPr>
          <a:xfrm>
            <a:off x="8106649" y="2503225"/>
            <a:ext cx="818945" cy="493493"/>
          </a:xfrm>
          <a:prstGeom prst="rect">
            <a:avLst/>
          </a:prstGeom>
          <a:effectLst>
            <a:outerShdw blurRad="50800" dist="38100" dir="2700000" algn="tl" rotWithShape="0">
              <a:prstClr val="black">
                <a:alpha val="96000"/>
              </a:prstClr>
            </a:outerShdw>
          </a:effectLst>
        </p:spPr>
      </p:pic>
      <p:pic>
        <p:nvPicPr>
          <p:cNvPr id="38" name="Picture 37" descr="Van Allen Probes.png">
            <a:extLst>
              <a:ext uri="{FF2B5EF4-FFF2-40B4-BE49-F238E27FC236}">
                <a16:creationId xmlns:a16="http://schemas.microsoft.com/office/drawing/2014/main" id="{75EAB764-45E1-234A-97F7-ECA748A169EA}"/>
              </a:ext>
            </a:extLst>
          </p:cNvPr>
          <p:cNvPicPr>
            <a:picLocks noChangeAspect="1"/>
          </p:cNvPicPr>
          <p:nvPr/>
        </p:nvPicPr>
        <p:blipFill>
          <a:blip r:embed="rId22">
            <a:extLst>
              <a:ext uri="{BEBA8EAE-BF5A-486C-A8C5-ECC9F3942E4B}">
                <a14:imgProps xmlns:a14="http://schemas.microsoft.com/office/drawing/2010/main">
                  <a14:imgLayer r:embed="rId23">
                    <a14:imgEffect>
                      <a14:brightnessContrast bright="24000"/>
                    </a14:imgEffect>
                  </a14:imgLayer>
                </a14:imgProps>
              </a:ext>
              <a:ext uri="{28A0092B-C50C-407E-A947-70E740481C1C}">
                <a14:useLocalDpi xmlns:a14="http://schemas.microsoft.com/office/drawing/2010/main"/>
              </a:ext>
            </a:extLst>
          </a:blip>
          <a:stretch>
            <a:fillRect/>
          </a:stretch>
        </p:blipFill>
        <p:spPr>
          <a:xfrm>
            <a:off x="9863620" y="3549054"/>
            <a:ext cx="499715" cy="948735"/>
          </a:xfrm>
          <a:prstGeom prst="rect">
            <a:avLst/>
          </a:prstGeom>
          <a:effectLst>
            <a:outerShdw blurRad="50800" dist="38100" dir="2700000" algn="tl" rotWithShape="0">
              <a:prstClr val="black">
                <a:alpha val="96000"/>
              </a:prstClr>
            </a:outerShdw>
          </a:effectLst>
        </p:spPr>
      </p:pic>
      <p:pic>
        <p:nvPicPr>
          <p:cNvPr id="39" name="Picture 38" descr="TIMED.png">
            <a:extLst>
              <a:ext uri="{FF2B5EF4-FFF2-40B4-BE49-F238E27FC236}">
                <a16:creationId xmlns:a16="http://schemas.microsoft.com/office/drawing/2014/main" id="{3CE563BB-95CB-7E4F-91BF-086F68A3642A}"/>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8476294" y="3766004"/>
            <a:ext cx="1253983" cy="631636"/>
          </a:xfrm>
          <a:prstGeom prst="rect">
            <a:avLst/>
          </a:prstGeom>
          <a:effectLst>
            <a:outerShdw blurRad="50800" dist="38100" dir="2700000" algn="tl" rotWithShape="0">
              <a:prstClr val="black">
                <a:alpha val="96000"/>
              </a:prstClr>
            </a:outerShdw>
          </a:effectLst>
        </p:spPr>
      </p:pic>
      <p:sp>
        <p:nvSpPr>
          <p:cNvPr id="40" name="TextBox 39">
            <a:extLst>
              <a:ext uri="{FF2B5EF4-FFF2-40B4-BE49-F238E27FC236}">
                <a16:creationId xmlns:a16="http://schemas.microsoft.com/office/drawing/2014/main" id="{BA5028C1-E839-934E-9425-C96CEB7CD9A6}"/>
              </a:ext>
            </a:extLst>
          </p:cNvPr>
          <p:cNvSpPr txBox="1"/>
          <p:nvPr/>
        </p:nvSpPr>
        <p:spPr>
          <a:xfrm>
            <a:off x="3228752" y="1214954"/>
            <a:ext cx="1102370" cy="387798"/>
          </a:xfrm>
          <a:prstGeom prst="rect">
            <a:avLst/>
          </a:prstGeom>
          <a:noFill/>
        </p:spPr>
        <p:txBody>
          <a:bodyPr wrap="square" rtlCol="0">
            <a:spAutoFit/>
          </a:bodyPr>
          <a:lstStyle/>
          <a:p>
            <a:pPr algn="ctr">
              <a:lnSpc>
                <a:spcPct val="80000"/>
              </a:lnSpc>
            </a:pPr>
            <a:r>
              <a:rPr lang="en-US" sz="1200" b="1" dirty="0">
                <a:solidFill>
                  <a:srgbClr val="F1A947"/>
                </a:solidFill>
                <a:latin typeface="Arial Narrow" charset="0"/>
                <a:ea typeface="Arial Narrow" charset="0"/>
                <a:cs typeface="Arial Narrow" charset="0"/>
              </a:rPr>
              <a:t>Solar Orbiter (ESA)</a:t>
            </a:r>
          </a:p>
        </p:txBody>
      </p:sp>
      <p:sp>
        <p:nvSpPr>
          <p:cNvPr id="41" name="TextBox 40">
            <a:extLst>
              <a:ext uri="{FF2B5EF4-FFF2-40B4-BE49-F238E27FC236}">
                <a16:creationId xmlns:a16="http://schemas.microsoft.com/office/drawing/2014/main" id="{3212C97F-C410-E146-94D9-BA5D55696E87}"/>
              </a:ext>
            </a:extLst>
          </p:cNvPr>
          <p:cNvSpPr txBox="1"/>
          <p:nvPr/>
        </p:nvSpPr>
        <p:spPr>
          <a:xfrm>
            <a:off x="2784458" y="2693140"/>
            <a:ext cx="1102371" cy="412421"/>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lnSpc>
                <a:spcPct val="80000"/>
              </a:lnSpc>
            </a:pPr>
            <a:r>
              <a:rPr lang="en-US" sz="1300" b="1" dirty="0">
                <a:solidFill>
                  <a:srgbClr val="AFDE7E"/>
                </a:solidFill>
                <a:latin typeface="Arial Narrow" charset="0"/>
                <a:ea typeface="Arial Narrow" charset="0"/>
                <a:cs typeface="Arial Narrow" charset="0"/>
              </a:rPr>
              <a:t>Parker Solar Probe</a:t>
            </a:r>
          </a:p>
        </p:txBody>
      </p:sp>
      <p:sp>
        <p:nvSpPr>
          <p:cNvPr id="42" name="TextBox 41">
            <a:extLst>
              <a:ext uri="{FF2B5EF4-FFF2-40B4-BE49-F238E27FC236}">
                <a16:creationId xmlns:a16="http://schemas.microsoft.com/office/drawing/2014/main" id="{CDC0A6B7-0525-A34C-BFA9-178A3C56437E}"/>
              </a:ext>
            </a:extLst>
          </p:cNvPr>
          <p:cNvSpPr txBox="1"/>
          <p:nvPr/>
        </p:nvSpPr>
        <p:spPr>
          <a:xfrm>
            <a:off x="2639214" y="6101774"/>
            <a:ext cx="812936" cy="412421"/>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lnSpc>
                <a:spcPct val="80000"/>
              </a:lnSpc>
            </a:pPr>
            <a:r>
              <a:rPr lang="en-US" sz="1300" b="1" dirty="0">
                <a:solidFill>
                  <a:srgbClr val="71CCF5"/>
                </a:solidFill>
                <a:latin typeface="Arial Narrow" charset="0"/>
                <a:ea typeface="Arial Narrow" charset="0"/>
                <a:cs typeface="Arial Narrow" charset="0"/>
              </a:rPr>
              <a:t>Voyager (2)</a:t>
            </a:r>
          </a:p>
        </p:txBody>
      </p:sp>
      <p:sp>
        <p:nvSpPr>
          <p:cNvPr id="43" name="TextBox 42">
            <a:extLst>
              <a:ext uri="{FF2B5EF4-FFF2-40B4-BE49-F238E27FC236}">
                <a16:creationId xmlns:a16="http://schemas.microsoft.com/office/drawing/2014/main" id="{A0A4CDB9-6F77-9249-9203-E79B4AC51F6B}"/>
              </a:ext>
            </a:extLst>
          </p:cNvPr>
          <p:cNvSpPr txBox="1"/>
          <p:nvPr/>
        </p:nvSpPr>
        <p:spPr>
          <a:xfrm>
            <a:off x="2855927" y="4737564"/>
            <a:ext cx="1269023" cy="292388"/>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r>
              <a:rPr lang="en-US" sz="1300" b="1" dirty="0">
                <a:solidFill>
                  <a:srgbClr val="71CCF5"/>
                </a:solidFill>
                <a:latin typeface="Arial Narrow" charset="0"/>
                <a:ea typeface="Arial Narrow" charset="0"/>
                <a:cs typeface="Arial Narrow" charset="0"/>
              </a:rPr>
              <a:t>STEREO</a:t>
            </a:r>
          </a:p>
        </p:txBody>
      </p:sp>
      <p:sp>
        <p:nvSpPr>
          <p:cNvPr id="44" name="TextBox 43">
            <a:extLst>
              <a:ext uri="{FF2B5EF4-FFF2-40B4-BE49-F238E27FC236}">
                <a16:creationId xmlns:a16="http://schemas.microsoft.com/office/drawing/2014/main" id="{1A3399D4-B2E5-544A-98AF-76F839627712}"/>
              </a:ext>
            </a:extLst>
          </p:cNvPr>
          <p:cNvSpPr txBox="1"/>
          <p:nvPr/>
        </p:nvSpPr>
        <p:spPr>
          <a:xfrm>
            <a:off x="6297477" y="1282002"/>
            <a:ext cx="792830" cy="412421"/>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lnSpc>
                <a:spcPct val="80000"/>
              </a:lnSpc>
            </a:pPr>
            <a:r>
              <a:rPr lang="en-US" sz="1300" b="1" dirty="0">
                <a:solidFill>
                  <a:srgbClr val="71CCF5"/>
                </a:solidFill>
                <a:latin typeface="Arial Narrow" charset="0"/>
                <a:ea typeface="Arial Narrow" charset="0"/>
                <a:cs typeface="Arial Narrow" charset="0"/>
              </a:rPr>
              <a:t>SOHO (ESA)</a:t>
            </a:r>
          </a:p>
        </p:txBody>
      </p:sp>
      <p:sp>
        <p:nvSpPr>
          <p:cNvPr id="45" name="TextBox 44">
            <a:extLst>
              <a:ext uri="{FF2B5EF4-FFF2-40B4-BE49-F238E27FC236}">
                <a16:creationId xmlns:a16="http://schemas.microsoft.com/office/drawing/2014/main" id="{7D13ECF3-6EDB-AA42-81F4-31C5176F7B5B}"/>
              </a:ext>
            </a:extLst>
          </p:cNvPr>
          <p:cNvSpPr txBox="1"/>
          <p:nvPr/>
        </p:nvSpPr>
        <p:spPr>
          <a:xfrm>
            <a:off x="7181408" y="2688700"/>
            <a:ext cx="507008" cy="292388"/>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r>
              <a:rPr lang="en-US" sz="1300" b="1" dirty="0">
                <a:solidFill>
                  <a:srgbClr val="71CCF5"/>
                </a:solidFill>
                <a:latin typeface="Arial Narrow" charset="0"/>
                <a:ea typeface="Arial Narrow" charset="0"/>
                <a:cs typeface="Arial Narrow" charset="0"/>
              </a:rPr>
              <a:t>SDO</a:t>
            </a:r>
          </a:p>
        </p:txBody>
      </p:sp>
      <p:sp>
        <p:nvSpPr>
          <p:cNvPr id="46" name="TextBox 45">
            <a:extLst>
              <a:ext uri="{FF2B5EF4-FFF2-40B4-BE49-F238E27FC236}">
                <a16:creationId xmlns:a16="http://schemas.microsoft.com/office/drawing/2014/main" id="{09377A26-0B1D-4141-9C36-41EA450CD3D8}"/>
              </a:ext>
            </a:extLst>
          </p:cNvPr>
          <p:cNvSpPr txBox="1"/>
          <p:nvPr/>
        </p:nvSpPr>
        <p:spPr>
          <a:xfrm>
            <a:off x="7147008" y="4403505"/>
            <a:ext cx="800100" cy="412421"/>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lnSpc>
                <a:spcPct val="80000"/>
              </a:lnSpc>
            </a:pPr>
            <a:r>
              <a:rPr lang="en-US" sz="1300" b="1" dirty="0">
                <a:solidFill>
                  <a:srgbClr val="71CCF5"/>
                </a:solidFill>
                <a:latin typeface="Arial Narrow" charset="0"/>
                <a:ea typeface="Arial Narrow" charset="0"/>
                <a:cs typeface="Arial Narrow" charset="0"/>
              </a:rPr>
              <a:t>Hinode (JAXA)</a:t>
            </a:r>
          </a:p>
        </p:txBody>
      </p:sp>
      <p:sp>
        <p:nvSpPr>
          <p:cNvPr id="47" name="TextBox 46">
            <a:extLst>
              <a:ext uri="{FF2B5EF4-FFF2-40B4-BE49-F238E27FC236}">
                <a16:creationId xmlns:a16="http://schemas.microsoft.com/office/drawing/2014/main" id="{19FB9E32-9E6C-1349-A3E3-72D19134F04E}"/>
              </a:ext>
            </a:extLst>
          </p:cNvPr>
          <p:cNvSpPr txBox="1"/>
          <p:nvPr/>
        </p:nvSpPr>
        <p:spPr>
          <a:xfrm>
            <a:off x="8200272" y="5482874"/>
            <a:ext cx="572225" cy="292388"/>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r>
              <a:rPr lang="en-US" sz="1300" b="1" dirty="0">
                <a:solidFill>
                  <a:srgbClr val="71CCF5"/>
                </a:solidFill>
                <a:latin typeface="Arial Narrow" charset="0"/>
                <a:ea typeface="Arial Narrow" charset="0"/>
                <a:cs typeface="Arial Narrow" charset="0"/>
              </a:rPr>
              <a:t>IRIS</a:t>
            </a:r>
          </a:p>
        </p:txBody>
      </p:sp>
      <p:sp>
        <p:nvSpPr>
          <p:cNvPr id="48" name="TextBox 47">
            <a:extLst>
              <a:ext uri="{FF2B5EF4-FFF2-40B4-BE49-F238E27FC236}">
                <a16:creationId xmlns:a16="http://schemas.microsoft.com/office/drawing/2014/main" id="{2AB8A672-E18D-E848-B4A6-92889B6E1CF3}"/>
              </a:ext>
            </a:extLst>
          </p:cNvPr>
          <p:cNvSpPr txBox="1"/>
          <p:nvPr/>
        </p:nvSpPr>
        <p:spPr>
          <a:xfrm>
            <a:off x="8342951" y="3942452"/>
            <a:ext cx="643964" cy="292388"/>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r>
              <a:rPr lang="en-US" sz="1300" b="1" dirty="0">
                <a:solidFill>
                  <a:srgbClr val="71CCF5"/>
                </a:solidFill>
                <a:latin typeface="Arial Narrow" charset="0"/>
                <a:ea typeface="Arial Narrow" charset="0"/>
                <a:cs typeface="Arial Narrow" charset="0"/>
              </a:rPr>
              <a:t>TIMED</a:t>
            </a:r>
          </a:p>
        </p:txBody>
      </p:sp>
      <p:sp>
        <p:nvSpPr>
          <p:cNvPr id="49" name="TextBox 48">
            <a:extLst>
              <a:ext uri="{FF2B5EF4-FFF2-40B4-BE49-F238E27FC236}">
                <a16:creationId xmlns:a16="http://schemas.microsoft.com/office/drawing/2014/main" id="{FE37CC79-1E52-244C-B42A-435B5ECD1F04}"/>
              </a:ext>
            </a:extLst>
          </p:cNvPr>
          <p:cNvSpPr txBox="1"/>
          <p:nvPr/>
        </p:nvSpPr>
        <p:spPr>
          <a:xfrm>
            <a:off x="11025511" y="1927581"/>
            <a:ext cx="643964" cy="292388"/>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r>
              <a:rPr lang="en-US" sz="1300" b="1" dirty="0">
                <a:solidFill>
                  <a:srgbClr val="71CCF5"/>
                </a:solidFill>
                <a:latin typeface="Arial Narrow" charset="0"/>
                <a:ea typeface="Arial Narrow" charset="0"/>
                <a:cs typeface="Arial Narrow" charset="0"/>
              </a:rPr>
              <a:t>IBEX</a:t>
            </a:r>
          </a:p>
        </p:txBody>
      </p:sp>
      <p:sp>
        <p:nvSpPr>
          <p:cNvPr id="50" name="TextBox 49">
            <a:extLst>
              <a:ext uri="{FF2B5EF4-FFF2-40B4-BE49-F238E27FC236}">
                <a16:creationId xmlns:a16="http://schemas.microsoft.com/office/drawing/2014/main" id="{AA925E21-A48F-5842-B90C-ACC49682E503}"/>
              </a:ext>
            </a:extLst>
          </p:cNvPr>
          <p:cNvSpPr txBox="1"/>
          <p:nvPr/>
        </p:nvSpPr>
        <p:spPr>
          <a:xfrm>
            <a:off x="11186315" y="4154827"/>
            <a:ext cx="883374" cy="572464"/>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lnSpc>
                <a:spcPct val="80000"/>
              </a:lnSpc>
            </a:pPr>
            <a:r>
              <a:rPr lang="en-US" sz="1300" b="1" dirty="0">
                <a:solidFill>
                  <a:srgbClr val="71CCF5"/>
                </a:solidFill>
                <a:latin typeface="Arial Narrow" charset="0"/>
                <a:ea typeface="Arial Narrow" charset="0"/>
                <a:cs typeface="Arial Narrow" charset="0"/>
              </a:rPr>
              <a:t>THEMIS-ARTEMIS (2)</a:t>
            </a:r>
          </a:p>
        </p:txBody>
      </p:sp>
      <p:sp>
        <p:nvSpPr>
          <p:cNvPr id="51" name="TextBox 50">
            <a:extLst>
              <a:ext uri="{FF2B5EF4-FFF2-40B4-BE49-F238E27FC236}">
                <a16:creationId xmlns:a16="http://schemas.microsoft.com/office/drawing/2014/main" id="{BE817B02-8FB5-7C4A-A5B4-DDB3B674076B}"/>
              </a:ext>
            </a:extLst>
          </p:cNvPr>
          <p:cNvSpPr txBox="1"/>
          <p:nvPr/>
        </p:nvSpPr>
        <p:spPr>
          <a:xfrm>
            <a:off x="9990793" y="4051849"/>
            <a:ext cx="1079025" cy="412421"/>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lnSpc>
                <a:spcPct val="80000"/>
              </a:lnSpc>
            </a:pPr>
            <a:r>
              <a:rPr lang="en-US" sz="1300" b="1" dirty="0">
                <a:solidFill>
                  <a:srgbClr val="71CCF5"/>
                </a:solidFill>
                <a:latin typeface="Arial Narrow" charset="0"/>
                <a:ea typeface="Arial Narrow" charset="0"/>
                <a:cs typeface="Arial Narrow" charset="0"/>
              </a:rPr>
              <a:t>Van Allen Probes (2)</a:t>
            </a:r>
          </a:p>
        </p:txBody>
      </p:sp>
      <p:sp>
        <p:nvSpPr>
          <p:cNvPr id="52" name="TextBox 51">
            <a:extLst>
              <a:ext uri="{FF2B5EF4-FFF2-40B4-BE49-F238E27FC236}">
                <a16:creationId xmlns:a16="http://schemas.microsoft.com/office/drawing/2014/main" id="{1DAA2D81-71C9-3D41-84FD-4264626388AA}"/>
              </a:ext>
            </a:extLst>
          </p:cNvPr>
          <p:cNvSpPr txBox="1"/>
          <p:nvPr/>
        </p:nvSpPr>
        <p:spPr>
          <a:xfrm>
            <a:off x="7831000" y="1367537"/>
            <a:ext cx="890349" cy="292388"/>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r>
              <a:rPr lang="en-US" sz="1300" b="1" dirty="0">
                <a:solidFill>
                  <a:srgbClr val="FFEF16"/>
                </a:solidFill>
                <a:latin typeface="Arial Narrow" charset="0"/>
                <a:ea typeface="Arial Narrow" charset="0"/>
                <a:cs typeface="Arial Narrow" charset="0"/>
              </a:rPr>
              <a:t>IMAP</a:t>
            </a:r>
          </a:p>
        </p:txBody>
      </p:sp>
      <p:pic>
        <p:nvPicPr>
          <p:cNvPr id="53" name="Picture 52" descr="ACE.png">
            <a:extLst>
              <a:ext uri="{FF2B5EF4-FFF2-40B4-BE49-F238E27FC236}">
                <a16:creationId xmlns:a16="http://schemas.microsoft.com/office/drawing/2014/main" id="{7F5342C6-B047-7046-9A54-DD3F6D0D54AE}"/>
              </a:ext>
            </a:extLst>
          </p:cNvPr>
          <p:cNvPicPr>
            <a:picLocks noChangeAspect="1"/>
          </p:cNvPicPr>
          <p:nvPr/>
        </p:nvPicPr>
        <p:blipFill>
          <a:blip r:embed="rId25">
            <a:extLst>
              <a:ext uri="{28A0092B-C50C-407E-A947-70E740481C1C}">
                <a14:useLocalDpi xmlns:a14="http://schemas.microsoft.com/office/drawing/2010/main"/>
              </a:ext>
            </a:extLst>
          </a:blip>
          <a:stretch>
            <a:fillRect/>
          </a:stretch>
        </p:blipFill>
        <p:spPr>
          <a:xfrm rot="20285933">
            <a:off x="5822394" y="2147230"/>
            <a:ext cx="621792" cy="774192"/>
          </a:xfrm>
          <a:prstGeom prst="rect">
            <a:avLst/>
          </a:prstGeom>
          <a:effectLst>
            <a:outerShdw blurRad="50800" dist="38100" dir="2700000" algn="tl" rotWithShape="0">
              <a:prstClr val="black">
                <a:alpha val="96000"/>
              </a:prstClr>
            </a:outerShdw>
          </a:effectLst>
        </p:spPr>
      </p:pic>
      <p:sp>
        <p:nvSpPr>
          <p:cNvPr id="54" name="TextBox 53">
            <a:extLst>
              <a:ext uri="{FF2B5EF4-FFF2-40B4-BE49-F238E27FC236}">
                <a16:creationId xmlns:a16="http://schemas.microsoft.com/office/drawing/2014/main" id="{ABA20687-CAAE-C345-AEAE-C8135E41D3EA}"/>
              </a:ext>
            </a:extLst>
          </p:cNvPr>
          <p:cNvSpPr txBox="1"/>
          <p:nvPr/>
        </p:nvSpPr>
        <p:spPr>
          <a:xfrm>
            <a:off x="5925363" y="4209590"/>
            <a:ext cx="643964" cy="292388"/>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r>
              <a:rPr lang="en-US" sz="1300" b="1" dirty="0">
                <a:solidFill>
                  <a:srgbClr val="71CCF5"/>
                </a:solidFill>
                <a:latin typeface="Arial Narrow" charset="0"/>
                <a:ea typeface="Arial Narrow" charset="0"/>
                <a:cs typeface="Arial Narrow" charset="0"/>
              </a:rPr>
              <a:t>WIND</a:t>
            </a:r>
          </a:p>
        </p:txBody>
      </p:sp>
      <p:pic>
        <p:nvPicPr>
          <p:cNvPr id="55" name="Picture 54" descr="Geotail.png">
            <a:extLst>
              <a:ext uri="{FF2B5EF4-FFF2-40B4-BE49-F238E27FC236}">
                <a16:creationId xmlns:a16="http://schemas.microsoft.com/office/drawing/2014/main" id="{89806F58-8FD1-BE4F-B986-4151D585B438}"/>
              </a:ext>
            </a:extLst>
          </p:cNvPr>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11039155" y="5330885"/>
            <a:ext cx="652532" cy="970432"/>
          </a:xfrm>
          <a:prstGeom prst="rect">
            <a:avLst/>
          </a:prstGeom>
          <a:effectLst>
            <a:outerShdw blurRad="50800" dist="38100" dir="2700000" algn="tl" rotWithShape="0">
              <a:prstClr val="black">
                <a:alpha val="96000"/>
              </a:prstClr>
            </a:outerShdw>
          </a:effectLst>
        </p:spPr>
      </p:pic>
      <p:sp>
        <p:nvSpPr>
          <p:cNvPr id="56" name="TextBox 55">
            <a:extLst>
              <a:ext uri="{FF2B5EF4-FFF2-40B4-BE49-F238E27FC236}">
                <a16:creationId xmlns:a16="http://schemas.microsoft.com/office/drawing/2014/main" id="{F5E8C107-7F6E-FC4A-93F6-C65E6052FB6E}"/>
              </a:ext>
            </a:extLst>
          </p:cNvPr>
          <p:cNvSpPr txBox="1"/>
          <p:nvPr/>
        </p:nvSpPr>
        <p:spPr>
          <a:xfrm>
            <a:off x="10747266" y="5913519"/>
            <a:ext cx="851817" cy="412421"/>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lnSpc>
                <a:spcPct val="80000"/>
              </a:lnSpc>
            </a:pPr>
            <a:r>
              <a:rPr lang="en-US" sz="1300" b="1" dirty="0">
                <a:solidFill>
                  <a:srgbClr val="71CCF5"/>
                </a:solidFill>
                <a:latin typeface="Arial Narrow" charset="0"/>
                <a:ea typeface="Arial Narrow" charset="0"/>
                <a:cs typeface="Arial Narrow" charset="0"/>
              </a:rPr>
              <a:t>Geotail (JAXA)</a:t>
            </a:r>
          </a:p>
        </p:txBody>
      </p:sp>
      <p:pic>
        <p:nvPicPr>
          <p:cNvPr id="59" name="Picture 58" descr="IBEX.png">
            <a:extLst>
              <a:ext uri="{FF2B5EF4-FFF2-40B4-BE49-F238E27FC236}">
                <a16:creationId xmlns:a16="http://schemas.microsoft.com/office/drawing/2014/main" id="{36ED3695-ABBE-0B43-854E-FB4A9369547F}"/>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1037919" y="1560268"/>
            <a:ext cx="473154" cy="407014"/>
          </a:xfrm>
          <a:prstGeom prst="rect">
            <a:avLst/>
          </a:prstGeom>
          <a:effectLst>
            <a:outerShdw blurRad="50800" dist="38100" dir="2700000" algn="tl" rotWithShape="0">
              <a:prstClr val="black">
                <a:alpha val="96000"/>
              </a:prstClr>
            </a:outerShdw>
          </a:effectLst>
        </p:spPr>
      </p:pic>
      <p:pic>
        <p:nvPicPr>
          <p:cNvPr id="60" name="Picture 59" descr="THEMIS.png">
            <a:extLst>
              <a:ext uri="{FF2B5EF4-FFF2-40B4-BE49-F238E27FC236}">
                <a16:creationId xmlns:a16="http://schemas.microsoft.com/office/drawing/2014/main" id="{173756FD-7603-C649-A695-3FAD2D426D89}"/>
              </a:ext>
            </a:extLst>
          </p:cNvPr>
          <p:cNvPicPr>
            <a:picLocks noChangeAspect="1"/>
          </p:cNvPicPr>
          <p:nvPr/>
        </p:nvPicPr>
        <p:blipFill>
          <a:blip r:embed="rId28">
            <a:extLst>
              <a:ext uri="{BEBA8EAE-BF5A-486C-A8C5-ECC9F3942E4B}">
                <a14:imgProps xmlns:a14="http://schemas.microsoft.com/office/drawing/2010/main">
                  <a14:imgLayer r:embed="rId29">
                    <a14:imgEffect>
                      <a14:brightnessContrast bright="45000"/>
                    </a14:imgEffect>
                  </a14:imgLayer>
                </a14:imgProps>
              </a:ext>
              <a:ext uri="{28A0092B-C50C-407E-A947-70E740481C1C}">
                <a14:useLocalDpi xmlns:a14="http://schemas.microsoft.com/office/drawing/2010/main"/>
              </a:ext>
            </a:extLst>
          </a:blip>
          <a:stretch>
            <a:fillRect/>
          </a:stretch>
        </p:blipFill>
        <p:spPr>
          <a:xfrm>
            <a:off x="10204065" y="2650839"/>
            <a:ext cx="1195300" cy="1025597"/>
          </a:xfrm>
          <a:prstGeom prst="rect">
            <a:avLst/>
          </a:prstGeom>
          <a:effectLst>
            <a:outerShdw blurRad="50800" dist="38100" dir="2700000" algn="tl" rotWithShape="0">
              <a:prstClr val="black">
                <a:alpha val="95000"/>
              </a:prstClr>
            </a:outerShdw>
          </a:effectLst>
        </p:spPr>
      </p:pic>
      <p:sp>
        <p:nvSpPr>
          <p:cNvPr id="61" name="TextBox 60">
            <a:extLst>
              <a:ext uri="{FF2B5EF4-FFF2-40B4-BE49-F238E27FC236}">
                <a16:creationId xmlns:a16="http://schemas.microsoft.com/office/drawing/2014/main" id="{691B34FB-07FF-2746-9DD7-595D34B819C1}"/>
              </a:ext>
            </a:extLst>
          </p:cNvPr>
          <p:cNvSpPr txBox="1"/>
          <p:nvPr/>
        </p:nvSpPr>
        <p:spPr>
          <a:xfrm>
            <a:off x="11025511" y="2883336"/>
            <a:ext cx="735795" cy="412421"/>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lnSpc>
                <a:spcPct val="80000"/>
              </a:lnSpc>
            </a:pPr>
            <a:r>
              <a:rPr lang="en-US" sz="1300" b="1" dirty="0">
                <a:solidFill>
                  <a:srgbClr val="71CCF5"/>
                </a:solidFill>
                <a:latin typeface="Arial Narrow" charset="0"/>
                <a:ea typeface="Arial Narrow" charset="0"/>
                <a:cs typeface="Arial Narrow" charset="0"/>
              </a:rPr>
              <a:t>THEMIS (3)</a:t>
            </a:r>
          </a:p>
        </p:txBody>
      </p:sp>
      <p:pic>
        <p:nvPicPr>
          <p:cNvPr id="62" name="Picture 61" descr="MMS.png">
            <a:extLst>
              <a:ext uri="{FF2B5EF4-FFF2-40B4-BE49-F238E27FC236}">
                <a16:creationId xmlns:a16="http://schemas.microsoft.com/office/drawing/2014/main" id="{C1BD65EF-4882-114F-8DFA-D20990C85CAB}"/>
              </a:ext>
            </a:extLst>
          </p:cNvPr>
          <p:cNvPicPr>
            <a:picLocks noChangeAspect="1"/>
          </p:cNvPicPr>
          <p:nvPr/>
        </p:nvPicPr>
        <p:blipFill>
          <a:blip r:embed="rId30" cstate="screen">
            <a:extLst>
              <a:ext uri="{BEBA8EAE-BF5A-486C-A8C5-ECC9F3942E4B}">
                <a14:imgProps xmlns:a14="http://schemas.microsoft.com/office/drawing/2010/main">
                  <a14:imgLayer r:embed="rId31">
                    <a14:imgEffect>
                      <a14:sharpenSoften amount="39000"/>
                    </a14:imgEffect>
                    <a14:imgEffect>
                      <a14:brightnessContrast bright="28000"/>
                    </a14:imgEffect>
                  </a14:imgLayer>
                </a14:imgProps>
              </a:ext>
              <a:ext uri="{28A0092B-C50C-407E-A947-70E740481C1C}">
                <a14:useLocalDpi xmlns:a14="http://schemas.microsoft.com/office/drawing/2010/main"/>
              </a:ext>
            </a:extLst>
          </a:blip>
          <a:stretch>
            <a:fillRect/>
          </a:stretch>
        </p:blipFill>
        <p:spPr>
          <a:xfrm>
            <a:off x="9565753" y="4561985"/>
            <a:ext cx="1073488" cy="840774"/>
          </a:xfrm>
          <a:prstGeom prst="rect">
            <a:avLst/>
          </a:prstGeom>
          <a:effectLst>
            <a:outerShdw blurRad="50800" dist="38100" dir="2700000" algn="tl" rotWithShape="0">
              <a:prstClr val="black">
                <a:alpha val="96000"/>
              </a:prstClr>
            </a:outerShdw>
          </a:effectLst>
        </p:spPr>
      </p:pic>
      <p:sp>
        <p:nvSpPr>
          <p:cNvPr id="63" name="TextBox 62">
            <a:extLst>
              <a:ext uri="{FF2B5EF4-FFF2-40B4-BE49-F238E27FC236}">
                <a16:creationId xmlns:a16="http://schemas.microsoft.com/office/drawing/2014/main" id="{877F1E4C-BE24-1446-9425-32E878B977BD}"/>
              </a:ext>
            </a:extLst>
          </p:cNvPr>
          <p:cNvSpPr txBox="1"/>
          <p:nvPr/>
        </p:nvSpPr>
        <p:spPr>
          <a:xfrm>
            <a:off x="9262939" y="4845918"/>
            <a:ext cx="605627" cy="412421"/>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lnSpc>
                <a:spcPct val="80000"/>
              </a:lnSpc>
            </a:pPr>
            <a:r>
              <a:rPr lang="en-US" sz="1300" b="1" dirty="0">
                <a:solidFill>
                  <a:srgbClr val="71CCF5"/>
                </a:solidFill>
                <a:latin typeface="Arial Narrow" charset="0"/>
                <a:ea typeface="Arial Narrow" charset="0"/>
                <a:cs typeface="Arial Narrow" charset="0"/>
              </a:rPr>
              <a:t>MMS (4)</a:t>
            </a:r>
          </a:p>
        </p:txBody>
      </p:sp>
      <p:sp>
        <p:nvSpPr>
          <p:cNvPr id="66" name="TextBox 65">
            <a:extLst>
              <a:ext uri="{FF2B5EF4-FFF2-40B4-BE49-F238E27FC236}">
                <a16:creationId xmlns:a16="http://schemas.microsoft.com/office/drawing/2014/main" id="{EA4C3340-F3FD-6F48-9D40-9579CD0E94FA}"/>
              </a:ext>
            </a:extLst>
          </p:cNvPr>
          <p:cNvSpPr txBox="1"/>
          <p:nvPr/>
        </p:nvSpPr>
        <p:spPr>
          <a:xfrm>
            <a:off x="6311537" y="5795707"/>
            <a:ext cx="792829" cy="387798"/>
          </a:xfrm>
          <a:prstGeom prst="rect">
            <a:avLst/>
          </a:prstGeom>
          <a:noFill/>
        </p:spPr>
        <p:txBody>
          <a:bodyPr wrap="square" rtlCol="0">
            <a:spAutoFit/>
          </a:bodyPr>
          <a:lstStyle/>
          <a:p>
            <a:pPr algn="ctr">
              <a:lnSpc>
                <a:spcPct val="80000"/>
              </a:lnSpc>
            </a:pPr>
            <a:r>
              <a:rPr lang="en-US" sz="1200" b="1" dirty="0">
                <a:solidFill>
                  <a:srgbClr val="AFDF7E"/>
                </a:solidFill>
                <a:latin typeface="Arial Narrow" charset="0"/>
                <a:ea typeface="Arial Narrow" charset="0"/>
                <a:cs typeface="Arial Narrow" charset="0"/>
              </a:rPr>
              <a:t>SET-1 (USAF)</a:t>
            </a:r>
          </a:p>
        </p:txBody>
      </p:sp>
      <p:pic>
        <p:nvPicPr>
          <p:cNvPr id="67" name="Picture 66">
            <a:extLst>
              <a:ext uri="{FF2B5EF4-FFF2-40B4-BE49-F238E27FC236}">
                <a16:creationId xmlns:a16="http://schemas.microsoft.com/office/drawing/2014/main" id="{C0FBB861-D0D4-7D4D-A526-7DA96300897A}"/>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1520488" y="3394261"/>
            <a:ext cx="297973" cy="232791"/>
          </a:xfrm>
          <a:prstGeom prst="rect">
            <a:avLst/>
          </a:prstGeom>
        </p:spPr>
      </p:pic>
      <p:sp>
        <p:nvSpPr>
          <p:cNvPr id="68" name="TextBox 67">
            <a:extLst>
              <a:ext uri="{FF2B5EF4-FFF2-40B4-BE49-F238E27FC236}">
                <a16:creationId xmlns:a16="http://schemas.microsoft.com/office/drawing/2014/main" id="{D0BE1329-AB16-0D40-BA30-B929591BCCDD}"/>
              </a:ext>
            </a:extLst>
          </p:cNvPr>
          <p:cNvSpPr txBox="1"/>
          <p:nvPr/>
        </p:nvSpPr>
        <p:spPr>
          <a:xfrm>
            <a:off x="6089527" y="2703746"/>
            <a:ext cx="507008" cy="292388"/>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r>
              <a:rPr lang="en-US" sz="1300" b="1" dirty="0">
                <a:solidFill>
                  <a:srgbClr val="71CCF5"/>
                </a:solidFill>
                <a:latin typeface="Arial Narrow" charset="0"/>
                <a:ea typeface="Arial Narrow" charset="0"/>
                <a:cs typeface="Arial Narrow" charset="0"/>
              </a:rPr>
              <a:t>ACE</a:t>
            </a:r>
          </a:p>
        </p:txBody>
      </p:sp>
      <p:pic>
        <p:nvPicPr>
          <p:cNvPr id="73" name="Picture 72">
            <a:extLst>
              <a:ext uri="{FF2B5EF4-FFF2-40B4-BE49-F238E27FC236}">
                <a16:creationId xmlns:a16="http://schemas.microsoft.com/office/drawing/2014/main" id="{572E5F4A-C7AD-714C-BF07-A88E4BD972E0}"/>
              </a:ext>
            </a:extLst>
          </p:cNvPr>
          <p:cNvPicPr>
            <a:picLocks noChangeAspect="1"/>
          </p:cNvPicPr>
          <p:nvPr/>
        </p:nvPicPr>
        <p:blipFill>
          <a:blip r:embed="rId33" cstate="screen">
            <a:extLst>
              <a:ext uri="{BEBA8EAE-BF5A-486C-A8C5-ECC9F3942E4B}">
                <a14:imgProps xmlns:a14="http://schemas.microsoft.com/office/drawing/2010/main">
                  <a14:imgLayer r:embed="rId34">
                    <a14:imgEffect>
                      <a14:brightnessContrast bright="25000"/>
                    </a14:imgEffect>
                  </a14:imgLayer>
                </a14:imgProps>
              </a:ext>
              <a:ext uri="{28A0092B-C50C-407E-A947-70E740481C1C}">
                <a14:useLocalDpi xmlns:a14="http://schemas.microsoft.com/office/drawing/2010/main"/>
              </a:ext>
            </a:extLst>
          </a:blip>
          <a:stretch>
            <a:fillRect/>
          </a:stretch>
        </p:blipFill>
        <p:spPr>
          <a:xfrm rot="20029226">
            <a:off x="7980788" y="956747"/>
            <a:ext cx="482905" cy="446943"/>
          </a:xfrm>
          <a:prstGeom prst="rect">
            <a:avLst/>
          </a:prstGeom>
          <a:effectLst>
            <a:outerShdw blurRad="50800" dist="38100" dir="2700000" algn="tl" rotWithShape="0">
              <a:prstClr val="black">
                <a:alpha val="96000"/>
              </a:prstClr>
            </a:outerShdw>
          </a:effectLst>
        </p:spPr>
      </p:pic>
      <p:pic>
        <p:nvPicPr>
          <p:cNvPr id="74" name="Picture 73" descr="SDO.png">
            <a:extLst>
              <a:ext uri="{FF2B5EF4-FFF2-40B4-BE49-F238E27FC236}">
                <a16:creationId xmlns:a16="http://schemas.microsoft.com/office/drawing/2014/main" id="{D49BB7D8-3F34-2A44-ADC8-46FE3E9E9243}"/>
              </a:ext>
            </a:extLst>
          </p:cNvPr>
          <p:cNvPicPr>
            <a:picLocks noChangeAspect="1"/>
          </p:cNvPicPr>
          <p:nvPr/>
        </p:nvPicPr>
        <p:blipFill>
          <a:blip r:embed="rId35">
            <a:extLst>
              <a:ext uri="{BEBA8EAE-BF5A-486C-A8C5-ECC9F3942E4B}">
                <a14:imgProps xmlns:a14="http://schemas.microsoft.com/office/drawing/2010/main">
                  <a14:imgLayer r:embed="rId36">
                    <a14:imgEffect>
                      <a14:brightnessContrast bright="20000"/>
                    </a14:imgEffect>
                  </a14:imgLayer>
                </a14:imgProps>
              </a:ext>
              <a:ext uri="{28A0092B-C50C-407E-A947-70E740481C1C}">
                <a14:useLocalDpi xmlns:a14="http://schemas.microsoft.com/office/drawing/2010/main"/>
              </a:ext>
            </a:extLst>
          </a:blip>
          <a:stretch>
            <a:fillRect/>
          </a:stretch>
        </p:blipFill>
        <p:spPr>
          <a:xfrm rot="19956929">
            <a:off x="7073576" y="2221511"/>
            <a:ext cx="652321" cy="675828"/>
          </a:xfrm>
          <a:prstGeom prst="rect">
            <a:avLst/>
          </a:prstGeom>
          <a:effectLst>
            <a:outerShdw blurRad="50800" dist="38100" dir="2700000" algn="tl" rotWithShape="0">
              <a:prstClr val="black">
                <a:alpha val="97000"/>
              </a:prstClr>
            </a:outerShdw>
          </a:effectLst>
        </p:spPr>
      </p:pic>
      <p:pic>
        <p:nvPicPr>
          <p:cNvPr id="75" name="Picture 74" descr="THEMIS.png">
            <a:extLst>
              <a:ext uri="{FF2B5EF4-FFF2-40B4-BE49-F238E27FC236}">
                <a16:creationId xmlns:a16="http://schemas.microsoft.com/office/drawing/2014/main" id="{DEA216B2-BD09-C540-A242-E15FE87DEC92}"/>
              </a:ext>
            </a:extLst>
          </p:cNvPr>
          <p:cNvPicPr>
            <a:picLocks noChangeAspect="1"/>
          </p:cNvPicPr>
          <p:nvPr/>
        </p:nvPicPr>
        <p:blipFill>
          <a:blip r:embed="rId37">
            <a:extLst>
              <a:ext uri="{BEBA8EAE-BF5A-486C-A8C5-ECC9F3942E4B}">
                <a14:imgProps xmlns:a14="http://schemas.microsoft.com/office/drawing/2010/main">
                  <a14:imgLayer r:embed="rId38">
                    <a14:imgEffect>
                      <a14:brightnessContrast bright="45000"/>
                    </a14:imgEffect>
                  </a14:imgLayer>
                </a14:imgProps>
              </a:ext>
              <a:ext uri="{28A0092B-C50C-407E-A947-70E740481C1C}">
                <a14:useLocalDpi xmlns:a14="http://schemas.microsoft.com/office/drawing/2010/main"/>
              </a:ext>
            </a:extLst>
          </a:blip>
          <a:stretch>
            <a:fillRect/>
          </a:stretch>
        </p:blipFill>
        <p:spPr>
          <a:xfrm flipH="1">
            <a:off x="11291856" y="3571280"/>
            <a:ext cx="878405" cy="753693"/>
          </a:xfrm>
          <a:prstGeom prst="rect">
            <a:avLst/>
          </a:prstGeom>
          <a:effectLst>
            <a:outerShdw blurRad="50800" dist="38100" dir="2700000" algn="tl" rotWithShape="0">
              <a:prstClr val="black">
                <a:alpha val="95000"/>
              </a:prstClr>
            </a:outerShdw>
          </a:effectLst>
        </p:spPr>
      </p:pic>
      <p:pic>
        <p:nvPicPr>
          <p:cNvPr id="79" name="Picture 78" descr="AIM.png">
            <a:extLst>
              <a:ext uri="{FF2B5EF4-FFF2-40B4-BE49-F238E27FC236}">
                <a16:creationId xmlns:a16="http://schemas.microsoft.com/office/drawing/2014/main" id="{37E4572C-AAB7-5A47-AAA7-5C35E13C7C48}"/>
              </a:ext>
            </a:extLst>
          </p:cNvPr>
          <p:cNvPicPr>
            <a:picLocks noChangeAspect="1"/>
          </p:cNvPicPr>
          <p:nvPr/>
        </p:nvPicPr>
        <p:blipFill>
          <a:blip r:embed="rId39">
            <a:extLst>
              <a:ext uri="{28A0092B-C50C-407E-A947-70E740481C1C}">
                <a14:useLocalDpi xmlns:a14="http://schemas.microsoft.com/office/drawing/2010/main"/>
              </a:ext>
            </a:extLst>
          </a:blip>
          <a:stretch>
            <a:fillRect/>
          </a:stretch>
        </p:blipFill>
        <p:spPr>
          <a:xfrm>
            <a:off x="9466688" y="2016185"/>
            <a:ext cx="848567" cy="565711"/>
          </a:xfrm>
          <a:prstGeom prst="rect">
            <a:avLst/>
          </a:prstGeom>
          <a:effectLst>
            <a:outerShdw blurRad="50800" dist="38100" dir="2700000" algn="tl" rotWithShape="0">
              <a:prstClr val="black">
                <a:alpha val="97000"/>
              </a:prstClr>
            </a:outerShdw>
          </a:effectLst>
        </p:spPr>
      </p:pic>
      <p:sp>
        <p:nvSpPr>
          <p:cNvPr id="80" name="TextBox 79">
            <a:extLst>
              <a:ext uri="{FF2B5EF4-FFF2-40B4-BE49-F238E27FC236}">
                <a16:creationId xmlns:a16="http://schemas.microsoft.com/office/drawing/2014/main" id="{39A283F4-CD19-5245-970D-74537264C6E0}"/>
              </a:ext>
            </a:extLst>
          </p:cNvPr>
          <p:cNvSpPr txBox="1"/>
          <p:nvPr/>
        </p:nvSpPr>
        <p:spPr>
          <a:xfrm>
            <a:off x="9331541" y="1924158"/>
            <a:ext cx="643964" cy="292388"/>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r>
              <a:rPr lang="en-US" sz="1300" b="1" dirty="0">
                <a:solidFill>
                  <a:srgbClr val="71CCF5"/>
                </a:solidFill>
                <a:latin typeface="Arial Narrow" charset="0"/>
                <a:ea typeface="Arial Narrow" charset="0"/>
                <a:cs typeface="Arial Narrow" charset="0"/>
              </a:rPr>
              <a:t>AIM</a:t>
            </a:r>
          </a:p>
        </p:txBody>
      </p:sp>
      <p:sp>
        <p:nvSpPr>
          <p:cNvPr id="82" name="TextBox 81">
            <a:extLst>
              <a:ext uri="{FF2B5EF4-FFF2-40B4-BE49-F238E27FC236}">
                <a16:creationId xmlns:a16="http://schemas.microsoft.com/office/drawing/2014/main" id="{B743CFC6-F9B9-B94E-B4BE-EC1A9E70BCEB}"/>
              </a:ext>
            </a:extLst>
          </p:cNvPr>
          <p:cNvSpPr txBox="1"/>
          <p:nvPr/>
        </p:nvSpPr>
        <p:spPr>
          <a:xfrm>
            <a:off x="9619394" y="2611296"/>
            <a:ext cx="825351" cy="492443"/>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r>
              <a:rPr lang="en-US" sz="1300" b="1" dirty="0">
                <a:solidFill>
                  <a:srgbClr val="FFEF16"/>
                </a:solidFill>
                <a:latin typeface="Arial Narrow" charset="0"/>
                <a:ea typeface="Arial Narrow" charset="0"/>
                <a:cs typeface="Arial Narrow" charset="0"/>
              </a:rPr>
              <a:t>AWE (ISS)</a:t>
            </a:r>
          </a:p>
        </p:txBody>
      </p:sp>
      <p:grpSp>
        <p:nvGrpSpPr>
          <p:cNvPr id="77" name="Group 76">
            <a:extLst>
              <a:ext uri="{FF2B5EF4-FFF2-40B4-BE49-F238E27FC236}">
                <a16:creationId xmlns:a16="http://schemas.microsoft.com/office/drawing/2014/main" id="{8B888F2C-C46C-1742-88D9-7B8D3EA80966}"/>
              </a:ext>
            </a:extLst>
          </p:cNvPr>
          <p:cNvGrpSpPr/>
          <p:nvPr/>
        </p:nvGrpSpPr>
        <p:grpSpPr>
          <a:xfrm>
            <a:off x="9016785" y="2704705"/>
            <a:ext cx="787076" cy="643971"/>
            <a:chOff x="9016785" y="2704705"/>
            <a:chExt cx="787076" cy="643971"/>
          </a:xfrm>
        </p:grpSpPr>
        <p:pic>
          <p:nvPicPr>
            <p:cNvPr id="78" name="Picture 77">
              <a:extLst>
                <a:ext uri="{FF2B5EF4-FFF2-40B4-BE49-F238E27FC236}">
                  <a16:creationId xmlns:a16="http://schemas.microsoft.com/office/drawing/2014/main" id="{FCE7F47E-A450-9A47-A227-9016A4ADF22B}"/>
                </a:ext>
              </a:extLst>
            </p:cNvPr>
            <p:cNvPicPr>
              <a:picLocks noChangeAspect="1"/>
            </p:cNvPicPr>
            <p:nvPr/>
          </p:nvPicPr>
          <p:blipFill>
            <a:blip r:embed="rId40" cstate="hqprint">
              <a:extLst>
                <a:ext uri="{28A0092B-C50C-407E-A947-70E740481C1C}">
                  <a14:useLocalDpi xmlns:a14="http://schemas.microsoft.com/office/drawing/2010/main"/>
                </a:ext>
              </a:extLst>
            </a:blip>
            <a:stretch>
              <a:fillRect/>
            </a:stretch>
          </p:blipFill>
          <p:spPr>
            <a:xfrm rot="20029226">
              <a:off x="9016785" y="2704705"/>
              <a:ext cx="787076" cy="643971"/>
            </a:xfrm>
            <a:prstGeom prst="rect">
              <a:avLst/>
            </a:prstGeom>
            <a:effectLst>
              <a:outerShdw blurRad="50800" dist="38100" dir="2700000" algn="tl" rotWithShape="0">
                <a:prstClr val="black">
                  <a:alpha val="96000"/>
                </a:prstClr>
              </a:outerShdw>
            </a:effectLst>
          </p:spPr>
        </p:pic>
        <p:sp>
          <p:nvSpPr>
            <p:cNvPr id="81" name="Triangle 80">
              <a:extLst>
                <a:ext uri="{FF2B5EF4-FFF2-40B4-BE49-F238E27FC236}">
                  <a16:creationId xmlns:a16="http://schemas.microsoft.com/office/drawing/2014/main" id="{B34ED391-3C0A-1147-8582-DF9613F83CFC}"/>
                </a:ext>
              </a:extLst>
            </p:cNvPr>
            <p:cNvSpPr/>
            <p:nvPr/>
          </p:nvSpPr>
          <p:spPr>
            <a:xfrm>
              <a:off x="9370438" y="3009285"/>
              <a:ext cx="114201" cy="209638"/>
            </a:xfrm>
            <a:prstGeom prst="triangle">
              <a:avLst/>
            </a:prstGeom>
            <a:solidFill>
              <a:srgbClr val="FFFFFF">
                <a:alpha val="50196"/>
              </a:srgb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770BFC0C-62D4-A147-A088-E95C997AE649}"/>
                </a:ext>
              </a:extLst>
            </p:cNvPr>
            <p:cNvSpPr/>
            <p:nvPr/>
          </p:nvSpPr>
          <p:spPr>
            <a:xfrm>
              <a:off x="9365324" y="3195561"/>
              <a:ext cx="122490" cy="75991"/>
            </a:xfrm>
            <a:prstGeom prst="ellipse">
              <a:avLst/>
            </a:prstGeom>
            <a:gradFill flip="none" rotWithShape="1">
              <a:gsLst>
                <a:gs pos="21000">
                  <a:srgbClr val="F6AB4C"/>
                </a:gs>
                <a:gs pos="10000">
                  <a:srgbClr val="FFEF16"/>
                </a:gs>
                <a:gs pos="57000">
                  <a:srgbClr val="7030A0"/>
                </a:gs>
                <a:gs pos="47000">
                  <a:srgbClr val="C00000"/>
                </a:gs>
                <a:gs pos="33000">
                  <a:schemeClr val="accent2"/>
                </a:gs>
                <a:gs pos="75000">
                  <a:srgbClr val="0070C0"/>
                </a:gs>
                <a:gs pos="89000">
                  <a:schemeClr val="accent6"/>
                </a:gs>
              </a:gsLst>
              <a:lin ang="18900000" scaled="1"/>
              <a:tileRect/>
            </a:gra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Picture 82">
            <a:extLst>
              <a:ext uri="{FF2B5EF4-FFF2-40B4-BE49-F238E27FC236}">
                <a16:creationId xmlns:a16="http://schemas.microsoft.com/office/drawing/2014/main" id="{5288C5FC-F21B-6345-A01A-A643D5E3881B}"/>
              </a:ext>
            </a:extLst>
          </p:cNvPr>
          <p:cNvPicPr>
            <a:picLocks noChangeAspect="1"/>
          </p:cNvPicPr>
          <p:nvPr/>
        </p:nvPicPr>
        <p:blipFill>
          <a:blip r:embed="rId41" cstate="hqprint">
            <a:extLst>
              <a:ext uri="{28A0092B-C50C-407E-A947-70E740481C1C}">
                <a14:useLocalDpi xmlns:a14="http://schemas.microsoft.com/office/drawing/2010/main"/>
              </a:ext>
            </a:extLst>
          </a:blip>
          <a:srcRect/>
          <a:stretch/>
        </p:blipFill>
        <p:spPr>
          <a:xfrm>
            <a:off x="8006284" y="4274391"/>
            <a:ext cx="627510" cy="596238"/>
          </a:xfrm>
          <a:prstGeom prst="rect">
            <a:avLst/>
          </a:prstGeom>
          <a:effectLst/>
        </p:spPr>
      </p:pic>
      <p:sp>
        <p:nvSpPr>
          <p:cNvPr id="87" name="TextBox 86">
            <a:extLst>
              <a:ext uri="{FF2B5EF4-FFF2-40B4-BE49-F238E27FC236}">
                <a16:creationId xmlns:a16="http://schemas.microsoft.com/office/drawing/2014/main" id="{BE92DE83-18CA-FB40-BA9E-091396535829}"/>
              </a:ext>
            </a:extLst>
          </p:cNvPr>
          <p:cNvSpPr txBox="1"/>
          <p:nvPr/>
        </p:nvSpPr>
        <p:spPr>
          <a:xfrm>
            <a:off x="7986418" y="4505919"/>
            <a:ext cx="890349" cy="292388"/>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r>
              <a:rPr lang="en-US" sz="1300" b="1" dirty="0">
                <a:solidFill>
                  <a:srgbClr val="FFEF16"/>
                </a:solidFill>
                <a:latin typeface="Arial Narrow" charset="0"/>
                <a:ea typeface="Arial Narrow" charset="0"/>
                <a:cs typeface="Arial Narrow" charset="0"/>
              </a:rPr>
              <a:t>PUNCH (4)</a:t>
            </a:r>
          </a:p>
        </p:txBody>
      </p:sp>
      <p:sp>
        <p:nvSpPr>
          <p:cNvPr id="88" name="TextBox 87">
            <a:extLst>
              <a:ext uri="{FF2B5EF4-FFF2-40B4-BE49-F238E27FC236}">
                <a16:creationId xmlns:a16="http://schemas.microsoft.com/office/drawing/2014/main" id="{782E2039-755B-7543-BA19-13A708A68429}"/>
              </a:ext>
            </a:extLst>
          </p:cNvPr>
          <p:cNvSpPr txBox="1"/>
          <p:nvPr/>
        </p:nvSpPr>
        <p:spPr>
          <a:xfrm>
            <a:off x="9711901" y="3397985"/>
            <a:ext cx="1132856" cy="292388"/>
          </a:xfrm>
          <a:prstGeom prst="rect">
            <a:avLst/>
          </a:prstGeom>
          <a:noFill/>
          <a:effectLst>
            <a:outerShdw blurRad="50800" dist="25400" dir="2700000" algn="tl" rotWithShape="0">
              <a:prstClr val="black">
                <a:alpha val="98000"/>
              </a:prstClr>
            </a:outerShdw>
          </a:effectLst>
        </p:spPr>
        <p:txBody>
          <a:bodyPr wrap="square" rtlCol="0">
            <a:spAutoFit/>
          </a:bodyPr>
          <a:lstStyle/>
          <a:p>
            <a:pPr algn="ctr"/>
            <a:r>
              <a:rPr lang="en-US" sz="1300" b="1" dirty="0">
                <a:solidFill>
                  <a:srgbClr val="FFEF16"/>
                </a:solidFill>
                <a:latin typeface="Arial Narrow" charset="0"/>
                <a:ea typeface="Arial Narrow" charset="0"/>
                <a:cs typeface="Arial Narrow" charset="0"/>
              </a:rPr>
              <a:t>TRACERS (2)</a:t>
            </a:r>
          </a:p>
        </p:txBody>
      </p:sp>
      <p:pic>
        <p:nvPicPr>
          <p:cNvPr id="90" name="Picture 89">
            <a:extLst>
              <a:ext uri="{FF2B5EF4-FFF2-40B4-BE49-F238E27FC236}">
                <a16:creationId xmlns:a16="http://schemas.microsoft.com/office/drawing/2014/main" id="{2B02F5A2-9269-1A45-8D09-F9352E839895}"/>
              </a:ext>
            </a:extLst>
          </p:cNvPr>
          <p:cNvPicPr>
            <a:picLocks noChangeAspect="1"/>
          </p:cNvPicPr>
          <p:nvPr/>
        </p:nvPicPr>
        <p:blipFill>
          <a:blip r:embed="rId42" cstate="hqprint">
            <a:extLst>
              <a:ext uri="{28A0092B-C50C-407E-A947-70E740481C1C}">
                <a14:useLocalDpi xmlns:a14="http://schemas.microsoft.com/office/drawing/2010/main"/>
              </a:ext>
            </a:extLst>
          </a:blip>
          <a:srcRect/>
          <a:stretch/>
        </p:blipFill>
        <p:spPr>
          <a:xfrm rot="20851089">
            <a:off x="9553122" y="3021776"/>
            <a:ext cx="805381" cy="605301"/>
          </a:xfrm>
          <a:prstGeom prst="rect">
            <a:avLst/>
          </a:prstGeom>
          <a:effectLst/>
        </p:spPr>
      </p:pic>
      <p:sp>
        <p:nvSpPr>
          <p:cNvPr id="2" name="Slide Number Placeholder 1">
            <a:extLst>
              <a:ext uri="{FF2B5EF4-FFF2-40B4-BE49-F238E27FC236}">
                <a16:creationId xmlns:a16="http://schemas.microsoft.com/office/drawing/2014/main" id="{BDE1CC39-7066-9643-8B4C-EDE543A5AE73}"/>
              </a:ext>
            </a:extLst>
          </p:cNvPr>
          <p:cNvSpPr>
            <a:spLocks noGrp="1"/>
          </p:cNvSpPr>
          <p:nvPr>
            <p:ph type="sldNum" sz="quarter" idx="12"/>
          </p:nvPr>
        </p:nvSpPr>
        <p:spPr/>
        <p:txBody>
          <a:bodyPr/>
          <a:lstStyle/>
          <a:p>
            <a:fld id="{2E8C51FE-49D9-314D-9957-ABBF7DDE8782}" type="slidenum">
              <a:rPr lang="en-US" smtClean="0"/>
              <a:t>5</a:t>
            </a:fld>
            <a:endParaRPr lang="en-US" dirty="0"/>
          </a:p>
        </p:txBody>
      </p:sp>
      <p:pic>
        <p:nvPicPr>
          <p:cNvPr id="89" name="Picture 88">
            <a:extLst>
              <a:ext uri="{FF2B5EF4-FFF2-40B4-BE49-F238E27FC236}">
                <a16:creationId xmlns:a16="http://schemas.microsoft.com/office/drawing/2014/main" id="{8AEF968C-5E66-4D43-8A81-BF3AA570FB89}"/>
              </a:ext>
            </a:extLst>
          </p:cNvPr>
          <p:cNvPicPr>
            <a:picLocks noChangeAspect="1"/>
          </p:cNvPicPr>
          <p:nvPr/>
        </p:nvPicPr>
        <p:blipFill>
          <a:blip r:embed="rId43">
            <a:extLst>
              <a:ext uri="{BEBA8EAE-BF5A-486C-A8C5-ECC9F3942E4B}">
                <a14:imgProps xmlns:a14="http://schemas.microsoft.com/office/drawing/2010/main">
                  <a14:imgLayer r:embed="rId44">
                    <a14:imgEffect>
                      <a14:brightnessContrast bright="40000"/>
                    </a14:imgEffect>
                  </a14:imgLayer>
                </a14:imgProps>
              </a:ext>
            </a:extLst>
          </a:blip>
          <a:stretch>
            <a:fillRect/>
          </a:stretch>
        </p:blipFill>
        <p:spPr>
          <a:xfrm rot="12210021">
            <a:off x="2923610" y="2984648"/>
            <a:ext cx="1337337" cy="748537"/>
          </a:xfrm>
          <a:prstGeom prst="rect">
            <a:avLst/>
          </a:prstGeom>
          <a:effectLst>
            <a:outerShdw blurRad="50800" dist="38100" dir="2700000" algn="tl" rotWithShape="0">
              <a:prstClr val="black">
                <a:alpha val="96000"/>
              </a:prstClr>
            </a:outerShdw>
          </a:effectLst>
        </p:spPr>
      </p:pic>
      <p:pic>
        <p:nvPicPr>
          <p:cNvPr id="91" name="Picture 90">
            <a:extLst>
              <a:ext uri="{FF2B5EF4-FFF2-40B4-BE49-F238E27FC236}">
                <a16:creationId xmlns:a16="http://schemas.microsoft.com/office/drawing/2014/main" id="{2D5C33D3-6718-6F47-ABE8-44C02CE9496C}"/>
              </a:ext>
            </a:extLst>
          </p:cNvPr>
          <p:cNvPicPr>
            <a:picLocks noChangeAspect="1"/>
          </p:cNvPicPr>
          <p:nvPr/>
        </p:nvPicPr>
        <p:blipFill>
          <a:blip r:embed="rId45">
            <a:extLst>
              <a:ext uri="{BEBA8EAE-BF5A-486C-A8C5-ECC9F3942E4B}">
                <a14:imgProps xmlns:a14="http://schemas.microsoft.com/office/drawing/2010/main">
                  <a14:imgLayer r:embed="rId46">
                    <a14:imgEffect>
                      <a14:brightnessContrast bright="30000"/>
                    </a14:imgEffect>
                  </a14:imgLayer>
                </a14:imgProps>
              </a:ext>
            </a:extLst>
          </a:blip>
          <a:stretch>
            <a:fillRect/>
          </a:stretch>
        </p:blipFill>
        <p:spPr>
          <a:xfrm>
            <a:off x="5798061" y="5130944"/>
            <a:ext cx="1627780" cy="1017363"/>
          </a:xfrm>
          <a:prstGeom prst="rect">
            <a:avLst/>
          </a:prstGeom>
          <a:effectLst>
            <a:outerShdw blurRad="50800" dist="38100" dir="2700000" algn="tl" rotWithShape="0">
              <a:prstClr val="black">
                <a:alpha val="96000"/>
              </a:prstClr>
            </a:outerShdw>
          </a:effectLst>
        </p:spPr>
      </p:pic>
      <p:sp>
        <p:nvSpPr>
          <p:cNvPr id="84" name="Freeform 502">
            <a:extLst>
              <a:ext uri="{FF2B5EF4-FFF2-40B4-BE49-F238E27FC236}">
                <a16:creationId xmlns:a16="http://schemas.microsoft.com/office/drawing/2014/main" id="{11E3FDFB-0444-9249-B214-B22438E3D892}"/>
              </a:ext>
            </a:extLst>
          </p:cNvPr>
          <p:cNvSpPr>
            <a:spLocks noEditPoints="1"/>
          </p:cNvSpPr>
          <p:nvPr/>
        </p:nvSpPr>
        <p:spPr bwMode="auto">
          <a:xfrm>
            <a:off x="2558829" y="2462368"/>
            <a:ext cx="1798903" cy="1200094"/>
          </a:xfrm>
          <a:custGeom>
            <a:avLst/>
            <a:gdLst>
              <a:gd name="T0" fmla="*/ 685 w 1319"/>
              <a:gd name="T1" fmla="*/ 39 h 237"/>
              <a:gd name="T2" fmla="*/ 684 w 1319"/>
              <a:gd name="T3" fmla="*/ 48 h 237"/>
              <a:gd name="T4" fmla="*/ 686 w 1319"/>
              <a:gd name="T5" fmla="*/ 40 h 237"/>
              <a:gd name="T6" fmla="*/ 689 w 1319"/>
              <a:gd name="T7" fmla="*/ 38 h 237"/>
              <a:gd name="T8" fmla="*/ 1030 w 1319"/>
              <a:gd name="T9" fmla="*/ 43 h 237"/>
              <a:gd name="T10" fmla="*/ 1319 w 1319"/>
              <a:gd name="T11" fmla="*/ 126 h 237"/>
              <a:gd name="T12" fmla="*/ 1278 w 1319"/>
              <a:gd name="T13" fmla="*/ 85 h 237"/>
              <a:gd name="T14" fmla="*/ 1098 w 1319"/>
              <a:gd name="T15" fmla="*/ 53 h 237"/>
              <a:gd name="T16" fmla="*/ 927 w 1319"/>
              <a:gd name="T17" fmla="*/ 38 h 237"/>
              <a:gd name="T18" fmla="*/ 835 w 1319"/>
              <a:gd name="T19" fmla="*/ 36 h 237"/>
              <a:gd name="T20" fmla="*/ 809 w 1319"/>
              <a:gd name="T21" fmla="*/ 36 h 237"/>
              <a:gd name="T22" fmla="*/ 927 w 1319"/>
              <a:gd name="T23" fmla="*/ 39 h 237"/>
              <a:gd name="T24" fmla="*/ 906 w 1319"/>
              <a:gd name="T25" fmla="*/ 40 h 237"/>
              <a:gd name="T26" fmla="*/ 954 w 1319"/>
              <a:gd name="T27" fmla="*/ 43 h 237"/>
              <a:gd name="T28" fmla="*/ 718 w 1319"/>
              <a:gd name="T29" fmla="*/ 40 h 237"/>
              <a:gd name="T30" fmla="*/ 1084 w 1319"/>
              <a:gd name="T31" fmla="*/ 57 h 237"/>
              <a:gd name="T32" fmla="*/ 954 w 1319"/>
              <a:gd name="T33" fmla="*/ 48 h 237"/>
              <a:gd name="T34" fmla="*/ 688 w 1319"/>
              <a:gd name="T35" fmla="*/ 45 h 237"/>
              <a:gd name="T36" fmla="*/ 692 w 1319"/>
              <a:gd name="T37" fmla="*/ 45 h 237"/>
              <a:gd name="T38" fmla="*/ 941 w 1319"/>
              <a:gd name="T39" fmla="*/ 49 h 237"/>
              <a:gd name="T40" fmla="*/ 1142 w 1319"/>
              <a:gd name="T41" fmla="*/ 69 h 237"/>
              <a:gd name="T42" fmla="*/ 1291 w 1319"/>
              <a:gd name="T43" fmla="*/ 105 h 237"/>
              <a:gd name="T44" fmla="*/ 1300 w 1319"/>
              <a:gd name="T45" fmla="*/ 134 h 237"/>
              <a:gd name="T46" fmla="*/ 1171 w 1319"/>
              <a:gd name="T47" fmla="*/ 185 h 237"/>
              <a:gd name="T48" fmla="*/ 765 w 1319"/>
              <a:gd name="T49" fmla="*/ 221 h 237"/>
              <a:gd name="T50" fmla="*/ 244 w 1319"/>
              <a:gd name="T51" fmla="*/ 206 h 237"/>
              <a:gd name="T52" fmla="*/ 14 w 1319"/>
              <a:gd name="T53" fmla="*/ 149 h 237"/>
              <a:gd name="T54" fmla="*/ 350 w 1319"/>
              <a:gd name="T55" fmla="*/ 42 h 237"/>
              <a:gd name="T56" fmla="*/ 774 w 1319"/>
              <a:gd name="T57" fmla="*/ 16 h 237"/>
              <a:gd name="T58" fmla="*/ 1123 w 1319"/>
              <a:gd name="T59" fmla="*/ 36 h 237"/>
              <a:gd name="T60" fmla="*/ 1130 w 1319"/>
              <a:gd name="T61" fmla="*/ 38 h 237"/>
              <a:gd name="T62" fmla="*/ 1137 w 1319"/>
              <a:gd name="T63" fmla="*/ 38 h 237"/>
              <a:gd name="T64" fmla="*/ 1144 w 1319"/>
              <a:gd name="T65" fmla="*/ 33 h 237"/>
              <a:gd name="T66" fmla="*/ 1143 w 1319"/>
              <a:gd name="T67" fmla="*/ 25 h 237"/>
              <a:gd name="T68" fmla="*/ 1137 w 1319"/>
              <a:gd name="T69" fmla="*/ 20 h 237"/>
              <a:gd name="T70" fmla="*/ 1131 w 1319"/>
              <a:gd name="T71" fmla="*/ 19 h 237"/>
              <a:gd name="T72" fmla="*/ 1122 w 1319"/>
              <a:gd name="T73" fmla="*/ 19 h 237"/>
              <a:gd name="T74" fmla="*/ 920 w 1319"/>
              <a:gd name="T75" fmla="*/ 2 h 237"/>
              <a:gd name="T76" fmla="*/ 750 w 1319"/>
              <a:gd name="T77" fmla="*/ 1 h 237"/>
              <a:gd name="T78" fmla="*/ 385 w 1319"/>
              <a:gd name="T79" fmla="*/ 23 h 237"/>
              <a:gd name="T80" fmla="*/ 65 w 1319"/>
              <a:gd name="T81" fmla="*/ 94 h 237"/>
              <a:gd name="T82" fmla="*/ 7 w 1319"/>
              <a:gd name="T83" fmla="*/ 168 h 237"/>
              <a:gd name="T84" fmla="*/ 158 w 1319"/>
              <a:gd name="T85" fmla="*/ 212 h 237"/>
              <a:gd name="T86" fmla="*/ 992 w 1319"/>
              <a:gd name="T87" fmla="*/ 223 h 237"/>
              <a:gd name="T88" fmla="*/ 1284 w 1319"/>
              <a:gd name="T89" fmla="*/ 161 h 237"/>
              <a:gd name="T90" fmla="*/ 1319 w 1319"/>
              <a:gd name="T91" fmla="*/ 126 h 237"/>
              <a:gd name="T92" fmla="*/ 985 w 1319"/>
              <a:gd name="T93" fmla="*/ 52 h 237"/>
              <a:gd name="T94" fmla="*/ 688 w 1319"/>
              <a:gd name="T95" fmla="*/ 44 h 237"/>
              <a:gd name="T96" fmla="*/ 1041 w 1319"/>
              <a:gd name="T97" fmla="*/ 46 h 237"/>
              <a:gd name="T98" fmla="*/ 688 w 1319"/>
              <a:gd name="T99" fmla="*/ 45 h 237"/>
              <a:gd name="T100" fmla="*/ 1270 w 1319"/>
              <a:gd name="T101" fmla="*/ 96 h 237"/>
              <a:gd name="T102" fmla="*/ 688 w 1319"/>
              <a:gd name="T103" fmla="*/ 46 h 237"/>
              <a:gd name="T104" fmla="*/ 769 w 1319"/>
              <a:gd name="T105" fmla="*/ 37 h 237"/>
              <a:gd name="T106" fmla="*/ 926 w 1319"/>
              <a:gd name="T107" fmla="*/ 46 h 237"/>
              <a:gd name="T108" fmla="*/ 986 w 1319"/>
              <a:gd name="T109" fmla="*/ 52 h 237"/>
              <a:gd name="T110" fmla="*/ 687 w 1319"/>
              <a:gd name="T111" fmla="*/ 41 h 237"/>
              <a:gd name="T112" fmla="*/ 689 w 1319"/>
              <a:gd name="T113" fmla="*/ 38 h 237"/>
              <a:gd name="T114" fmla="*/ 689 w 1319"/>
              <a:gd name="T115" fmla="*/ 45 h 237"/>
              <a:gd name="T116" fmla="*/ 688 w 1319"/>
              <a:gd name="T117" fmla="*/ 41 h 237"/>
              <a:gd name="T118" fmla="*/ 689 w 1319"/>
              <a:gd name="T119" fmla="*/ 4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9" h="237">
                <a:moveTo>
                  <a:pt x="686" y="40"/>
                </a:moveTo>
                <a:cubicBezTo>
                  <a:pt x="686" y="40"/>
                  <a:pt x="686" y="40"/>
                  <a:pt x="686" y="40"/>
                </a:cubicBezTo>
                <a:cubicBezTo>
                  <a:pt x="686" y="40"/>
                  <a:pt x="685" y="40"/>
                  <a:pt x="684" y="40"/>
                </a:cubicBezTo>
                <a:cubicBezTo>
                  <a:pt x="684" y="40"/>
                  <a:pt x="684" y="40"/>
                  <a:pt x="684" y="40"/>
                </a:cubicBezTo>
                <a:cubicBezTo>
                  <a:pt x="684" y="40"/>
                  <a:pt x="684" y="40"/>
                  <a:pt x="683" y="40"/>
                </a:cubicBezTo>
                <a:cubicBezTo>
                  <a:pt x="684" y="39"/>
                  <a:pt x="685" y="40"/>
                  <a:pt x="685" y="39"/>
                </a:cubicBezTo>
                <a:cubicBezTo>
                  <a:pt x="685" y="39"/>
                  <a:pt x="685" y="39"/>
                  <a:pt x="685" y="39"/>
                </a:cubicBezTo>
                <a:cubicBezTo>
                  <a:pt x="686" y="39"/>
                  <a:pt x="687" y="39"/>
                  <a:pt x="688" y="39"/>
                </a:cubicBezTo>
                <a:cubicBezTo>
                  <a:pt x="687" y="40"/>
                  <a:pt x="686" y="39"/>
                  <a:pt x="686" y="40"/>
                </a:cubicBezTo>
                <a:close/>
                <a:moveTo>
                  <a:pt x="684" y="48"/>
                </a:moveTo>
                <a:cubicBezTo>
                  <a:pt x="685" y="48"/>
                  <a:pt x="685" y="48"/>
                  <a:pt x="685" y="48"/>
                </a:cubicBezTo>
                <a:cubicBezTo>
                  <a:pt x="685" y="48"/>
                  <a:pt x="684" y="48"/>
                  <a:pt x="684" y="48"/>
                </a:cubicBezTo>
                <a:close/>
                <a:moveTo>
                  <a:pt x="685" y="46"/>
                </a:moveTo>
                <a:cubicBezTo>
                  <a:pt x="685" y="46"/>
                  <a:pt x="685" y="46"/>
                  <a:pt x="685" y="46"/>
                </a:cubicBezTo>
                <a:cubicBezTo>
                  <a:pt x="685" y="46"/>
                  <a:pt x="685" y="46"/>
                  <a:pt x="685" y="46"/>
                </a:cubicBezTo>
                <a:close/>
                <a:moveTo>
                  <a:pt x="686" y="40"/>
                </a:moveTo>
                <a:cubicBezTo>
                  <a:pt x="686" y="40"/>
                  <a:pt x="687" y="40"/>
                  <a:pt x="687" y="40"/>
                </a:cubicBezTo>
                <a:cubicBezTo>
                  <a:pt x="686" y="40"/>
                  <a:pt x="686" y="40"/>
                  <a:pt x="686" y="40"/>
                </a:cubicBezTo>
                <a:cubicBezTo>
                  <a:pt x="686" y="40"/>
                  <a:pt x="686" y="40"/>
                  <a:pt x="686" y="40"/>
                </a:cubicBezTo>
                <a:close/>
                <a:moveTo>
                  <a:pt x="686" y="43"/>
                </a:moveTo>
                <a:cubicBezTo>
                  <a:pt x="686" y="44"/>
                  <a:pt x="686" y="43"/>
                  <a:pt x="686" y="43"/>
                </a:cubicBezTo>
                <a:close/>
                <a:moveTo>
                  <a:pt x="689" y="38"/>
                </a:moveTo>
                <a:cubicBezTo>
                  <a:pt x="688" y="38"/>
                  <a:pt x="688" y="38"/>
                  <a:pt x="688" y="39"/>
                </a:cubicBezTo>
                <a:cubicBezTo>
                  <a:pt x="688" y="39"/>
                  <a:pt x="689" y="39"/>
                  <a:pt x="689" y="38"/>
                </a:cubicBezTo>
                <a:close/>
                <a:moveTo>
                  <a:pt x="685" y="46"/>
                </a:moveTo>
                <a:cubicBezTo>
                  <a:pt x="685" y="46"/>
                  <a:pt x="685" y="46"/>
                  <a:pt x="685" y="46"/>
                </a:cubicBezTo>
                <a:close/>
                <a:moveTo>
                  <a:pt x="685" y="45"/>
                </a:moveTo>
                <a:cubicBezTo>
                  <a:pt x="685" y="45"/>
                  <a:pt x="685" y="45"/>
                  <a:pt x="685" y="45"/>
                </a:cubicBezTo>
                <a:cubicBezTo>
                  <a:pt x="685" y="45"/>
                  <a:pt x="685" y="45"/>
                  <a:pt x="685" y="45"/>
                </a:cubicBezTo>
                <a:close/>
                <a:moveTo>
                  <a:pt x="1030" y="43"/>
                </a:moveTo>
                <a:cubicBezTo>
                  <a:pt x="1023" y="42"/>
                  <a:pt x="1012" y="41"/>
                  <a:pt x="1009" y="41"/>
                </a:cubicBezTo>
                <a:cubicBezTo>
                  <a:pt x="1019" y="42"/>
                  <a:pt x="1026" y="43"/>
                  <a:pt x="1030" y="43"/>
                </a:cubicBezTo>
                <a:close/>
                <a:moveTo>
                  <a:pt x="1122" y="54"/>
                </a:moveTo>
                <a:cubicBezTo>
                  <a:pt x="1109" y="53"/>
                  <a:pt x="1109" y="53"/>
                  <a:pt x="1109" y="53"/>
                </a:cubicBezTo>
                <a:cubicBezTo>
                  <a:pt x="1108" y="53"/>
                  <a:pt x="1118" y="54"/>
                  <a:pt x="1122" y="54"/>
                </a:cubicBezTo>
                <a:close/>
                <a:moveTo>
                  <a:pt x="1319" y="126"/>
                </a:moveTo>
                <a:cubicBezTo>
                  <a:pt x="1319" y="125"/>
                  <a:pt x="1319" y="125"/>
                  <a:pt x="1319" y="125"/>
                </a:cubicBezTo>
                <a:cubicBezTo>
                  <a:pt x="1319" y="124"/>
                  <a:pt x="1319" y="124"/>
                  <a:pt x="1319" y="124"/>
                </a:cubicBezTo>
                <a:cubicBezTo>
                  <a:pt x="1319" y="118"/>
                  <a:pt x="1316" y="112"/>
                  <a:pt x="1313" y="108"/>
                </a:cubicBezTo>
                <a:cubicBezTo>
                  <a:pt x="1309" y="103"/>
                  <a:pt x="1305" y="100"/>
                  <a:pt x="1301" y="97"/>
                </a:cubicBezTo>
                <a:cubicBezTo>
                  <a:pt x="1293" y="91"/>
                  <a:pt x="1285" y="88"/>
                  <a:pt x="1279" y="86"/>
                </a:cubicBezTo>
                <a:cubicBezTo>
                  <a:pt x="1280" y="86"/>
                  <a:pt x="1280" y="86"/>
                  <a:pt x="1278" y="85"/>
                </a:cubicBezTo>
                <a:cubicBezTo>
                  <a:pt x="1272" y="83"/>
                  <a:pt x="1269" y="82"/>
                  <a:pt x="1262" y="80"/>
                </a:cubicBezTo>
                <a:cubicBezTo>
                  <a:pt x="1239" y="73"/>
                  <a:pt x="1219" y="70"/>
                  <a:pt x="1199" y="67"/>
                </a:cubicBezTo>
                <a:cubicBezTo>
                  <a:pt x="1180" y="64"/>
                  <a:pt x="1162" y="61"/>
                  <a:pt x="1142" y="58"/>
                </a:cubicBezTo>
                <a:cubicBezTo>
                  <a:pt x="1137" y="58"/>
                  <a:pt x="1123" y="55"/>
                  <a:pt x="1119" y="55"/>
                </a:cubicBezTo>
                <a:cubicBezTo>
                  <a:pt x="1126" y="56"/>
                  <a:pt x="1135" y="57"/>
                  <a:pt x="1134" y="57"/>
                </a:cubicBezTo>
                <a:cubicBezTo>
                  <a:pt x="1122" y="56"/>
                  <a:pt x="1106" y="54"/>
                  <a:pt x="1098" y="53"/>
                </a:cubicBezTo>
                <a:cubicBezTo>
                  <a:pt x="1083" y="51"/>
                  <a:pt x="1076" y="50"/>
                  <a:pt x="1062" y="49"/>
                </a:cubicBezTo>
                <a:cubicBezTo>
                  <a:pt x="1059" y="48"/>
                  <a:pt x="1065" y="49"/>
                  <a:pt x="1058" y="48"/>
                </a:cubicBezTo>
                <a:cubicBezTo>
                  <a:pt x="1037" y="46"/>
                  <a:pt x="1027" y="45"/>
                  <a:pt x="1008" y="43"/>
                </a:cubicBezTo>
                <a:cubicBezTo>
                  <a:pt x="1003" y="43"/>
                  <a:pt x="980" y="41"/>
                  <a:pt x="974" y="41"/>
                </a:cubicBezTo>
                <a:cubicBezTo>
                  <a:pt x="968" y="40"/>
                  <a:pt x="980" y="41"/>
                  <a:pt x="975" y="41"/>
                </a:cubicBezTo>
                <a:cubicBezTo>
                  <a:pt x="927" y="38"/>
                  <a:pt x="927" y="38"/>
                  <a:pt x="927" y="38"/>
                </a:cubicBezTo>
                <a:cubicBezTo>
                  <a:pt x="923" y="38"/>
                  <a:pt x="920" y="38"/>
                  <a:pt x="914" y="38"/>
                </a:cubicBezTo>
                <a:cubicBezTo>
                  <a:pt x="909" y="37"/>
                  <a:pt x="915" y="37"/>
                  <a:pt x="908" y="37"/>
                </a:cubicBezTo>
                <a:cubicBezTo>
                  <a:pt x="902" y="37"/>
                  <a:pt x="913" y="38"/>
                  <a:pt x="912" y="38"/>
                </a:cubicBezTo>
                <a:cubicBezTo>
                  <a:pt x="903" y="37"/>
                  <a:pt x="905" y="38"/>
                  <a:pt x="900" y="38"/>
                </a:cubicBezTo>
                <a:cubicBezTo>
                  <a:pt x="888" y="37"/>
                  <a:pt x="880" y="37"/>
                  <a:pt x="869" y="37"/>
                </a:cubicBezTo>
                <a:cubicBezTo>
                  <a:pt x="835" y="36"/>
                  <a:pt x="835" y="36"/>
                  <a:pt x="835" y="36"/>
                </a:cubicBezTo>
                <a:cubicBezTo>
                  <a:pt x="811" y="36"/>
                  <a:pt x="811" y="36"/>
                  <a:pt x="811" y="36"/>
                </a:cubicBezTo>
                <a:cubicBezTo>
                  <a:pt x="786" y="36"/>
                  <a:pt x="786" y="36"/>
                  <a:pt x="786" y="36"/>
                </a:cubicBezTo>
                <a:cubicBezTo>
                  <a:pt x="781" y="36"/>
                  <a:pt x="790" y="36"/>
                  <a:pt x="782" y="36"/>
                </a:cubicBezTo>
                <a:cubicBezTo>
                  <a:pt x="749" y="36"/>
                  <a:pt x="716" y="37"/>
                  <a:pt x="692" y="38"/>
                </a:cubicBezTo>
                <a:cubicBezTo>
                  <a:pt x="729" y="36"/>
                  <a:pt x="757" y="36"/>
                  <a:pt x="790" y="36"/>
                </a:cubicBezTo>
                <a:cubicBezTo>
                  <a:pt x="795" y="36"/>
                  <a:pt x="804" y="36"/>
                  <a:pt x="809" y="36"/>
                </a:cubicBezTo>
                <a:cubicBezTo>
                  <a:pt x="811" y="36"/>
                  <a:pt x="804" y="36"/>
                  <a:pt x="811" y="36"/>
                </a:cubicBezTo>
                <a:cubicBezTo>
                  <a:pt x="818" y="36"/>
                  <a:pt x="818" y="36"/>
                  <a:pt x="818" y="36"/>
                </a:cubicBezTo>
                <a:cubicBezTo>
                  <a:pt x="814" y="36"/>
                  <a:pt x="821" y="36"/>
                  <a:pt x="823" y="37"/>
                </a:cubicBezTo>
                <a:cubicBezTo>
                  <a:pt x="851" y="37"/>
                  <a:pt x="873" y="37"/>
                  <a:pt x="898" y="38"/>
                </a:cubicBezTo>
                <a:cubicBezTo>
                  <a:pt x="902" y="38"/>
                  <a:pt x="894" y="38"/>
                  <a:pt x="900" y="38"/>
                </a:cubicBezTo>
                <a:cubicBezTo>
                  <a:pt x="927" y="39"/>
                  <a:pt x="927" y="39"/>
                  <a:pt x="927" y="39"/>
                </a:cubicBezTo>
                <a:cubicBezTo>
                  <a:pt x="930" y="40"/>
                  <a:pt x="937" y="40"/>
                  <a:pt x="933" y="40"/>
                </a:cubicBezTo>
                <a:cubicBezTo>
                  <a:pt x="901" y="38"/>
                  <a:pt x="856" y="37"/>
                  <a:pt x="817" y="37"/>
                </a:cubicBezTo>
                <a:cubicBezTo>
                  <a:pt x="806" y="37"/>
                  <a:pt x="793" y="37"/>
                  <a:pt x="787" y="37"/>
                </a:cubicBezTo>
                <a:cubicBezTo>
                  <a:pt x="804" y="37"/>
                  <a:pt x="818" y="37"/>
                  <a:pt x="833" y="38"/>
                </a:cubicBezTo>
                <a:cubicBezTo>
                  <a:pt x="853" y="38"/>
                  <a:pt x="874" y="38"/>
                  <a:pt x="893" y="39"/>
                </a:cubicBezTo>
                <a:cubicBezTo>
                  <a:pt x="906" y="40"/>
                  <a:pt x="906" y="40"/>
                  <a:pt x="906" y="40"/>
                </a:cubicBezTo>
                <a:cubicBezTo>
                  <a:pt x="920" y="40"/>
                  <a:pt x="920" y="40"/>
                  <a:pt x="920" y="40"/>
                </a:cubicBezTo>
                <a:cubicBezTo>
                  <a:pt x="929" y="41"/>
                  <a:pt x="929" y="41"/>
                  <a:pt x="929" y="41"/>
                </a:cubicBezTo>
                <a:cubicBezTo>
                  <a:pt x="937" y="41"/>
                  <a:pt x="944" y="41"/>
                  <a:pt x="953" y="42"/>
                </a:cubicBezTo>
                <a:cubicBezTo>
                  <a:pt x="968" y="43"/>
                  <a:pt x="983" y="44"/>
                  <a:pt x="999" y="46"/>
                </a:cubicBezTo>
                <a:cubicBezTo>
                  <a:pt x="1002" y="46"/>
                  <a:pt x="1001" y="46"/>
                  <a:pt x="997" y="46"/>
                </a:cubicBezTo>
                <a:cubicBezTo>
                  <a:pt x="977" y="44"/>
                  <a:pt x="974" y="44"/>
                  <a:pt x="954" y="43"/>
                </a:cubicBezTo>
                <a:cubicBezTo>
                  <a:pt x="956" y="43"/>
                  <a:pt x="958" y="43"/>
                  <a:pt x="957" y="43"/>
                </a:cubicBezTo>
                <a:cubicBezTo>
                  <a:pt x="951" y="43"/>
                  <a:pt x="949" y="42"/>
                  <a:pt x="945" y="42"/>
                </a:cubicBezTo>
                <a:cubicBezTo>
                  <a:pt x="960" y="43"/>
                  <a:pt x="958" y="43"/>
                  <a:pt x="953" y="43"/>
                </a:cubicBezTo>
                <a:cubicBezTo>
                  <a:pt x="916" y="41"/>
                  <a:pt x="870" y="39"/>
                  <a:pt x="840" y="39"/>
                </a:cubicBezTo>
                <a:cubicBezTo>
                  <a:pt x="836" y="39"/>
                  <a:pt x="834" y="39"/>
                  <a:pt x="829" y="39"/>
                </a:cubicBezTo>
                <a:cubicBezTo>
                  <a:pt x="794" y="38"/>
                  <a:pt x="755" y="38"/>
                  <a:pt x="718" y="40"/>
                </a:cubicBezTo>
                <a:cubicBezTo>
                  <a:pt x="761" y="39"/>
                  <a:pt x="805" y="38"/>
                  <a:pt x="854" y="39"/>
                </a:cubicBezTo>
                <a:cubicBezTo>
                  <a:pt x="856" y="39"/>
                  <a:pt x="854" y="39"/>
                  <a:pt x="859" y="40"/>
                </a:cubicBezTo>
                <a:cubicBezTo>
                  <a:pt x="880" y="40"/>
                  <a:pt x="904" y="41"/>
                  <a:pt x="920" y="42"/>
                </a:cubicBezTo>
                <a:cubicBezTo>
                  <a:pt x="941" y="44"/>
                  <a:pt x="941" y="44"/>
                  <a:pt x="941" y="44"/>
                </a:cubicBezTo>
                <a:cubicBezTo>
                  <a:pt x="993" y="47"/>
                  <a:pt x="1030" y="51"/>
                  <a:pt x="1079" y="57"/>
                </a:cubicBezTo>
                <a:cubicBezTo>
                  <a:pt x="1079" y="57"/>
                  <a:pt x="1082" y="57"/>
                  <a:pt x="1084" y="57"/>
                </a:cubicBezTo>
                <a:cubicBezTo>
                  <a:pt x="1073" y="57"/>
                  <a:pt x="1073" y="57"/>
                  <a:pt x="1073" y="57"/>
                </a:cubicBezTo>
                <a:cubicBezTo>
                  <a:pt x="1049" y="54"/>
                  <a:pt x="1049" y="54"/>
                  <a:pt x="1049" y="54"/>
                </a:cubicBezTo>
                <a:cubicBezTo>
                  <a:pt x="1008" y="50"/>
                  <a:pt x="950" y="45"/>
                  <a:pt x="898" y="43"/>
                </a:cubicBezTo>
                <a:cubicBezTo>
                  <a:pt x="892" y="43"/>
                  <a:pt x="897" y="43"/>
                  <a:pt x="901" y="44"/>
                </a:cubicBezTo>
                <a:cubicBezTo>
                  <a:pt x="926" y="45"/>
                  <a:pt x="948" y="46"/>
                  <a:pt x="975" y="48"/>
                </a:cubicBezTo>
                <a:cubicBezTo>
                  <a:pt x="984" y="50"/>
                  <a:pt x="974" y="49"/>
                  <a:pt x="954" y="48"/>
                </a:cubicBezTo>
                <a:cubicBezTo>
                  <a:pt x="937" y="47"/>
                  <a:pt x="914" y="45"/>
                  <a:pt x="893" y="45"/>
                </a:cubicBezTo>
                <a:cubicBezTo>
                  <a:pt x="871" y="44"/>
                  <a:pt x="851" y="43"/>
                  <a:pt x="841" y="43"/>
                </a:cubicBezTo>
                <a:cubicBezTo>
                  <a:pt x="791" y="42"/>
                  <a:pt x="742" y="43"/>
                  <a:pt x="693" y="45"/>
                </a:cubicBezTo>
                <a:cubicBezTo>
                  <a:pt x="689" y="45"/>
                  <a:pt x="689" y="45"/>
                  <a:pt x="689" y="45"/>
                </a:cubicBezTo>
                <a:cubicBezTo>
                  <a:pt x="689" y="45"/>
                  <a:pt x="689" y="45"/>
                  <a:pt x="689" y="45"/>
                </a:cubicBezTo>
                <a:cubicBezTo>
                  <a:pt x="688" y="45"/>
                  <a:pt x="688" y="45"/>
                  <a:pt x="688" y="45"/>
                </a:cubicBezTo>
                <a:cubicBezTo>
                  <a:pt x="686" y="45"/>
                  <a:pt x="686" y="45"/>
                  <a:pt x="686" y="45"/>
                </a:cubicBezTo>
                <a:cubicBezTo>
                  <a:pt x="686" y="45"/>
                  <a:pt x="687" y="45"/>
                  <a:pt x="688" y="45"/>
                </a:cubicBezTo>
                <a:cubicBezTo>
                  <a:pt x="689" y="45"/>
                  <a:pt x="689" y="45"/>
                  <a:pt x="689" y="45"/>
                </a:cubicBezTo>
                <a:cubicBezTo>
                  <a:pt x="689" y="45"/>
                  <a:pt x="689" y="45"/>
                  <a:pt x="689" y="45"/>
                </a:cubicBezTo>
                <a:cubicBezTo>
                  <a:pt x="689" y="45"/>
                  <a:pt x="689" y="45"/>
                  <a:pt x="689" y="45"/>
                </a:cubicBezTo>
                <a:cubicBezTo>
                  <a:pt x="692" y="45"/>
                  <a:pt x="692" y="45"/>
                  <a:pt x="692" y="45"/>
                </a:cubicBezTo>
                <a:cubicBezTo>
                  <a:pt x="701" y="45"/>
                  <a:pt x="701" y="45"/>
                  <a:pt x="701" y="45"/>
                </a:cubicBezTo>
                <a:cubicBezTo>
                  <a:pt x="701" y="45"/>
                  <a:pt x="703" y="44"/>
                  <a:pt x="707" y="44"/>
                </a:cubicBezTo>
                <a:cubicBezTo>
                  <a:pt x="756" y="43"/>
                  <a:pt x="811" y="43"/>
                  <a:pt x="855" y="43"/>
                </a:cubicBezTo>
                <a:cubicBezTo>
                  <a:pt x="873" y="44"/>
                  <a:pt x="908" y="45"/>
                  <a:pt x="926" y="47"/>
                </a:cubicBezTo>
                <a:cubicBezTo>
                  <a:pt x="922" y="47"/>
                  <a:pt x="907" y="46"/>
                  <a:pt x="888" y="46"/>
                </a:cubicBezTo>
                <a:cubicBezTo>
                  <a:pt x="907" y="46"/>
                  <a:pt x="925" y="48"/>
                  <a:pt x="941" y="49"/>
                </a:cubicBezTo>
                <a:cubicBezTo>
                  <a:pt x="955" y="49"/>
                  <a:pt x="978" y="51"/>
                  <a:pt x="985" y="52"/>
                </a:cubicBezTo>
                <a:cubicBezTo>
                  <a:pt x="986" y="52"/>
                  <a:pt x="984" y="52"/>
                  <a:pt x="985" y="52"/>
                </a:cubicBezTo>
                <a:cubicBezTo>
                  <a:pt x="986" y="52"/>
                  <a:pt x="996" y="53"/>
                  <a:pt x="997" y="53"/>
                </a:cubicBezTo>
                <a:cubicBezTo>
                  <a:pt x="1004" y="53"/>
                  <a:pt x="1003" y="53"/>
                  <a:pt x="1011" y="54"/>
                </a:cubicBezTo>
                <a:cubicBezTo>
                  <a:pt x="1022" y="55"/>
                  <a:pt x="1022" y="55"/>
                  <a:pt x="1029" y="56"/>
                </a:cubicBezTo>
                <a:cubicBezTo>
                  <a:pt x="1067" y="59"/>
                  <a:pt x="1104" y="64"/>
                  <a:pt x="1142" y="69"/>
                </a:cubicBezTo>
                <a:cubicBezTo>
                  <a:pt x="1154" y="71"/>
                  <a:pt x="1154" y="71"/>
                  <a:pt x="1154" y="71"/>
                </a:cubicBezTo>
                <a:cubicBezTo>
                  <a:pt x="1158" y="72"/>
                  <a:pt x="1155" y="72"/>
                  <a:pt x="1159" y="72"/>
                </a:cubicBezTo>
                <a:cubicBezTo>
                  <a:pt x="1162" y="73"/>
                  <a:pt x="1161" y="72"/>
                  <a:pt x="1165" y="73"/>
                </a:cubicBezTo>
                <a:cubicBezTo>
                  <a:pt x="1179" y="75"/>
                  <a:pt x="1196" y="78"/>
                  <a:pt x="1211" y="81"/>
                </a:cubicBezTo>
                <a:cubicBezTo>
                  <a:pt x="1229" y="84"/>
                  <a:pt x="1249" y="88"/>
                  <a:pt x="1267" y="94"/>
                </a:cubicBezTo>
                <a:cubicBezTo>
                  <a:pt x="1275" y="97"/>
                  <a:pt x="1284" y="101"/>
                  <a:pt x="1291" y="105"/>
                </a:cubicBezTo>
                <a:cubicBezTo>
                  <a:pt x="1298" y="109"/>
                  <a:pt x="1303" y="114"/>
                  <a:pt x="1305" y="119"/>
                </a:cubicBezTo>
                <a:cubicBezTo>
                  <a:pt x="1306" y="122"/>
                  <a:pt x="1306" y="121"/>
                  <a:pt x="1306" y="121"/>
                </a:cubicBezTo>
                <a:cubicBezTo>
                  <a:pt x="1306" y="121"/>
                  <a:pt x="1306" y="121"/>
                  <a:pt x="1307" y="124"/>
                </a:cubicBezTo>
                <a:cubicBezTo>
                  <a:pt x="1307" y="125"/>
                  <a:pt x="1307" y="126"/>
                  <a:pt x="1307" y="126"/>
                </a:cubicBezTo>
                <a:cubicBezTo>
                  <a:pt x="1307" y="127"/>
                  <a:pt x="1306" y="127"/>
                  <a:pt x="1306" y="128"/>
                </a:cubicBezTo>
                <a:cubicBezTo>
                  <a:pt x="1304" y="130"/>
                  <a:pt x="1302" y="132"/>
                  <a:pt x="1300" y="134"/>
                </a:cubicBezTo>
                <a:cubicBezTo>
                  <a:pt x="1296" y="138"/>
                  <a:pt x="1291" y="142"/>
                  <a:pt x="1285" y="145"/>
                </a:cubicBezTo>
                <a:cubicBezTo>
                  <a:pt x="1274" y="152"/>
                  <a:pt x="1262" y="158"/>
                  <a:pt x="1250" y="163"/>
                </a:cubicBezTo>
                <a:cubicBezTo>
                  <a:pt x="1247" y="164"/>
                  <a:pt x="1244" y="165"/>
                  <a:pt x="1241" y="166"/>
                </a:cubicBezTo>
                <a:cubicBezTo>
                  <a:pt x="1231" y="169"/>
                  <a:pt x="1231" y="169"/>
                  <a:pt x="1231" y="169"/>
                </a:cubicBezTo>
                <a:cubicBezTo>
                  <a:pt x="1224" y="171"/>
                  <a:pt x="1218" y="173"/>
                  <a:pt x="1211" y="175"/>
                </a:cubicBezTo>
                <a:cubicBezTo>
                  <a:pt x="1198" y="178"/>
                  <a:pt x="1184" y="182"/>
                  <a:pt x="1171" y="185"/>
                </a:cubicBezTo>
                <a:cubicBezTo>
                  <a:pt x="1167" y="186"/>
                  <a:pt x="1170" y="185"/>
                  <a:pt x="1164" y="186"/>
                </a:cubicBezTo>
                <a:cubicBezTo>
                  <a:pt x="1156" y="188"/>
                  <a:pt x="1158" y="188"/>
                  <a:pt x="1152" y="189"/>
                </a:cubicBezTo>
                <a:cubicBezTo>
                  <a:pt x="1147" y="190"/>
                  <a:pt x="1144" y="191"/>
                  <a:pt x="1141" y="191"/>
                </a:cubicBezTo>
                <a:cubicBezTo>
                  <a:pt x="1110" y="197"/>
                  <a:pt x="1078" y="201"/>
                  <a:pt x="1045" y="205"/>
                </a:cubicBezTo>
                <a:cubicBezTo>
                  <a:pt x="1013" y="208"/>
                  <a:pt x="980" y="210"/>
                  <a:pt x="947" y="213"/>
                </a:cubicBezTo>
                <a:cubicBezTo>
                  <a:pt x="885" y="217"/>
                  <a:pt x="823" y="220"/>
                  <a:pt x="765" y="221"/>
                </a:cubicBezTo>
                <a:cubicBezTo>
                  <a:pt x="719" y="222"/>
                  <a:pt x="675" y="223"/>
                  <a:pt x="633" y="222"/>
                </a:cubicBezTo>
                <a:cubicBezTo>
                  <a:pt x="578" y="222"/>
                  <a:pt x="530" y="221"/>
                  <a:pt x="478" y="219"/>
                </a:cubicBezTo>
                <a:cubicBezTo>
                  <a:pt x="441" y="218"/>
                  <a:pt x="400" y="216"/>
                  <a:pt x="368" y="214"/>
                </a:cubicBezTo>
                <a:cubicBezTo>
                  <a:pt x="350" y="214"/>
                  <a:pt x="350" y="214"/>
                  <a:pt x="350" y="214"/>
                </a:cubicBezTo>
                <a:cubicBezTo>
                  <a:pt x="321" y="212"/>
                  <a:pt x="321" y="212"/>
                  <a:pt x="321" y="212"/>
                </a:cubicBezTo>
                <a:cubicBezTo>
                  <a:pt x="296" y="210"/>
                  <a:pt x="270" y="209"/>
                  <a:pt x="244" y="206"/>
                </a:cubicBezTo>
                <a:cubicBezTo>
                  <a:pt x="215" y="204"/>
                  <a:pt x="188" y="201"/>
                  <a:pt x="160" y="198"/>
                </a:cubicBezTo>
                <a:cubicBezTo>
                  <a:pt x="144" y="196"/>
                  <a:pt x="129" y="194"/>
                  <a:pt x="114" y="191"/>
                </a:cubicBezTo>
                <a:cubicBezTo>
                  <a:pt x="103" y="189"/>
                  <a:pt x="93" y="187"/>
                  <a:pt x="82" y="185"/>
                </a:cubicBezTo>
                <a:cubicBezTo>
                  <a:pt x="68" y="182"/>
                  <a:pt x="53" y="178"/>
                  <a:pt x="40" y="172"/>
                </a:cubicBezTo>
                <a:cubicBezTo>
                  <a:pt x="33" y="170"/>
                  <a:pt x="26" y="166"/>
                  <a:pt x="22" y="163"/>
                </a:cubicBezTo>
                <a:cubicBezTo>
                  <a:pt x="17" y="159"/>
                  <a:pt x="14" y="154"/>
                  <a:pt x="14" y="149"/>
                </a:cubicBezTo>
                <a:cubicBezTo>
                  <a:pt x="14" y="144"/>
                  <a:pt x="19" y="137"/>
                  <a:pt x="26" y="131"/>
                </a:cubicBezTo>
                <a:cubicBezTo>
                  <a:pt x="33" y="126"/>
                  <a:pt x="41" y="121"/>
                  <a:pt x="50" y="117"/>
                </a:cubicBezTo>
                <a:cubicBezTo>
                  <a:pt x="67" y="108"/>
                  <a:pt x="85" y="101"/>
                  <a:pt x="103" y="95"/>
                </a:cubicBezTo>
                <a:cubicBezTo>
                  <a:pt x="144" y="82"/>
                  <a:pt x="195" y="70"/>
                  <a:pt x="235" y="61"/>
                </a:cubicBezTo>
                <a:cubicBezTo>
                  <a:pt x="268" y="55"/>
                  <a:pt x="302" y="49"/>
                  <a:pt x="340" y="44"/>
                </a:cubicBezTo>
                <a:cubicBezTo>
                  <a:pt x="350" y="42"/>
                  <a:pt x="350" y="42"/>
                  <a:pt x="350" y="42"/>
                </a:cubicBezTo>
                <a:cubicBezTo>
                  <a:pt x="407" y="35"/>
                  <a:pt x="471" y="28"/>
                  <a:pt x="517" y="25"/>
                </a:cubicBezTo>
                <a:cubicBezTo>
                  <a:pt x="534" y="24"/>
                  <a:pt x="549" y="23"/>
                  <a:pt x="565" y="22"/>
                </a:cubicBezTo>
                <a:cubicBezTo>
                  <a:pt x="583" y="21"/>
                  <a:pt x="599" y="20"/>
                  <a:pt x="616" y="19"/>
                </a:cubicBezTo>
                <a:cubicBezTo>
                  <a:pt x="632" y="19"/>
                  <a:pt x="632" y="19"/>
                  <a:pt x="632" y="19"/>
                </a:cubicBezTo>
                <a:cubicBezTo>
                  <a:pt x="649" y="18"/>
                  <a:pt x="666" y="17"/>
                  <a:pt x="684" y="17"/>
                </a:cubicBezTo>
                <a:cubicBezTo>
                  <a:pt x="712" y="16"/>
                  <a:pt x="742" y="16"/>
                  <a:pt x="774" y="16"/>
                </a:cubicBezTo>
                <a:cubicBezTo>
                  <a:pt x="799" y="16"/>
                  <a:pt x="836" y="16"/>
                  <a:pt x="864" y="16"/>
                </a:cubicBezTo>
                <a:cubicBezTo>
                  <a:pt x="912" y="18"/>
                  <a:pt x="961" y="19"/>
                  <a:pt x="1010" y="23"/>
                </a:cubicBezTo>
                <a:cubicBezTo>
                  <a:pt x="1026" y="24"/>
                  <a:pt x="1041" y="26"/>
                  <a:pt x="1058" y="27"/>
                </a:cubicBezTo>
                <a:cubicBezTo>
                  <a:pt x="1075" y="29"/>
                  <a:pt x="1096" y="31"/>
                  <a:pt x="1117" y="35"/>
                </a:cubicBezTo>
                <a:cubicBezTo>
                  <a:pt x="1123" y="36"/>
                  <a:pt x="1123" y="36"/>
                  <a:pt x="1123" y="36"/>
                </a:cubicBezTo>
                <a:cubicBezTo>
                  <a:pt x="1123" y="36"/>
                  <a:pt x="1123" y="36"/>
                  <a:pt x="1123" y="36"/>
                </a:cubicBezTo>
                <a:cubicBezTo>
                  <a:pt x="1124" y="36"/>
                  <a:pt x="1124" y="36"/>
                  <a:pt x="1124" y="36"/>
                </a:cubicBezTo>
                <a:cubicBezTo>
                  <a:pt x="1125" y="36"/>
                  <a:pt x="1125" y="36"/>
                  <a:pt x="1125" y="36"/>
                </a:cubicBezTo>
                <a:cubicBezTo>
                  <a:pt x="1125" y="36"/>
                  <a:pt x="1127" y="36"/>
                  <a:pt x="1127" y="37"/>
                </a:cubicBezTo>
                <a:cubicBezTo>
                  <a:pt x="1127" y="38"/>
                  <a:pt x="1128" y="36"/>
                  <a:pt x="1129" y="37"/>
                </a:cubicBezTo>
                <a:cubicBezTo>
                  <a:pt x="1129" y="37"/>
                  <a:pt x="1129" y="37"/>
                  <a:pt x="1129" y="38"/>
                </a:cubicBezTo>
                <a:cubicBezTo>
                  <a:pt x="1129" y="38"/>
                  <a:pt x="1129" y="38"/>
                  <a:pt x="1130" y="38"/>
                </a:cubicBezTo>
                <a:cubicBezTo>
                  <a:pt x="1130" y="38"/>
                  <a:pt x="1130" y="39"/>
                  <a:pt x="1131" y="39"/>
                </a:cubicBezTo>
                <a:cubicBezTo>
                  <a:pt x="1131" y="39"/>
                  <a:pt x="1131" y="39"/>
                  <a:pt x="1131" y="39"/>
                </a:cubicBezTo>
                <a:cubicBezTo>
                  <a:pt x="1132" y="39"/>
                  <a:pt x="1132" y="39"/>
                  <a:pt x="1133" y="39"/>
                </a:cubicBezTo>
                <a:cubicBezTo>
                  <a:pt x="1133" y="39"/>
                  <a:pt x="1134" y="39"/>
                  <a:pt x="1134" y="39"/>
                </a:cubicBezTo>
                <a:cubicBezTo>
                  <a:pt x="1135" y="39"/>
                  <a:pt x="1135" y="39"/>
                  <a:pt x="1135" y="39"/>
                </a:cubicBezTo>
                <a:cubicBezTo>
                  <a:pt x="1136" y="39"/>
                  <a:pt x="1136" y="39"/>
                  <a:pt x="1137" y="38"/>
                </a:cubicBezTo>
                <a:cubicBezTo>
                  <a:pt x="1137" y="38"/>
                  <a:pt x="1138" y="38"/>
                  <a:pt x="1138" y="38"/>
                </a:cubicBezTo>
                <a:cubicBezTo>
                  <a:pt x="1138" y="38"/>
                  <a:pt x="1139" y="38"/>
                  <a:pt x="1139" y="38"/>
                </a:cubicBezTo>
                <a:cubicBezTo>
                  <a:pt x="1140" y="37"/>
                  <a:pt x="1141" y="36"/>
                  <a:pt x="1142" y="36"/>
                </a:cubicBezTo>
                <a:cubicBezTo>
                  <a:pt x="1142" y="36"/>
                  <a:pt x="1142" y="35"/>
                  <a:pt x="1143" y="35"/>
                </a:cubicBezTo>
                <a:cubicBezTo>
                  <a:pt x="1143" y="35"/>
                  <a:pt x="1143" y="35"/>
                  <a:pt x="1143" y="35"/>
                </a:cubicBezTo>
                <a:cubicBezTo>
                  <a:pt x="1143" y="34"/>
                  <a:pt x="1143" y="33"/>
                  <a:pt x="1144" y="33"/>
                </a:cubicBezTo>
                <a:cubicBezTo>
                  <a:pt x="1144" y="33"/>
                  <a:pt x="1144" y="33"/>
                  <a:pt x="1144" y="33"/>
                </a:cubicBezTo>
                <a:cubicBezTo>
                  <a:pt x="1144" y="32"/>
                  <a:pt x="1144" y="31"/>
                  <a:pt x="1144" y="30"/>
                </a:cubicBezTo>
                <a:cubicBezTo>
                  <a:pt x="1144" y="29"/>
                  <a:pt x="1144" y="28"/>
                  <a:pt x="1144" y="28"/>
                </a:cubicBezTo>
                <a:cubicBezTo>
                  <a:pt x="1144" y="28"/>
                  <a:pt x="1144" y="27"/>
                  <a:pt x="1144" y="27"/>
                </a:cubicBezTo>
                <a:cubicBezTo>
                  <a:pt x="1144" y="26"/>
                  <a:pt x="1143" y="26"/>
                  <a:pt x="1143" y="26"/>
                </a:cubicBezTo>
                <a:cubicBezTo>
                  <a:pt x="1143" y="25"/>
                  <a:pt x="1143" y="25"/>
                  <a:pt x="1143" y="25"/>
                </a:cubicBezTo>
                <a:cubicBezTo>
                  <a:pt x="1143" y="25"/>
                  <a:pt x="1142" y="24"/>
                  <a:pt x="1142" y="24"/>
                </a:cubicBezTo>
                <a:cubicBezTo>
                  <a:pt x="1142" y="24"/>
                  <a:pt x="1142" y="24"/>
                  <a:pt x="1142" y="24"/>
                </a:cubicBezTo>
                <a:cubicBezTo>
                  <a:pt x="1141" y="23"/>
                  <a:pt x="1141" y="22"/>
                  <a:pt x="1140" y="22"/>
                </a:cubicBezTo>
                <a:cubicBezTo>
                  <a:pt x="1140" y="22"/>
                  <a:pt x="1139" y="21"/>
                  <a:pt x="1139" y="21"/>
                </a:cubicBezTo>
                <a:cubicBezTo>
                  <a:pt x="1138" y="21"/>
                  <a:pt x="1137" y="21"/>
                  <a:pt x="1137" y="20"/>
                </a:cubicBezTo>
                <a:cubicBezTo>
                  <a:pt x="1137" y="20"/>
                  <a:pt x="1137" y="20"/>
                  <a:pt x="1137" y="20"/>
                </a:cubicBezTo>
                <a:cubicBezTo>
                  <a:pt x="1137" y="20"/>
                  <a:pt x="1136" y="20"/>
                  <a:pt x="1136" y="20"/>
                </a:cubicBezTo>
                <a:cubicBezTo>
                  <a:pt x="1136" y="20"/>
                  <a:pt x="1135" y="20"/>
                  <a:pt x="1135" y="20"/>
                </a:cubicBezTo>
                <a:cubicBezTo>
                  <a:pt x="1135" y="20"/>
                  <a:pt x="1134" y="19"/>
                  <a:pt x="1134" y="19"/>
                </a:cubicBezTo>
                <a:cubicBezTo>
                  <a:pt x="1134" y="19"/>
                  <a:pt x="1134" y="20"/>
                  <a:pt x="1133" y="20"/>
                </a:cubicBezTo>
                <a:cubicBezTo>
                  <a:pt x="1133" y="20"/>
                  <a:pt x="1132" y="19"/>
                  <a:pt x="1132" y="19"/>
                </a:cubicBezTo>
                <a:cubicBezTo>
                  <a:pt x="1131" y="19"/>
                  <a:pt x="1131" y="19"/>
                  <a:pt x="1131" y="19"/>
                </a:cubicBezTo>
                <a:cubicBezTo>
                  <a:pt x="1131" y="19"/>
                  <a:pt x="1130" y="19"/>
                  <a:pt x="1130" y="20"/>
                </a:cubicBezTo>
                <a:cubicBezTo>
                  <a:pt x="1130" y="20"/>
                  <a:pt x="1128" y="19"/>
                  <a:pt x="1127" y="20"/>
                </a:cubicBezTo>
                <a:cubicBezTo>
                  <a:pt x="1127" y="19"/>
                  <a:pt x="1127" y="19"/>
                  <a:pt x="1126" y="19"/>
                </a:cubicBezTo>
                <a:cubicBezTo>
                  <a:pt x="1126" y="19"/>
                  <a:pt x="1126" y="19"/>
                  <a:pt x="1126" y="19"/>
                </a:cubicBezTo>
                <a:cubicBezTo>
                  <a:pt x="1126" y="19"/>
                  <a:pt x="1126" y="19"/>
                  <a:pt x="1126" y="19"/>
                </a:cubicBezTo>
                <a:cubicBezTo>
                  <a:pt x="1122" y="19"/>
                  <a:pt x="1122" y="19"/>
                  <a:pt x="1122" y="19"/>
                </a:cubicBezTo>
                <a:cubicBezTo>
                  <a:pt x="1103" y="16"/>
                  <a:pt x="1103" y="16"/>
                  <a:pt x="1103" y="16"/>
                </a:cubicBezTo>
                <a:cubicBezTo>
                  <a:pt x="1098" y="15"/>
                  <a:pt x="1092" y="15"/>
                  <a:pt x="1087" y="14"/>
                </a:cubicBezTo>
                <a:cubicBezTo>
                  <a:pt x="1078" y="13"/>
                  <a:pt x="1067" y="12"/>
                  <a:pt x="1056" y="11"/>
                </a:cubicBezTo>
                <a:cubicBezTo>
                  <a:pt x="1037" y="9"/>
                  <a:pt x="1021" y="8"/>
                  <a:pt x="1005" y="7"/>
                </a:cubicBezTo>
                <a:cubicBezTo>
                  <a:pt x="981" y="5"/>
                  <a:pt x="964" y="4"/>
                  <a:pt x="944" y="3"/>
                </a:cubicBezTo>
                <a:cubicBezTo>
                  <a:pt x="920" y="2"/>
                  <a:pt x="920" y="2"/>
                  <a:pt x="920" y="2"/>
                </a:cubicBezTo>
                <a:cubicBezTo>
                  <a:pt x="898" y="2"/>
                  <a:pt x="898" y="2"/>
                  <a:pt x="898" y="2"/>
                </a:cubicBezTo>
                <a:cubicBezTo>
                  <a:pt x="875" y="1"/>
                  <a:pt x="875" y="1"/>
                  <a:pt x="875" y="1"/>
                </a:cubicBezTo>
                <a:cubicBezTo>
                  <a:pt x="860" y="1"/>
                  <a:pt x="860" y="1"/>
                  <a:pt x="860" y="1"/>
                </a:cubicBezTo>
                <a:cubicBezTo>
                  <a:pt x="844" y="0"/>
                  <a:pt x="844" y="0"/>
                  <a:pt x="844" y="0"/>
                </a:cubicBezTo>
                <a:cubicBezTo>
                  <a:pt x="824" y="0"/>
                  <a:pt x="824" y="0"/>
                  <a:pt x="824" y="0"/>
                </a:cubicBezTo>
                <a:cubicBezTo>
                  <a:pt x="800" y="0"/>
                  <a:pt x="773" y="0"/>
                  <a:pt x="750" y="1"/>
                </a:cubicBezTo>
                <a:cubicBezTo>
                  <a:pt x="708" y="1"/>
                  <a:pt x="671" y="2"/>
                  <a:pt x="622" y="4"/>
                </a:cubicBezTo>
                <a:cubicBezTo>
                  <a:pt x="587" y="6"/>
                  <a:pt x="587" y="6"/>
                  <a:pt x="587" y="6"/>
                </a:cubicBezTo>
                <a:cubicBezTo>
                  <a:pt x="584" y="6"/>
                  <a:pt x="584" y="6"/>
                  <a:pt x="580" y="6"/>
                </a:cubicBezTo>
                <a:cubicBezTo>
                  <a:pt x="554" y="7"/>
                  <a:pt x="527" y="10"/>
                  <a:pt x="500" y="11"/>
                </a:cubicBezTo>
                <a:cubicBezTo>
                  <a:pt x="497" y="12"/>
                  <a:pt x="497" y="12"/>
                  <a:pt x="497" y="12"/>
                </a:cubicBezTo>
                <a:cubicBezTo>
                  <a:pt x="460" y="14"/>
                  <a:pt x="414" y="19"/>
                  <a:pt x="385" y="23"/>
                </a:cubicBezTo>
                <a:cubicBezTo>
                  <a:pt x="363" y="25"/>
                  <a:pt x="337" y="29"/>
                  <a:pt x="309" y="33"/>
                </a:cubicBezTo>
                <a:cubicBezTo>
                  <a:pt x="297" y="35"/>
                  <a:pt x="284" y="37"/>
                  <a:pt x="272" y="39"/>
                </a:cubicBezTo>
                <a:cubicBezTo>
                  <a:pt x="249" y="44"/>
                  <a:pt x="218" y="50"/>
                  <a:pt x="196" y="55"/>
                </a:cubicBezTo>
                <a:cubicBezTo>
                  <a:pt x="176" y="60"/>
                  <a:pt x="176" y="60"/>
                  <a:pt x="176" y="60"/>
                </a:cubicBezTo>
                <a:cubicBezTo>
                  <a:pt x="164" y="63"/>
                  <a:pt x="152" y="66"/>
                  <a:pt x="139" y="69"/>
                </a:cubicBezTo>
                <a:cubicBezTo>
                  <a:pt x="115" y="76"/>
                  <a:pt x="89" y="84"/>
                  <a:pt x="65" y="94"/>
                </a:cubicBezTo>
                <a:cubicBezTo>
                  <a:pt x="53" y="99"/>
                  <a:pt x="41" y="104"/>
                  <a:pt x="30" y="111"/>
                </a:cubicBezTo>
                <a:cubicBezTo>
                  <a:pt x="25" y="114"/>
                  <a:pt x="19" y="118"/>
                  <a:pt x="15" y="122"/>
                </a:cubicBezTo>
                <a:cubicBezTo>
                  <a:pt x="10" y="127"/>
                  <a:pt x="5" y="131"/>
                  <a:pt x="2" y="138"/>
                </a:cubicBezTo>
                <a:cubicBezTo>
                  <a:pt x="1" y="142"/>
                  <a:pt x="0" y="146"/>
                  <a:pt x="0" y="151"/>
                </a:cubicBezTo>
                <a:cubicBezTo>
                  <a:pt x="0" y="155"/>
                  <a:pt x="1" y="159"/>
                  <a:pt x="3" y="163"/>
                </a:cubicBezTo>
                <a:cubicBezTo>
                  <a:pt x="4" y="165"/>
                  <a:pt x="6" y="166"/>
                  <a:pt x="7" y="168"/>
                </a:cubicBezTo>
                <a:cubicBezTo>
                  <a:pt x="8" y="169"/>
                  <a:pt x="10" y="171"/>
                  <a:pt x="11" y="172"/>
                </a:cubicBezTo>
                <a:cubicBezTo>
                  <a:pt x="14" y="175"/>
                  <a:pt x="17" y="177"/>
                  <a:pt x="21" y="179"/>
                </a:cubicBezTo>
                <a:cubicBezTo>
                  <a:pt x="33" y="186"/>
                  <a:pt x="45" y="190"/>
                  <a:pt x="58" y="193"/>
                </a:cubicBezTo>
                <a:cubicBezTo>
                  <a:pt x="70" y="197"/>
                  <a:pt x="83" y="200"/>
                  <a:pt x="95" y="202"/>
                </a:cubicBezTo>
                <a:cubicBezTo>
                  <a:pt x="101" y="203"/>
                  <a:pt x="108" y="204"/>
                  <a:pt x="113" y="205"/>
                </a:cubicBezTo>
                <a:cubicBezTo>
                  <a:pt x="128" y="208"/>
                  <a:pt x="142" y="210"/>
                  <a:pt x="158" y="212"/>
                </a:cubicBezTo>
                <a:cubicBezTo>
                  <a:pt x="197" y="217"/>
                  <a:pt x="236" y="220"/>
                  <a:pt x="272" y="223"/>
                </a:cubicBezTo>
                <a:cubicBezTo>
                  <a:pt x="318" y="226"/>
                  <a:pt x="386" y="230"/>
                  <a:pt x="440" y="232"/>
                </a:cubicBezTo>
                <a:cubicBezTo>
                  <a:pt x="452" y="232"/>
                  <a:pt x="464" y="233"/>
                  <a:pt x="476" y="233"/>
                </a:cubicBezTo>
                <a:cubicBezTo>
                  <a:pt x="515" y="234"/>
                  <a:pt x="564" y="235"/>
                  <a:pt x="605" y="236"/>
                </a:cubicBezTo>
                <a:cubicBezTo>
                  <a:pt x="690" y="237"/>
                  <a:pt x="777" y="235"/>
                  <a:pt x="863" y="231"/>
                </a:cubicBezTo>
                <a:cubicBezTo>
                  <a:pt x="906" y="229"/>
                  <a:pt x="950" y="227"/>
                  <a:pt x="992" y="223"/>
                </a:cubicBezTo>
                <a:cubicBezTo>
                  <a:pt x="1035" y="220"/>
                  <a:pt x="1078" y="216"/>
                  <a:pt x="1120" y="209"/>
                </a:cubicBezTo>
                <a:cubicBezTo>
                  <a:pt x="1133" y="207"/>
                  <a:pt x="1153" y="203"/>
                  <a:pt x="1164" y="200"/>
                </a:cubicBezTo>
                <a:cubicBezTo>
                  <a:pt x="1167" y="200"/>
                  <a:pt x="1174" y="198"/>
                  <a:pt x="1180" y="197"/>
                </a:cubicBezTo>
                <a:cubicBezTo>
                  <a:pt x="1201" y="191"/>
                  <a:pt x="1226" y="184"/>
                  <a:pt x="1252" y="176"/>
                </a:cubicBezTo>
                <a:cubicBezTo>
                  <a:pt x="1259" y="174"/>
                  <a:pt x="1274" y="167"/>
                  <a:pt x="1282" y="162"/>
                </a:cubicBezTo>
                <a:cubicBezTo>
                  <a:pt x="1286" y="160"/>
                  <a:pt x="1277" y="165"/>
                  <a:pt x="1284" y="161"/>
                </a:cubicBezTo>
                <a:cubicBezTo>
                  <a:pt x="1288" y="159"/>
                  <a:pt x="1294" y="155"/>
                  <a:pt x="1301" y="150"/>
                </a:cubicBezTo>
                <a:cubicBezTo>
                  <a:pt x="1304" y="148"/>
                  <a:pt x="1308" y="145"/>
                  <a:pt x="1311" y="141"/>
                </a:cubicBezTo>
                <a:cubicBezTo>
                  <a:pt x="1313" y="139"/>
                  <a:pt x="1315" y="137"/>
                  <a:pt x="1317" y="134"/>
                </a:cubicBezTo>
                <a:cubicBezTo>
                  <a:pt x="1317" y="133"/>
                  <a:pt x="1318" y="132"/>
                  <a:pt x="1319" y="130"/>
                </a:cubicBezTo>
                <a:cubicBezTo>
                  <a:pt x="1319" y="129"/>
                  <a:pt x="1319" y="128"/>
                  <a:pt x="1319" y="127"/>
                </a:cubicBezTo>
                <a:cubicBezTo>
                  <a:pt x="1319" y="126"/>
                  <a:pt x="1319" y="126"/>
                  <a:pt x="1319" y="126"/>
                </a:cubicBezTo>
                <a:close/>
                <a:moveTo>
                  <a:pt x="1104" y="52"/>
                </a:moveTo>
                <a:cubicBezTo>
                  <a:pt x="1102" y="51"/>
                  <a:pt x="1092" y="50"/>
                  <a:pt x="1091" y="50"/>
                </a:cubicBezTo>
                <a:cubicBezTo>
                  <a:pt x="1095" y="50"/>
                  <a:pt x="1103" y="52"/>
                  <a:pt x="1104" y="52"/>
                </a:cubicBezTo>
                <a:close/>
                <a:moveTo>
                  <a:pt x="985" y="52"/>
                </a:moveTo>
                <a:cubicBezTo>
                  <a:pt x="985" y="52"/>
                  <a:pt x="985" y="52"/>
                  <a:pt x="985" y="52"/>
                </a:cubicBezTo>
                <a:cubicBezTo>
                  <a:pt x="985" y="52"/>
                  <a:pt x="985" y="52"/>
                  <a:pt x="985" y="52"/>
                </a:cubicBezTo>
                <a:close/>
                <a:moveTo>
                  <a:pt x="689" y="44"/>
                </a:moveTo>
                <a:cubicBezTo>
                  <a:pt x="689" y="43"/>
                  <a:pt x="688" y="44"/>
                  <a:pt x="688" y="43"/>
                </a:cubicBezTo>
                <a:cubicBezTo>
                  <a:pt x="689" y="43"/>
                  <a:pt x="689" y="43"/>
                  <a:pt x="689" y="43"/>
                </a:cubicBezTo>
                <a:cubicBezTo>
                  <a:pt x="689" y="43"/>
                  <a:pt x="687" y="43"/>
                  <a:pt x="687" y="43"/>
                </a:cubicBezTo>
                <a:cubicBezTo>
                  <a:pt x="687" y="43"/>
                  <a:pt x="688" y="44"/>
                  <a:pt x="688" y="43"/>
                </a:cubicBezTo>
                <a:cubicBezTo>
                  <a:pt x="688" y="43"/>
                  <a:pt x="688" y="43"/>
                  <a:pt x="688" y="44"/>
                </a:cubicBezTo>
                <a:cubicBezTo>
                  <a:pt x="688" y="44"/>
                  <a:pt x="688" y="43"/>
                  <a:pt x="688" y="43"/>
                </a:cubicBezTo>
                <a:cubicBezTo>
                  <a:pt x="688" y="44"/>
                  <a:pt x="688" y="44"/>
                  <a:pt x="688" y="44"/>
                </a:cubicBezTo>
                <a:cubicBezTo>
                  <a:pt x="689" y="44"/>
                  <a:pt x="689" y="44"/>
                  <a:pt x="689" y="44"/>
                </a:cubicBezTo>
                <a:close/>
                <a:moveTo>
                  <a:pt x="1041" y="46"/>
                </a:moveTo>
                <a:cubicBezTo>
                  <a:pt x="1044" y="47"/>
                  <a:pt x="1051" y="47"/>
                  <a:pt x="1053" y="48"/>
                </a:cubicBezTo>
                <a:cubicBezTo>
                  <a:pt x="1049" y="47"/>
                  <a:pt x="1042" y="46"/>
                  <a:pt x="1041" y="46"/>
                </a:cubicBezTo>
                <a:close/>
                <a:moveTo>
                  <a:pt x="689" y="39"/>
                </a:moveTo>
                <a:cubicBezTo>
                  <a:pt x="689" y="39"/>
                  <a:pt x="688" y="39"/>
                  <a:pt x="688" y="39"/>
                </a:cubicBezTo>
                <a:cubicBezTo>
                  <a:pt x="689" y="39"/>
                  <a:pt x="689" y="39"/>
                  <a:pt x="689" y="39"/>
                </a:cubicBezTo>
                <a:close/>
                <a:moveTo>
                  <a:pt x="688" y="45"/>
                </a:moveTo>
                <a:cubicBezTo>
                  <a:pt x="688" y="45"/>
                  <a:pt x="688" y="45"/>
                  <a:pt x="687" y="45"/>
                </a:cubicBezTo>
                <a:cubicBezTo>
                  <a:pt x="688" y="45"/>
                  <a:pt x="688" y="45"/>
                  <a:pt x="688" y="45"/>
                </a:cubicBezTo>
                <a:close/>
                <a:moveTo>
                  <a:pt x="863" y="47"/>
                </a:moveTo>
                <a:cubicBezTo>
                  <a:pt x="849" y="46"/>
                  <a:pt x="839" y="46"/>
                  <a:pt x="830" y="46"/>
                </a:cubicBezTo>
                <a:cubicBezTo>
                  <a:pt x="838" y="46"/>
                  <a:pt x="848" y="46"/>
                  <a:pt x="853" y="47"/>
                </a:cubicBezTo>
                <a:cubicBezTo>
                  <a:pt x="855" y="46"/>
                  <a:pt x="860" y="47"/>
                  <a:pt x="863" y="47"/>
                </a:cubicBezTo>
                <a:close/>
                <a:moveTo>
                  <a:pt x="1279" y="100"/>
                </a:moveTo>
                <a:cubicBezTo>
                  <a:pt x="1276" y="98"/>
                  <a:pt x="1271" y="96"/>
                  <a:pt x="1270" y="96"/>
                </a:cubicBezTo>
                <a:cubicBezTo>
                  <a:pt x="1274" y="98"/>
                  <a:pt x="1277" y="99"/>
                  <a:pt x="1279" y="100"/>
                </a:cubicBezTo>
                <a:close/>
                <a:moveTo>
                  <a:pt x="688" y="39"/>
                </a:moveTo>
                <a:cubicBezTo>
                  <a:pt x="688" y="39"/>
                  <a:pt x="688" y="39"/>
                  <a:pt x="688" y="39"/>
                </a:cubicBezTo>
                <a:cubicBezTo>
                  <a:pt x="688" y="39"/>
                  <a:pt x="688" y="39"/>
                  <a:pt x="688" y="39"/>
                </a:cubicBezTo>
                <a:cubicBezTo>
                  <a:pt x="688" y="39"/>
                  <a:pt x="688" y="39"/>
                  <a:pt x="688" y="39"/>
                </a:cubicBezTo>
                <a:close/>
                <a:moveTo>
                  <a:pt x="688" y="46"/>
                </a:moveTo>
                <a:cubicBezTo>
                  <a:pt x="688" y="46"/>
                  <a:pt x="689" y="46"/>
                  <a:pt x="689" y="46"/>
                </a:cubicBezTo>
                <a:cubicBezTo>
                  <a:pt x="688" y="46"/>
                  <a:pt x="688" y="46"/>
                  <a:pt x="688" y="46"/>
                </a:cubicBezTo>
                <a:close/>
                <a:moveTo>
                  <a:pt x="769" y="37"/>
                </a:moveTo>
                <a:cubicBezTo>
                  <a:pt x="762" y="37"/>
                  <a:pt x="762" y="37"/>
                  <a:pt x="762" y="37"/>
                </a:cubicBezTo>
                <a:cubicBezTo>
                  <a:pt x="761" y="37"/>
                  <a:pt x="762" y="37"/>
                  <a:pt x="763" y="37"/>
                </a:cubicBezTo>
                <a:cubicBezTo>
                  <a:pt x="768" y="37"/>
                  <a:pt x="769" y="37"/>
                  <a:pt x="769" y="37"/>
                </a:cubicBezTo>
                <a:close/>
                <a:moveTo>
                  <a:pt x="923" y="41"/>
                </a:moveTo>
                <a:cubicBezTo>
                  <a:pt x="912" y="40"/>
                  <a:pt x="912" y="40"/>
                  <a:pt x="912" y="40"/>
                </a:cubicBezTo>
                <a:cubicBezTo>
                  <a:pt x="907" y="40"/>
                  <a:pt x="879" y="39"/>
                  <a:pt x="882" y="39"/>
                </a:cubicBezTo>
                <a:cubicBezTo>
                  <a:pt x="899" y="40"/>
                  <a:pt x="924" y="41"/>
                  <a:pt x="938" y="42"/>
                </a:cubicBezTo>
                <a:cubicBezTo>
                  <a:pt x="933" y="41"/>
                  <a:pt x="928" y="41"/>
                  <a:pt x="923" y="41"/>
                </a:cubicBezTo>
                <a:close/>
                <a:moveTo>
                  <a:pt x="926" y="46"/>
                </a:moveTo>
                <a:cubicBezTo>
                  <a:pt x="967" y="48"/>
                  <a:pt x="967" y="48"/>
                  <a:pt x="967" y="48"/>
                </a:cubicBezTo>
                <a:cubicBezTo>
                  <a:pt x="954" y="47"/>
                  <a:pt x="939" y="46"/>
                  <a:pt x="926" y="46"/>
                </a:cubicBezTo>
                <a:close/>
                <a:moveTo>
                  <a:pt x="683" y="48"/>
                </a:moveTo>
                <a:cubicBezTo>
                  <a:pt x="683" y="48"/>
                  <a:pt x="683" y="48"/>
                  <a:pt x="683" y="48"/>
                </a:cubicBezTo>
                <a:close/>
                <a:moveTo>
                  <a:pt x="985" y="52"/>
                </a:moveTo>
                <a:cubicBezTo>
                  <a:pt x="985" y="52"/>
                  <a:pt x="986" y="52"/>
                  <a:pt x="986" y="52"/>
                </a:cubicBezTo>
                <a:cubicBezTo>
                  <a:pt x="986" y="52"/>
                  <a:pt x="985" y="52"/>
                  <a:pt x="985" y="52"/>
                </a:cubicBezTo>
                <a:close/>
                <a:moveTo>
                  <a:pt x="687" y="40"/>
                </a:moveTo>
                <a:cubicBezTo>
                  <a:pt x="687" y="40"/>
                  <a:pt x="687" y="40"/>
                  <a:pt x="687" y="40"/>
                </a:cubicBezTo>
                <a:cubicBezTo>
                  <a:pt x="687" y="40"/>
                  <a:pt x="687" y="40"/>
                  <a:pt x="687" y="40"/>
                </a:cubicBezTo>
                <a:close/>
                <a:moveTo>
                  <a:pt x="687" y="41"/>
                </a:moveTo>
                <a:cubicBezTo>
                  <a:pt x="687" y="41"/>
                  <a:pt x="687" y="41"/>
                  <a:pt x="687" y="41"/>
                </a:cubicBezTo>
                <a:cubicBezTo>
                  <a:pt x="687" y="41"/>
                  <a:pt x="687" y="41"/>
                  <a:pt x="687" y="41"/>
                </a:cubicBezTo>
                <a:close/>
                <a:moveTo>
                  <a:pt x="689" y="38"/>
                </a:move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90" y="38"/>
                  <a:pt x="690" y="38"/>
                </a:cubicBezTo>
                <a:cubicBezTo>
                  <a:pt x="689" y="38"/>
                  <a:pt x="689" y="38"/>
                  <a:pt x="689" y="38"/>
                </a:cubicBezTo>
                <a:close/>
                <a:moveTo>
                  <a:pt x="689" y="45"/>
                </a:moveTo>
                <a:cubicBezTo>
                  <a:pt x="689" y="44"/>
                  <a:pt x="689" y="45"/>
                  <a:pt x="689" y="45"/>
                </a:cubicBezTo>
                <a:cubicBezTo>
                  <a:pt x="689" y="45"/>
                  <a:pt x="689" y="45"/>
                  <a:pt x="689" y="45"/>
                </a:cubicBezTo>
                <a:close/>
                <a:moveTo>
                  <a:pt x="688" y="39"/>
                </a:moveTo>
                <a:cubicBezTo>
                  <a:pt x="688" y="39"/>
                  <a:pt x="687" y="38"/>
                  <a:pt x="687" y="39"/>
                </a:cubicBezTo>
                <a:cubicBezTo>
                  <a:pt x="687" y="39"/>
                  <a:pt x="688" y="39"/>
                  <a:pt x="688" y="39"/>
                </a:cubicBezTo>
                <a:close/>
                <a:moveTo>
                  <a:pt x="688" y="41"/>
                </a:moveTo>
                <a:cubicBezTo>
                  <a:pt x="688" y="41"/>
                  <a:pt x="688" y="41"/>
                  <a:pt x="688" y="41"/>
                </a:cubicBezTo>
                <a:cubicBezTo>
                  <a:pt x="688" y="41"/>
                  <a:pt x="688" y="41"/>
                  <a:pt x="688" y="41"/>
                </a:cubicBezTo>
                <a:cubicBezTo>
                  <a:pt x="687" y="41"/>
                  <a:pt x="688" y="41"/>
                  <a:pt x="688" y="41"/>
                </a:cubicBezTo>
                <a:close/>
                <a:moveTo>
                  <a:pt x="699" y="40"/>
                </a:moveTo>
                <a:cubicBezTo>
                  <a:pt x="689" y="41"/>
                  <a:pt x="689" y="41"/>
                  <a:pt x="689" y="41"/>
                </a:cubicBezTo>
                <a:cubicBezTo>
                  <a:pt x="689" y="41"/>
                  <a:pt x="688" y="41"/>
                  <a:pt x="688" y="41"/>
                </a:cubicBezTo>
                <a:cubicBezTo>
                  <a:pt x="688" y="41"/>
                  <a:pt x="689" y="41"/>
                  <a:pt x="689" y="41"/>
                </a:cubicBezTo>
                <a:cubicBezTo>
                  <a:pt x="689" y="41"/>
                  <a:pt x="689" y="41"/>
                  <a:pt x="689" y="41"/>
                </a:cubicBezTo>
                <a:lnTo>
                  <a:pt x="699" y="40"/>
                </a:lnTo>
                <a:close/>
                <a:moveTo>
                  <a:pt x="688" y="41"/>
                </a:moveTo>
                <a:cubicBezTo>
                  <a:pt x="688" y="41"/>
                  <a:pt x="688" y="41"/>
                  <a:pt x="688" y="41"/>
                </a:cubicBezTo>
                <a:cubicBezTo>
                  <a:pt x="688" y="41"/>
                  <a:pt x="688" y="41"/>
                  <a:pt x="688" y="41"/>
                </a:cubicBezTo>
                <a:cubicBezTo>
                  <a:pt x="688" y="41"/>
                  <a:pt x="688" y="41"/>
                  <a:pt x="688" y="41"/>
                </a:cubicBezTo>
                <a:close/>
              </a:path>
            </a:pathLst>
          </a:custGeom>
          <a:solidFill>
            <a:srgbClr val="AFDE7E"/>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solidFill>
                <a:srgbClr val="AFDE7E"/>
              </a:solidFill>
            </a:endParaRPr>
          </a:p>
        </p:txBody>
      </p:sp>
      <p:sp>
        <p:nvSpPr>
          <p:cNvPr id="86" name="Freeform 502">
            <a:extLst>
              <a:ext uri="{FF2B5EF4-FFF2-40B4-BE49-F238E27FC236}">
                <a16:creationId xmlns:a16="http://schemas.microsoft.com/office/drawing/2014/main" id="{ADD1FECD-A744-5044-9338-F3F1C4C060EA}"/>
              </a:ext>
            </a:extLst>
          </p:cNvPr>
          <p:cNvSpPr>
            <a:spLocks noEditPoints="1"/>
          </p:cNvSpPr>
          <p:nvPr/>
        </p:nvSpPr>
        <p:spPr bwMode="auto">
          <a:xfrm>
            <a:off x="2918361" y="1052085"/>
            <a:ext cx="1798903" cy="1200094"/>
          </a:xfrm>
          <a:custGeom>
            <a:avLst/>
            <a:gdLst>
              <a:gd name="T0" fmla="*/ 685 w 1319"/>
              <a:gd name="T1" fmla="*/ 39 h 237"/>
              <a:gd name="T2" fmla="*/ 684 w 1319"/>
              <a:gd name="T3" fmla="*/ 48 h 237"/>
              <a:gd name="T4" fmla="*/ 686 w 1319"/>
              <a:gd name="T5" fmla="*/ 40 h 237"/>
              <a:gd name="T6" fmla="*/ 689 w 1319"/>
              <a:gd name="T7" fmla="*/ 38 h 237"/>
              <a:gd name="T8" fmla="*/ 1030 w 1319"/>
              <a:gd name="T9" fmla="*/ 43 h 237"/>
              <a:gd name="T10" fmla="*/ 1319 w 1319"/>
              <a:gd name="T11" fmla="*/ 126 h 237"/>
              <a:gd name="T12" fmla="*/ 1278 w 1319"/>
              <a:gd name="T13" fmla="*/ 85 h 237"/>
              <a:gd name="T14" fmla="*/ 1098 w 1319"/>
              <a:gd name="T15" fmla="*/ 53 h 237"/>
              <a:gd name="T16" fmla="*/ 927 w 1319"/>
              <a:gd name="T17" fmla="*/ 38 h 237"/>
              <a:gd name="T18" fmla="*/ 835 w 1319"/>
              <a:gd name="T19" fmla="*/ 36 h 237"/>
              <a:gd name="T20" fmla="*/ 809 w 1319"/>
              <a:gd name="T21" fmla="*/ 36 h 237"/>
              <a:gd name="T22" fmla="*/ 927 w 1319"/>
              <a:gd name="T23" fmla="*/ 39 h 237"/>
              <a:gd name="T24" fmla="*/ 906 w 1319"/>
              <a:gd name="T25" fmla="*/ 40 h 237"/>
              <a:gd name="T26" fmla="*/ 954 w 1319"/>
              <a:gd name="T27" fmla="*/ 43 h 237"/>
              <a:gd name="T28" fmla="*/ 718 w 1319"/>
              <a:gd name="T29" fmla="*/ 40 h 237"/>
              <a:gd name="T30" fmla="*/ 1084 w 1319"/>
              <a:gd name="T31" fmla="*/ 57 h 237"/>
              <a:gd name="T32" fmla="*/ 954 w 1319"/>
              <a:gd name="T33" fmla="*/ 48 h 237"/>
              <a:gd name="T34" fmla="*/ 688 w 1319"/>
              <a:gd name="T35" fmla="*/ 45 h 237"/>
              <a:gd name="T36" fmla="*/ 692 w 1319"/>
              <a:gd name="T37" fmla="*/ 45 h 237"/>
              <a:gd name="T38" fmla="*/ 941 w 1319"/>
              <a:gd name="T39" fmla="*/ 49 h 237"/>
              <a:gd name="T40" fmla="*/ 1142 w 1319"/>
              <a:gd name="T41" fmla="*/ 69 h 237"/>
              <a:gd name="T42" fmla="*/ 1291 w 1319"/>
              <a:gd name="T43" fmla="*/ 105 h 237"/>
              <a:gd name="T44" fmla="*/ 1300 w 1319"/>
              <a:gd name="T45" fmla="*/ 134 h 237"/>
              <a:gd name="T46" fmla="*/ 1171 w 1319"/>
              <a:gd name="T47" fmla="*/ 185 h 237"/>
              <a:gd name="T48" fmla="*/ 765 w 1319"/>
              <a:gd name="T49" fmla="*/ 221 h 237"/>
              <a:gd name="T50" fmla="*/ 244 w 1319"/>
              <a:gd name="T51" fmla="*/ 206 h 237"/>
              <a:gd name="T52" fmla="*/ 14 w 1319"/>
              <a:gd name="T53" fmla="*/ 149 h 237"/>
              <a:gd name="T54" fmla="*/ 350 w 1319"/>
              <a:gd name="T55" fmla="*/ 42 h 237"/>
              <a:gd name="T56" fmla="*/ 774 w 1319"/>
              <a:gd name="T57" fmla="*/ 16 h 237"/>
              <a:gd name="T58" fmla="*/ 1123 w 1319"/>
              <a:gd name="T59" fmla="*/ 36 h 237"/>
              <a:gd name="T60" fmla="*/ 1130 w 1319"/>
              <a:gd name="T61" fmla="*/ 38 h 237"/>
              <a:gd name="T62" fmla="*/ 1137 w 1319"/>
              <a:gd name="T63" fmla="*/ 38 h 237"/>
              <a:gd name="T64" fmla="*/ 1144 w 1319"/>
              <a:gd name="T65" fmla="*/ 33 h 237"/>
              <a:gd name="T66" fmla="*/ 1143 w 1319"/>
              <a:gd name="T67" fmla="*/ 25 h 237"/>
              <a:gd name="T68" fmla="*/ 1137 w 1319"/>
              <a:gd name="T69" fmla="*/ 20 h 237"/>
              <a:gd name="T70" fmla="*/ 1131 w 1319"/>
              <a:gd name="T71" fmla="*/ 19 h 237"/>
              <a:gd name="T72" fmla="*/ 1122 w 1319"/>
              <a:gd name="T73" fmla="*/ 19 h 237"/>
              <a:gd name="T74" fmla="*/ 920 w 1319"/>
              <a:gd name="T75" fmla="*/ 2 h 237"/>
              <a:gd name="T76" fmla="*/ 750 w 1319"/>
              <a:gd name="T77" fmla="*/ 1 h 237"/>
              <a:gd name="T78" fmla="*/ 385 w 1319"/>
              <a:gd name="T79" fmla="*/ 23 h 237"/>
              <a:gd name="T80" fmla="*/ 65 w 1319"/>
              <a:gd name="T81" fmla="*/ 94 h 237"/>
              <a:gd name="T82" fmla="*/ 7 w 1319"/>
              <a:gd name="T83" fmla="*/ 168 h 237"/>
              <a:gd name="T84" fmla="*/ 158 w 1319"/>
              <a:gd name="T85" fmla="*/ 212 h 237"/>
              <a:gd name="T86" fmla="*/ 992 w 1319"/>
              <a:gd name="T87" fmla="*/ 223 h 237"/>
              <a:gd name="T88" fmla="*/ 1284 w 1319"/>
              <a:gd name="T89" fmla="*/ 161 h 237"/>
              <a:gd name="T90" fmla="*/ 1319 w 1319"/>
              <a:gd name="T91" fmla="*/ 126 h 237"/>
              <a:gd name="T92" fmla="*/ 985 w 1319"/>
              <a:gd name="T93" fmla="*/ 52 h 237"/>
              <a:gd name="T94" fmla="*/ 688 w 1319"/>
              <a:gd name="T95" fmla="*/ 44 h 237"/>
              <a:gd name="T96" fmla="*/ 1041 w 1319"/>
              <a:gd name="T97" fmla="*/ 46 h 237"/>
              <a:gd name="T98" fmla="*/ 688 w 1319"/>
              <a:gd name="T99" fmla="*/ 45 h 237"/>
              <a:gd name="T100" fmla="*/ 1270 w 1319"/>
              <a:gd name="T101" fmla="*/ 96 h 237"/>
              <a:gd name="T102" fmla="*/ 688 w 1319"/>
              <a:gd name="T103" fmla="*/ 46 h 237"/>
              <a:gd name="T104" fmla="*/ 769 w 1319"/>
              <a:gd name="T105" fmla="*/ 37 h 237"/>
              <a:gd name="T106" fmla="*/ 926 w 1319"/>
              <a:gd name="T107" fmla="*/ 46 h 237"/>
              <a:gd name="T108" fmla="*/ 986 w 1319"/>
              <a:gd name="T109" fmla="*/ 52 h 237"/>
              <a:gd name="T110" fmla="*/ 687 w 1319"/>
              <a:gd name="T111" fmla="*/ 41 h 237"/>
              <a:gd name="T112" fmla="*/ 689 w 1319"/>
              <a:gd name="T113" fmla="*/ 38 h 237"/>
              <a:gd name="T114" fmla="*/ 689 w 1319"/>
              <a:gd name="T115" fmla="*/ 45 h 237"/>
              <a:gd name="T116" fmla="*/ 688 w 1319"/>
              <a:gd name="T117" fmla="*/ 41 h 237"/>
              <a:gd name="T118" fmla="*/ 689 w 1319"/>
              <a:gd name="T119" fmla="*/ 4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9" h="237">
                <a:moveTo>
                  <a:pt x="686" y="40"/>
                </a:moveTo>
                <a:cubicBezTo>
                  <a:pt x="686" y="40"/>
                  <a:pt x="686" y="40"/>
                  <a:pt x="686" y="40"/>
                </a:cubicBezTo>
                <a:cubicBezTo>
                  <a:pt x="686" y="40"/>
                  <a:pt x="685" y="40"/>
                  <a:pt x="684" y="40"/>
                </a:cubicBezTo>
                <a:cubicBezTo>
                  <a:pt x="684" y="40"/>
                  <a:pt x="684" y="40"/>
                  <a:pt x="684" y="40"/>
                </a:cubicBezTo>
                <a:cubicBezTo>
                  <a:pt x="684" y="40"/>
                  <a:pt x="684" y="40"/>
                  <a:pt x="683" y="40"/>
                </a:cubicBezTo>
                <a:cubicBezTo>
                  <a:pt x="684" y="39"/>
                  <a:pt x="685" y="40"/>
                  <a:pt x="685" y="39"/>
                </a:cubicBezTo>
                <a:cubicBezTo>
                  <a:pt x="685" y="39"/>
                  <a:pt x="685" y="39"/>
                  <a:pt x="685" y="39"/>
                </a:cubicBezTo>
                <a:cubicBezTo>
                  <a:pt x="686" y="39"/>
                  <a:pt x="687" y="39"/>
                  <a:pt x="688" y="39"/>
                </a:cubicBezTo>
                <a:cubicBezTo>
                  <a:pt x="687" y="40"/>
                  <a:pt x="686" y="39"/>
                  <a:pt x="686" y="40"/>
                </a:cubicBezTo>
                <a:close/>
                <a:moveTo>
                  <a:pt x="684" y="48"/>
                </a:moveTo>
                <a:cubicBezTo>
                  <a:pt x="685" y="48"/>
                  <a:pt x="685" y="48"/>
                  <a:pt x="685" y="48"/>
                </a:cubicBezTo>
                <a:cubicBezTo>
                  <a:pt x="685" y="48"/>
                  <a:pt x="684" y="48"/>
                  <a:pt x="684" y="48"/>
                </a:cubicBezTo>
                <a:close/>
                <a:moveTo>
                  <a:pt x="685" y="46"/>
                </a:moveTo>
                <a:cubicBezTo>
                  <a:pt x="685" y="46"/>
                  <a:pt x="685" y="46"/>
                  <a:pt x="685" y="46"/>
                </a:cubicBezTo>
                <a:cubicBezTo>
                  <a:pt x="685" y="46"/>
                  <a:pt x="685" y="46"/>
                  <a:pt x="685" y="46"/>
                </a:cubicBezTo>
                <a:close/>
                <a:moveTo>
                  <a:pt x="686" y="40"/>
                </a:moveTo>
                <a:cubicBezTo>
                  <a:pt x="686" y="40"/>
                  <a:pt x="687" y="40"/>
                  <a:pt x="687" y="40"/>
                </a:cubicBezTo>
                <a:cubicBezTo>
                  <a:pt x="686" y="40"/>
                  <a:pt x="686" y="40"/>
                  <a:pt x="686" y="40"/>
                </a:cubicBezTo>
                <a:cubicBezTo>
                  <a:pt x="686" y="40"/>
                  <a:pt x="686" y="40"/>
                  <a:pt x="686" y="40"/>
                </a:cubicBezTo>
                <a:close/>
                <a:moveTo>
                  <a:pt x="686" y="43"/>
                </a:moveTo>
                <a:cubicBezTo>
                  <a:pt x="686" y="44"/>
                  <a:pt x="686" y="43"/>
                  <a:pt x="686" y="43"/>
                </a:cubicBezTo>
                <a:close/>
                <a:moveTo>
                  <a:pt x="689" y="38"/>
                </a:moveTo>
                <a:cubicBezTo>
                  <a:pt x="688" y="38"/>
                  <a:pt x="688" y="38"/>
                  <a:pt x="688" y="39"/>
                </a:cubicBezTo>
                <a:cubicBezTo>
                  <a:pt x="688" y="39"/>
                  <a:pt x="689" y="39"/>
                  <a:pt x="689" y="38"/>
                </a:cubicBezTo>
                <a:close/>
                <a:moveTo>
                  <a:pt x="685" y="46"/>
                </a:moveTo>
                <a:cubicBezTo>
                  <a:pt x="685" y="46"/>
                  <a:pt x="685" y="46"/>
                  <a:pt x="685" y="46"/>
                </a:cubicBezTo>
                <a:close/>
                <a:moveTo>
                  <a:pt x="685" y="45"/>
                </a:moveTo>
                <a:cubicBezTo>
                  <a:pt x="685" y="45"/>
                  <a:pt x="685" y="45"/>
                  <a:pt x="685" y="45"/>
                </a:cubicBezTo>
                <a:cubicBezTo>
                  <a:pt x="685" y="45"/>
                  <a:pt x="685" y="45"/>
                  <a:pt x="685" y="45"/>
                </a:cubicBezTo>
                <a:close/>
                <a:moveTo>
                  <a:pt x="1030" y="43"/>
                </a:moveTo>
                <a:cubicBezTo>
                  <a:pt x="1023" y="42"/>
                  <a:pt x="1012" y="41"/>
                  <a:pt x="1009" y="41"/>
                </a:cubicBezTo>
                <a:cubicBezTo>
                  <a:pt x="1019" y="42"/>
                  <a:pt x="1026" y="43"/>
                  <a:pt x="1030" y="43"/>
                </a:cubicBezTo>
                <a:close/>
                <a:moveTo>
                  <a:pt x="1122" y="54"/>
                </a:moveTo>
                <a:cubicBezTo>
                  <a:pt x="1109" y="53"/>
                  <a:pt x="1109" y="53"/>
                  <a:pt x="1109" y="53"/>
                </a:cubicBezTo>
                <a:cubicBezTo>
                  <a:pt x="1108" y="53"/>
                  <a:pt x="1118" y="54"/>
                  <a:pt x="1122" y="54"/>
                </a:cubicBezTo>
                <a:close/>
                <a:moveTo>
                  <a:pt x="1319" y="126"/>
                </a:moveTo>
                <a:cubicBezTo>
                  <a:pt x="1319" y="125"/>
                  <a:pt x="1319" y="125"/>
                  <a:pt x="1319" y="125"/>
                </a:cubicBezTo>
                <a:cubicBezTo>
                  <a:pt x="1319" y="124"/>
                  <a:pt x="1319" y="124"/>
                  <a:pt x="1319" y="124"/>
                </a:cubicBezTo>
                <a:cubicBezTo>
                  <a:pt x="1319" y="118"/>
                  <a:pt x="1316" y="112"/>
                  <a:pt x="1313" y="108"/>
                </a:cubicBezTo>
                <a:cubicBezTo>
                  <a:pt x="1309" y="103"/>
                  <a:pt x="1305" y="100"/>
                  <a:pt x="1301" y="97"/>
                </a:cubicBezTo>
                <a:cubicBezTo>
                  <a:pt x="1293" y="91"/>
                  <a:pt x="1285" y="88"/>
                  <a:pt x="1279" y="86"/>
                </a:cubicBezTo>
                <a:cubicBezTo>
                  <a:pt x="1280" y="86"/>
                  <a:pt x="1280" y="86"/>
                  <a:pt x="1278" y="85"/>
                </a:cubicBezTo>
                <a:cubicBezTo>
                  <a:pt x="1272" y="83"/>
                  <a:pt x="1269" y="82"/>
                  <a:pt x="1262" y="80"/>
                </a:cubicBezTo>
                <a:cubicBezTo>
                  <a:pt x="1239" y="73"/>
                  <a:pt x="1219" y="70"/>
                  <a:pt x="1199" y="67"/>
                </a:cubicBezTo>
                <a:cubicBezTo>
                  <a:pt x="1180" y="64"/>
                  <a:pt x="1162" y="61"/>
                  <a:pt x="1142" y="58"/>
                </a:cubicBezTo>
                <a:cubicBezTo>
                  <a:pt x="1137" y="58"/>
                  <a:pt x="1123" y="55"/>
                  <a:pt x="1119" y="55"/>
                </a:cubicBezTo>
                <a:cubicBezTo>
                  <a:pt x="1126" y="56"/>
                  <a:pt x="1135" y="57"/>
                  <a:pt x="1134" y="57"/>
                </a:cubicBezTo>
                <a:cubicBezTo>
                  <a:pt x="1122" y="56"/>
                  <a:pt x="1106" y="54"/>
                  <a:pt x="1098" y="53"/>
                </a:cubicBezTo>
                <a:cubicBezTo>
                  <a:pt x="1083" y="51"/>
                  <a:pt x="1076" y="50"/>
                  <a:pt x="1062" y="49"/>
                </a:cubicBezTo>
                <a:cubicBezTo>
                  <a:pt x="1059" y="48"/>
                  <a:pt x="1065" y="49"/>
                  <a:pt x="1058" y="48"/>
                </a:cubicBezTo>
                <a:cubicBezTo>
                  <a:pt x="1037" y="46"/>
                  <a:pt x="1027" y="45"/>
                  <a:pt x="1008" y="43"/>
                </a:cubicBezTo>
                <a:cubicBezTo>
                  <a:pt x="1003" y="43"/>
                  <a:pt x="980" y="41"/>
                  <a:pt x="974" y="41"/>
                </a:cubicBezTo>
                <a:cubicBezTo>
                  <a:pt x="968" y="40"/>
                  <a:pt x="980" y="41"/>
                  <a:pt x="975" y="41"/>
                </a:cubicBezTo>
                <a:cubicBezTo>
                  <a:pt x="927" y="38"/>
                  <a:pt x="927" y="38"/>
                  <a:pt x="927" y="38"/>
                </a:cubicBezTo>
                <a:cubicBezTo>
                  <a:pt x="923" y="38"/>
                  <a:pt x="920" y="38"/>
                  <a:pt x="914" y="38"/>
                </a:cubicBezTo>
                <a:cubicBezTo>
                  <a:pt x="909" y="37"/>
                  <a:pt x="915" y="37"/>
                  <a:pt x="908" y="37"/>
                </a:cubicBezTo>
                <a:cubicBezTo>
                  <a:pt x="902" y="37"/>
                  <a:pt x="913" y="38"/>
                  <a:pt x="912" y="38"/>
                </a:cubicBezTo>
                <a:cubicBezTo>
                  <a:pt x="903" y="37"/>
                  <a:pt x="905" y="38"/>
                  <a:pt x="900" y="38"/>
                </a:cubicBezTo>
                <a:cubicBezTo>
                  <a:pt x="888" y="37"/>
                  <a:pt x="880" y="37"/>
                  <a:pt x="869" y="37"/>
                </a:cubicBezTo>
                <a:cubicBezTo>
                  <a:pt x="835" y="36"/>
                  <a:pt x="835" y="36"/>
                  <a:pt x="835" y="36"/>
                </a:cubicBezTo>
                <a:cubicBezTo>
                  <a:pt x="811" y="36"/>
                  <a:pt x="811" y="36"/>
                  <a:pt x="811" y="36"/>
                </a:cubicBezTo>
                <a:cubicBezTo>
                  <a:pt x="786" y="36"/>
                  <a:pt x="786" y="36"/>
                  <a:pt x="786" y="36"/>
                </a:cubicBezTo>
                <a:cubicBezTo>
                  <a:pt x="781" y="36"/>
                  <a:pt x="790" y="36"/>
                  <a:pt x="782" y="36"/>
                </a:cubicBezTo>
                <a:cubicBezTo>
                  <a:pt x="749" y="36"/>
                  <a:pt x="716" y="37"/>
                  <a:pt x="692" y="38"/>
                </a:cubicBezTo>
                <a:cubicBezTo>
                  <a:pt x="729" y="36"/>
                  <a:pt x="757" y="36"/>
                  <a:pt x="790" y="36"/>
                </a:cubicBezTo>
                <a:cubicBezTo>
                  <a:pt x="795" y="36"/>
                  <a:pt x="804" y="36"/>
                  <a:pt x="809" y="36"/>
                </a:cubicBezTo>
                <a:cubicBezTo>
                  <a:pt x="811" y="36"/>
                  <a:pt x="804" y="36"/>
                  <a:pt x="811" y="36"/>
                </a:cubicBezTo>
                <a:cubicBezTo>
                  <a:pt x="818" y="36"/>
                  <a:pt x="818" y="36"/>
                  <a:pt x="818" y="36"/>
                </a:cubicBezTo>
                <a:cubicBezTo>
                  <a:pt x="814" y="36"/>
                  <a:pt x="821" y="36"/>
                  <a:pt x="823" y="37"/>
                </a:cubicBezTo>
                <a:cubicBezTo>
                  <a:pt x="851" y="37"/>
                  <a:pt x="873" y="37"/>
                  <a:pt x="898" y="38"/>
                </a:cubicBezTo>
                <a:cubicBezTo>
                  <a:pt x="902" y="38"/>
                  <a:pt x="894" y="38"/>
                  <a:pt x="900" y="38"/>
                </a:cubicBezTo>
                <a:cubicBezTo>
                  <a:pt x="927" y="39"/>
                  <a:pt x="927" y="39"/>
                  <a:pt x="927" y="39"/>
                </a:cubicBezTo>
                <a:cubicBezTo>
                  <a:pt x="930" y="40"/>
                  <a:pt x="937" y="40"/>
                  <a:pt x="933" y="40"/>
                </a:cubicBezTo>
                <a:cubicBezTo>
                  <a:pt x="901" y="38"/>
                  <a:pt x="856" y="37"/>
                  <a:pt x="817" y="37"/>
                </a:cubicBezTo>
                <a:cubicBezTo>
                  <a:pt x="806" y="37"/>
                  <a:pt x="793" y="37"/>
                  <a:pt x="787" y="37"/>
                </a:cubicBezTo>
                <a:cubicBezTo>
                  <a:pt x="804" y="37"/>
                  <a:pt x="818" y="37"/>
                  <a:pt x="833" y="38"/>
                </a:cubicBezTo>
                <a:cubicBezTo>
                  <a:pt x="853" y="38"/>
                  <a:pt x="874" y="38"/>
                  <a:pt x="893" y="39"/>
                </a:cubicBezTo>
                <a:cubicBezTo>
                  <a:pt x="906" y="40"/>
                  <a:pt x="906" y="40"/>
                  <a:pt x="906" y="40"/>
                </a:cubicBezTo>
                <a:cubicBezTo>
                  <a:pt x="920" y="40"/>
                  <a:pt x="920" y="40"/>
                  <a:pt x="920" y="40"/>
                </a:cubicBezTo>
                <a:cubicBezTo>
                  <a:pt x="929" y="41"/>
                  <a:pt x="929" y="41"/>
                  <a:pt x="929" y="41"/>
                </a:cubicBezTo>
                <a:cubicBezTo>
                  <a:pt x="937" y="41"/>
                  <a:pt x="944" y="41"/>
                  <a:pt x="953" y="42"/>
                </a:cubicBezTo>
                <a:cubicBezTo>
                  <a:pt x="968" y="43"/>
                  <a:pt x="983" y="44"/>
                  <a:pt x="999" y="46"/>
                </a:cubicBezTo>
                <a:cubicBezTo>
                  <a:pt x="1002" y="46"/>
                  <a:pt x="1001" y="46"/>
                  <a:pt x="997" y="46"/>
                </a:cubicBezTo>
                <a:cubicBezTo>
                  <a:pt x="977" y="44"/>
                  <a:pt x="974" y="44"/>
                  <a:pt x="954" y="43"/>
                </a:cubicBezTo>
                <a:cubicBezTo>
                  <a:pt x="956" y="43"/>
                  <a:pt x="958" y="43"/>
                  <a:pt x="957" y="43"/>
                </a:cubicBezTo>
                <a:cubicBezTo>
                  <a:pt x="951" y="43"/>
                  <a:pt x="949" y="42"/>
                  <a:pt x="945" y="42"/>
                </a:cubicBezTo>
                <a:cubicBezTo>
                  <a:pt x="960" y="43"/>
                  <a:pt x="958" y="43"/>
                  <a:pt x="953" y="43"/>
                </a:cubicBezTo>
                <a:cubicBezTo>
                  <a:pt x="916" y="41"/>
                  <a:pt x="870" y="39"/>
                  <a:pt x="840" y="39"/>
                </a:cubicBezTo>
                <a:cubicBezTo>
                  <a:pt x="836" y="39"/>
                  <a:pt x="834" y="39"/>
                  <a:pt x="829" y="39"/>
                </a:cubicBezTo>
                <a:cubicBezTo>
                  <a:pt x="794" y="38"/>
                  <a:pt x="755" y="38"/>
                  <a:pt x="718" y="40"/>
                </a:cubicBezTo>
                <a:cubicBezTo>
                  <a:pt x="761" y="39"/>
                  <a:pt x="805" y="38"/>
                  <a:pt x="854" y="39"/>
                </a:cubicBezTo>
                <a:cubicBezTo>
                  <a:pt x="856" y="39"/>
                  <a:pt x="854" y="39"/>
                  <a:pt x="859" y="40"/>
                </a:cubicBezTo>
                <a:cubicBezTo>
                  <a:pt x="880" y="40"/>
                  <a:pt x="904" y="41"/>
                  <a:pt x="920" y="42"/>
                </a:cubicBezTo>
                <a:cubicBezTo>
                  <a:pt x="941" y="44"/>
                  <a:pt x="941" y="44"/>
                  <a:pt x="941" y="44"/>
                </a:cubicBezTo>
                <a:cubicBezTo>
                  <a:pt x="993" y="47"/>
                  <a:pt x="1030" y="51"/>
                  <a:pt x="1079" y="57"/>
                </a:cubicBezTo>
                <a:cubicBezTo>
                  <a:pt x="1079" y="57"/>
                  <a:pt x="1082" y="57"/>
                  <a:pt x="1084" y="57"/>
                </a:cubicBezTo>
                <a:cubicBezTo>
                  <a:pt x="1073" y="57"/>
                  <a:pt x="1073" y="57"/>
                  <a:pt x="1073" y="57"/>
                </a:cubicBezTo>
                <a:cubicBezTo>
                  <a:pt x="1049" y="54"/>
                  <a:pt x="1049" y="54"/>
                  <a:pt x="1049" y="54"/>
                </a:cubicBezTo>
                <a:cubicBezTo>
                  <a:pt x="1008" y="50"/>
                  <a:pt x="950" y="45"/>
                  <a:pt x="898" y="43"/>
                </a:cubicBezTo>
                <a:cubicBezTo>
                  <a:pt x="892" y="43"/>
                  <a:pt x="897" y="43"/>
                  <a:pt x="901" y="44"/>
                </a:cubicBezTo>
                <a:cubicBezTo>
                  <a:pt x="926" y="45"/>
                  <a:pt x="948" y="46"/>
                  <a:pt x="975" y="48"/>
                </a:cubicBezTo>
                <a:cubicBezTo>
                  <a:pt x="984" y="50"/>
                  <a:pt x="974" y="49"/>
                  <a:pt x="954" y="48"/>
                </a:cubicBezTo>
                <a:cubicBezTo>
                  <a:pt x="937" y="47"/>
                  <a:pt x="914" y="45"/>
                  <a:pt x="893" y="45"/>
                </a:cubicBezTo>
                <a:cubicBezTo>
                  <a:pt x="871" y="44"/>
                  <a:pt x="851" y="43"/>
                  <a:pt x="841" y="43"/>
                </a:cubicBezTo>
                <a:cubicBezTo>
                  <a:pt x="791" y="42"/>
                  <a:pt x="742" y="43"/>
                  <a:pt x="693" y="45"/>
                </a:cubicBezTo>
                <a:cubicBezTo>
                  <a:pt x="689" y="45"/>
                  <a:pt x="689" y="45"/>
                  <a:pt x="689" y="45"/>
                </a:cubicBezTo>
                <a:cubicBezTo>
                  <a:pt x="689" y="45"/>
                  <a:pt x="689" y="45"/>
                  <a:pt x="689" y="45"/>
                </a:cubicBezTo>
                <a:cubicBezTo>
                  <a:pt x="688" y="45"/>
                  <a:pt x="688" y="45"/>
                  <a:pt x="688" y="45"/>
                </a:cubicBezTo>
                <a:cubicBezTo>
                  <a:pt x="686" y="45"/>
                  <a:pt x="686" y="45"/>
                  <a:pt x="686" y="45"/>
                </a:cubicBezTo>
                <a:cubicBezTo>
                  <a:pt x="686" y="45"/>
                  <a:pt x="687" y="45"/>
                  <a:pt x="688" y="45"/>
                </a:cubicBezTo>
                <a:cubicBezTo>
                  <a:pt x="689" y="45"/>
                  <a:pt x="689" y="45"/>
                  <a:pt x="689" y="45"/>
                </a:cubicBezTo>
                <a:cubicBezTo>
                  <a:pt x="689" y="45"/>
                  <a:pt x="689" y="45"/>
                  <a:pt x="689" y="45"/>
                </a:cubicBezTo>
                <a:cubicBezTo>
                  <a:pt x="689" y="45"/>
                  <a:pt x="689" y="45"/>
                  <a:pt x="689" y="45"/>
                </a:cubicBezTo>
                <a:cubicBezTo>
                  <a:pt x="692" y="45"/>
                  <a:pt x="692" y="45"/>
                  <a:pt x="692" y="45"/>
                </a:cubicBezTo>
                <a:cubicBezTo>
                  <a:pt x="701" y="45"/>
                  <a:pt x="701" y="45"/>
                  <a:pt x="701" y="45"/>
                </a:cubicBezTo>
                <a:cubicBezTo>
                  <a:pt x="701" y="45"/>
                  <a:pt x="703" y="44"/>
                  <a:pt x="707" y="44"/>
                </a:cubicBezTo>
                <a:cubicBezTo>
                  <a:pt x="756" y="43"/>
                  <a:pt x="811" y="43"/>
                  <a:pt x="855" y="43"/>
                </a:cubicBezTo>
                <a:cubicBezTo>
                  <a:pt x="873" y="44"/>
                  <a:pt x="908" y="45"/>
                  <a:pt x="926" y="47"/>
                </a:cubicBezTo>
                <a:cubicBezTo>
                  <a:pt x="922" y="47"/>
                  <a:pt x="907" y="46"/>
                  <a:pt x="888" y="46"/>
                </a:cubicBezTo>
                <a:cubicBezTo>
                  <a:pt x="907" y="46"/>
                  <a:pt x="925" y="48"/>
                  <a:pt x="941" y="49"/>
                </a:cubicBezTo>
                <a:cubicBezTo>
                  <a:pt x="955" y="49"/>
                  <a:pt x="978" y="51"/>
                  <a:pt x="985" y="52"/>
                </a:cubicBezTo>
                <a:cubicBezTo>
                  <a:pt x="986" y="52"/>
                  <a:pt x="984" y="52"/>
                  <a:pt x="985" y="52"/>
                </a:cubicBezTo>
                <a:cubicBezTo>
                  <a:pt x="986" y="52"/>
                  <a:pt x="996" y="53"/>
                  <a:pt x="997" y="53"/>
                </a:cubicBezTo>
                <a:cubicBezTo>
                  <a:pt x="1004" y="53"/>
                  <a:pt x="1003" y="53"/>
                  <a:pt x="1011" y="54"/>
                </a:cubicBezTo>
                <a:cubicBezTo>
                  <a:pt x="1022" y="55"/>
                  <a:pt x="1022" y="55"/>
                  <a:pt x="1029" y="56"/>
                </a:cubicBezTo>
                <a:cubicBezTo>
                  <a:pt x="1067" y="59"/>
                  <a:pt x="1104" y="64"/>
                  <a:pt x="1142" y="69"/>
                </a:cubicBezTo>
                <a:cubicBezTo>
                  <a:pt x="1154" y="71"/>
                  <a:pt x="1154" y="71"/>
                  <a:pt x="1154" y="71"/>
                </a:cubicBezTo>
                <a:cubicBezTo>
                  <a:pt x="1158" y="72"/>
                  <a:pt x="1155" y="72"/>
                  <a:pt x="1159" y="72"/>
                </a:cubicBezTo>
                <a:cubicBezTo>
                  <a:pt x="1162" y="73"/>
                  <a:pt x="1161" y="72"/>
                  <a:pt x="1165" y="73"/>
                </a:cubicBezTo>
                <a:cubicBezTo>
                  <a:pt x="1179" y="75"/>
                  <a:pt x="1196" y="78"/>
                  <a:pt x="1211" y="81"/>
                </a:cubicBezTo>
                <a:cubicBezTo>
                  <a:pt x="1229" y="84"/>
                  <a:pt x="1249" y="88"/>
                  <a:pt x="1267" y="94"/>
                </a:cubicBezTo>
                <a:cubicBezTo>
                  <a:pt x="1275" y="97"/>
                  <a:pt x="1284" y="101"/>
                  <a:pt x="1291" y="105"/>
                </a:cubicBezTo>
                <a:cubicBezTo>
                  <a:pt x="1298" y="109"/>
                  <a:pt x="1303" y="114"/>
                  <a:pt x="1305" y="119"/>
                </a:cubicBezTo>
                <a:cubicBezTo>
                  <a:pt x="1306" y="122"/>
                  <a:pt x="1306" y="121"/>
                  <a:pt x="1306" y="121"/>
                </a:cubicBezTo>
                <a:cubicBezTo>
                  <a:pt x="1306" y="121"/>
                  <a:pt x="1306" y="121"/>
                  <a:pt x="1307" y="124"/>
                </a:cubicBezTo>
                <a:cubicBezTo>
                  <a:pt x="1307" y="125"/>
                  <a:pt x="1307" y="126"/>
                  <a:pt x="1307" y="126"/>
                </a:cubicBezTo>
                <a:cubicBezTo>
                  <a:pt x="1307" y="127"/>
                  <a:pt x="1306" y="127"/>
                  <a:pt x="1306" y="128"/>
                </a:cubicBezTo>
                <a:cubicBezTo>
                  <a:pt x="1304" y="130"/>
                  <a:pt x="1302" y="132"/>
                  <a:pt x="1300" y="134"/>
                </a:cubicBezTo>
                <a:cubicBezTo>
                  <a:pt x="1296" y="138"/>
                  <a:pt x="1291" y="142"/>
                  <a:pt x="1285" y="145"/>
                </a:cubicBezTo>
                <a:cubicBezTo>
                  <a:pt x="1274" y="152"/>
                  <a:pt x="1262" y="158"/>
                  <a:pt x="1250" y="163"/>
                </a:cubicBezTo>
                <a:cubicBezTo>
                  <a:pt x="1247" y="164"/>
                  <a:pt x="1244" y="165"/>
                  <a:pt x="1241" y="166"/>
                </a:cubicBezTo>
                <a:cubicBezTo>
                  <a:pt x="1231" y="169"/>
                  <a:pt x="1231" y="169"/>
                  <a:pt x="1231" y="169"/>
                </a:cubicBezTo>
                <a:cubicBezTo>
                  <a:pt x="1224" y="171"/>
                  <a:pt x="1218" y="173"/>
                  <a:pt x="1211" y="175"/>
                </a:cubicBezTo>
                <a:cubicBezTo>
                  <a:pt x="1198" y="178"/>
                  <a:pt x="1184" y="182"/>
                  <a:pt x="1171" y="185"/>
                </a:cubicBezTo>
                <a:cubicBezTo>
                  <a:pt x="1167" y="186"/>
                  <a:pt x="1170" y="185"/>
                  <a:pt x="1164" y="186"/>
                </a:cubicBezTo>
                <a:cubicBezTo>
                  <a:pt x="1156" y="188"/>
                  <a:pt x="1158" y="188"/>
                  <a:pt x="1152" y="189"/>
                </a:cubicBezTo>
                <a:cubicBezTo>
                  <a:pt x="1147" y="190"/>
                  <a:pt x="1144" y="191"/>
                  <a:pt x="1141" y="191"/>
                </a:cubicBezTo>
                <a:cubicBezTo>
                  <a:pt x="1110" y="197"/>
                  <a:pt x="1078" y="201"/>
                  <a:pt x="1045" y="205"/>
                </a:cubicBezTo>
                <a:cubicBezTo>
                  <a:pt x="1013" y="208"/>
                  <a:pt x="980" y="210"/>
                  <a:pt x="947" y="213"/>
                </a:cubicBezTo>
                <a:cubicBezTo>
                  <a:pt x="885" y="217"/>
                  <a:pt x="823" y="220"/>
                  <a:pt x="765" y="221"/>
                </a:cubicBezTo>
                <a:cubicBezTo>
                  <a:pt x="719" y="222"/>
                  <a:pt x="675" y="223"/>
                  <a:pt x="633" y="222"/>
                </a:cubicBezTo>
                <a:cubicBezTo>
                  <a:pt x="578" y="222"/>
                  <a:pt x="530" y="221"/>
                  <a:pt x="478" y="219"/>
                </a:cubicBezTo>
                <a:cubicBezTo>
                  <a:pt x="441" y="218"/>
                  <a:pt x="400" y="216"/>
                  <a:pt x="368" y="214"/>
                </a:cubicBezTo>
                <a:cubicBezTo>
                  <a:pt x="350" y="214"/>
                  <a:pt x="350" y="214"/>
                  <a:pt x="350" y="214"/>
                </a:cubicBezTo>
                <a:cubicBezTo>
                  <a:pt x="321" y="212"/>
                  <a:pt x="321" y="212"/>
                  <a:pt x="321" y="212"/>
                </a:cubicBezTo>
                <a:cubicBezTo>
                  <a:pt x="296" y="210"/>
                  <a:pt x="270" y="209"/>
                  <a:pt x="244" y="206"/>
                </a:cubicBezTo>
                <a:cubicBezTo>
                  <a:pt x="215" y="204"/>
                  <a:pt x="188" y="201"/>
                  <a:pt x="160" y="198"/>
                </a:cubicBezTo>
                <a:cubicBezTo>
                  <a:pt x="144" y="196"/>
                  <a:pt x="129" y="194"/>
                  <a:pt x="114" y="191"/>
                </a:cubicBezTo>
                <a:cubicBezTo>
                  <a:pt x="103" y="189"/>
                  <a:pt x="93" y="187"/>
                  <a:pt x="82" y="185"/>
                </a:cubicBezTo>
                <a:cubicBezTo>
                  <a:pt x="68" y="182"/>
                  <a:pt x="53" y="178"/>
                  <a:pt x="40" y="172"/>
                </a:cubicBezTo>
                <a:cubicBezTo>
                  <a:pt x="33" y="170"/>
                  <a:pt x="26" y="166"/>
                  <a:pt x="22" y="163"/>
                </a:cubicBezTo>
                <a:cubicBezTo>
                  <a:pt x="17" y="159"/>
                  <a:pt x="14" y="154"/>
                  <a:pt x="14" y="149"/>
                </a:cubicBezTo>
                <a:cubicBezTo>
                  <a:pt x="14" y="144"/>
                  <a:pt x="19" y="137"/>
                  <a:pt x="26" y="131"/>
                </a:cubicBezTo>
                <a:cubicBezTo>
                  <a:pt x="33" y="126"/>
                  <a:pt x="41" y="121"/>
                  <a:pt x="50" y="117"/>
                </a:cubicBezTo>
                <a:cubicBezTo>
                  <a:pt x="67" y="108"/>
                  <a:pt x="85" y="101"/>
                  <a:pt x="103" y="95"/>
                </a:cubicBezTo>
                <a:cubicBezTo>
                  <a:pt x="144" y="82"/>
                  <a:pt x="195" y="70"/>
                  <a:pt x="235" y="61"/>
                </a:cubicBezTo>
                <a:cubicBezTo>
                  <a:pt x="268" y="55"/>
                  <a:pt x="302" y="49"/>
                  <a:pt x="340" y="44"/>
                </a:cubicBezTo>
                <a:cubicBezTo>
                  <a:pt x="350" y="42"/>
                  <a:pt x="350" y="42"/>
                  <a:pt x="350" y="42"/>
                </a:cubicBezTo>
                <a:cubicBezTo>
                  <a:pt x="407" y="35"/>
                  <a:pt x="471" y="28"/>
                  <a:pt x="517" y="25"/>
                </a:cubicBezTo>
                <a:cubicBezTo>
                  <a:pt x="534" y="24"/>
                  <a:pt x="549" y="23"/>
                  <a:pt x="565" y="22"/>
                </a:cubicBezTo>
                <a:cubicBezTo>
                  <a:pt x="583" y="21"/>
                  <a:pt x="599" y="20"/>
                  <a:pt x="616" y="19"/>
                </a:cubicBezTo>
                <a:cubicBezTo>
                  <a:pt x="632" y="19"/>
                  <a:pt x="632" y="19"/>
                  <a:pt x="632" y="19"/>
                </a:cubicBezTo>
                <a:cubicBezTo>
                  <a:pt x="649" y="18"/>
                  <a:pt x="666" y="17"/>
                  <a:pt x="684" y="17"/>
                </a:cubicBezTo>
                <a:cubicBezTo>
                  <a:pt x="712" y="16"/>
                  <a:pt x="742" y="16"/>
                  <a:pt x="774" y="16"/>
                </a:cubicBezTo>
                <a:cubicBezTo>
                  <a:pt x="799" y="16"/>
                  <a:pt x="836" y="16"/>
                  <a:pt x="864" y="16"/>
                </a:cubicBezTo>
                <a:cubicBezTo>
                  <a:pt x="912" y="18"/>
                  <a:pt x="961" y="19"/>
                  <a:pt x="1010" y="23"/>
                </a:cubicBezTo>
                <a:cubicBezTo>
                  <a:pt x="1026" y="24"/>
                  <a:pt x="1041" y="26"/>
                  <a:pt x="1058" y="27"/>
                </a:cubicBezTo>
                <a:cubicBezTo>
                  <a:pt x="1075" y="29"/>
                  <a:pt x="1096" y="31"/>
                  <a:pt x="1117" y="35"/>
                </a:cubicBezTo>
                <a:cubicBezTo>
                  <a:pt x="1123" y="36"/>
                  <a:pt x="1123" y="36"/>
                  <a:pt x="1123" y="36"/>
                </a:cubicBezTo>
                <a:cubicBezTo>
                  <a:pt x="1123" y="36"/>
                  <a:pt x="1123" y="36"/>
                  <a:pt x="1123" y="36"/>
                </a:cubicBezTo>
                <a:cubicBezTo>
                  <a:pt x="1124" y="36"/>
                  <a:pt x="1124" y="36"/>
                  <a:pt x="1124" y="36"/>
                </a:cubicBezTo>
                <a:cubicBezTo>
                  <a:pt x="1125" y="36"/>
                  <a:pt x="1125" y="36"/>
                  <a:pt x="1125" y="36"/>
                </a:cubicBezTo>
                <a:cubicBezTo>
                  <a:pt x="1125" y="36"/>
                  <a:pt x="1127" y="36"/>
                  <a:pt x="1127" y="37"/>
                </a:cubicBezTo>
                <a:cubicBezTo>
                  <a:pt x="1127" y="38"/>
                  <a:pt x="1128" y="36"/>
                  <a:pt x="1129" y="37"/>
                </a:cubicBezTo>
                <a:cubicBezTo>
                  <a:pt x="1129" y="37"/>
                  <a:pt x="1129" y="37"/>
                  <a:pt x="1129" y="38"/>
                </a:cubicBezTo>
                <a:cubicBezTo>
                  <a:pt x="1129" y="38"/>
                  <a:pt x="1129" y="38"/>
                  <a:pt x="1130" y="38"/>
                </a:cubicBezTo>
                <a:cubicBezTo>
                  <a:pt x="1130" y="38"/>
                  <a:pt x="1130" y="39"/>
                  <a:pt x="1131" y="39"/>
                </a:cubicBezTo>
                <a:cubicBezTo>
                  <a:pt x="1131" y="39"/>
                  <a:pt x="1131" y="39"/>
                  <a:pt x="1131" y="39"/>
                </a:cubicBezTo>
                <a:cubicBezTo>
                  <a:pt x="1132" y="39"/>
                  <a:pt x="1132" y="39"/>
                  <a:pt x="1133" y="39"/>
                </a:cubicBezTo>
                <a:cubicBezTo>
                  <a:pt x="1133" y="39"/>
                  <a:pt x="1134" y="39"/>
                  <a:pt x="1134" y="39"/>
                </a:cubicBezTo>
                <a:cubicBezTo>
                  <a:pt x="1135" y="39"/>
                  <a:pt x="1135" y="39"/>
                  <a:pt x="1135" y="39"/>
                </a:cubicBezTo>
                <a:cubicBezTo>
                  <a:pt x="1136" y="39"/>
                  <a:pt x="1136" y="39"/>
                  <a:pt x="1137" y="38"/>
                </a:cubicBezTo>
                <a:cubicBezTo>
                  <a:pt x="1137" y="38"/>
                  <a:pt x="1138" y="38"/>
                  <a:pt x="1138" y="38"/>
                </a:cubicBezTo>
                <a:cubicBezTo>
                  <a:pt x="1138" y="38"/>
                  <a:pt x="1139" y="38"/>
                  <a:pt x="1139" y="38"/>
                </a:cubicBezTo>
                <a:cubicBezTo>
                  <a:pt x="1140" y="37"/>
                  <a:pt x="1141" y="36"/>
                  <a:pt x="1142" y="36"/>
                </a:cubicBezTo>
                <a:cubicBezTo>
                  <a:pt x="1142" y="36"/>
                  <a:pt x="1142" y="35"/>
                  <a:pt x="1143" y="35"/>
                </a:cubicBezTo>
                <a:cubicBezTo>
                  <a:pt x="1143" y="35"/>
                  <a:pt x="1143" y="35"/>
                  <a:pt x="1143" y="35"/>
                </a:cubicBezTo>
                <a:cubicBezTo>
                  <a:pt x="1143" y="34"/>
                  <a:pt x="1143" y="33"/>
                  <a:pt x="1144" y="33"/>
                </a:cubicBezTo>
                <a:cubicBezTo>
                  <a:pt x="1144" y="33"/>
                  <a:pt x="1144" y="33"/>
                  <a:pt x="1144" y="33"/>
                </a:cubicBezTo>
                <a:cubicBezTo>
                  <a:pt x="1144" y="32"/>
                  <a:pt x="1144" y="31"/>
                  <a:pt x="1144" y="30"/>
                </a:cubicBezTo>
                <a:cubicBezTo>
                  <a:pt x="1144" y="29"/>
                  <a:pt x="1144" y="28"/>
                  <a:pt x="1144" y="28"/>
                </a:cubicBezTo>
                <a:cubicBezTo>
                  <a:pt x="1144" y="28"/>
                  <a:pt x="1144" y="27"/>
                  <a:pt x="1144" y="27"/>
                </a:cubicBezTo>
                <a:cubicBezTo>
                  <a:pt x="1144" y="26"/>
                  <a:pt x="1143" y="26"/>
                  <a:pt x="1143" y="26"/>
                </a:cubicBezTo>
                <a:cubicBezTo>
                  <a:pt x="1143" y="25"/>
                  <a:pt x="1143" y="25"/>
                  <a:pt x="1143" y="25"/>
                </a:cubicBezTo>
                <a:cubicBezTo>
                  <a:pt x="1143" y="25"/>
                  <a:pt x="1142" y="24"/>
                  <a:pt x="1142" y="24"/>
                </a:cubicBezTo>
                <a:cubicBezTo>
                  <a:pt x="1142" y="24"/>
                  <a:pt x="1142" y="24"/>
                  <a:pt x="1142" y="24"/>
                </a:cubicBezTo>
                <a:cubicBezTo>
                  <a:pt x="1141" y="23"/>
                  <a:pt x="1141" y="22"/>
                  <a:pt x="1140" y="22"/>
                </a:cubicBezTo>
                <a:cubicBezTo>
                  <a:pt x="1140" y="22"/>
                  <a:pt x="1139" y="21"/>
                  <a:pt x="1139" y="21"/>
                </a:cubicBezTo>
                <a:cubicBezTo>
                  <a:pt x="1138" y="21"/>
                  <a:pt x="1137" y="21"/>
                  <a:pt x="1137" y="20"/>
                </a:cubicBezTo>
                <a:cubicBezTo>
                  <a:pt x="1137" y="20"/>
                  <a:pt x="1137" y="20"/>
                  <a:pt x="1137" y="20"/>
                </a:cubicBezTo>
                <a:cubicBezTo>
                  <a:pt x="1137" y="20"/>
                  <a:pt x="1136" y="20"/>
                  <a:pt x="1136" y="20"/>
                </a:cubicBezTo>
                <a:cubicBezTo>
                  <a:pt x="1136" y="20"/>
                  <a:pt x="1135" y="20"/>
                  <a:pt x="1135" y="20"/>
                </a:cubicBezTo>
                <a:cubicBezTo>
                  <a:pt x="1135" y="20"/>
                  <a:pt x="1134" y="19"/>
                  <a:pt x="1134" y="19"/>
                </a:cubicBezTo>
                <a:cubicBezTo>
                  <a:pt x="1134" y="19"/>
                  <a:pt x="1134" y="20"/>
                  <a:pt x="1133" y="20"/>
                </a:cubicBezTo>
                <a:cubicBezTo>
                  <a:pt x="1133" y="20"/>
                  <a:pt x="1132" y="19"/>
                  <a:pt x="1132" y="19"/>
                </a:cubicBezTo>
                <a:cubicBezTo>
                  <a:pt x="1131" y="19"/>
                  <a:pt x="1131" y="19"/>
                  <a:pt x="1131" y="19"/>
                </a:cubicBezTo>
                <a:cubicBezTo>
                  <a:pt x="1131" y="19"/>
                  <a:pt x="1130" y="19"/>
                  <a:pt x="1130" y="20"/>
                </a:cubicBezTo>
                <a:cubicBezTo>
                  <a:pt x="1130" y="20"/>
                  <a:pt x="1128" y="19"/>
                  <a:pt x="1127" y="20"/>
                </a:cubicBezTo>
                <a:cubicBezTo>
                  <a:pt x="1127" y="19"/>
                  <a:pt x="1127" y="19"/>
                  <a:pt x="1126" y="19"/>
                </a:cubicBezTo>
                <a:cubicBezTo>
                  <a:pt x="1126" y="19"/>
                  <a:pt x="1126" y="19"/>
                  <a:pt x="1126" y="19"/>
                </a:cubicBezTo>
                <a:cubicBezTo>
                  <a:pt x="1126" y="19"/>
                  <a:pt x="1126" y="19"/>
                  <a:pt x="1126" y="19"/>
                </a:cubicBezTo>
                <a:cubicBezTo>
                  <a:pt x="1122" y="19"/>
                  <a:pt x="1122" y="19"/>
                  <a:pt x="1122" y="19"/>
                </a:cubicBezTo>
                <a:cubicBezTo>
                  <a:pt x="1103" y="16"/>
                  <a:pt x="1103" y="16"/>
                  <a:pt x="1103" y="16"/>
                </a:cubicBezTo>
                <a:cubicBezTo>
                  <a:pt x="1098" y="15"/>
                  <a:pt x="1092" y="15"/>
                  <a:pt x="1087" y="14"/>
                </a:cubicBezTo>
                <a:cubicBezTo>
                  <a:pt x="1078" y="13"/>
                  <a:pt x="1067" y="12"/>
                  <a:pt x="1056" y="11"/>
                </a:cubicBezTo>
                <a:cubicBezTo>
                  <a:pt x="1037" y="9"/>
                  <a:pt x="1021" y="8"/>
                  <a:pt x="1005" y="7"/>
                </a:cubicBezTo>
                <a:cubicBezTo>
                  <a:pt x="981" y="5"/>
                  <a:pt x="964" y="4"/>
                  <a:pt x="944" y="3"/>
                </a:cubicBezTo>
                <a:cubicBezTo>
                  <a:pt x="920" y="2"/>
                  <a:pt x="920" y="2"/>
                  <a:pt x="920" y="2"/>
                </a:cubicBezTo>
                <a:cubicBezTo>
                  <a:pt x="898" y="2"/>
                  <a:pt x="898" y="2"/>
                  <a:pt x="898" y="2"/>
                </a:cubicBezTo>
                <a:cubicBezTo>
                  <a:pt x="875" y="1"/>
                  <a:pt x="875" y="1"/>
                  <a:pt x="875" y="1"/>
                </a:cubicBezTo>
                <a:cubicBezTo>
                  <a:pt x="860" y="1"/>
                  <a:pt x="860" y="1"/>
                  <a:pt x="860" y="1"/>
                </a:cubicBezTo>
                <a:cubicBezTo>
                  <a:pt x="844" y="0"/>
                  <a:pt x="844" y="0"/>
                  <a:pt x="844" y="0"/>
                </a:cubicBezTo>
                <a:cubicBezTo>
                  <a:pt x="824" y="0"/>
                  <a:pt x="824" y="0"/>
                  <a:pt x="824" y="0"/>
                </a:cubicBezTo>
                <a:cubicBezTo>
                  <a:pt x="800" y="0"/>
                  <a:pt x="773" y="0"/>
                  <a:pt x="750" y="1"/>
                </a:cubicBezTo>
                <a:cubicBezTo>
                  <a:pt x="708" y="1"/>
                  <a:pt x="671" y="2"/>
                  <a:pt x="622" y="4"/>
                </a:cubicBezTo>
                <a:cubicBezTo>
                  <a:pt x="587" y="6"/>
                  <a:pt x="587" y="6"/>
                  <a:pt x="587" y="6"/>
                </a:cubicBezTo>
                <a:cubicBezTo>
                  <a:pt x="584" y="6"/>
                  <a:pt x="584" y="6"/>
                  <a:pt x="580" y="6"/>
                </a:cubicBezTo>
                <a:cubicBezTo>
                  <a:pt x="554" y="7"/>
                  <a:pt x="527" y="10"/>
                  <a:pt x="500" y="11"/>
                </a:cubicBezTo>
                <a:cubicBezTo>
                  <a:pt x="497" y="12"/>
                  <a:pt x="497" y="12"/>
                  <a:pt x="497" y="12"/>
                </a:cubicBezTo>
                <a:cubicBezTo>
                  <a:pt x="460" y="14"/>
                  <a:pt x="414" y="19"/>
                  <a:pt x="385" y="23"/>
                </a:cubicBezTo>
                <a:cubicBezTo>
                  <a:pt x="363" y="25"/>
                  <a:pt x="337" y="29"/>
                  <a:pt x="309" y="33"/>
                </a:cubicBezTo>
                <a:cubicBezTo>
                  <a:pt x="297" y="35"/>
                  <a:pt x="284" y="37"/>
                  <a:pt x="272" y="39"/>
                </a:cubicBezTo>
                <a:cubicBezTo>
                  <a:pt x="249" y="44"/>
                  <a:pt x="218" y="50"/>
                  <a:pt x="196" y="55"/>
                </a:cubicBezTo>
                <a:cubicBezTo>
                  <a:pt x="176" y="60"/>
                  <a:pt x="176" y="60"/>
                  <a:pt x="176" y="60"/>
                </a:cubicBezTo>
                <a:cubicBezTo>
                  <a:pt x="164" y="63"/>
                  <a:pt x="152" y="66"/>
                  <a:pt x="139" y="69"/>
                </a:cubicBezTo>
                <a:cubicBezTo>
                  <a:pt x="115" y="76"/>
                  <a:pt x="89" y="84"/>
                  <a:pt x="65" y="94"/>
                </a:cubicBezTo>
                <a:cubicBezTo>
                  <a:pt x="53" y="99"/>
                  <a:pt x="41" y="104"/>
                  <a:pt x="30" y="111"/>
                </a:cubicBezTo>
                <a:cubicBezTo>
                  <a:pt x="25" y="114"/>
                  <a:pt x="19" y="118"/>
                  <a:pt x="15" y="122"/>
                </a:cubicBezTo>
                <a:cubicBezTo>
                  <a:pt x="10" y="127"/>
                  <a:pt x="5" y="131"/>
                  <a:pt x="2" y="138"/>
                </a:cubicBezTo>
                <a:cubicBezTo>
                  <a:pt x="1" y="142"/>
                  <a:pt x="0" y="146"/>
                  <a:pt x="0" y="151"/>
                </a:cubicBezTo>
                <a:cubicBezTo>
                  <a:pt x="0" y="155"/>
                  <a:pt x="1" y="159"/>
                  <a:pt x="3" y="163"/>
                </a:cubicBezTo>
                <a:cubicBezTo>
                  <a:pt x="4" y="165"/>
                  <a:pt x="6" y="166"/>
                  <a:pt x="7" y="168"/>
                </a:cubicBezTo>
                <a:cubicBezTo>
                  <a:pt x="8" y="169"/>
                  <a:pt x="10" y="171"/>
                  <a:pt x="11" y="172"/>
                </a:cubicBezTo>
                <a:cubicBezTo>
                  <a:pt x="14" y="175"/>
                  <a:pt x="17" y="177"/>
                  <a:pt x="21" y="179"/>
                </a:cubicBezTo>
                <a:cubicBezTo>
                  <a:pt x="33" y="186"/>
                  <a:pt x="45" y="190"/>
                  <a:pt x="58" y="193"/>
                </a:cubicBezTo>
                <a:cubicBezTo>
                  <a:pt x="70" y="197"/>
                  <a:pt x="83" y="200"/>
                  <a:pt x="95" y="202"/>
                </a:cubicBezTo>
                <a:cubicBezTo>
                  <a:pt x="101" y="203"/>
                  <a:pt x="108" y="204"/>
                  <a:pt x="113" y="205"/>
                </a:cubicBezTo>
                <a:cubicBezTo>
                  <a:pt x="128" y="208"/>
                  <a:pt x="142" y="210"/>
                  <a:pt x="158" y="212"/>
                </a:cubicBezTo>
                <a:cubicBezTo>
                  <a:pt x="197" y="217"/>
                  <a:pt x="236" y="220"/>
                  <a:pt x="272" y="223"/>
                </a:cubicBezTo>
                <a:cubicBezTo>
                  <a:pt x="318" y="226"/>
                  <a:pt x="386" y="230"/>
                  <a:pt x="440" y="232"/>
                </a:cubicBezTo>
                <a:cubicBezTo>
                  <a:pt x="452" y="232"/>
                  <a:pt x="464" y="233"/>
                  <a:pt x="476" y="233"/>
                </a:cubicBezTo>
                <a:cubicBezTo>
                  <a:pt x="515" y="234"/>
                  <a:pt x="564" y="235"/>
                  <a:pt x="605" y="236"/>
                </a:cubicBezTo>
                <a:cubicBezTo>
                  <a:pt x="690" y="237"/>
                  <a:pt x="777" y="235"/>
                  <a:pt x="863" y="231"/>
                </a:cubicBezTo>
                <a:cubicBezTo>
                  <a:pt x="906" y="229"/>
                  <a:pt x="950" y="227"/>
                  <a:pt x="992" y="223"/>
                </a:cubicBezTo>
                <a:cubicBezTo>
                  <a:pt x="1035" y="220"/>
                  <a:pt x="1078" y="216"/>
                  <a:pt x="1120" y="209"/>
                </a:cubicBezTo>
                <a:cubicBezTo>
                  <a:pt x="1133" y="207"/>
                  <a:pt x="1153" y="203"/>
                  <a:pt x="1164" y="200"/>
                </a:cubicBezTo>
                <a:cubicBezTo>
                  <a:pt x="1167" y="200"/>
                  <a:pt x="1174" y="198"/>
                  <a:pt x="1180" y="197"/>
                </a:cubicBezTo>
                <a:cubicBezTo>
                  <a:pt x="1201" y="191"/>
                  <a:pt x="1226" y="184"/>
                  <a:pt x="1252" y="176"/>
                </a:cubicBezTo>
                <a:cubicBezTo>
                  <a:pt x="1259" y="174"/>
                  <a:pt x="1274" y="167"/>
                  <a:pt x="1282" y="162"/>
                </a:cubicBezTo>
                <a:cubicBezTo>
                  <a:pt x="1286" y="160"/>
                  <a:pt x="1277" y="165"/>
                  <a:pt x="1284" y="161"/>
                </a:cubicBezTo>
                <a:cubicBezTo>
                  <a:pt x="1288" y="159"/>
                  <a:pt x="1294" y="155"/>
                  <a:pt x="1301" y="150"/>
                </a:cubicBezTo>
                <a:cubicBezTo>
                  <a:pt x="1304" y="148"/>
                  <a:pt x="1308" y="145"/>
                  <a:pt x="1311" y="141"/>
                </a:cubicBezTo>
                <a:cubicBezTo>
                  <a:pt x="1313" y="139"/>
                  <a:pt x="1315" y="137"/>
                  <a:pt x="1317" y="134"/>
                </a:cubicBezTo>
                <a:cubicBezTo>
                  <a:pt x="1317" y="133"/>
                  <a:pt x="1318" y="132"/>
                  <a:pt x="1319" y="130"/>
                </a:cubicBezTo>
                <a:cubicBezTo>
                  <a:pt x="1319" y="129"/>
                  <a:pt x="1319" y="128"/>
                  <a:pt x="1319" y="127"/>
                </a:cubicBezTo>
                <a:cubicBezTo>
                  <a:pt x="1319" y="126"/>
                  <a:pt x="1319" y="126"/>
                  <a:pt x="1319" y="126"/>
                </a:cubicBezTo>
                <a:close/>
                <a:moveTo>
                  <a:pt x="1104" y="52"/>
                </a:moveTo>
                <a:cubicBezTo>
                  <a:pt x="1102" y="51"/>
                  <a:pt x="1092" y="50"/>
                  <a:pt x="1091" y="50"/>
                </a:cubicBezTo>
                <a:cubicBezTo>
                  <a:pt x="1095" y="50"/>
                  <a:pt x="1103" y="52"/>
                  <a:pt x="1104" y="52"/>
                </a:cubicBezTo>
                <a:close/>
                <a:moveTo>
                  <a:pt x="985" y="52"/>
                </a:moveTo>
                <a:cubicBezTo>
                  <a:pt x="985" y="52"/>
                  <a:pt x="985" y="52"/>
                  <a:pt x="985" y="52"/>
                </a:cubicBezTo>
                <a:cubicBezTo>
                  <a:pt x="985" y="52"/>
                  <a:pt x="985" y="52"/>
                  <a:pt x="985" y="52"/>
                </a:cubicBezTo>
                <a:close/>
                <a:moveTo>
                  <a:pt x="689" y="44"/>
                </a:moveTo>
                <a:cubicBezTo>
                  <a:pt x="689" y="43"/>
                  <a:pt x="688" y="44"/>
                  <a:pt x="688" y="43"/>
                </a:cubicBezTo>
                <a:cubicBezTo>
                  <a:pt x="689" y="43"/>
                  <a:pt x="689" y="43"/>
                  <a:pt x="689" y="43"/>
                </a:cubicBezTo>
                <a:cubicBezTo>
                  <a:pt x="689" y="43"/>
                  <a:pt x="687" y="43"/>
                  <a:pt x="687" y="43"/>
                </a:cubicBezTo>
                <a:cubicBezTo>
                  <a:pt x="687" y="43"/>
                  <a:pt x="688" y="44"/>
                  <a:pt x="688" y="43"/>
                </a:cubicBezTo>
                <a:cubicBezTo>
                  <a:pt x="688" y="43"/>
                  <a:pt x="688" y="43"/>
                  <a:pt x="688" y="44"/>
                </a:cubicBezTo>
                <a:cubicBezTo>
                  <a:pt x="688" y="44"/>
                  <a:pt x="688" y="43"/>
                  <a:pt x="688" y="43"/>
                </a:cubicBezTo>
                <a:cubicBezTo>
                  <a:pt x="688" y="44"/>
                  <a:pt x="688" y="44"/>
                  <a:pt x="688" y="44"/>
                </a:cubicBezTo>
                <a:cubicBezTo>
                  <a:pt x="689" y="44"/>
                  <a:pt x="689" y="44"/>
                  <a:pt x="689" y="44"/>
                </a:cubicBezTo>
                <a:close/>
                <a:moveTo>
                  <a:pt x="1041" y="46"/>
                </a:moveTo>
                <a:cubicBezTo>
                  <a:pt x="1044" y="47"/>
                  <a:pt x="1051" y="47"/>
                  <a:pt x="1053" y="48"/>
                </a:cubicBezTo>
                <a:cubicBezTo>
                  <a:pt x="1049" y="47"/>
                  <a:pt x="1042" y="46"/>
                  <a:pt x="1041" y="46"/>
                </a:cubicBezTo>
                <a:close/>
                <a:moveTo>
                  <a:pt x="689" y="39"/>
                </a:moveTo>
                <a:cubicBezTo>
                  <a:pt x="689" y="39"/>
                  <a:pt x="688" y="39"/>
                  <a:pt x="688" y="39"/>
                </a:cubicBezTo>
                <a:cubicBezTo>
                  <a:pt x="689" y="39"/>
                  <a:pt x="689" y="39"/>
                  <a:pt x="689" y="39"/>
                </a:cubicBezTo>
                <a:close/>
                <a:moveTo>
                  <a:pt x="688" y="45"/>
                </a:moveTo>
                <a:cubicBezTo>
                  <a:pt x="688" y="45"/>
                  <a:pt x="688" y="45"/>
                  <a:pt x="687" y="45"/>
                </a:cubicBezTo>
                <a:cubicBezTo>
                  <a:pt x="688" y="45"/>
                  <a:pt x="688" y="45"/>
                  <a:pt x="688" y="45"/>
                </a:cubicBezTo>
                <a:close/>
                <a:moveTo>
                  <a:pt x="863" y="47"/>
                </a:moveTo>
                <a:cubicBezTo>
                  <a:pt x="849" y="46"/>
                  <a:pt x="839" y="46"/>
                  <a:pt x="830" y="46"/>
                </a:cubicBezTo>
                <a:cubicBezTo>
                  <a:pt x="838" y="46"/>
                  <a:pt x="848" y="46"/>
                  <a:pt x="853" y="47"/>
                </a:cubicBezTo>
                <a:cubicBezTo>
                  <a:pt x="855" y="46"/>
                  <a:pt x="860" y="47"/>
                  <a:pt x="863" y="47"/>
                </a:cubicBezTo>
                <a:close/>
                <a:moveTo>
                  <a:pt x="1279" y="100"/>
                </a:moveTo>
                <a:cubicBezTo>
                  <a:pt x="1276" y="98"/>
                  <a:pt x="1271" y="96"/>
                  <a:pt x="1270" y="96"/>
                </a:cubicBezTo>
                <a:cubicBezTo>
                  <a:pt x="1274" y="98"/>
                  <a:pt x="1277" y="99"/>
                  <a:pt x="1279" y="100"/>
                </a:cubicBezTo>
                <a:close/>
                <a:moveTo>
                  <a:pt x="688" y="39"/>
                </a:moveTo>
                <a:cubicBezTo>
                  <a:pt x="688" y="39"/>
                  <a:pt x="688" y="39"/>
                  <a:pt x="688" y="39"/>
                </a:cubicBezTo>
                <a:cubicBezTo>
                  <a:pt x="688" y="39"/>
                  <a:pt x="688" y="39"/>
                  <a:pt x="688" y="39"/>
                </a:cubicBezTo>
                <a:cubicBezTo>
                  <a:pt x="688" y="39"/>
                  <a:pt x="688" y="39"/>
                  <a:pt x="688" y="39"/>
                </a:cubicBezTo>
                <a:close/>
                <a:moveTo>
                  <a:pt x="688" y="46"/>
                </a:moveTo>
                <a:cubicBezTo>
                  <a:pt x="688" y="46"/>
                  <a:pt x="689" y="46"/>
                  <a:pt x="689" y="46"/>
                </a:cubicBezTo>
                <a:cubicBezTo>
                  <a:pt x="688" y="46"/>
                  <a:pt x="688" y="46"/>
                  <a:pt x="688" y="46"/>
                </a:cubicBezTo>
                <a:close/>
                <a:moveTo>
                  <a:pt x="769" y="37"/>
                </a:moveTo>
                <a:cubicBezTo>
                  <a:pt x="762" y="37"/>
                  <a:pt x="762" y="37"/>
                  <a:pt x="762" y="37"/>
                </a:cubicBezTo>
                <a:cubicBezTo>
                  <a:pt x="761" y="37"/>
                  <a:pt x="762" y="37"/>
                  <a:pt x="763" y="37"/>
                </a:cubicBezTo>
                <a:cubicBezTo>
                  <a:pt x="768" y="37"/>
                  <a:pt x="769" y="37"/>
                  <a:pt x="769" y="37"/>
                </a:cubicBezTo>
                <a:close/>
                <a:moveTo>
                  <a:pt x="923" y="41"/>
                </a:moveTo>
                <a:cubicBezTo>
                  <a:pt x="912" y="40"/>
                  <a:pt x="912" y="40"/>
                  <a:pt x="912" y="40"/>
                </a:cubicBezTo>
                <a:cubicBezTo>
                  <a:pt x="907" y="40"/>
                  <a:pt x="879" y="39"/>
                  <a:pt x="882" y="39"/>
                </a:cubicBezTo>
                <a:cubicBezTo>
                  <a:pt x="899" y="40"/>
                  <a:pt x="924" y="41"/>
                  <a:pt x="938" y="42"/>
                </a:cubicBezTo>
                <a:cubicBezTo>
                  <a:pt x="933" y="41"/>
                  <a:pt x="928" y="41"/>
                  <a:pt x="923" y="41"/>
                </a:cubicBezTo>
                <a:close/>
                <a:moveTo>
                  <a:pt x="926" y="46"/>
                </a:moveTo>
                <a:cubicBezTo>
                  <a:pt x="967" y="48"/>
                  <a:pt x="967" y="48"/>
                  <a:pt x="967" y="48"/>
                </a:cubicBezTo>
                <a:cubicBezTo>
                  <a:pt x="954" y="47"/>
                  <a:pt x="939" y="46"/>
                  <a:pt x="926" y="46"/>
                </a:cubicBezTo>
                <a:close/>
                <a:moveTo>
                  <a:pt x="683" y="48"/>
                </a:moveTo>
                <a:cubicBezTo>
                  <a:pt x="683" y="48"/>
                  <a:pt x="683" y="48"/>
                  <a:pt x="683" y="48"/>
                </a:cubicBezTo>
                <a:close/>
                <a:moveTo>
                  <a:pt x="985" y="52"/>
                </a:moveTo>
                <a:cubicBezTo>
                  <a:pt x="985" y="52"/>
                  <a:pt x="986" y="52"/>
                  <a:pt x="986" y="52"/>
                </a:cubicBezTo>
                <a:cubicBezTo>
                  <a:pt x="986" y="52"/>
                  <a:pt x="985" y="52"/>
                  <a:pt x="985" y="52"/>
                </a:cubicBezTo>
                <a:close/>
                <a:moveTo>
                  <a:pt x="687" y="40"/>
                </a:moveTo>
                <a:cubicBezTo>
                  <a:pt x="687" y="40"/>
                  <a:pt x="687" y="40"/>
                  <a:pt x="687" y="40"/>
                </a:cubicBezTo>
                <a:cubicBezTo>
                  <a:pt x="687" y="40"/>
                  <a:pt x="687" y="40"/>
                  <a:pt x="687" y="40"/>
                </a:cubicBezTo>
                <a:close/>
                <a:moveTo>
                  <a:pt x="687" y="41"/>
                </a:moveTo>
                <a:cubicBezTo>
                  <a:pt x="687" y="41"/>
                  <a:pt x="687" y="41"/>
                  <a:pt x="687" y="41"/>
                </a:cubicBezTo>
                <a:cubicBezTo>
                  <a:pt x="687" y="41"/>
                  <a:pt x="687" y="41"/>
                  <a:pt x="687" y="41"/>
                </a:cubicBezTo>
                <a:close/>
                <a:moveTo>
                  <a:pt x="689" y="38"/>
                </a:move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90" y="38"/>
                  <a:pt x="690" y="38"/>
                </a:cubicBezTo>
                <a:cubicBezTo>
                  <a:pt x="689" y="38"/>
                  <a:pt x="689" y="38"/>
                  <a:pt x="689" y="38"/>
                </a:cubicBezTo>
                <a:close/>
                <a:moveTo>
                  <a:pt x="689" y="45"/>
                </a:moveTo>
                <a:cubicBezTo>
                  <a:pt x="689" y="44"/>
                  <a:pt x="689" y="45"/>
                  <a:pt x="689" y="45"/>
                </a:cubicBezTo>
                <a:cubicBezTo>
                  <a:pt x="689" y="45"/>
                  <a:pt x="689" y="45"/>
                  <a:pt x="689" y="45"/>
                </a:cubicBezTo>
                <a:close/>
                <a:moveTo>
                  <a:pt x="688" y="39"/>
                </a:moveTo>
                <a:cubicBezTo>
                  <a:pt x="688" y="39"/>
                  <a:pt x="687" y="38"/>
                  <a:pt x="687" y="39"/>
                </a:cubicBezTo>
                <a:cubicBezTo>
                  <a:pt x="687" y="39"/>
                  <a:pt x="688" y="39"/>
                  <a:pt x="688" y="39"/>
                </a:cubicBezTo>
                <a:close/>
                <a:moveTo>
                  <a:pt x="688" y="41"/>
                </a:moveTo>
                <a:cubicBezTo>
                  <a:pt x="688" y="41"/>
                  <a:pt x="688" y="41"/>
                  <a:pt x="688" y="41"/>
                </a:cubicBezTo>
                <a:cubicBezTo>
                  <a:pt x="688" y="41"/>
                  <a:pt x="688" y="41"/>
                  <a:pt x="688" y="41"/>
                </a:cubicBezTo>
                <a:cubicBezTo>
                  <a:pt x="687" y="41"/>
                  <a:pt x="688" y="41"/>
                  <a:pt x="688" y="41"/>
                </a:cubicBezTo>
                <a:close/>
                <a:moveTo>
                  <a:pt x="699" y="40"/>
                </a:moveTo>
                <a:cubicBezTo>
                  <a:pt x="689" y="41"/>
                  <a:pt x="689" y="41"/>
                  <a:pt x="689" y="41"/>
                </a:cubicBezTo>
                <a:cubicBezTo>
                  <a:pt x="689" y="41"/>
                  <a:pt x="688" y="41"/>
                  <a:pt x="688" y="41"/>
                </a:cubicBezTo>
                <a:cubicBezTo>
                  <a:pt x="688" y="41"/>
                  <a:pt x="689" y="41"/>
                  <a:pt x="689" y="41"/>
                </a:cubicBezTo>
                <a:cubicBezTo>
                  <a:pt x="689" y="41"/>
                  <a:pt x="689" y="41"/>
                  <a:pt x="689" y="41"/>
                </a:cubicBezTo>
                <a:lnTo>
                  <a:pt x="699" y="40"/>
                </a:lnTo>
                <a:close/>
                <a:moveTo>
                  <a:pt x="688" y="41"/>
                </a:moveTo>
                <a:cubicBezTo>
                  <a:pt x="688" y="41"/>
                  <a:pt x="688" y="41"/>
                  <a:pt x="688" y="41"/>
                </a:cubicBezTo>
                <a:cubicBezTo>
                  <a:pt x="688" y="41"/>
                  <a:pt x="688" y="41"/>
                  <a:pt x="688" y="41"/>
                </a:cubicBezTo>
                <a:cubicBezTo>
                  <a:pt x="688" y="41"/>
                  <a:pt x="688" y="41"/>
                  <a:pt x="688" y="41"/>
                </a:cubicBezTo>
                <a:close/>
              </a:path>
            </a:pathLst>
          </a:custGeom>
          <a:solidFill>
            <a:srgbClr val="F1A947"/>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solidFill>
                <a:srgbClr val="AFDE7E"/>
              </a:solidFill>
            </a:endParaRPr>
          </a:p>
        </p:txBody>
      </p:sp>
      <p:sp>
        <p:nvSpPr>
          <p:cNvPr id="92" name="Freeform 502">
            <a:extLst>
              <a:ext uri="{FF2B5EF4-FFF2-40B4-BE49-F238E27FC236}">
                <a16:creationId xmlns:a16="http://schemas.microsoft.com/office/drawing/2014/main" id="{7C5040C3-51EB-8E4F-9C07-58ADF00F4E58}"/>
              </a:ext>
            </a:extLst>
          </p:cNvPr>
          <p:cNvSpPr>
            <a:spLocks noEditPoints="1"/>
          </p:cNvSpPr>
          <p:nvPr/>
        </p:nvSpPr>
        <p:spPr bwMode="auto">
          <a:xfrm>
            <a:off x="5761208" y="5152273"/>
            <a:ext cx="1798903" cy="1200094"/>
          </a:xfrm>
          <a:custGeom>
            <a:avLst/>
            <a:gdLst>
              <a:gd name="T0" fmla="*/ 685 w 1319"/>
              <a:gd name="T1" fmla="*/ 39 h 237"/>
              <a:gd name="T2" fmla="*/ 684 w 1319"/>
              <a:gd name="T3" fmla="*/ 48 h 237"/>
              <a:gd name="T4" fmla="*/ 686 w 1319"/>
              <a:gd name="T5" fmla="*/ 40 h 237"/>
              <a:gd name="T6" fmla="*/ 689 w 1319"/>
              <a:gd name="T7" fmla="*/ 38 h 237"/>
              <a:gd name="T8" fmla="*/ 1030 w 1319"/>
              <a:gd name="T9" fmla="*/ 43 h 237"/>
              <a:gd name="T10" fmla="*/ 1319 w 1319"/>
              <a:gd name="T11" fmla="*/ 126 h 237"/>
              <a:gd name="T12" fmla="*/ 1278 w 1319"/>
              <a:gd name="T13" fmla="*/ 85 h 237"/>
              <a:gd name="T14" fmla="*/ 1098 w 1319"/>
              <a:gd name="T15" fmla="*/ 53 h 237"/>
              <a:gd name="T16" fmla="*/ 927 w 1319"/>
              <a:gd name="T17" fmla="*/ 38 h 237"/>
              <a:gd name="T18" fmla="*/ 835 w 1319"/>
              <a:gd name="T19" fmla="*/ 36 h 237"/>
              <a:gd name="T20" fmla="*/ 809 w 1319"/>
              <a:gd name="T21" fmla="*/ 36 h 237"/>
              <a:gd name="T22" fmla="*/ 927 w 1319"/>
              <a:gd name="T23" fmla="*/ 39 h 237"/>
              <a:gd name="T24" fmla="*/ 906 w 1319"/>
              <a:gd name="T25" fmla="*/ 40 h 237"/>
              <a:gd name="T26" fmla="*/ 954 w 1319"/>
              <a:gd name="T27" fmla="*/ 43 h 237"/>
              <a:gd name="T28" fmla="*/ 718 w 1319"/>
              <a:gd name="T29" fmla="*/ 40 h 237"/>
              <a:gd name="T30" fmla="*/ 1084 w 1319"/>
              <a:gd name="T31" fmla="*/ 57 h 237"/>
              <a:gd name="T32" fmla="*/ 954 w 1319"/>
              <a:gd name="T33" fmla="*/ 48 h 237"/>
              <a:gd name="T34" fmla="*/ 688 w 1319"/>
              <a:gd name="T35" fmla="*/ 45 h 237"/>
              <a:gd name="T36" fmla="*/ 692 w 1319"/>
              <a:gd name="T37" fmla="*/ 45 h 237"/>
              <a:gd name="T38" fmla="*/ 941 w 1319"/>
              <a:gd name="T39" fmla="*/ 49 h 237"/>
              <a:gd name="T40" fmla="*/ 1142 w 1319"/>
              <a:gd name="T41" fmla="*/ 69 h 237"/>
              <a:gd name="T42" fmla="*/ 1291 w 1319"/>
              <a:gd name="T43" fmla="*/ 105 h 237"/>
              <a:gd name="T44" fmla="*/ 1300 w 1319"/>
              <a:gd name="T45" fmla="*/ 134 h 237"/>
              <a:gd name="T46" fmla="*/ 1171 w 1319"/>
              <a:gd name="T47" fmla="*/ 185 h 237"/>
              <a:gd name="T48" fmla="*/ 765 w 1319"/>
              <a:gd name="T49" fmla="*/ 221 h 237"/>
              <a:gd name="T50" fmla="*/ 244 w 1319"/>
              <a:gd name="T51" fmla="*/ 206 h 237"/>
              <a:gd name="T52" fmla="*/ 14 w 1319"/>
              <a:gd name="T53" fmla="*/ 149 h 237"/>
              <a:gd name="T54" fmla="*/ 350 w 1319"/>
              <a:gd name="T55" fmla="*/ 42 h 237"/>
              <a:gd name="T56" fmla="*/ 774 w 1319"/>
              <a:gd name="T57" fmla="*/ 16 h 237"/>
              <a:gd name="T58" fmla="*/ 1123 w 1319"/>
              <a:gd name="T59" fmla="*/ 36 h 237"/>
              <a:gd name="T60" fmla="*/ 1130 w 1319"/>
              <a:gd name="T61" fmla="*/ 38 h 237"/>
              <a:gd name="T62" fmla="*/ 1137 w 1319"/>
              <a:gd name="T63" fmla="*/ 38 h 237"/>
              <a:gd name="T64" fmla="*/ 1144 w 1319"/>
              <a:gd name="T65" fmla="*/ 33 h 237"/>
              <a:gd name="T66" fmla="*/ 1143 w 1319"/>
              <a:gd name="T67" fmla="*/ 25 h 237"/>
              <a:gd name="T68" fmla="*/ 1137 w 1319"/>
              <a:gd name="T69" fmla="*/ 20 h 237"/>
              <a:gd name="T70" fmla="*/ 1131 w 1319"/>
              <a:gd name="T71" fmla="*/ 19 h 237"/>
              <a:gd name="T72" fmla="*/ 1122 w 1319"/>
              <a:gd name="T73" fmla="*/ 19 h 237"/>
              <a:gd name="T74" fmla="*/ 920 w 1319"/>
              <a:gd name="T75" fmla="*/ 2 h 237"/>
              <a:gd name="T76" fmla="*/ 750 w 1319"/>
              <a:gd name="T77" fmla="*/ 1 h 237"/>
              <a:gd name="T78" fmla="*/ 385 w 1319"/>
              <a:gd name="T79" fmla="*/ 23 h 237"/>
              <a:gd name="T80" fmla="*/ 65 w 1319"/>
              <a:gd name="T81" fmla="*/ 94 h 237"/>
              <a:gd name="T82" fmla="*/ 7 w 1319"/>
              <a:gd name="T83" fmla="*/ 168 h 237"/>
              <a:gd name="T84" fmla="*/ 158 w 1319"/>
              <a:gd name="T85" fmla="*/ 212 h 237"/>
              <a:gd name="T86" fmla="*/ 992 w 1319"/>
              <a:gd name="T87" fmla="*/ 223 h 237"/>
              <a:gd name="T88" fmla="*/ 1284 w 1319"/>
              <a:gd name="T89" fmla="*/ 161 h 237"/>
              <a:gd name="T90" fmla="*/ 1319 w 1319"/>
              <a:gd name="T91" fmla="*/ 126 h 237"/>
              <a:gd name="T92" fmla="*/ 985 w 1319"/>
              <a:gd name="T93" fmla="*/ 52 h 237"/>
              <a:gd name="T94" fmla="*/ 688 w 1319"/>
              <a:gd name="T95" fmla="*/ 44 h 237"/>
              <a:gd name="T96" fmla="*/ 1041 w 1319"/>
              <a:gd name="T97" fmla="*/ 46 h 237"/>
              <a:gd name="T98" fmla="*/ 688 w 1319"/>
              <a:gd name="T99" fmla="*/ 45 h 237"/>
              <a:gd name="T100" fmla="*/ 1270 w 1319"/>
              <a:gd name="T101" fmla="*/ 96 h 237"/>
              <a:gd name="T102" fmla="*/ 688 w 1319"/>
              <a:gd name="T103" fmla="*/ 46 h 237"/>
              <a:gd name="T104" fmla="*/ 769 w 1319"/>
              <a:gd name="T105" fmla="*/ 37 h 237"/>
              <a:gd name="T106" fmla="*/ 926 w 1319"/>
              <a:gd name="T107" fmla="*/ 46 h 237"/>
              <a:gd name="T108" fmla="*/ 986 w 1319"/>
              <a:gd name="T109" fmla="*/ 52 h 237"/>
              <a:gd name="T110" fmla="*/ 687 w 1319"/>
              <a:gd name="T111" fmla="*/ 41 h 237"/>
              <a:gd name="T112" fmla="*/ 689 w 1319"/>
              <a:gd name="T113" fmla="*/ 38 h 237"/>
              <a:gd name="T114" fmla="*/ 689 w 1319"/>
              <a:gd name="T115" fmla="*/ 45 h 237"/>
              <a:gd name="T116" fmla="*/ 688 w 1319"/>
              <a:gd name="T117" fmla="*/ 41 h 237"/>
              <a:gd name="T118" fmla="*/ 689 w 1319"/>
              <a:gd name="T119" fmla="*/ 4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9" h="237">
                <a:moveTo>
                  <a:pt x="686" y="40"/>
                </a:moveTo>
                <a:cubicBezTo>
                  <a:pt x="686" y="40"/>
                  <a:pt x="686" y="40"/>
                  <a:pt x="686" y="40"/>
                </a:cubicBezTo>
                <a:cubicBezTo>
                  <a:pt x="686" y="40"/>
                  <a:pt x="685" y="40"/>
                  <a:pt x="684" y="40"/>
                </a:cubicBezTo>
                <a:cubicBezTo>
                  <a:pt x="684" y="40"/>
                  <a:pt x="684" y="40"/>
                  <a:pt x="684" y="40"/>
                </a:cubicBezTo>
                <a:cubicBezTo>
                  <a:pt x="684" y="40"/>
                  <a:pt x="684" y="40"/>
                  <a:pt x="683" y="40"/>
                </a:cubicBezTo>
                <a:cubicBezTo>
                  <a:pt x="684" y="39"/>
                  <a:pt x="685" y="40"/>
                  <a:pt x="685" y="39"/>
                </a:cubicBezTo>
                <a:cubicBezTo>
                  <a:pt x="685" y="39"/>
                  <a:pt x="685" y="39"/>
                  <a:pt x="685" y="39"/>
                </a:cubicBezTo>
                <a:cubicBezTo>
                  <a:pt x="686" y="39"/>
                  <a:pt x="687" y="39"/>
                  <a:pt x="688" y="39"/>
                </a:cubicBezTo>
                <a:cubicBezTo>
                  <a:pt x="687" y="40"/>
                  <a:pt x="686" y="39"/>
                  <a:pt x="686" y="40"/>
                </a:cubicBezTo>
                <a:close/>
                <a:moveTo>
                  <a:pt x="684" y="48"/>
                </a:moveTo>
                <a:cubicBezTo>
                  <a:pt x="685" y="48"/>
                  <a:pt x="685" y="48"/>
                  <a:pt x="685" y="48"/>
                </a:cubicBezTo>
                <a:cubicBezTo>
                  <a:pt x="685" y="48"/>
                  <a:pt x="684" y="48"/>
                  <a:pt x="684" y="48"/>
                </a:cubicBezTo>
                <a:close/>
                <a:moveTo>
                  <a:pt x="685" y="46"/>
                </a:moveTo>
                <a:cubicBezTo>
                  <a:pt x="685" y="46"/>
                  <a:pt x="685" y="46"/>
                  <a:pt x="685" y="46"/>
                </a:cubicBezTo>
                <a:cubicBezTo>
                  <a:pt x="685" y="46"/>
                  <a:pt x="685" y="46"/>
                  <a:pt x="685" y="46"/>
                </a:cubicBezTo>
                <a:close/>
                <a:moveTo>
                  <a:pt x="686" y="40"/>
                </a:moveTo>
                <a:cubicBezTo>
                  <a:pt x="686" y="40"/>
                  <a:pt x="687" y="40"/>
                  <a:pt x="687" y="40"/>
                </a:cubicBezTo>
                <a:cubicBezTo>
                  <a:pt x="686" y="40"/>
                  <a:pt x="686" y="40"/>
                  <a:pt x="686" y="40"/>
                </a:cubicBezTo>
                <a:cubicBezTo>
                  <a:pt x="686" y="40"/>
                  <a:pt x="686" y="40"/>
                  <a:pt x="686" y="40"/>
                </a:cubicBezTo>
                <a:close/>
                <a:moveTo>
                  <a:pt x="686" y="43"/>
                </a:moveTo>
                <a:cubicBezTo>
                  <a:pt x="686" y="44"/>
                  <a:pt x="686" y="43"/>
                  <a:pt x="686" y="43"/>
                </a:cubicBezTo>
                <a:close/>
                <a:moveTo>
                  <a:pt x="689" y="38"/>
                </a:moveTo>
                <a:cubicBezTo>
                  <a:pt x="688" y="38"/>
                  <a:pt x="688" y="38"/>
                  <a:pt x="688" y="39"/>
                </a:cubicBezTo>
                <a:cubicBezTo>
                  <a:pt x="688" y="39"/>
                  <a:pt x="689" y="39"/>
                  <a:pt x="689" y="38"/>
                </a:cubicBezTo>
                <a:close/>
                <a:moveTo>
                  <a:pt x="685" y="46"/>
                </a:moveTo>
                <a:cubicBezTo>
                  <a:pt x="685" y="46"/>
                  <a:pt x="685" y="46"/>
                  <a:pt x="685" y="46"/>
                </a:cubicBezTo>
                <a:close/>
                <a:moveTo>
                  <a:pt x="685" y="45"/>
                </a:moveTo>
                <a:cubicBezTo>
                  <a:pt x="685" y="45"/>
                  <a:pt x="685" y="45"/>
                  <a:pt x="685" y="45"/>
                </a:cubicBezTo>
                <a:cubicBezTo>
                  <a:pt x="685" y="45"/>
                  <a:pt x="685" y="45"/>
                  <a:pt x="685" y="45"/>
                </a:cubicBezTo>
                <a:close/>
                <a:moveTo>
                  <a:pt x="1030" y="43"/>
                </a:moveTo>
                <a:cubicBezTo>
                  <a:pt x="1023" y="42"/>
                  <a:pt x="1012" y="41"/>
                  <a:pt x="1009" y="41"/>
                </a:cubicBezTo>
                <a:cubicBezTo>
                  <a:pt x="1019" y="42"/>
                  <a:pt x="1026" y="43"/>
                  <a:pt x="1030" y="43"/>
                </a:cubicBezTo>
                <a:close/>
                <a:moveTo>
                  <a:pt x="1122" y="54"/>
                </a:moveTo>
                <a:cubicBezTo>
                  <a:pt x="1109" y="53"/>
                  <a:pt x="1109" y="53"/>
                  <a:pt x="1109" y="53"/>
                </a:cubicBezTo>
                <a:cubicBezTo>
                  <a:pt x="1108" y="53"/>
                  <a:pt x="1118" y="54"/>
                  <a:pt x="1122" y="54"/>
                </a:cubicBezTo>
                <a:close/>
                <a:moveTo>
                  <a:pt x="1319" y="126"/>
                </a:moveTo>
                <a:cubicBezTo>
                  <a:pt x="1319" y="125"/>
                  <a:pt x="1319" y="125"/>
                  <a:pt x="1319" y="125"/>
                </a:cubicBezTo>
                <a:cubicBezTo>
                  <a:pt x="1319" y="124"/>
                  <a:pt x="1319" y="124"/>
                  <a:pt x="1319" y="124"/>
                </a:cubicBezTo>
                <a:cubicBezTo>
                  <a:pt x="1319" y="118"/>
                  <a:pt x="1316" y="112"/>
                  <a:pt x="1313" y="108"/>
                </a:cubicBezTo>
                <a:cubicBezTo>
                  <a:pt x="1309" y="103"/>
                  <a:pt x="1305" y="100"/>
                  <a:pt x="1301" y="97"/>
                </a:cubicBezTo>
                <a:cubicBezTo>
                  <a:pt x="1293" y="91"/>
                  <a:pt x="1285" y="88"/>
                  <a:pt x="1279" y="86"/>
                </a:cubicBezTo>
                <a:cubicBezTo>
                  <a:pt x="1280" y="86"/>
                  <a:pt x="1280" y="86"/>
                  <a:pt x="1278" y="85"/>
                </a:cubicBezTo>
                <a:cubicBezTo>
                  <a:pt x="1272" y="83"/>
                  <a:pt x="1269" y="82"/>
                  <a:pt x="1262" y="80"/>
                </a:cubicBezTo>
                <a:cubicBezTo>
                  <a:pt x="1239" y="73"/>
                  <a:pt x="1219" y="70"/>
                  <a:pt x="1199" y="67"/>
                </a:cubicBezTo>
                <a:cubicBezTo>
                  <a:pt x="1180" y="64"/>
                  <a:pt x="1162" y="61"/>
                  <a:pt x="1142" y="58"/>
                </a:cubicBezTo>
                <a:cubicBezTo>
                  <a:pt x="1137" y="58"/>
                  <a:pt x="1123" y="55"/>
                  <a:pt x="1119" y="55"/>
                </a:cubicBezTo>
                <a:cubicBezTo>
                  <a:pt x="1126" y="56"/>
                  <a:pt x="1135" y="57"/>
                  <a:pt x="1134" y="57"/>
                </a:cubicBezTo>
                <a:cubicBezTo>
                  <a:pt x="1122" y="56"/>
                  <a:pt x="1106" y="54"/>
                  <a:pt x="1098" y="53"/>
                </a:cubicBezTo>
                <a:cubicBezTo>
                  <a:pt x="1083" y="51"/>
                  <a:pt x="1076" y="50"/>
                  <a:pt x="1062" y="49"/>
                </a:cubicBezTo>
                <a:cubicBezTo>
                  <a:pt x="1059" y="48"/>
                  <a:pt x="1065" y="49"/>
                  <a:pt x="1058" y="48"/>
                </a:cubicBezTo>
                <a:cubicBezTo>
                  <a:pt x="1037" y="46"/>
                  <a:pt x="1027" y="45"/>
                  <a:pt x="1008" y="43"/>
                </a:cubicBezTo>
                <a:cubicBezTo>
                  <a:pt x="1003" y="43"/>
                  <a:pt x="980" y="41"/>
                  <a:pt x="974" y="41"/>
                </a:cubicBezTo>
                <a:cubicBezTo>
                  <a:pt x="968" y="40"/>
                  <a:pt x="980" y="41"/>
                  <a:pt x="975" y="41"/>
                </a:cubicBezTo>
                <a:cubicBezTo>
                  <a:pt x="927" y="38"/>
                  <a:pt x="927" y="38"/>
                  <a:pt x="927" y="38"/>
                </a:cubicBezTo>
                <a:cubicBezTo>
                  <a:pt x="923" y="38"/>
                  <a:pt x="920" y="38"/>
                  <a:pt x="914" y="38"/>
                </a:cubicBezTo>
                <a:cubicBezTo>
                  <a:pt x="909" y="37"/>
                  <a:pt x="915" y="37"/>
                  <a:pt x="908" y="37"/>
                </a:cubicBezTo>
                <a:cubicBezTo>
                  <a:pt x="902" y="37"/>
                  <a:pt x="913" y="38"/>
                  <a:pt x="912" y="38"/>
                </a:cubicBezTo>
                <a:cubicBezTo>
                  <a:pt x="903" y="37"/>
                  <a:pt x="905" y="38"/>
                  <a:pt x="900" y="38"/>
                </a:cubicBezTo>
                <a:cubicBezTo>
                  <a:pt x="888" y="37"/>
                  <a:pt x="880" y="37"/>
                  <a:pt x="869" y="37"/>
                </a:cubicBezTo>
                <a:cubicBezTo>
                  <a:pt x="835" y="36"/>
                  <a:pt x="835" y="36"/>
                  <a:pt x="835" y="36"/>
                </a:cubicBezTo>
                <a:cubicBezTo>
                  <a:pt x="811" y="36"/>
                  <a:pt x="811" y="36"/>
                  <a:pt x="811" y="36"/>
                </a:cubicBezTo>
                <a:cubicBezTo>
                  <a:pt x="786" y="36"/>
                  <a:pt x="786" y="36"/>
                  <a:pt x="786" y="36"/>
                </a:cubicBezTo>
                <a:cubicBezTo>
                  <a:pt x="781" y="36"/>
                  <a:pt x="790" y="36"/>
                  <a:pt x="782" y="36"/>
                </a:cubicBezTo>
                <a:cubicBezTo>
                  <a:pt x="749" y="36"/>
                  <a:pt x="716" y="37"/>
                  <a:pt x="692" y="38"/>
                </a:cubicBezTo>
                <a:cubicBezTo>
                  <a:pt x="729" y="36"/>
                  <a:pt x="757" y="36"/>
                  <a:pt x="790" y="36"/>
                </a:cubicBezTo>
                <a:cubicBezTo>
                  <a:pt x="795" y="36"/>
                  <a:pt x="804" y="36"/>
                  <a:pt x="809" y="36"/>
                </a:cubicBezTo>
                <a:cubicBezTo>
                  <a:pt x="811" y="36"/>
                  <a:pt x="804" y="36"/>
                  <a:pt x="811" y="36"/>
                </a:cubicBezTo>
                <a:cubicBezTo>
                  <a:pt x="818" y="36"/>
                  <a:pt x="818" y="36"/>
                  <a:pt x="818" y="36"/>
                </a:cubicBezTo>
                <a:cubicBezTo>
                  <a:pt x="814" y="36"/>
                  <a:pt x="821" y="36"/>
                  <a:pt x="823" y="37"/>
                </a:cubicBezTo>
                <a:cubicBezTo>
                  <a:pt x="851" y="37"/>
                  <a:pt x="873" y="37"/>
                  <a:pt x="898" y="38"/>
                </a:cubicBezTo>
                <a:cubicBezTo>
                  <a:pt x="902" y="38"/>
                  <a:pt x="894" y="38"/>
                  <a:pt x="900" y="38"/>
                </a:cubicBezTo>
                <a:cubicBezTo>
                  <a:pt x="927" y="39"/>
                  <a:pt x="927" y="39"/>
                  <a:pt x="927" y="39"/>
                </a:cubicBezTo>
                <a:cubicBezTo>
                  <a:pt x="930" y="40"/>
                  <a:pt x="937" y="40"/>
                  <a:pt x="933" y="40"/>
                </a:cubicBezTo>
                <a:cubicBezTo>
                  <a:pt x="901" y="38"/>
                  <a:pt x="856" y="37"/>
                  <a:pt x="817" y="37"/>
                </a:cubicBezTo>
                <a:cubicBezTo>
                  <a:pt x="806" y="37"/>
                  <a:pt x="793" y="37"/>
                  <a:pt x="787" y="37"/>
                </a:cubicBezTo>
                <a:cubicBezTo>
                  <a:pt x="804" y="37"/>
                  <a:pt x="818" y="37"/>
                  <a:pt x="833" y="38"/>
                </a:cubicBezTo>
                <a:cubicBezTo>
                  <a:pt x="853" y="38"/>
                  <a:pt x="874" y="38"/>
                  <a:pt x="893" y="39"/>
                </a:cubicBezTo>
                <a:cubicBezTo>
                  <a:pt x="906" y="40"/>
                  <a:pt x="906" y="40"/>
                  <a:pt x="906" y="40"/>
                </a:cubicBezTo>
                <a:cubicBezTo>
                  <a:pt x="920" y="40"/>
                  <a:pt x="920" y="40"/>
                  <a:pt x="920" y="40"/>
                </a:cubicBezTo>
                <a:cubicBezTo>
                  <a:pt x="929" y="41"/>
                  <a:pt x="929" y="41"/>
                  <a:pt x="929" y="41"/>
                </a:cubicBezTo>
                <a:cubicBezTo>
                  <a:pt x="937" y="41"/>
                  <a:pt x="944" y="41"/>
                  <a:pt x="953" y="42"/>
                </a:cubicBezTo>
                <a:cubicBezTo>
                  <a:pt x="968" y="43"/>
                  <a:pt x="983" y="44"/>
                  <a:pt x="999" y="46"/>
                </a:cubicBezTo>
                <a:cubicBezTo>
                  <a:pt x="1002" y="46"/>
                  <a:pt x="1001" y="46"/>
                  <a:pt x="997" y="46"/>
                </a:cubicBezTo>
                <a:cubicBezTo>
                  <a:pt x="977" y="44"/>
                  <a:pt x="974" y="44"/>
                  <a:pt x="954" y="43"/>
                </a:cubicBezTo>
                <a:cubicBezTo>
                  <a:pt x="956" y="43"/>
                  <a:pt x="958" y="43"/>
                  <a:pt x="957" y="43"/>
                </a:cubicBezTo>
                <a:cubicBezTo>
                  <a:pt x="951" y="43"/>
                  <a:pt x="949" y="42"/>
                  <a:pt x="945" y="42"/>
                </a:cubicBezTo>
                <a:cubicBezTo>
                  <a:pt x="960" y="43"/>
                  <a:pt x="958" y="43"/>
                  <a:pt x="953" y="43"/>
                </a:cubicBezTo>
                <a:cubicBezTo>
                  <a:pt x="916" y="41"/>
                  <a:pt x="870" y="39"/>
                  <a:pt x="840" y="39"/>
                </a:cubicBezTo>
                <a:cubicBezTo>
                  <a:pt x="836" y="39"/>
                  <a:pt x="834" y="39"/>
                  <a:pt x="829" y="39"/>
                </a:cubicBezTo>
                <a:cubicBezTo>
                  <a:pt x="794" y="38"/>
                  <a:pt x="755" y="38"/>
                  <a:pt x="718" y="40"/>
                </a:cubicBezTo>
                <a:cubicBezTo>
                  <a:pt x="761" y="39"/>
                  <a:pt x="805" y="38"/>
                  <a:pt x="854" y="39"/>
                </a:cubicBezTo>
                <a:cubicBezTo>
                  <a:pt x="856" y="39"/>
                  <a:pt x="854" y="39"/>
                  <a:pt x="859" y="40"/>
                </a:cubicBezTo>
                <a:cubicBezTo>
                  <a:pt x="880" y="40"/>
                  <a:pt x="904" y="41"/>
                  <a:pt x="920" y="42"/>
                </a:cubicBezTo>
                <a:cubicBezTo>
                  <a:pt x="941" y="44"/>
                  <a:pt x="941" y="44"/>
                  <a:pt x="941" y="44"/>
                </a:cubicBezTo>
                <a:cubicBezTo>
                  <a:pt x="993" y="47"/>
                  <a:pt x="1030" y="51"/>
                  <a:pt x="1079" y="57"/>
                </a:cubicBezTo>
                <a:cubicBezTo>
                  <a:pt x="1079" y="57"/>
                  <a:pt x="1082" y="57"/>
                  <a:pt x="1084" y="57"/>
                </a:cubicBezTo>
                <a:cubicBezTo>
                  <a:pt x="1073" y="57"/>
                  <a:pt x="1073" y="57"/>
                  <a:pt x="1073" y="57"/>
                </a:cubicBezTo>
                <a:cubicBezTo>
                  <a:pt x="1049" y="54"/>
                  <a:pt x="1049" y="54"/>
                  <a:pt x="1049" y="54"/>
                </a:cubicBezTo>
                <a:cubicBezTo>
                  <a:pt x="1008" y="50"/>
                  <a:pt x="950" y="45"/>
                  <a:pt x="898" y="43"/>
                </a:cubicBezTo>
                <a:cubicBezTo>
                  <a:pt x="892" y="43"/>
                  <a:pt x="897" y="43"/>
                  <a:pt x="901" y="44"/>
                </a:cubicBezTo>
                <a:cubicBezTo>
                  <a:pt x="926" y="45"/>
                  <a:pt x="948" y="46"/>
                  <a:pt x="975" y="48"/>
                </a:cubicBezTo>
                <a:cubicBezTo>
                  <a:pt x="984" y="50"/>
                  <a:pt x="974" y="49"/>
                  <a:pt x="954" y="48"/>
                </a:cubicBezTo>
                <a:cubicBezTo>
                  <a:pt x="937" y="47"/>
                  <a:pt x="914" y="45"/>
                  <a:pt x="893" y="45"/>
                </a:cubicBezTo>
                <a:cubicBezTo>
                  <a:pt x="871" y="44"/>
                  <a:pt x="851" y="43"/>
                  <a:pt x="841" y="43"/>
                </a:cubicBezTo>
                <a:cubicBezTo>
                  <a:pt x="791" y="42"/>
                  <a:pt x="742" y="43"/>
                  <a:pt x="693" y="45"/>
                </a:cubicBezTo>
                <a:cubicBezTo>
                  <a:pt x="689" y="45"/>
                  <a:pt x="689" y="45"/>
                  <a:pt x="689" y="45"/>
                </a:cubicBezTo>
                <a:cubicBezTo>
                  <a:pt x="689" y="45"/>
                  <a:pt x="689" y="45"/>
                  <a:pt x="689" y="45"/>
                </a:cubicBezTo>
                <a:cubicBezTo>
                  <a:pt x="688" y="45"/>
                  <a:pt x="688" y="45"/>
                  <a:pt x="688" y="45"/>
                </a:cubicBezTo>
                <a:cubicBezTo>
                  <a:pt x="686" y="45"/>
                  <a:pt x="686" y="45"/>
                  <a:pt x="686" y="45"/>
                </a:cubicBezTo>
                <a:cubicBezTo>
                  <a:pt x="686" y="45"/>
                  <a:pt x="687" y="45"/>
                  <a:pt x="688" y="45"/>
                </a:cubicBezTo>
                <a:cubicBezTo>
                  <a:pt x="689" y="45"/>
                  <a:pt x="689" y="45"/>
                  <a:pt x="689" y="45"/>
                </a:cubicBezTo>
                <a:cubicBezTo>
                  <a:pt x="689" y="45"/>
                  <a:pt x="689" y="45"/>
                  <a:pt x="689" y="45"/>
                </a:cubicBezTo>
                <a:cubicBezTo>
                  <a:pt x="689" y="45"/>
                  <a:pt x="689" y="45"/>
                  <a:pt x="689" y="45"/>
                </a:cubicBezTo>
                <a:cubicBezTo>
                  <a:pt x="692" y="45"/>
                  <a:pt x="692" y="45"/>
                  <a:pt x="692" y="45"/>
                </a:cubicBezTo>
                <a:cubicBezTo>
                  <a:pt x="701" y="45"/>
                  <a:pt x="701" y="45"/>
                  <a:pt x="701" y="45"/>
                </a:cubicBezTo>
                <a:cubicBezTo>
                  <a:pt x="701" y="45"/>
                  <a:pt x="703" y="44"/>
                  <a:pt x="707" y="44"/>
                </a:cubicBezTo>
                <a:cubicBezTo>
                  <a:pt x="756" y="43"/>
                  <a:pt x="811" y="43"/>
                  <a:pt x="855" y="43"/>
                </a:cubicBezTo>
                <a:cubicBezTo>
                  <a:pt x="873" y="44"/>
                  <a:pt x="908" y="45"/>
                  <a:pt x="926" y="47"/>
                </a:cubicBezTo>
                <a:cubicBezTo>
                  <a:pt x="922" y="47"/>
                  <a:pt x="907" y="46"/>
                  <a:pt x="888" y="46"/>
                </a:cubicBezTo>
                <a:cubicBezTo>
                  <a:pt x="907" y="46"/>
                  <a:pt x="925" y="48"/>
                  <a:pt x="941" y="49"/>
                </a:cubicBezTo>
                <a:cubicBezTo>
                  <a:pt x="955" y="49"/>
                  <a:pt x="978" y="51"/>
                  <a:pt x="985" y="52"/>
                </a:cubicBezTo>
                <a:cubicBezTo>
                  <a:pt x="986" y="52"/>
                  <a:pt x="984" y="52"/>
                  <a:pt x="985" y="52"/>
                </a:cubicBezTo>
                <a:cubicBezTo>
                  <a:pt x="986" y="52"/>
                  <a:pt x="996" y="53"/>
                  <a:pt x="997" y="53"/>
                </a:cubicBezTo>
                <a:cubicBezTo>
                  <a:pt x="1004" y="53"/>
                  <a:pt x="1003" y="53"/>
                  <a:pt x="1011" y="54"/>
                </a:cubicBezTo>
                <a:cubicBezTo>
                  <a:pt x="1022" y="55"/>
                  <a:pt x="1022" y="55"/>
                  <a:pt x="1029" y="56"/>
                </a:cubicBezTo>
                <a:cubicBezTo>
                  <a:pt x="1067" y="59"/>
                  <a:pt x="1104" y="64"/>
                  <a:pt x="1142" y="69"/>
                </a:cubicBezTo>
                <a:cubicBezTo>
                  <a:pt x="1154" y="71"/>
                  <a:pt x="1154" y="71"/>
                  <a:pt x="1154" y="71"/>
                </a:cubicBezTo>
                <a:cubicBezTo>
                  <a:pt x="1158" y="72"/>
                  <a:pt x="1155" y="72"/>
                  <a:pt x="1159" y="72"/>
                </a:cubicBezTo>
                <a:cubicBezTo>
                  <a:pt x="1162" y="73"/>
                  <a:pt x="1161" y="72"/>
                  <a:pt x="1165" y="73"/>
                </a:cubicBezTo>
                <a:cubicBezTo>
                  <a:pt x="1179" y="75"/>
                  <a:pt x="1196" y="78"/>
                  <a:pt x="1211" y="81"/>
                </a:cubicBezTo>
                <a:cubicBezTo>
                  <a:pt x="1229" y="84"/>
                  <a:pt x="1249" y="88"/>
                  <a:pt x="1267" y="94"/>
                </a:cubicBezTo>
                <a:cubicBezTo>
                  <a:pt x="1275" y="97"/>
                  <a:pt x="1284" y="101"/>
                  <a:pt x="1291" y="105"/>
                </a:cubicBezTo>
                <a:cubicBezTo>
                  <a:pt x="1298" y="109"/>
                  <a:pt x="1303" y="114"/>
                  <a:pt x="1305" y="119"/>
                </a:cubicBezTo>
                <a:cubicBezTo>
                  <a:pt x="1306" y="122"/>
                  <a:pt x="1306" y="121"/>
                  <a:pt x="1306" y="121"/>
                </a:cubicBezTo>
                <a:cubicBezTo>
                  <a:pt x="1306" y="121"/>
                  <a:pt x="1306" y="121"/>
                  <a:pt x="1307" y="124"/>
                </a:cubicBezTo>
                <a:cubicBezTo>
                  <a:pt x="1307" y="125"/>
                  <a:pt x="1307" y="126"/>
                  <a:pt x="1307" y="126"/>
                </a:cubicBezTo>
                <a:cubicBezTo>
                  <a:pt x="1307" y="127"/>
                  <a:pt x="1306" y="127"/>
                  <a:pt x="1306" y="128"/>
                </a:cubicBezTo>
                <a:cubicBezTo>
                  <a:pt x="1304" y="130"/>
                  <a:pt x="1302" y="132"/>
                  <a:pt x="1300" y="134"/>
                </a:cubicBezTo>
                <a:cubicBezTo>
                  <a:pt x="1296" y="138"/>
                  <a:pt x="1291" y="142"/>
                  <a:pt x="1285" y="145"/>
                </a:cubicBezTo>
                <a:cubicBezTo>
                  <a:pt x="1274" y="152"/>
                  <a:pt x="1262" y="158"/>
                  <a:pt x="1250" y="163"/>
                </a:cubicBezTo>
                <a:cubicBezTo>
                  <a:pt x="1247" y="164"/>
                  <a:pt x="1244" y="165"/>
                  <a:pt x="1241" y="166"/>
                </a:cubicBezTo>
                <a:cubicBezTo>
                  <a:pt x="1231" y="169"/>
                  <a:pt x="1231" y="169"/>
                  <a:pt x="1231" y="169"/>
                </a:cubicBezTo>
                <a:cubicBezTo>
                  <a:pt x="1224" y="171"/>
                  <a:pt x="1218" y="173"/>
                  <a:pt x="1211" y="175"/>
                </a:cubicBezTo>
                <a:cubicBezTo>
                  <a:pt x="1198" y="178"/>
                  <a:pt x="1184" y="182"/>
                  <a:pt x="1171" y="185"/>
                </a:cubicBezTo>
                <a:cubicBezTo>
                  <a:pt x="1167" y="186"/>
                  <a:pt x="1170" y="185"/>
                  <a:pt x="1164" y="186"/>
                </a:cubicBezTo>
                <a:cubicBezTo>
                  <a:pt x="1156" y="188"/>
                  <a:pt x="1158" y="188"/>
                  <a:pt x="1152" y="189"/>
                </a:cubicBezTo>
                <a:cubicBezTo>
                  <a:pt x="1147" y="190"/>
                  <a:pt x="1144" y="191"/>
                  <a:pt x="1141" y="191"/>
                </a:cubicBezTo>
                <a:cubicBezTo>
                  <a:pt x="1110" y="197"/>
                  <a:pt x="1078" y="201"/>
                  <a:pt x="1045" y="205"/>
                </a:cubicBezTo>
                <a:cubicBezTo>
                  <a:pt x="1013" y="208"/>
                  <a:pt x="980" y="210"/>
                  <a:pt x="947" y="213"/>
                </a:cubicBezTo>
                <a:cubicBezTo>
                  <a:pt x="885" y="217"/>
                  <a:pt x="823" y="220"/>
                  <a:pt x="765" y="221"/>
                </a:cubicBezTo>
                <a:cubicBezTo>
                  <a:pt x="719" y="222"/>
                  <a:pt x="675" y="223"/>
                  <a:pt x="633" y="222"/>
                </a:cubicBezTo>
                <a:cubicBezTo>
                  <a:pt x="578" y="222"/>
                  <a:pt x="530" y="221"/>
                  <a:pt x="478" y="219"/>
                </a:cubicBezTo>
                <a:cubicBezTo>
                  <a:pt x="441" y="218"/>
                  <a:pt x="400" y="216"/>
                  <a:pt x="368" y="214"/>
                </a:cubicBezTo>
                <a:cubicBezTo>
                  <a:pt x="350" y="214"/>
                  <a:pt x="350" y="214"/>
                  <a:pt x="350" y="214"/>
                </a:cubicBezTo>
                <a:cubicBezTo>
                  <a:pt x="321" y="212"/>
                  <a:pt x="321" y="212"/>
                  <a:pt x="321" y="212"/>
                </a:cubicBezTo>
                <a:cubicBezTo>
                  <a:pt x="296" y="210"/>
                  <a:pt x="270" y="209"/>
                  <a:pt x="244" y="206"/>
                </a:cubicBezTo>
                <a:cubicBezTo>
                  <a:pt x="215" y="204"/>
                  <a:pt x="188" y="201"/>
                  <a:pt x="160" y="198"/>
                </a:cubicBezTo>
                <a:cubicBezTo>
                  <a:pt x="144" y="196"/>
                  <a:pt x="129" y="194"/>
                  <a:pt x="114" y="191"/>
                </a:cubicBezTo>
                <a:cubicBezTo>
                  <a:pt x="103" y="189"/>
                  <a:pt x="93" y="187"/>
                  <a:pt x="82" y="185"/>
                </a:cubicBezTo>
                <a:cubicBezTo>
                  <a:pt x="68" y="182"/>
                  <a:pt x="53" y="178"/>
                  <a:pt x="40" y="172"/>
                </a:cubicBezTo>
                <a:cubicBezTo>
                  <a:pt x="33" y="170"/>
                  <a:pt x="26" y="166"/>
                  <a:pt x="22" y="163"/>
                </a:cubicBezTo>
                <a:cubicBezTo>
                  <a:pt x="17" y="159"/>
                  <a:pt x="14" y="154"/>
                  <a:pt x="14" y="149"/>
                </a:cubicBezTo>
                <a:cubicBezTo>
                  <a:pt x="14" y="144"/>
                  <a:pt x="19" y="137"/>
                  <a:pt x="26" y="131"/>
                </a:cubicBezTo>
                <a:cubicBezTo>
                  <a:pt x="33" y="126"/>
                  <a:pt x="41" y="121"/>
                  <a:pt x="50" y="117"/>
                </a:cubicBezTo>
                <a:cubicBezTo>
                  <a:pt x="67" y="108"/>
                  <a:pt x="85" y="101"/>
                  <a:pt x="103" y="95"/>
                </a:cubicBezTo>
                <a:cubicBezTo>
                  <a:pt x="144" y="82"/>
                  <a:pt x="195" y="70"/>
                  <a:pt x="235" y="61"/>
                </a:cubicBezTo>
                <a:cubicBezTo>
                  <a:pt x="268" y="55"/>
                  <a:pt x="302" y="49"/>
                  <a:pt x="340" y="44"/>
                </a:cubicBezTo>
                <a:cubicBezTo>
                  <a:pt x="350" y="42"/>
                  <a:pt x="350" y="42"/>
                  <a:pt x="350" y="42"/>
                </a:cubicBezTo>
                <a:cubicBezTo>
                  <a:pt x="407" y="35"/>
                  <a:pt x="471" y="28"/>
                  <a:pt x="517" y="25"/>
                </a:cubicBezTo>
                <a:cubicBezTo>
                  <a:pt x="534" y="24"/>
                  <a:pt x="549" y="23"/>
                  <a:pt x="565" y="22"/>
                </a:cubicBezTo>
                <a:cubicBezTo>
                  <a:pt x="583" y="21"/>
                  <a:pt x="599" y="20"/>
                  <a:pt x="616" y="19"/>
                </a:cubicBezTo>
                <a:cubicBezTo>
                  <a:pt x="632" y="19"/>
                  <a:pt x="632" y="19"/>
                  <a:pt x="632" y="19"/>
                </a:cubicBezTo>
                <a:cubicBezTo>
                  <a:pt x="649" y="18"/>
                  <a:pt x="666" y="17"/>
                  <a:pt x="684" y="17"/>
                </a:cubicBezTo>
                <a:cubicBezTo>
                  <a:pt x="712" y="16"/>
                  <a:pt x="742" y="16"/>
                  <a:pt x="774" y="16"/>
                </a:cubicBezTo>
                <a:cubicBezTo>
                  <a:pt x="799" y="16"/>
                  <a:pt x="836" y="16"/>
                  <a:pt x="864" y="16"/>
                </a:cubicBezTo>
                <a:cubicBezTo>
                  <a:pt x="912" y="18"/>
                  <a:pt x="961" y="19"/>
                  <a:pt x="1010" y="23"/>
                </a:cubicBezTo>
                <a:cubicBezTo>
                  <a:pt x="1026" y="24"/>
                  <a:pt x="1041" y="26"/>
                  <a:pt x="1058" y="27"/>
                </a:cubicBezTo>
                <a:cubicBezTo>
                  <a:pt x="1075" y="29"/>
                  <a:pt x="1096" y="31"/>
                  <a:pt x="1117" y="35"/>
                </a:cubicBezTo>
                <a:cubicBezTo>
                  <a:pt x="1123" y="36"/>
                  <a:pt x="1123" y="36"/>
                  <a:pt x="1123" y="36"/>
                </a:cubicBezTo>
                <a:cubicBezTo>
                  <a:pt x="1123" y="36"/>
                  <a:pt x="1123" y="36"/>
                  <a:pt x="1123" y="36"/>
                </a:cubicBezTo>
                <a:cubicBezTo>
                  <a:pt x="1124" y="36"/>
                  <a:pt x="1124" y="36"/>
                  <a:pt x="1124" y="36"/>
                </a:cubicBezTo>
                <a:cubicBezTo>
                  <a:pt x="1125" y="36"/>
                  <a:pt x="1125" y="36"/>
                  <a:pt x="1125" y="36"/>
                </a:cubicBezTo>
                <a:cubicBezTo>
                  <a:pt x="1125" y="36"/>
                  <a:pt x="1127" y="36"/>
                  <a:pt x="1127" y="37"/>
                </a:cubicBezTo>
                <a:cubicBezTo>
                  <a:pt x="1127" y="38"/>
                  <a:pt x="1128" y="36"/>
                  <a:pt x="1129" y="37"/>
                </a:cubicBezTo>
                <a:cubicBezTo>
                  <a:pt x="1129" y="37"/>
                  <a:pt x="1129" y="37"/>
                  <a:pt x="1129" y="38"/>
                </a:cubicBezTo>
                <a:cubicBezTo>
                  <a:pt x="1129" y="38"/>
                  <a:pt x="1129" y="38"/>
                  <a:pt x="1130" y="38"/>
                </a:cubicBezTo>
                <a:cubicBezTo>
                  <a:pt x="1130" y="38"/>
                  <a:pt x="1130" y="39"/>
                  <a:pt x="1131" y="39"/>
                </a:cubicBezTo>
                <a:cubicBezTo>
                  <a:pt x="1131" y="39"/>
                  <a:pt x="1131" y="39"/>
                  <a:pt x="1131" y="39"/>
                </a:cubicBezTo>
                <a:cubicBezTo>
                  <a:pt x="1132" y="39"/>
                  <a:pt x="1132" y="39"/>
                  <a:pt x="1133" y="39"/>
                </a:cubicBezTo>
                <a:cubicBezTo>
                  <a:pt x="1133" y="39"/>
                  <a:pt x="1134" y="39"/>
                  <a:pt x="1134" y="39"/>
                </a:cubicBezTo>
                <a:cubicBezTo>
                  <a:pt x="1135" y="39"/>
                  <a:pt x="1135" y="39"/>
                  <a:pt x="1135" y="39"/>
                </a:cubicBezTo>
                <a:cubicBezTo>
                  <a:pt x="1136" y="39"/>
                  <a:pt x="1136" y="39"/>
                  <a:pt x="1137" y="38"/>
                </a:cubicBezTo>
                <a:cubicBezTo>
                  <a:pt x="1137" y="38"/>
                  <a:pt x="1138" y="38"/>
                  <a:pt x="1138" y="38"/>
                </a:cubicBezTo>
                <a:cubicBezTo>
                  <a:pt x="1138" y="38"/>
                  <a:pt x="1139" y="38"/>
                  <a:pt x="1139" y="38"/>
                </a:cubicBezTo>
                <a:cubicBezTo>
                  <a:pt x="1140" y="37"/>
                  <a:pt x="1141" y="36"/>
                  <a:pt x="1142" y="36"/>
                </a:cubicBezTo>
                <a:cubicBezTo>
                  <a:pt x="1142" y="36"/>
                  <a:pt x="1142" y="35"/>
                  <a:pt x="1143" y="35"/>
                </a:cubicBezTo>
                <a:cubicBezTo>
                  <a:pt x="1143" y="35"/>
                  <a:pt x="1143" y="35"/>
                  <a:pt x="1143" y="35"/>
                </a:cubicBezTo>
                <a:cubicBezTo>
                  <a:pt x="1143" y="34"/>
                  <a:pt x="1143" y="33"/>
                  <a:pt x="1144" y="33"/>
                </a:cubicBezTo>
                <a:cubicBezTo>
                  <a:pt x="1144" y="33"/>
                  <a:pt x="1144" y="33"/>
                  <a:pt x="1144" y="33"/>
                </a:cubicBezTo>
                <a:cubicBezTo>
                  <a:pt x="1144" y="32"/>
                  <a:pt x="1144" y="31"/>
                  <a:pt x="1144" y="30"/>
                </a:cubicBezTo>
                <a:cubicBezTo>
                  <a:pt x="1144" y="29"/>
                  <a:pt x="1144" y="28"/>
                  <a:pt x="1144" y="28"/>
                </a:cubicBezTo>
                <a:cubicBezTo>
                  <a:pt x="1144" y="28"/>
                  <a:pt x="1144" y="27"/>
                  <a:pt x="1144" y="27"/>
                </a:cubicBezTo>
                <a:cubicBezTo>
                  <a:pt x="1144" y="26"/>
                  <a:pt x="1143" y="26"/>
                  <a:pt x="1143" y="26"/>
                </a:cubicBezTo>
                <a:cubicBezTo>
                  <a:pt x="1143" y="25"/>
                  <a:pt x="1143" y="25"/>
                  <a:pt x="1143" y="25"/>
                </a:cubicBezTo>
                <a:cubicBezTo>
                  <a:pt x="1143" y="25"/>
                  <a:pt x="1142" y="24"/>
                  <a:pt x="1142" y="24"/>
                </a:cubicBezTo>
                <a:cubicBezTo>
                  <a:pt x="1142" y="24"/>
                  <a:pt x="1142" y="24"/>
                  <a:pt x="1142" y="24"/>
                </a:cubicBezTo>
                <a:cubicBezTo>
                  <a:pt x="1141" y="23"/>
                  <a:pt x="1141" y="22"/>
                  <a:pt x="1140" y="22"/>
                </a:cubicBezTo>
                <a:cubicBezTo>
                  <a:pt x="1140" y="22"/>
                  <a:pt x="1139" y="21"/>
                  <a:pt x="1139" y="21"/>
                </a:cubicBezTo>
                <a:cubicBezTo>
                  <a:pt x="1138" y="21"/>
                  <a:pt x="1137" y="21"/>
                  <a:pt x="1137" y="20"/>
                </a:cubicBezTo>
                <a:cubicBezTo>
                  <a:pt x="1137" y="20"/>
                  <a:pt x="1137" y="20"/>
                  <a:pt x="1137" y="20"/>
                </a:cubicBezTo>
                <a:cubicBezTo>
                  <a:pt x="1137" y="20"/>
                  <a:pt x="1136" y="20"/>
                  <a:pt x="1136" y="20"/>
                </a:cubicBezTo>
                <a:cubicBezTo>
                  <a:pt x="1136" y="20"/>
                  <a:pt x="1135" y="20"/>
                  <a:pt x="1135" y="20"/>
                </a:cubicBezTo>
                <a:cubicBezTo>
                  <a:pt x="1135" y="20"/>
                  <a:pt x="1134" y="19"/>
                  <a:pt x="1134" y="19"/>
                </a:cubicBezTo>
                <a:cubicBezTo>
                  <a:pt x="1134" y="19"/>
                  <a:pt x="1134" y="20"/>
                  <a:pt x="1133" y="20"/>
                </a:cubicBezTo>
                <a:cubicBezTo>
                  <a:pt x="1133" y="20"/>
                  <a:pt x="1132" y="19"/>
                  <a:pt x="1132" y="19"/>
                </a:cubicBezTo>
                <a:cubicBezTo>
                  <a:pt x="1131" y="19"/>
                  <a:pt x="1131" y="19"/>
                  <a:pt x="1131" y="19"/>
                </a:cubicBezTo>
                <a:cubicBezTo>
                  <a:pt x="1131" y="19"/>
                  <a:pt x="1130" y="19"/>
                  <a:pt x="1130" y="20"/>
                </a:cubicBezTo>
                <a:cubicBezTo>
                  <a:pt x="1130" y="20"/>
                  <a:pt x="1128" y="19"/>
                  <a:pt x="1127" y="20"/>
                </a:cubicBezTo>
                <a:cubicBezTo>
                  <a:pt x="1127" y="19"/>
                  <a:pt x="1127" y="19"/>
                  <a:pt x="1126" y="19"/>
                </a:cubicBezTo>
                <a:cubicBezTo>
                  <a:pt x="1126" y="19"/>
                  <a:pt x="1126" y="19"/>
                  <a:pt x="1126" y="19"/>
                </a:cubicBezTo>
                <a:cubicBezTo>
                  <a:pt x="1126" y="19"/>
                  <a:pt x="1126" y="19"/>
                  <a:pt x="1126" y="19"/>
                </a:cubicBezTo>
                <a:cubicBezTo>
                  <a:pt x="1122" y="19"/>
                  <a:pt x="1122" y="19"/>
                  <a:pt x="1122" y="19"/>
                </a:cubicBezTo>
                <a:cubicBezTo>
                  <a:pt x="1103" y="16"/>
                  <a:pt x="1103" y="16"/>
                  <a:pt x="1103" y="16"/>
                </a:cubicBezTo>
                <a:cubicBezTo>
                  <a:pt x="1098" y="15"/>
                  <a:pt x="1092" y="15"/>
                  <a:pt x="1087" y="14"/>
                </a:cubicBezTo>
                <a:cubicBezTo>
                  <a:pt x="1078" y="13"/>
                  <a:pt x="1067" y="12"/>
                  <a:pt x="1056" y="11"/>
                </a:cubicBezTo>
                <a:cubicBezTo>
                  <a:pt x="1037" y="9"/>
                  <a:pt x="1021" y="8"/>
                  <a:pt x="1005" y="7"/>
                </a:cubicBezTo>
                <a:cubicBezTo>
                  <a:pt x="981" y="5"/>
                  <a:pt x="964" y="4"/>
                  <a:pt x="944" y="3"/>
                </a:cubicBezTo>
                <a:cubicBezTo>
                  <a:pt x="920" y="2"/>
                  <a:pt x="920" y="2"/>
                  <a:pt x="920" y="2"/>
                </a:cubicBezTo>
                <a:cubicBezTo>
                  <a:pt x="898" y="2"/>
                  <a:pt x="898" y="2"/>
                  <a:pt x="898" y="2"/>
                </a:cubicBezTo>
                <a:cubicBezTo>
                  <a:pt x="875" y="1"/>
                  <a:pt x="875" y="1"/>
                  <a:pt x="875" y="1"/>
                </a:cubicBezTo>
                <a:cubicBezTo>
                  <a:pt x="860" y="1"/>
                  <a:pt x="860" y="1"/>
                  <a:pt x="860" y="1"/>
                </a:cubicBezTo>
                <a:cubicBezTo>
                  <a:pt x="844" y="0"/>
                  <a:pt x="844" y="0"/>
                  <a:pt x="844" y="0"/>
                </a:cubicBezTo>
                <a:cubicBezTo>
                  <a:pt x="824" y="0"/>
                  <a:pt x="824" y="0"/>
                  <a:pt x="824" y="0"/>
                </a:cubicBezTo>
                <a:cubicBezTo>
                  <a:pt x="800" y="0"/>
                  <a:pt x="773" y="0"/>
                  <a:pt x="750" y="1"/>
                </a:cubicBezTo>
                <a:cubicBezTo>
                  <a:pt x="708" y="1"/>
                  <a:pt x="671" y="2"/>
                  <a:pt x="622" y="4"/>
                </a:cubicBezTo>
                <a:cubicBezTo>
                  <a:pt x="587" y="6"/>
                  <a:pt x="587" y="6"/>
                  <a:pt x="587" y="6"/>
                </a:cubicBezTo>
                <a:cubicBezTo>
                  <a:pt x="584" y="6"/>
                  <a:pt x="584" y="6"/>
                  <a:pt x="580" y="6"/>
                </a:cubicBezTo>
                <a:cubicBezTo>
                  <a:pt x="554" y="7"/>
                  <a:pt x="527" y="10"/>
                  <a:pt x="500" y="11"/>
                </a:cubicBezTo>
                <a:cubicBezTo>
                  <a:pt x="497" y="12"/>
                  <a:pt x="497" y="12"/>
                  <a:pt x="497" y="12"/>
                </a:cubicBezTo>
                <a:cubicBezTo>
                  <a:pt x="460" y="14"/>
                  <a:pt x="414" y="19"/>
                  <a:pt x="385" y="23"/>
                </a:cubicBezTo>
                <a:cubicBezTo>
                  <a:pt x="363" y="25"/>
                  <a:pt x="337" y="29"/>
                  <a:pt x="309" y="33"/>
                </a:cubicBezTo>
                <a:cubicBezTo>
                  <a:pt x="297" y="35"/>
                  <a:pt x="284" y="37"/>
                  <a:pt x="272" y="39"/>
                </a:cubicBezTo>
                <a:cubicBezTo>
                  <a:pt x="249" y="44"/>
                  <a:pt x="218" y="50"/>
                  <a:pt x="196" y="55"/>
                </a:cubicBezTo>
                <a:cubicBezTo>
                  <a:pt x="176" y="60"/>
                  <a:pt x="176" y="60"/>
                  <a:pt x="176" y="60"/>
                </a:cubicBezTo>
                <a:cubicBezTo>
                  <a:pt x="164" y="63"/>
                  <a:pt x="152" y="66"/>
                  <a:pt x="139" y="69"/>
                </a:cubicBezTo>
                <a:cubicBezTo>
                  <a:pt x="115" y="76"/>
                  <a:pt x="89" y="84"/>
                  <a:pt x="65" y="94"/>
                </a:cubicBezTo>
                <a:cubicBezTo>
                  <a:pt x="53" y="99"/>
                  <a:pt x="41" y="104"/>
                  <a:pt x="30" y="111"/>
                </a:cubicBezTo>
                <a:cubicBezTo>
                  <a:pt x="25" y="114"/>
                  <a:pt x="19" y="118"/>
                  <a:pt x="15" y="122"/>
                </a:cubicBezTo>
                <a:cubicBezTo>
                  <a:pt x="10" y="127"/>
                  <a:pt x="5" y="131"/>
                  <a:pt x="2" y="138"/>
                </a:cubicBezTo>
                <a:cubicBezTo>
                  <a:pt x="1" y="142"/>
                  <a:pt x="0" y="146"/>
                  <a:pt x="0" y="151"/>
                </a:cubicBezTo>
                <a:cubicBezTo>
                  <a:pt x="0" y="155"/>
                  <a:pt x="1" y="159"/>
                  <a:pt x="3" y="163"/>
                </a:cubicBezTo>
                <a:cubicBezTo>
                  <a:pt x="4" y="165"/>
                  <a:pt x="6" y="166"/>
                  <a:pt x="7" y="168"/>
                </a:cubicBezTo>
                <a:cubicBezTo>
                  <a:pt x="8" y="169"/>
                  <a:pt x="10" y="171"/>
                  <a:pt x="11" y="172"/>
                </a:cubicBezTo>
                <a:cubicBezTo>
                  <a:pt x="14" y="175"/>
                  <a:pt x="17" y="177"/>
                  <a:pt x="21" y="179"/>
                </a:cubicBezTo>
                <a:cubicBezTo>
                  <a:pt x="33" y="186"/>
                  <a:pt x="45" y="190"/>
                  <a:pt x="58" y="193"/>
                </a:cubicBezTo>
                <a:cubicBezTo>
                  <a:pt x="70" y="197"/>
                  <a:pt x="83" y="200"/>
                  <a:pt x="95" y="202"/>
                </a:cubicBezTo>
                <a:cubicBezTo>
                  <a:pt x="101" y="203"/>
                  <a:pt x="108" y="204"/>
                  <a:pt x="113" y="205"/>
                </a:cubicBezTo>
                <a:cubicBezTo>
                  <a:pt x="128" y="208"/>
                  <a:pt x="142" y="210"/>
                  <a:pt x="158" y="212"/>
                </a:cubicBezTo>
                <a:cubicBezTo>
                  <a:pt x="197" y="217"/>
                  <a:pt x="236" y="220"/>
                  <a:pt x="272" y="223"/>
                </a:cubicBezTo>
                <a:cubicBezTo>
                  <a:pt x="318" y="226"/>
                  <a:pt x="386" y="230"/>
                  <a:pt x="440" y="232"/>
                </a:cubicBezTo>
                <a:cubicBezTo>
                  <a:pt x="452" y="232"/>
                  <a:pt x="464" y="233"/>
                  <a:pt x="476" y="233"/>
                </a:cubicBezTo>
                <a:cubicBezTo>
                  <a:pt x="515" y="234"/>
                  <a:pt x="564" y="235"/>
                  <a:pt x="605" y="236"/>
                </a:cubicBezTo>
                <a:cubicBezTo>
                  <a:pt x="690" y="237"/>
                  <a:pt x="777" y="235"/>
                  <a:pt x="863" y="231"/>
                </a:cubicBezTo>
                <a:cubicBezTo>
                  <a:pt x="906" y="229"/>
                  <a:pt x="950" y="227"/>
                  <a:pt x="992" y="223"/>
                </a:cubicBezTo>
                <a:cubicBezTo>
                  <a:pt x="1035" y="220"/>
                  <a:pt x="1078" y="216"/>
                  <a:pt x="1120" y="209"/>
                </a:cubicBezTo>
                <a:cubicBezTo>
                  <a:pt x="1133" y="207"/>
                  <a:pt x="1153" y="203"/>
                  <a:pt x="1164" y="200"/>
                </a:cubicBezTo>
                <a:cubicBezTo>
                  <a:pt x="1167" y="200"/>
                  <a:pt x="1174" y="198"/>
                  <a:pt x="1180" y="197"/>
                </a:cubicBezTo>
                <a:cubicBezTo>
                  <a:pt x="1201" y="191"/>
                  <a:pt x="1226" y="184"/>
                  <a:pt x="1252" y="176"/>
                </a:cubicBezTo>
                <a:cubicBezTo>
                  <a:pt x="1259" y="174"/>
                  <a:pt x="1274" y="167"/>
                  <a:pt x="1282" y="162"/>
                </a:cubicBezTo>
                <a:cubicBezTo>
                  <a:pt x="1286" y="160"/>
                  <a:pt x="1277" y="165"/>
                  <a:pt x="1284" y="161"/>
                </a:cubicBezTo>
                <a:cubicBezTo>
                  <a:pt x="1288" y="159"/>
                  <a:pt x="1294" y="155"/>
                  <a:pt x="1301" y="150"/>
                </a:cubicBezTo>
                <a:cubicBezTo>
                  <a:pt x="1304" y="148"/>
                  <a:pt x="1308" y="145"/>
                  <a:pt x="1311" y="141"/>
                </a:cubicBezTo>
                <a:cubicBezTo>
                  <a:pt x="1313" y="139"/>
                  <a:pt x="1315" y="137"/>
                  <a:pt x="1317" y="134"/>
                </a:cubicBezTo>
                <a:cubicBezTo>
                  <a:pt x="1317" y="133"/>
                  <a:pt x="1318" y="132"/>
                  <a:pt x="1319" y="130"/>
                </a:cubicBezTo>
                <a:cubicBezTo>
                  <a:pt x="1319" y="129"/>
                  <a:pt x="1319" y="128"/>
                  <a:pt x="1319" y="127"/>
                </a:cubicBezTo>
                <a:cubicBezTo>
                  <a:pt x="1319" y="126"/>
                  <a:pt x="1319" y="126"/>
                  <a:pt x="1319" y="126"/>
                </a:cubicBezTo>
                <a:close/>
                <a:moveTo>
                  <a:pt x="1104" y="52"/>
                </a:moveTo>
                <a:cubicBezTo>
                  <a:pt x="1102" y="51"/>
                  <a:pt x="1092" y="50"/>
                  <a:pt x="1091" y="50"/>
                </a:cubicBezTo>
                <a:cubicBezTo>
                  <a:pt x="1095" y="50"/>
                  <a:pt x="1103" y="52"/>
                  <a:pt x="1104" y="52"/>
                </a:cubicBezTo>
                <a:close/>
                <a:moveTo>
                  <a:pt x="985" y="52"/>
                </a:moveTo>
                <a:cubicBezTo>
                  <a:pt x="985" y="52"/>
                  <a:pt x="985" y="52"/>
                  <a:pt x="985" y="52"/>
                </a:cubicBezTo>
                <a:cubicBezTo>
                  <a:pt x="985" y="52"/>
                  <a:pt x="985" y="52"/>
                  <a:pt x="985" y="52"/>
                </a:cubicBezTo>
                <a:close/>
                <a:moveTo>
                  <a:pt x="689" y="44"/>
                </a:moveTo>
                <a:cubicBezTo>
                  <a:pt x="689" y="43"/>
                  <a:pt x="688" y="44"/>
                  <a:pt x="688" y="43"/>
                </a:cubicBezTo>
                <a:cubicBezTo>
                  <a:pt x="689" y="43"/>
                  <a:pt x="689" y="43"/>
                  <a:pt x="689" y="43"/>
                </a:cubicBezTo>
                <a:cubicBezTo>
                  <a:pt x="689" y="43"/>
                  <a:pt x="687" y="43"/>
                  <a:pt x="687" y="43"/>
                </a:cubicBezTo>
                <a:cubicBezTo>
                  <a:pt x="687" y="43"/>
                  <a:pt x="688" y="44"/>
                  <a:pt x="688" y="43"/>
                </a:cubicBezTo>
                <a:cubicBezTo>
                  <a:pt x="688" y="43"/>
                  <a:pt x="688" y="43"/>
                  <a:pt x="688" y="44"/>
                </a:cubicBezTo>
                <a:cubicBezTo>
                  <a:pt x="688" y="44"/>
                  <a:pt x="688" y="43"/>
                  <a:pt x="688" y="43"/>
                </a:cubicBezTo>
                <a:cubicBezTo>
                  <a:pt x="688" y="44"/>
                  <a:pt x="688" y="44"/>
                  <a:pt x="688" y="44"/>
                </a:cubicBezTo>
                <a:cubicBezTo>
                  <a:pt x="689" y="44"/>
                  <a:pt x="689" y="44"/>
                  <a:pt x="689" y="44"/>
                </a:cubicBezTo>
                <a:close/>
                <a:moveTo>
                  <a:pt x="1041" y="46"/>
                </a:moveTo>
                <a:cubicBezTo>
                  <a:pt x="1044" y="47"/>
                  <a:pt x="1051" y="47"/>
                  <a:pt x="1053" y="48"/>
                </a:cubicBezTo>
                <a:cubicBezTo>
                  <a:pt x="1049" y="47"/>
                  <a:pt x="1042" y="46"/>
                  <a:pt x="1041" y="46"/>
                </a:cubicBezTo>
                <a:close/>
                <a:moveTo>
                  <a:pt x="689" y="39"/>
                </a:moveTo>
                <a:cubicBezTo>
                  <a:pt x="689" y="39"/>
                  <a:pt x="688" y="39"/>
                  <a:pt x="688" y="39"/>
                </a:cubicBezTo>
                <a:cubicBezTo>
                  <a:pt x="689" y="39"/>
                  <a:pt x="689" y="39"/>
                  <a:pt x="689" y="39"/>
                </a:cubicBezTo>
                <a:close/>
                <a:moveTo>
                  <a:pt x="688" y="45"/>
                </a:moveTo>
                <a:cubicBezTo>
                  <a:pt x="688" y="45"/>
                  <a:pt x="688" y="45"/>
                  <a:pt x="687" y="45"/>
                </a:cubicBezTo>
                <a:cubicBezTo>
                  <a:pt x="688" y="45"/>
                  <a:pt x="688" y="45"/>
                  <a:pt x="688" y="45"/>
                </a:cubicBezTo>
                <a:close/>
                <a:moveTo>
                  <a:pt x="863" y="47"/>
                </a:moveTo>
                <a:cubicBezTo>
                  <a:pt x="849" y="46"/>
                  <a:pt x="839" y="46"/>
                  <a:pt x="830" y="46"/>
                </a:cubicBezTo>
                <a:cubicBezTo>
                  <a:pt x="838" y="46"/>
                  <a:pt x="848" y="46"/>
                  <a:pt x="853" y="47"/>
                </a:cubicBezTo>
                <a:cubicBezTo>
                  <a:pt x="855" y="46"/>
                  <a:pt x="860" y="47"/>
                  <a:pt x="863" y="47"/>
                </a:cubicBezTo>
                <a:close/>
                <a:moveTo>
                  <a:pt x="1279" y="100"/>
                </a:moveTo>
                <a:cubicBezTo>
                  <a:pt x="1276" y="98"/>
                  <a:pt x="1271" y="96"/>
                  <a:pt x="1270" y="96"/>
                </a:cubicBezTo>
                <a:cubicBezTo>
                  <a:pt x="1274" y="98"/>
                  <a:pt x="1277" y="99"/>
                  <a:pt x="1279" y="100"/>
                </a:cubicBezTo>
                <a:close/>
                <a:moveTo>
                  <a:pt x="688" y="39"/>
                </a:moveTo>
                <a:cubicBezTo>
                  <a:pt x="688" y="39"/>
                  <a:pt x="688" y="39"/>
                  <a:pt x="688" y="39"/>
                </a:cubicBezTo>
                <a:cubicBezTo>
                  <a:pt x="688" y="39"/>
                  <a:pt x="688" y="39"/>
                  <a:pt x="688" y="39"/>
                </a:cubicBezTo>
                <a:cubicBezTo>
                  <a:pt x="688" y="39"/>
                  <a:pt x="688" y="39"/>
                  <a:pt x="688" y="39"/>
                </a:cubicBezTo>
                <a:close/>
                <a:moveTo>
                  <a:pt x="688" y="46"/>
                </a:moveTo>
                <a:cubicBezTo>
                  <a:pt x="688" y="46"/>
                  <a:pt x="689" y="46"/>
                  <a:pt x="689" y="46"/>
                </a:cubicBezTo>
                <a:cubicBezTo>
                  <a:pt x="688" y="46"/>
                  <a:pt x="688" y="46"/>
                  <a:pt x="688" y="46"/>
                </a:cubicBezTo>
                <a:close/>
                <a:moveTo>
                  <a:pt x="769" y="37"/>
                </a:moveTo>
                <a:cubicBezTo>
                  <a:pt x="762" y="37"/>
                  <a:pt x="762" y="37"/>
                  <a:pt x="762" y="37"/>
                </a:cubicBezTo>
                <a:cubicBezTo>
                  <a:pt x="761" y="37"/>
                  <a:pt x="762" y="37"/>
                  <a:pt x="763" y="37"/>
                </a:cubicBezTo>
                <a:cubicBezTo>
                  <a:pt x="768" y="37"/>
                  <a:pt x="769" y="37"/>
                  <a:pt x="769" y="37"/>
                </a:cubicBezTo>
                <a:close/>
                <a:moveTo>
                  <a:pt x="923" y="41"/>
                </a:moveTo>
                <a:cubicBezTo>
                  <a:pt x="912" y="40"/>
                  <a:pt x="912" y="40"/>
                  <a:pt x="912" y="40"/>
                </a:cubicBezTo>
                <a:cubicBezTo>
                  <a:pt x="907" y="40"/>
                  <a:pt x="879" y="39"/>
                  <a:pt x="882" y="39"/>
                </a:cubicBezTo>
                <a:cubicBezTo>
                  <a:pt x="899" y="40"/>
                  <a:pt x="924" y="41"/>
                  <a:pt x="938" y="42"/>
                </a:cubicBezTo>
                <a:cubicBezTo>
                  <a:pt x="933" y="41"/>
                  <a:pt x="928" y="41"/>
                  <a:pt x="923" y="41"/>
                </a:cubicBezTo>
                <a:close/>
                <a:moveTo>
                  <a:pt x="926" y="46"/>
                </a:moveTo>
                <a:cubicBezTo>
                  <a:pt x="967" y="48"/>
                  <a:pt x="967" y="48"/>
                  <a:pt x="967" y="48"/>
                </a:cubicBezTo>
                <a:cubicBezTo>
                  <a:pt x="954" y="47"/>
                  <a:pt x="939" y="46"/>
                  <a:pt x="926" y="46"/>
                </a:cubicBezTo>
                <a:close/>
                <a:moveTo>
                  <a:pt x="683" y="48"/>
                </a:moveTo>
                <a:cubicBezTo>
                  <a:pt x="683" y="48"/>
                  <a:pt x="683" y="48"/>
                  <a:pt x="683" y="48"/>
                </a:cubicBezTo>
                <a:close/>
                <a:moveTo>
                  <a:pt x="985" y="52"/>
                </a:moveTo>
                <a:cubicBezTo>
                  <a:pt x="985" y="52"/>
                  <a:pt x="986" y="52"/>
                  <a:pt x="986" y="52"/>
                </a:cubicBezTo>
                <a:cubicBezTo>
                  <a:pt x="986" y="52"/>
                  <a:pt x="985" y="52"/>
                  <a:pt x="985" y="52"/>
                </a:cubicBezTo>
                <a:close/>
                <a:moveTo>
                  <a:pt x="687" y="40"/>
                </a:moveTo>
                <a:cubicBezTo>
                  <a:pt x="687" y="40"/>
                  <a:pt x="687" y="40"/>
                  <a:pt x="687" y="40"/>
                </a:cubicBezTo>
                <a:cubicBezTo>
                  <a:pt x="687" y="40"/>
                  <a:pt x="687" y="40"/>
                  <a:pt x="687" y="40"/>
                </a:cubicBezTo>
                <a:close/>
                <a:moveTo>
                  <a:pt x="687" y="41"/>
                </a:moveTo>
                <a:cubicBezTo>
                  <a:pt x="687" y="41"/>
                  <a:pt x="687" y="41"/>
                  <a:pt x="687" y="41"/>
                </a:cubicBezTo>
                <a:cubicBezTo>
                  <a:pt x="687" y="41"/>
                  <a:pt x="687" y="41"/>
                  <a:pt x="687" y="41"/>
                </a:cubicBezTo>
                <a:close/>
                <a:moveTo>
                  <a:pt x="689" y="38"/>
                </a:move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90" y="38"/>
                  <a:pt x="690" y="38"/>
                </a:cubicBezTo>
                <a:cubicBezTo>
                  <a:pt x="689" y="38"/>
                  <a:pt x="689" y="38"/>
                  <a:pt x="689" y="38"/>
                </a:cubicBezTo>
                <a:close/>
                <a:moveTo>
                  <a:pt x="689" y="45"/>
                </a:moveTo>
                <a:cubicBezTo>
                  <a:pt x="689" y="44"/>
                  <a:pt x="689" y="45"/>
                  <a:pt x="689" y="45"/>
                </a:cubicBezTo>
                <a:cubicBezTo>
                  <a:pt x="689" y="45"/>
                  <a:pt x="689" y="45"/>
                  <a:pt x="689" y="45"/>
                </a:cubicBezTo>
                <a:close/>
                <a:moveTo>
                  <a:pt x="688" y="39"/>
                </a:moveTo>
                <a:cubicBezTo>
                  <a:pt x="688" y="39"/>
                  <a:pt x="687" y="38"/>
                  <a:pt x="687" y="39"/>
                </a:cubicBezTo>
                <a:cubicBezTo>
                  <a:pt x="687" y="39"/>
                  <a:pt x="688" y="39"/>
                  <a:pt x="688" y="39"/>
                </a:cubicBezTo>
                <a:close/>
                <a:moveTo>
                  <a:pt x="688" y="41"/>
                </a:moveTo>
                <a:cubicBezTo>
                  <a:pt x="688" y="41"/>
                  <a:pt x="688" y="41"/>
                  <a:pt x="688" y="41"/>
                </a:cubicBezTo>
                <a:cubicBezTo>
                  <a:pt x="688" y="41"/>
                  <a:pt x="688" y="41"/>
                  <a:pt x="688" y="41"/>
                </a:cubicBezTo>
                <a:cubicBezTo>
                  <a:pt x="687" y="41"/>
                  <a:pt x="688" y="41"/>
                  <a:pt x="688" y="41"/>
                </a:cubicBezTo>
                <a:close/>
                <a:moveTo>
                  <a:pt x="699" y="40"/>
                </a:moveTo>
                <a:cubicBezTo>
                  <a:pt x="689" y="41"/>
                  <a:pt x="689" y="41"/>
                  <a:pt x="689" y="41"/>
                </a:cubicBezTo>
                <a:cubicBezTo>
                  <a:pt x="689" y="41"/>
                  <a:pt x="688" y="41"/>
                  <a:pt x="688" y="41"/>
                </a:cubicBezTo>
                <a:cubicBezTo>
                  <a:pt x="688" y="41"/>
                  <a:pt x="689" y="41"/>
                  <a:pt x="689" y="41"/>
                </a:cubicBezTo>
                <a:cubicBezTo>
                  <a:pt x="689" y="41"/>
                  <a:pt x="689" y="41"/>
                  <a:pt x="689" y="41"/>
                </a:cubicBezTo>
                <a:lnTo>
                  <a:pt x="699" y="40"/>
                </a:lnTo>
                <a:close/>
                <a:moveTo>
                  <a:pt x="688" y="41"/>
                </a:moveTo>
                <a:cubicBezTo>
                  <a:pt x="688" y="41"/>
                  <a:pt x="688" y="41"/>
                  <a:pt x="688" y="41"/>
                </a:cubicBezTo>
                <a:cubicBezTo>
                  <a:pt x="688" y="41"/>
                  <a:pt x="688" y="41"/>
                  <a:pt x="688" y="41"/>
                </a:cubicBezTo>
                <a:cubicBezTo>
                  <a:pt x="688" y="41"/>
                  <a:pt x="688" y="41"/>
                  <a:pt x="688" y="41"/>
                </a:cubicBezTo>
                <a:close/>
              </a:path>
            </a:pathLst>
          </a:custGeom>
          <a:solidFill>
            <a:srgbClr val="AFDE7E"/>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solidFill>
                <a:srgbClr val="AFDE7E"/>
              </a:solidFill>
            </a:endParaRPr>
          </a:p>
        </p:txBody>
      </p:sp>
      <p:sp>
        <p:nvSpPr>
          <p:cNvPr id="93" name="Freeform 502">
            <a:extLst>
              <a:ext uri="{FF2B5EF4-FFF2-40B4-BE49-F238E27FC236}">
                <a16:creationId xmlns:a16="http://schemas.microsoft.com/office/drawing/2014/main" id="{0F0F03D2-3367-9041-B7ED-9B1E02C1B217}"/>
              </a:ext>
            </a:extLst>
          </p:cNvPr>
          <p:cNvSpPr>
            <a:spLocks noEditPoints="1"/>
          </p:cNvSpPr>
          <p:nvPr/>
        </p:nvSpPr>
        <p:spPr bwMode="auto">
          <a:xfrm>
            <a:off x="6537440" y="1956084"/>
            <a:ext cx="1798903" cy="1200094"/>
          </a:xfrm>
          <a:custGeom>
            <a:avLst/>
            <a:gdLst>
              <a:gd name="T0" fmla="*/ 685 w 1319"/>
              <a:gd name="T1" fmla="*/ 39 h 237"/>
              <a:gd name="T2" fmla="*/ 684 w 1319"/>
              <a:gd name="T3" fmla="*/ 48 h 237"/>
              <a:gd name="T4" fmla="*/ 686 w 1319"/>
              <a:gd name="T5" fmla="*/ 40 h 237"/>
              <a:gd name="T6" fmla="*/ 689 w 1319"/>
              <a:gd name="T7" fmla="*/ 38 h 237"/>
              <a:gd name="T8" fmla="*/ 1030 w 1319"/>
              <a:gd name="T9" fmla="*/ 43 h 237"/>
              <a:gd name="T10" fmla="*/ 1319 w 1319"/>
              <a:gd name="T11" fmla="*/ 126 h 237"/>
              <a:gd name="T12" fmla="*/ 1278 w 1319"/>
              <a:gd name="T13" fmla="*/ 85 h 237"/>
              <a:gd name="T14" fmla="*/ 1098 w 1319"/>
              <a:gd name="T15" fmla="*/ 53 h 237"/>
              <a:gd name="T16" fmla="*/ 927 w 1319"/>
              <a:gd name="T17" fmla="*/ 38 h 237"/>
              <a:gd name="T18" fmla="*/ 835 w 1319"/>
              <a:gd name="T19" fmla="*/ 36 h 237"/>
              <a:gd name="T20" fmla="*/ 809 w 1319"/>
              <a:gd name="T21" fmla="*/ 36 h 237"/>
              <a:gd name="T22" fmla="*/ 927 w 1319"/>
              <a:gd name="T23" fmla="*/ 39 h 237"/>
              <a:gd name="T24" fmla="*/ 906 w 1319"/>
              <a:gd name="T25" fmla="*/ 40 h 237"/>
              <a:gd name="T26" fmla="*/ 954 w 1319"/>
              <a:gd name="T27" fmla="*/ 43 h 237"/>
              <a:gd name="T28" fmla="*/ 718 w 1319"/>
              <a:gd name="T29" fmla="*/ 40 h 237"/>
              <a:gd name="T30" fmla="*/ 1084 w 1319"/>
              <a:gd name="T31" fmla="*/ 57 h 237"/>
              <a:gd name="T32" fmla="*/ 954 w 1319"/>
              <a:gd name="T33" fmla="*/ 48 h 237"/>
              <a:gd name="T34" fmla="*/ 688 w 1319"/>
              <a:gd name="T35" fmla="*/ 45 h 237"/>
              <a:gd name="T36" fmla="*/ 692 w 1319"/>
              <a:gd name="T37" fmla="*/ 45 h 237"/>
              <a:gd name="T38" fmla="*/ 941 w 1319"/>
              <a:gd name="T39" fmla="*/ 49 h 237"/>
              <a:gd name="T40" fmla="*/ 1142 w 1319"/>
              <a:gd name="T41" fmla="*/ 69 h 237"/>
              <a:gd name="T42" fmla="*/ 1291 w 1319"/>
              <a:gd name="T43" fmla="*/ 105 h 237"/>
              <a:gd name="T44" fmla="*/ 1300 w 1319"/>
              <a:gd name="T45" fmla="*/ 134 h 237"/>
              <a:gd name="T46" fmla="*/ 1171 w 1319"/>
              <a:gd name="T47" fmla="*/ 185 h 237"/>
              <a:gd name="T48" fmla="*/ 765 w 1319"/>
              <a:gd name="T49" fmla="*/ 221 h 237"/>
              <a:gd name="T50" fmla="*/ 244 w 1319"/>
              <a:gd name="T51" fmla="*/ 206 h 237"/>
              <a:gd name="T52" fmla="*/ 14 w 1319"/>
              <a:gd name="T53" fmla="*/ 149 h 237"/>
              <a:gd name="T54" fmla="*/ 350 w 1319"/>
              <a:gd name="T55" fmla="*/ 42 h 237"/>
              <a:gd name="T56" fmla="*/ 774 w 1319"/>
              <a:gd name="T57" fmla="*/ 16 h 237"/>
              <a:gd name="T58" fmla="*/ 1123 w 1319"/>
              <a:gd name="T59" fmla="*/ 36 h 237"/>
              <a:gd name="T60" fmla="*/ 1130 w 1319"/>
              <a:gd name="T61" fmla="*/ 38 h 237"/>
              <a:gd name="T62" fmla="*/ 1137 w 1319"/>
              <a:gd name="T63" fmla="*/ 38 h 237"/>
              <a:gd name="T64" fmla="*/ 1144 w 1319"/>
              <a:gd name="T65" fmla="*/ 33 h 237"/>
              <a:gd name="T66" fmla="*/ 1143 w 1319"/>
              <a:gd name="T67" fmla="*/ 25 h 237"/>
              <a:gd name="T68" fmla="*/ 1137 w 1319"/>
              <a:gd name="T69" fmla="*/ 20 h 237"/>
              <a:gd name="T70" fmla="*/ 1131 w 1319"/>
              <a:gd name="T71" fmla="*/ 19 h 237"/>
              <a:gd name="T72" fmla="*/ 1122 w 1319"/>
              <a:gd name="T73" fmla="*/ 19 h 237"/>
              <a:gd name="T74" fmla="*/ 920 w 1319"/>
              <a:gd name="T75" fmla="*/ 2 h 237"/>
              <a:gd name="T76" fmla="*/ 750 w 1319"/>
              <a:gd name="T77" fmla="*/ 1 h 237"/>
              <a:gd name="T78" fmla="*/ 385 w 1319"/>
              <a:gd name="T79" fmla="*/ 23 h 237"/>
              <a:gd name="T80" fmla="*/ 65 w 1319"/>
              <a:gd name="T81" fmla="*/ 94 h 237"/>
              <a:gd name="T82" fmla="*/ 7 w 1319"/>
              <a:gd name="T83" fmla="*/ 168 h 237"/>
              <a:gd name="T84" fmla="*/ 158 w 1319"/>
              <a:gd name="T85" fmla="*/ 212 h 237"/>
              <a:gd name="T86" fmla="*/ 992 w 1319"/>
              <a:gd name="T87" fmla="*/ 223 h 237"/>
              <a:gd name="T88" fmla="*/ 1284 w 1319"/>
              <a:gd name="T89" fmla="*/ 161 h 237"/>
              <a:gd name="T90" fmla="*/ 1319 w 1319"/>
              <a:gd name="T91" fmla="*/ 126 h 237"/>
              <a:gd name="T92" fmla="*/ 985 w 1319"/>
              <a:gd name="T93" fmla="*/ 52 h 237"/>
              <a:gd name="T94" fmla="*/ 688 w 1319"/>
              <a:gd name="T95" fmla="*/ 44 h 237"/>
              <a:gd name="T96" fmla="*/ 1041 w 1319"/>
              <a:gd name="T97" fmla="*/ 46 h 237"/>
              <a:gd name="T98" fmla="*/ 688 w 1319"/>
              <a:gd name="T99" fmla="*/ 45 h 237"/>
              <a:gd name="T100" fmla="*/ 1270 w 1319"/>
              <a:gd name="T101" fmla="*/ 96 h 237"/>
              <a:gd name="T102" fmla="*/ 688 w 1319"/>
              <a:gd name="T103" fmla="*/ 46 h 237"/>
              <a:gd name="T104" fmla="*/ 769 w 1319"/>
              <a:gd name="T105" fmla="*/ 37 h 237"/>
              <a:gd name="T106" fmla="*/ 926 w 1319"/>
              <a:gd name="T107" fmla="*/ 46 h 237"/>
              <a:gd name="T108" fmla="*/ 986 w 1319"/>
              <a:gd name="T109" fmla="*/ 52 h 237"/>
              <a:gd name="T110" fmla="*/ 687 w 1319"/>
              <a:gd name="T111" fmla="*/ 41 h 237"/>
              <a:gd name="T112" fmla="*/ 689 w 1319"/>
              <a:gd name="T113" fmla="*/ 38 h 237"/>
              <a:gd name="T114" fmla="*/ 689 w 1319"/>
              <a:gd name="T115" fmla="*/ 45 h 237"/>
              <a:gd name="T116" fmla="*/ 688 w 1319"/>
              <a:gd name="T117" fmla="*/ 41 h 237"/>
              <a:gd name="T118" fmla="*/ 689 w 1319"/>
              <a:gd name="T119" fmla="*/ 4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9" h="237">
                <a:moveTo>
                  <a:pt x="686" y="40"/>
                </a:moveTo>
                <a:cubicBezTo>
                  <a:pt x="686" y="40"/>
                  <a:pt x="686" y="40"/>
                  <a:pt x="686" y="40"/>
                </a:cubicBezTo>
                <a:cubicBezTo>
                  <a:pt x="686" y="40"/>
                  <a:pt x="685" y="40"/>
                  <a:pt x="684" y="40"/>
                </a:cubicBezTo>
                <a:cubicBezTo>
                  <a:pt x="684" y="40"/>
                  <a:pt x="684" y="40"/>
                  <a:pt x="684" y="40"/>
                </a:cubicBezTo>
                <a:cubicBezTo>
                  <a:pt x="684" y="40"/>
                  <a:pt x="684" y="40"/>
                  <a:pt x="683" y="40"/>
                </a:cubicBezTo>
                <a:cubicBezTo>
                  <a:pt x="684" y="39"/>
                  <a:pt x="685" y="40"/>
                  <a:pt x="685" y="39"/>
                </a:cubicBezTo>
                <a:cubicBezTo>
                  <a:pt x="685" y="39"/>
                  <a:pt x="685" y="39"/>
                  <a:pt x="685" y="39"/>
                </a:cubicBezTo>
                <a:cubicBezTo>
                  <a:pt x="686" y="39"/>
                  <a:pt x="687" y="39"/>
                  <a:pt x="688" y="39"/>
                </a:cubicBezTo>
                <a:cubicBezTo>
                  <a:pt x="687" y="40"/>
                  <a:pt x="686" y="39"/>
                  <a:pt x="686" y="40"/>
                </a:cubicBezTo>
                <a:close/>
                <a:moveTo>
                  <a:pt x="684" y="48"/>
                </a:moveTo>
                <a:cubicBezTo>
                  <a:pt x="685" y="48"/>
                  <a:pt x="685" y="48"/>
                  <a:pt x="685" y="48"/>
                </a:cubicBezTo>
                <a:cubicBezTo>
                  <a:pt x="685" y="48"/>
                  <a:pt x="684" y="48"/>
                  <a:pt x="684" y="48"/>
                </a:cubicBezTo>
                <a:close/>
                <a:moveTo>
                  <a:pt x="685" y="46"/>
                </a:moveTo>
                <a:cubicBezTo>
                  <a:pt x="685" y="46"/>
                  <a:pt x="685" y="46"/>
                  <a:pt x="685" y="46"/>
                </a:cubicBezTo>
                <a:cubicBezTo>
                  <a:pt x="685" y="46"/>
                  <a:pt x="685" y="46"/>
                  <a:pt x="685" y="46"/>
                </a:cubicBezTo>
                <a:close/>
                <a:moveTo>
                  <a:pt x="686" y="40"/>
                </a:moveTo>
                <a:cubicBezTo>
                  <a:pt x="686" y="40"/>
                  <a:pt x="687" y="40"/>
                  <a:pt x="687" y="40"/>
                </a:cubicBezTo>
                <a:cubicBezTo>
                  <a:pt x="686" y="40"/>
                  <a:pt x="686" y="40"/>
                  <a:pt x="686" y="40"/>
                </a:cubicBezTo>
                <a:cubicBezTo>
                  <a:pt x="686" y="40"/>
                  <a:pt x="686" y="40"/>
                  <a:pt x="686" y="40"/>
                </a:cubicBezTo>
                <a:close/>
                <a:moveTo>
                  <a:pt x="686" y="43"/>
                </a:moveTo>
                <a:cubicBezTo>
                  <a:pt x="686" y="44"/>
                  <a:pt x="686" y="43"/>
                  <a:pt x="686" y="43"/>
                </a:cubicBezTo>
                <a:close/>
                <a:moveTo>
                  <a:pt x="689" y="38"/>
                </a:moveTo>
                <a:cubicBezTo>
                  <a:pt x="688" y="38"/>
                  <a:pt x="688" y="38"/>
                  <a:pt x="688" y="39"/>
                </a:cubicBezTo>
                <a:cubicBezTo>
                  <a:pt x="688" y="39"/>
                  <a:pt x="689" y="39"/>
                  <a:pt x="689" y="38"/>
                </a:cubicBezTo>
                <a:close/>
                <a:moveTo>
                  <a:pt x="685" y="46"/>
                </a:moveTo>
                <a:cubicBezTo>
                  <a:pt x="685" y="46"/>
                  <a:pt x="685" y="46"/>
                  <a:pt x="685" y="46"/>
                </a:cubicBezTo>
                <a:close/>
                <a:moveTo>
                  <a:pt x="685" y="45"/>
                </a:moveTo>
                <a:cubicBezTo>
                  <a:pt x="685" y="45"/>
                  <a:pt x="685" y="45"/>
                  <a:pt x="685" y="45"/>
                </a:cubicBezTo>
                <a:cubicBezTo>
                  <a:pt x="685" y="45"/>
                  <a:pt x="685" y="45"/>
                  <a:pt x="685" y="45"/>
                </a:cubicBezTo>
                <a:close/>
                <a:moveTo>
                  <a:pt x="1030" y="43"/>
                </a:moveTo>
                <a:cubicBezTo>
                  <a:pt x="1023" y="42"/>
                  <a:pt x="1012" y="41"/>
                  <a:pt x="1009" y="41"/>
                </a:cubicBezTo>
                <a:cubicBezTo>
                  <a:pt x="1019" y="42"/>
                  <a:pt x="1026" y="43"/>
                  <a:pt x="1030" y="43"/>
                </a:cubicBezTo>
                <a:close/>
                <a:moveTo>
                  <a:pt x="1122" y="54"/>
                </a:moveTo>
                <a:cubicBezTo>
                  <a:pt x="1109" y="53"/>
                  <a:pt x="1109" y="53"/>
                  <a:pt x="1109" y="53"/>
                </a:cubicBezTo>
                <a:cubicBezTo>
                  <a:pt x="1108" y="53"/>
                  <a:pt x="1118" y="54"/>
                  <a:pt x="1122" y="54"/>
                </a:cubicBezTo>
                <a:close/>
                <a:moveTo>
                  <a:pt x="1319" y="126"/>
                </a:moveTo>
                <a:cubicBezTo>
                  <a:pt x="1319" y="125"/>
                  <a:pt x="1319" y="125"/>
                  <a:pt x="1319" y="125"/>
                </a:cubicBezTo>
                <a:cubicBezTo>
                  <a:pt x="1319" y="124"/>
                  <a:pt x="1319" y="124"/>
                  <a:pt x="1319" y="124"/>
                </a:cubicBezTo>
                <a:cubicBezTo>
                  <a:pt x="1319" y="118"/>
                  <a:pt x="1316" y="112"/>
                  <a:pt x="1313" y="108"/>
                </a:cubicBezTo>
                <a:cubicBezTo>
                  <a:pt x="1309" y="103"/>
                  <a:pt x="1305" y="100"/>
                  <a:pt x="1301" y="97"/>
                </a:cubicBezTo>
                <a:cubicBezTo>
                  <a:pt x="1293" y="91"/>
                  <a:pt x="1285" y="88"/>
                  <a:pt x="1279" y="86"/>
                </a:cubicBezTo>
                <a:cubicBezTo>
                  <a:pt x="1280" y="86"/>
                  <a:pt x="1280" y="86"/>
                  <a:pt x="1278" y="85"/>
                </a:cubicBezTo>
                <a:cubicBezTo>
                  <a:pt x="1272" y="83"/>
                  <a:pt x="1269" y="82"/>
                  <a:pt x="1262" y="80"/>
                </a:cubicBezTo>
                <a:cubicBezTo>
                  <a:pt x="1239" y="73"/>
                  <a:pt x="1219" y="70"/>
                  <a:pt x="1199" y="67"/>
                </a:cubicBezTo>
                <a:cubicBezTo>
                  <a:pt x="1180" y="64"/>
                  <a:pt x="1162" y="61"/>
                  <a:pt x="1142" y="58"/>
                </a:cubicBezTo>
                <a:cubicBezTo>
                  <a:pt x="1137" y="58"/>
                  <a:pt x="1123" y="55"/>
                  <a:pt x="1119" y="55"/>
                </a:cubicBezTo>
                <a:cubicBezTo>
                  <a:pt x="1126" y="56"/>
                  <a:pt x="1135" y="57"/>
                  <a:pt x="1134" y="57"/>
                </a:cubicBezTo>
                <a:cubicBezTo>
                  <a:pt x="1122" y="56"/>
                  <a:pt x="1106" y="54"/>
                  <a:pt x="1098" y="53"/>
                </a:cubicBezTo>
                <a:cubicBezTo>
                  <a:pt x="1083" y="51"/>
                  <a:pt x="1076" y="50"/>
                  <a:pt x="1062" y="49"/>
                </a:cubicBezTo>
                <a:cubicBezTo>
                  <a:pt x="1059" y="48"/>
                  <a:pt x="1065" y="49"/>
                  <a:pt x="1058" y="48"/>
                </a:cubicBezTo>
                <a:cubicBezTo>
                  <a:pt x="1037" y="46"/>
                  <a:pt x="1027" y="45"/>
                  <a:pt x="1008" y="43"/>
                </a:cubicBezTo>
                <a:cubicBezTo>
                  <a:pt x="1003" y="43"/>
                  <a:pt x="980" y="41"/>
                  <a:pt x="974" y="41"/>
                </a:cubicBezTo>
                <a:cubicBezTo>
                  <a:pt x="968" y="40"/>
                  <a:pt x="980" y="41"/>
                  <a:pt x="975" y="41"/>
                </a:cubicBezTo>
                <a:cubicBezTo>
                  <a:pt x="927" y="38"/>
                  <a:pt x="927" y="38"/>
                  <a:pt x="927" y="38"/>
                </a:cubicBezTo>
                <a:cubicBezTo>
                  <a:pt x="923" y="38"/>
                  <a:pt x="920" y="38"/>
                  <a:pt x="914" y="38"/>
                </a:cubicBezTo>
                <a:cubicBezTo>
                  <a:pt x="909" y="37"/>
                  <a:pt x="915" y="37"/>
                  <a:pt x="908" y="37"/>
                </a:cubicBezTo>
                <a:cubicBezTo>
                  <a:pt x="902" y="37"/>
                  <a:pt x="913" y="38"/>
                  <a:pt x="912" y="38"/>
                </a:cubicBezTo>
                <a:cubicBezTo>
                  <a:pt x="903" y="37"/>
                  <a:pt x="905" y="38"/>
                  <a:pt x="900" y="38"/>
                </a:cubicBezTo>
                <a:cubicBezTo>
                  <a:pt x="888" y="37"/>
                  <a:pt x="880" y="37"/>
                  <a:pt x="869" y="37"/>
                </a:cubicBezTo>
                <a:cubicBezTo>
                  <a:pt x="835" y="36"/>
                  <a:pt x="835" y="36"/>
                  <a:pt x="835" y="36"/>
                </a:cubicBezTo>
                <a:cubicBezTo>
                  <a:pt x="811" y="36"/>
                  <a:pt x="811" y="36"/>
                  <a:pt x="811" y="36"/>
                </a:cubicBezTo>
                <a:cubicBezTo>
                  <a:pt x="786" y="36"/>
                  <a:pt x="786" y="36"/>
                  <a:pt x="786" y="36"/>
                </a:cubicBezTo>
                <a:cubicBezTo>
                  <a:pt x="781" y="36"/>
                  <a:pt x="790" y="36"/>
                  <a:pt x="782" y="36"/>
                </a:cubicBezTo>
                <a:cubicBezTo>
                  <a:pt x="749" y="36"/>
                  <a:pt x="716" y="37"/>
                  <a:pt x="692" y="38"/>
                </a:cubicBezTo>
                <a:cubicBezTo>
                  <a:pt x="729" y="36"/>
                  <a:pt x="757" y="36"/>
                  <a:pt x="790" y="36"/>
                </a:cubicBezTo>
                <a:cubicBezTo>
                  <a:pt x="795" y="36"/>
                  <a:pt x="804" y="36"/>
                  <a:pt x="809" y="36"/>
                </a:cubicBezTo>
                <a:cubicBezTo>
                  <a:pt x="811" y="36"/>
                  <a:pt x="804" y="36"/>
                  <a:pt x="811" y="36"/>
                </a:cubicBezTo>
                <a:cubicBezTo>
                  <a:pt x="818" y="36"/>
                  <a:pt x="818" y="36"/>
                  <a:pt x="818" y="36"/>
                </a:cubicBezTo>
                <a:cubicBezTo>
                  <a:pt x="814" y="36"/>
                  <a:pt x="821" y="36"/>
                  <a:pt x="823" y="37"/>
                </a:cubicBezTo>
                <a:cubicBezTo>
                  <a:pt x="851" y="37"/>
                  <a:pt x="873" y="37"/>
                  <a:pt x="898" y="38"/>
                </a:cubicBezTo>
                <a:cubicBezTo>
                  <a:pt x="902" y="38"/>
                  <a:pt x="894" y="38"/>
                  <a:pt x="900" y="38"/>
                </a:cubicBezTo>
                <a:cubicBezTo>
                  <a:pt x="927" y="39"/>
                  <a:pt x="927" y="39"/>
                  <a:pt x="927" y="39"/>
                </a:cubicBezTo>
                <a:cubicBezTo>
                  <a:pt x="930" y="40"/>
                  <a:pt x="937" y="40"/>
                  <a:pt x="933" y="40"/>
                </a:cubicBezTo>
                <a:cubicBezTo>
                  <a:pt x="901" y="38"/>
                  <a:pt x="856" y="37"/>
                  <a:pt x="817" y="37"/>
                </a:cubicBezTo>
                <a:cubicBezTo>
                  <a:pt x="806" y="37"/>
                  <a:pt x="793" y="37"/>
                  <a:pt x="787" y="37"/>
                </a:cubicBezTo>
                <a:cubicBezTo>
                  <a:pt x="804" y="37"/>
                  <a:pt x="818" y="37"/>
                  <a:pt x="833" y="38"/>
                </a:cubicBezTo>
                <a:cubicBezTo>
                  <a:pt x="853" y="38"/>
                  <a:pt x="874" y="38"/>
                  <a:pt x="893" y="39"/>
                </a:cubicBezTo>
                <a:cubicBezTo>
                  <a:pt x="906" y="40"/>
                  <a:pt x="906" y="40"/>
                  <a:pt x="906" y="40"/>
                </a:cubicBezTo>
                <a:cubicBezTo>
                  <a:pt x="920" y="40"/>
                  <a:pt x="920" y="40"/>
                  <a:pt x="920" y="40"/>
                </a:cubicBezTo>
                <a:cubicBezTo>
                  <a:pt x="929" y="41"/>
                  <a:pt x="929" y="41"/>
                  <a:pt x="929" y="41"/>
                </a:cubicBezTo>
                <a:cubicBezTo>
                  <a:pt x="937" y="41"/>
                  <a:pt x="944" y="41"/>
                  <a:pt x="953" y="42"/>
                </a:cubicBezTo>
                <a:cubicBezTo>
                  <a:pt x="968" y="43"/>
                  <a:pt x="983" y="44"/>
                  <a:pt x="999" y="46"/>
                </a:cubicBezTo>
                <a:cubicBezTo>
                  <a:pt x="1002" y="46"/>
                  <a:pt x="1001" y="46"/>
                  <a:pt x="997" y="46"/>
                </a:cubicBezTo>
                <a:cubicBezTo>
                  <a:pt x="977" y="44"/>
                  <a:pt x="974" y="44"/>
                  <a:pt x="954" y="43"/>
                </a:cubicBezTo>
                <a:cubicBezTo>
                  <a:pt x="956" y="43"/>
                  <a:pt x="958" y="43"/>
                  <a:pt x="957" y="43"/>
                </a:cubicBezTo>
                <a:cubicBezTo>
                  <a:pt x="951" y="43"/>
                  <a:pt x="949" y="42"/>
                  <a:pt x="945" y="42"/>
                </a:cubicBezTo>
                <a:cubicBezTo>
                  <a:pt x="960" y="43"/>
                  <a:pt x="958" y="43"/>
                  <a:pt x="953" y="43"/>
                </a:cubicBezTo>
                <a:cubicBezTo>
                  <a:pt x="916" y="41"/>
                  <a:pt x="870" y="39"/>
                  <a:pt x="840" y="39"/>
                </a:cubicBezTo>
                <a:cubicBezTo>
                  <a:pt x="836" y="39"/>
                  <a:pt x="834" y="39"/>
                  <a:pt x="829" y="39"/>
                </a:cubicBezTo>
                <a:cubicBezTo>
                  <a:pt x="794" y="38"/>
                  <a:pt x="755" y="38"/>
                  <a:pt x="718" y="40"/>
                </a:cubicBezTo>
                <a:cubicBezTo>
                  <a:pt x="761" y="39"/>
                  <a:pt x="805" y="38"/>
                  <a:pt x="854" y="39"/>
                </a:cubicBezTo>
                <a:cubicBezTo>
                  <a:pt x="856" y="39"/>
                  <a:pt x="854" y="39"/>
                  <a:pt x="859" y="40"/>
                </a:cubicBezTo>
                <a:cubicBezTo>
                  <a:pt x="880" y="40"/>
                  <a:pt x="904" y="41"/>
                  <a:pt x="920" y="42"/>
                </a:cubicBezTo>
                <a:cubicBezTo>
                  <a:pt x="941" y="44"/>
                  <a:pt x="941" y="44"/>
                  <a:pt x="941" y="44"/>
                </a:cubicBezTo>
                <a:cubicBezTo>
                  <a:pt x="993" y="47"/>
                  <a:pt x="1030" y="51"/>
                  <a:pt x="1079" y="57"/>
                </a:cubicBezTo>
                <a:cubicBezTo>
                  <a:pt x="1079" y="57"/>
                  <a:pt x="1082" y="57"/>
                  <a:pt x="1084" y="57"/>
                </a:cubicBezTo>
                <a:cubicBezTo>
                  <a:pt x="1073" y="57"/>
                  <a:pt x="1073" y="57"/>
                  <a:pt x="1073" y="57"/>
                </a:cubicBezTo>
                <a:cubicBezTo>
                  <a:pt x="1049" y="54"/>
                  <a:pt x="1049" y="54"/>
                  <a:pt x="1049" y="54"/>
                </a:cubicBezTo>
                <a:cubicBezTo>
                  <a:pt x="1008" y="50"/>
                  <a:pt x="950" y="45"/>
                  <a:pt x="898" y="43"/>
                </a:cubicBezTo>
                <a:cubicBezTo>
                  <a:pt x="892" y="43"/>
                  <a:pt x="897" y="43"/>
                  <a:pt x="901" y="44"/>
                </a:cubicBezTo>
                <a:cubicBezTo>
                  <a:pt x="926" y="45"/>
                  <a:pt x="948" y="46"/>
                  <a:pt x="975" y="48"/>
                </a:cubicBezTo>
                <a:cubicBezTo>
                  <a:pt x="984" y="50"/>
                  <a:pt x="974" y="49"/>
                  <a:pt x="954" y="48"/>
                </a:cubicBezTo>
                <a:cubicBezTo>
                  <a:pt x="937" y="47"/>
                  <a:pt x="914" y="45"/>
                  <a:pt x="893" y="45"/>
                </a:cubicBezTo>
                <a:cubicBezTo>
                  <a:pt x="871" y="44"/>
                  <a:pt x="851" y="43"/>
                  <a:pt x="841" y="43"/>
                </a:cubicBezTo>
                <a:cubicBezTo>
                  <a:pt x="791" y="42"/>
                  <a:pt x="742" y="43"/>
                  <a:pt x="693" y="45"/>
                </a:cubicBezTo>
                <a:cubicBezTo>
                  <a:pt x="689" y="45"/>
                  <a:pt x="689" y="45"/>
                  <a:pt x="689" y="45"/>
                </a:cubicBezTo>
                <a:cubicBezTo>
                  <a:pt x="689" y="45"/>
                  <a:pt x="689" y="45"/>
                  <a:pt x="689" y="45"/>
                </a:cubicBezTo>
                <a:cubicBezTo>
                  <a:pt x="688" y="45"/>
                  <a:pt x="688" y="45"/>
                  <a:pt x="688" y="45"/>
                </a:cubicBezTo>
                <a:cubicBezTo>
                  <a:pt x="686" y="45"/>
                  <a:pt x="686" y="45"/>
                  <a:pt x="686" y="45"/>
                </a:cubicBezTo>
                <a:cubicBezTo>
                  <a:pt x="686" y="45"/>
                  <a:pt x="687" y="45"/>
                  <a:pt x="688" y="45"/>
                </a:cubicBezTo>
                <a:cubicBezTo>
                  <a:pt x="689" y="45"/>
                  <a:pt x="689" y="45"/>
                  <a:pt x="689" y="45"/>
                </a:cubicBezTo>
                <a:cubicBezTo>
                  <a:pt x="689" y="45"/>
                  <a:pt x="689" y="45"/>
                  <a:pt x="689" y="45"/>
                </a:cubicBezTo>
                <a:cubicBezTo>
                  <a:pt x="689" y="45"/>
                  <a:pt x="689" y="45"/>
                  <a:pt x="689" y="45"/>
                </a:cubicBezTo>
                <a:cubicBezTo>
                  <a:pt x="692" y="45"/>
                  <a:pt x="692" y="45"/>
                  <a:pt x="692" y="45"/>
                </a:cubicBezTo>
                <a:cubicBezTo>
                  <a:pt x="701" y="45"/>
                  <a:pt x="701" y="45"/>
                  <a:pt x="701" y="45"/>
                </a:cubicBezTo>
                <a:cubicBezTo>
                  <a:pt x="701" y="45"/>
                  <a:pt x="703" y="44"/>
                  <a:pt x="707" y="44"/>
                </a:cubicBezTo>
                <a:cubicBezTo>
                  <a:pt x="756" y="43"/>
                  <a:pt x="811" y="43"/>
                  <a:pt x="855" y="43"/>
                </a:cubicBezTo>
                <a:cubicBezTo>
                  <a:pt x="873" y="44"/>
                  <a:pt x="908" y="45"/>
                  <a:pt x="926" y="47"/>
                </a:cubicBezTo>
                <a:cubicBezTo>
                  <a:pt x="922" y="47"/>
                  <a:pt x="907" y="46"/>
                  <a:pt x="888" y="46"/>
                </a:cubicBezTo>
                <a:cubicBezTo>
                  <a:pt x="907" y="46"/>
                  <a:pt x="925" y="48"/>
                  <a:pt x="941" y="49"/>
                </a:cubicBezTo>
                <a:cubicBezTo>
                  <a:pt x="955" y="49"/>
                  <a:pt x="978" y="51"/>
                  <a:pt x="985" y="52"/>
                </a:cubicBezTo>
                <a:cubicBezTo>
                  <a:pt x="986" y="52"/>
                  <a:pt x="984" y="52"/>
                  <a:pt x="985" y="52"/>
                </a:cubicBezTo>
                <a:cubicBezTo>
                  <a:pt x="986" y="52"/>
                  <a:pt x="996" y="53"/>
                  <a:pt x="997" y="53"/>
                </a:cubicBezTo>
                <a:cubicBezTo>
                  <a:pt x="1004" y="53"/>
                  <a:pt x="1003" y="53"/>
                  <a:pt x="1011" y="54"/>
                </a:cubicBezTo>
                <a:cubicBezTo>
                  <a:pt x="1022" y="55"/>
                  <a:pt x="1022" y="55"/>
                  <a:pt x="1029" y="56"/>
                </a:cubicBezTo>
                <a:cubicBezTo>
                  <a:pt x="1067" y="59"/>
                  <a:pt x="1104" y="64"/>
                  <a:pt x="1142" y="69"/>
                </a:cubicBezTo>
                <a:cubicBezTo>
                  <a:pt x="1154" y="71"/>
                  <a:pt x="1154" y="71"/>
                  <a:pt x="1154" y="71"/>
                </a:cubicBezTo>
                <a:cubicBezTo>
                  <a:pt x="1158" y="72"/>
                  <a:pt x="1155" y="72"/>
                  <a:pt x="1159" y="72"/>
                </a:cubicBezTo>
                <a:cubicBezTo>
                  <a:pt x="1162" y="73"/>
                  <a:pt x="1161" y="72"/>
                  <a:pt x="1165" y="73"/>
                </a:cubicBezTo>
                <a:cubicBezTo>
                  <a:pt x="1179" y="75"/>
                  <a:pt x="1196" y="78"/>
                  <a:pt x="1211" y="81"/>
                </a:cubicBezTo>
                <a:cubicBezTo>
                  <a:pt x="1229" y="84"/>
                  <a:pt x="1249" y="88"/>
                  <a:pt x="1267" y="94"/>
                </a:cubicBezTo>
                <a:cubicBezTo>
                  <a:pt x="1275" y="97"/>
                  <a:pt x="1284" y="101"/>
                  <a:pt x="1291" y="105"/>
                </a:cubicBezTo>
                <a:cubicBezTo>
                  <a:pt x="1298" y="109"/>
                  <a:pt x="1303" y="114"/>
                  <a:pt x="1305" y="119"/>
                </a:cubicBezTo>
                <a:cubicBezTo>
                  <a:pt x="1306" y="122"/>
                  <a:pt x="1306" y="121"/>
                  <a:pt x="1306" y="121"/>
                </a:cubicBezTo>
                <a:cubicBezTo>
                  <a:pt x="1306" y="121"/>
                  <a:pt x="1306" y="121"/>
                  <a:pt x="1307" y="124"/>
                </a:cubicBezTo>
                <a:cubicBezTo>
                  <a:pt x="1307" y="125"/>
                  <a:pt x="1307" y="126"/>
                  <a:pt x="1307" y="126"/>
                </a:cubicBezTo>
                <a:cubicBezTo>
                  <a:pt x="1307" y="127"/>
                  <a:pt x="1306" y="127"/>
                  <a:pt x="1306" y="128"/>
                </a:cubicBezTo>
                <a:cubicBezTo>
                  <a:pt x="1304" y="130"/>
                  <a:pt x="1302" y="132"/>
                  <a:pt x="1300" y="134"/>
                </a:cubicBezTo>
                <a:cubicBezTo>
                  <a:pt x="1296" y="138"/>
                  <a:pt x="1291" y="142"/>
                  <a:pt x="1285" y="145"/>
                </a:cubicBezTo>
                <a:cubicBezTo>
                  <a:pt x="1274" y="152"/>
                  <a:pt x="1262" y="158"/>
                  <a:pt x="1250" y="163"/>
                </a:cubicBezTo>
                <a:cubicBezTo>
                  <a:pt x="1247" y="164"/>
                  <a:pt x="1244" y="165"/>
                  <a:pt x="1241" y="166"/>
                </a:cubicBezTo>
                <a:cubicBezTo>
                  <a:pt x="1231" y="169"/>
                  <a:pt x="1231" y="169"/>
                  <a:pt x="1231" y="169"/>
                </a:cubicBezTo>
                <a:cubicBezTo>
                  <a:pt x="1224" y="171"/>
                  <a:pt x="1218" y="173"/>
                  <a:pt x="1211" y="175"/>
                </a:cubicBezTo>
                <a:cubicBezTo>
                  <a:pt x="1198" y="178"/>
                  <a:pt x="1184" y="182"/>
                  <a:pt x="1171" y="185"/>
                </a:cubicBezTo>
                <a:cubicBezTo>
                  <a:pt x="1167" y="186"/>
                  <a:pt x="1170" y="185"/>
                  <a:pt x="1164" y="186"/>
                </a:cubicBezTo>
                <a:cubicBezTo>
                  <a:pt x="1156" y="188"/>
                  <a:pt x="1158" y="188"/>
                  <a:pt x="1152" y="189"/>
                </a:cubicBezTo>
                <a:cubicBezTo>
                  <a:pt x="1147" y="190"/>
                  <a:pt x="1144" y="191"/>
                  <a:pt x="1141" y="191"/>
                </a:cubicBezTo>
                <a:cubicBezTo>
                  <a:pt x="1110" y="197"/>
                  <a:pt x="1078" y="201"/>
                  <a:pt x="1045" y="205"/>
                </a:cubicBezTo>
                <a:cubicBezTo>
                  <a:pt x="1013" y="208"/>
                  <a:pt x="980" y="210"/>
                  <a:pt x="947" y="213"/>
                </a:cubicBezTo>
                <a:cubicBezTo>
                  <a:pt x="885" y="217"/>
                  <a:pt x="823" y="220"/>
                  <a:pt x="765" y="221"/>
                </a:cubicBezTo>
                <a:cubicBezTo>
                  <a:pt x="719" y="222"/>
                  <a:pt x="675" y="223"/>
                  <a:pt x="633" y="222"/>
                </a:cubicBezTo>
                <a:cubicBezTo>
                  <a:pt x="578" y="222"/>
                  <a:pt x="530" y="221"/>
                  <a:pt x="478" y="219"/>
                </a:cubicBezTo>
                <a:cubicBezTo>
                  <a:pt x="441" y="218"/>
                  <a:pt x="400" y="216"/>
                  <a:pt x="368" y="214"/>
                </a:cubicBezTo>
                <a:cubicBezTo>
                  <a:pt x="350" y="214"/>
                  <a:pt x="350" y="214"/>
                  <a:pt x="350" y="214"/>
                </a:cubicBezTo>
                <a:cubicBezTo>
                  <a:pt x="321" y="212"/>
                  <a:pt x="321" y="212"/>
                  <a:pt x="321" y="212"/>
                </a:cubicBezTo>
                <a:cubicBezTo>
                  <a:pt x="296" y="210"/>
                  <a:pt x="270" y="209"/>
                  <a:pt x="244" y="206"/>
                </a:cubicBezTo>
                <a:cubicBezTo>
                  <a:pt x="215" y="204"/>
                  <a:pt x="188" y="201"/>
                  <a:pt x="160" y="198"/>
                </a:cubicBezTo>
                <a:cubicBezTo>
                  <a:pt x="144" y="196"/>
                  <a:pt x="129" y="194"/>
                  <a:pt x="114" y="191"/>
                </a:cubicBezTo>
                <a:cubicBezTo>
                  <a:pt x="103" y="189"/>
                  <a:pt x="93" y="187"/>
                  <a:pt x="82" y="185"/>
                </a:cubicBezTo>
                <a:cubicBezTo>
                  <a:pt x="68" y="182"/>
                  <a:pt x="53" y="178"/>
                  <a:pt x="40" y="172"/>
                </a:cubicBezTo>
                <a:cubicBezTo>
                  <a:pt x="33" y="170"/>
                  <a:pt x="26" y="166"/>
                  <a:pt x="22" y="163"/>
                </a:cubicBezTo>
                <a:cubicBezTo>
                  <a:pt x="17" y="159"/>
                  <a:pt x="14" y="154"/>
                  <a:pt x="14" y="149"/>
                </a:cubicBezTo>
                <a:cubicBezTo>
                  <a:pt x="14" y="144"/>
                  <a:pt x="19" y="137"/>
                  <a:pt x="26" y="131"/>
                </a:cubicBezTo>
                <a:cubicBezTo>
                  <a:pt x="33" y="126"/>
                  <a:pt x="41" y="121"/>
                  <a:pt x="50" y="117"/>
                </a:cubicBezTo>
                <a:cubicBezTo>
                  <a:pt x="67" y="108"/>
                  <a:pt x="85" y="101"/>
                  <a:pt x="103" y="95"/>
                </a:cubicBezTo>
                <a:cubicBezTo>
                  <a:pt x="144" y="82"/>
                  <a:pt x="195" y="70"/>
                  <a:pt x="235" y="61"/>
                </a:cubicBezTo>
                <a:cubicBezTo>
                  <a:pt x="268" y="55"/>
                  <a:pt x="302" y="49"/>
                  <a:pt x="340" y="44"/>
                </a:cubicBezTo>
                <a:cubicBezTo>
                  <a:pt x="350" y="42"/>
                  <a:pt x="350" y="42"/>
                  <a:pt x="350" y="42"/>
                </a:cubicBezTo>
                <a:cubicBezTo>
                  <a:pt x="407" y="35"/>
                  <a:pt x="471" y="28"/>
                  <a:pt x="517" y="25"/>
                </a:cubicBezTo>
                <a:cubicBezTo>
                  <a:pt x="534" y="24"/>
                  <a:pt x="549" y="23"/>
                  <a:pt x="565" y="22"/>
                </a:cubicBezTo>
                <a:cubicBezTo>
                  <a:pt x="583" y="21"/>
                  <a:pt x="599" y="20"/>
                  <a:pt x="616" y="19"/>
                </a:cubicBezTo>
                <a:cubicBezTo>
                  <a:pt x="632" y="19"/>
                  <a:pt x="632" y="19"/>
                  <a:pt x="632" y="19"/>
                </a:cubicBezTo>
                <a:cubicBezTo>
                  <a:pt x="649" y="18"/>
                  <a:pt x="666" y="17"/>
                  <a:pt x="684" y="17"/>
                </a:cubicBezTo>
                <a:cubicBezTo>
                  <a:pt x="712" y="16"/>
                  <a:pt x="742" y="16"/>
                  <a:pt x="774" y="16"/>
                </a:cubicBezTo>
                <a:cubicBezTo>
                  <a:pt x="799" y="16"/>
                  <a:pt x="836" y="16"/>
                  <a:pt x="864" y="16"/>
                </a:cubicBezTo>
                <a:cubicBezTo>
                  <a:pt x="912" y="18"/>
                  <a:pt x="961" y="19"/>
                  <a:pt x="1010" y="23"/>
                </a:cubicBezTo>
                <a:cubicBezTo>
                  <a:pt x="1026" y="24"/>
                  <a:pt x="1041" y="26"/>
                  <a:pt x="1058" y="27"/>
                </a:cubicBezTo>
                <a:cubicBezTo>
                  <a:pt x="1075" y="29"/>
                  <a:pt x="1096" y="31"/>
                  <a:pt x="1117" y="35"/>
                </a:cubicBezTo>
                <a:cubicBezTo>
                  <a:pt x="1123" y="36"/>
                  <a:pt x="1123" y="36"/>
                  <a:pt x="1123" y="36"/>
                </a:cubicBezTo>
                <a:cubicBezTo>
                  <a:pt x="1123" y="36"/>
                  <a:pt x="1123" y="36"/>
                  <a:pt x="1123" y="36"/>
                </a:cubicBezTo>
                <a:cubicBezTo>
                  <a:pt x="1124" y="36"/>
                  <a:pt x="1124" y="36"/>
                  <a:pt x="1124" y="36"/>
                </a:cubicBezTo>
                <a:cubicBezTo>
                  <a:pt x="1125" y="36"/>
                  <a:pt x="1125" y="36"/>
                  <a:pt x="1125" y="36"/>
                </a:cubicBezTo>
                <a:cubicBezTo>
                  <a:pt x="1125" y="36"/>
                  <a:pt x="1127" y="36"/>
                  <a:pt x="1127" y="37"/>
                </a:cubicBezTo>
                <a:cubicBezTo>
                  <a:pt x="1127" y="38"/>
                  <a:pt x="1128" y="36"/>
                  <a:pt x="1129" y="37"/>
                </a:cubicBezTo>
                <a:cubicBezTo>
                  <a:pt x="1129" y="37"/>
                  <a:pt x="1129" y="37"/>
                  <a:pt x="1129" y="38"/>
                </a:cubicBezTo>
                <a:cubicBezTo>
                  <a:pt x="1129" y="38"/>
                  <a:pt x="1129" y="38"/>
                  <a:pt x="1130" y="38"/>
                </a:cubicBezTo>
                <a:cubicBezTo>
                  <a:pt x="1130" y="38"/>
                  <a:pt x="1130" y="39"/>
                  <a:pt x="1131" y="39"/>
                </a:cubicBezTo>
                <a:cubicBezTo>
                  <a:pt x="1131" y="39"/>
                  <a:pt x="1131" y="39"/>
                  <a:pt x="1131" y="39"/>
                </a:cubicBezTo>
                <a:cubicBezTo>
                  <a:pt x="1132" y="39"/>
                  <a:pt x="1132" y="39"/>
                  <a:pt x="1133" y="39"/>
                </a:cubicBezTo>
                <a:cubicBezTo>
                  <a:pt x="1133" y="39"/>
                  <a:pt x="1134" y="39"/>
                  <a:pt x="1134" y="39"/>
                </a:cubicBezTo>
                <a:cubicBezTo>
                  <a:pt x="1135" y="39"/>
                  <a:pt x="1135" y="39"/>
                  <a:pt x="1135" y="39"/>
                </a:cubicBezTo>
                <a:cubicBezTo>
                  <a:pt x="1136" y="39"/>
                  <a:pt x="1136" y="39"/>
                  <a:pt x="1137" y="38"/>
                </a:cubicBezTo>
                <a:cubicBezTo>
                  <a:pt x="1137" y="38"/>
                  <a:pt x="1138" y="38"/>
                  <a:pt x="1138" y="38"/>
                </a:cubicBezTo>
                <a:cubicBezTo>
                  <a:pt x="1138" y="38"/>
                  <a:pt x="1139" y="38"/>
                  <a:pt x="1139" y="38"/>
                </a:cubicBezTo>
                <a:cubicBezTo>
                  <a:pt x="1140" y="37"/>
                  <a:pt x="1141" y="36"/>
                  <a:pt x="1142" y="36"/>
                </a:cubicBezTo>
                <a:cubicBezTo>
                  <a:pt x="1142" y="36"/>
                  <a:pt x="1142" y="35"/>
                  <a:pt x="1143" y="35"/>
                </a:cubicBezTo>
                <a:cubicBezTo>
                  <a:pt x="1143" y="35"/>
                  <a:pt x="1143" y="35"/>
                  <a:pt x="1143" y="35"/>
                </a:cubicBezTo>
                <a:cubicBezTo>
                  <a:pt x="1143" y="34"/>
                  <a:pt x="1143" y="33"/>
                  <a:pt x="1144" y="33"/>
                </a:cubicBezTo>
                <a:cubicBezTo>
                  <a:pt x="1144" y="33"/>
                  <a:pt x="1144" y="33"/>
                  <a:pt x="1144" y="33"/>
                </a:cubicBezTo>
                <a:cubicBezTo>
                  <a:pt x="1144" y="32"/>
                  <a:pt x="1144" y="31"/>
                  <a:pt x="1144" y="30"/>
                </a:cubicBezTo>
                <a:cubicBezTo>
                  <a:pt x="1144" y="29"/>
                  <a:pt x="1144" y="28"/>
                  <a:pt x="1144" y="28"/>
                </a:cubicBezTo>
                <a:cubicBezTo>
                  <a:pt x="1144" y="28"/>
                  <a:pt x="1144" y="27"/>
                  <a:pt x="1144" y="27"/>
                </a:cubicBezTo>
                <a:cubicBezTo>
                  <a:pt x="1144" y="26"/>
                  <a:pt x="1143" y="26"/>
                  <a:pt x="1143" y="26"/>
                </a:cubicBezTo>
                <a:cubicBezTo>
                  <a:pt x="1143" y="25"/>
                  <a:pt x="1143" y="25"/>
                  <a:pt x="1143" y="25"/>
                </a:cubicBezTo>
                <a:cubicBezTo>
                  <a:pt x="1143" y="25"/>
                  <a:pt x="1142" y="24"/>
                  <a:pt x="1142" y="24"/>
                </a:cubicBezTo>
                <a:cubicBezTo>
                  <a:pt x="1142" y="24"/>
                  <a:pt x="1142" y="24"/>
                  <a:pt x="1142" y="24"/>
                </a:cubicBezTo>
                <a:cubicBezTo>
                  <a:pt x="1141" y="23"/>
                  <a:pt x="1141" y="22"/>
                  <a:pt x="1140" y="22"/>
                </a:cubicBezTo>
                <a:cubicBezTo>
                  <a:pt x="1140" y="22"/>
                  <a:pt x="1139" y="21"/>
                  <a:pt x="1139" y="21"/>
                </a:cubicBezTo>
                <a:cubicBezTo>
                  <a:pt x="1138" y="21"/>
                  <a:pt x="1137" y="21"/>
                  <a:pt x="1137" y="20"/>
                </a:cubicBezTo>
                <a:cubicBezTo>
                  <a:pt x="1137" y="20"/>
                  <a:pt x="1137" y="20"/>
                  <a:pt x="1137" y="20"/>
                </a:cubicBezTo>
                <a:cubicBezTo>
                  <a:pt x="1137" y="20"/>
                  <a:pt x="1136" y="20"/>
                  <a:pt x="1136" y="20"/>
                </a:cubicBezTo>
                <a:cubicBezTo>
                  <a:pt x="1136" y="20"/>
                  <a:pt x="1135" y="20"/>
                  <a:pt x="1135" y="20"/>
                </a:cubicBezTo>
                <a:cubicBezTo>
                  <a:pt x="1135" y="20"/>
                  <a:pt x="1134" y="19"/>
                  <a:pt x="1134" y="19"/>
                </a:cubicBezTo>
                <a:cubicBezTo>
                  <a:pt x="1134" y="19"/>
                  <a:pt x="1134" y="20"/>
                  <a:pt x="1133" y="20"/>
                </a:cubicBezTo>
                <a:cubicBezTo>
                  <a:pt x="1133" y="20"/>
                  <a:pt x="1132" y="19"/>
                  <a:pt x="1132" y="19"/>
                </a:cubicBezTo>
                <a:cubicBezTo>
                  <a:pt x="1131" y="19"/>
                  <a:pt x="1131" y="19"/>
                  <a:pt x="1131" y="19"/>
                </a:cubicBezTo>
                <a:cubicBezTo>
                  <a:pt x="1131" y="19"/>
                  <a:pt x="1130" y="19"/>
                  <a:pt x="1130" y="20"/>
                </a:cubicBezTo>
                <a:cubicBezTo>
                  <a:pt x="1130" y="20"/>
                  <a:pt x="1128" y="19"/>
                  <a:pt x="1127" y="20"/>
                </a:cubicBezTo>
                <a:cubicBezTo>
                  <a:pt x="1127" y="19"/>
                  <a:pt x="1127" y="19"/>
                  <a:pt x="1126" y="19"/>
                </a:cubicBezTo>
                <a:cubicBezTo>
                  <a:pt x="1126" y="19"/>
                  <a:pt x="1126" y="19"/>
                  <a:pt x="1126" y="19"/>
                </a:cubicBezTo>
                <a:cubicBezTo>
                  <a:pt x="1126" y="19"/>
                  <a:pt x="1126" y="19"/>
                  <a:pt x="1126" y="19"/>
                </a:cubicBezTo>
                <a:cubicBezTo>
                  <a:pt x="1122" y="19"/>
                  <a:pt x="1122" y="19"/>
                  <a:pt x="1122" y="19"/>
                </a:cubicBezTo>
                <a:cubicBezTo>
                  <a:pt x="1103" y="16"/>
                  <a:pt x="1103" y="16"/>
                  <a:pt x="1103" y="16"/>
                </a:cubicBezTo>
                <a:cubicBezTo>
                  <a:pt x="1098" y="15"/>
                  <a:pt x="1092" y="15"/>
                  <a:pt x="1087" y="14"/>
                </a:cubicBezTo>
                <a:cubicBezTo>
                  <a:pt x="1078" y="13"/>
                  <a:pt x="1067" y="12"/>
                  <a:pt x="1056" y="11"/>
                </a:cubicBezTo>
                <a:cubicBezTo>
                  <a:pt x="1037" y="9"/>
                  <a:pt x="1021" y="8"/>
                  <a:pt x="1005" y="7"/>
                </a:cubicBezTo>
                <a:cubicBezTo>
                  <a:pt x="981" y="5"/>
                  <a:pt x="964" y="4"/>
                  <a:pt x="944" y="3"/>
                </a:cubicBezTo>
                <a:cubicBezTo>
                  <a:pt x="920" y="2"/>
                  <a:pt x="920" y="2"/>
                  <a:pt x="920" y="2"/>
                </a:cubicBezTo>
                <a:cubicBezTo>
                  <a:pt x="898" y="2"/>
                  <a:pt x="898" y="2"/>
                  <a:pt x="898" y="2"/>
                </a:cubicBezTo>
                <a:cubicBezTo>
                  <a:pt x="875" y="1"/>
                  <a:pt x="875" y="1"/>
                  <a:pt x="875" y="1"/>
                </a:cubicBezTo>
                <a:cubicBezTo>
                  <a:pt x="860" y="1"/>
                  <a:pt x="860" y="1"/>
                  <a:pt x="860" y="1"/>
                </a:cubicBezTo>
                <a:cubicBezTo>
                  <a:pt x="844" y="0"/>
                  <a:pt x="844" y="0"/>
                  <a:pt x="844" y="0"/>
                </a:cubicBezTo>
                <a:cubicBezTo>
                  <a:pt x="824" y="0"/>
                  <a:pt x="824" y="0"/>
                  <a:pt x="824" y="0"/>
                </a:cubicBezTo>
                <a:cubicBezTo>
                  <a:pt x="800" y="0"/>
                  <a:pt x="773" y="0"/>
                  <a:pt x="750" y="1"/>
                </a:cubicBezTo>
                <a:cubicBezTo>
                  <a:pt x="708" y="1"/>
                  <a:pt x="671" y="2"/>
                  <a:pt x="622" y="4"/>
                </a:cubicBezTo>
                <a:cubicBezTo>
                  <a:pt x="587" y="6"/>
                  <a:pt x="587" y="6"/>
                  <a:pt x="587" y="6"/>
                </a:cubicBezTo>
                <a:cubicBezTo>
                  <a:pt x="584" y="6"/>
                  <a:pt x="584" y="6"/>
                  <a:pt x="580" y="6"/>
                </a:cubicBezTo>
                <a:cubicBezTo>
                  <a:pt x="554" y="7"/>
                  <a:pt x="527" y="10"/>
                  <a:pt x="500" y="11"/>
                </a:cubicBezTo>
                <a:cubicBezTo>
                  <a:pt x="497" y="12"/>
                  <a:pt x="497" y="12"/>
                  <a:pt x="497" y="12"/>
                </a:cubicBezTo>
                <a:cubicBezTo>
                  <a:pt x="460" y="14"/>
                  <a:pt x="414" y="19"/>
                  <a:pt x="385" y="23"/>
                </a:cubicBezTo>
                <a:cubicBezTo>
                  <a:pt x="363" y="25"/>
                  <a:pt x="337" y="29"/>
                  <a:pt x="309" y="33"/>
                </a:cubicBezTo>
                <a:cubicBezTo>
                  <a:pt x="297" y="35"/>
                  <a:pt x="284" y="37"/>
                  <a:pt x="272" y="39"/>
                </a:cubicBezTo>
                <a:cubicBezTo>
                  <a:pt x="249" y="44"/>
                  <a:pt x="218" y="50"/>
                  <a:pt x="196" y="55"/>
                </a:cubicBezTo>
                <a:cubicBezTo>
                  <a:pt x="176" y="60"/>
                  <a:pt x="176" y="60"/>
                  <a:pt x="176" y="60"/>
                </a:cubicBezTo>
                <a:cubicBezTo>
                  <a:pt x="164" y="63"/>
                  <a:pt x="152" y="66"/>
                  <a:pt x="139" y="69"/>
                </a:cubicBezTo>
                <a:cubicBezTo>
                  <a:pt x="115" y="76"/>
                  <a:pt x="89" y="84"/>
                  <a:pt x="65" y="94"/>
                </a:cubicBezTo>
                <a:cubicBezTo>
                  <a:pt x="53" y="99"/>
                  <a:pt x="41" y="104"/>
                  <a:pt x="30" y="111"/>
                </a:cubicBezTo>
                <a:cubicBezTo>
                  <a:pt x="25" y="114"/>
                  <a:pt x="19" y="118"/>
                  <a:pt x="15" y="122"/>
                </a:cubicBezTo>
                <a:cubicBezTo>
                  <a:pt x="10" y="127"/>
                  <a:pt x="5" y="131"/>
                  <a:pt x="2" y="138"/>
                </a:cubicBezTo>
                <a:cubicBezTo>
                  <a:pt x="1" y="142"/>
                  <a:pt x="0" y="146"/>
                  <a:pt x="0" y="151"/>
                </a:cubicBezTo>
                <a:cubicBezTo>
                  <a:pt x="0" y="155"/>
                  <a:pt x="1" y="159"/>
                  <a:pt x="3" y="163"/>
                </a:cubicBezTo>
                <a:cubicBezTo>
                  <a:pt x="4" y="165"/>
                  <a:pt x="6" y="166"/>
                  <a:pt x="7" y="168"/>
                </a:cubicBezTo>
                <a:cubicBezTo>
                  <a:pt x="8" y="169"/>
                  <a:pt x="10" y="171"/>
                  <a:pt x="11" y="172"/>
                </a:cubicBezTo>
                <a:cubicBezTo>
                  <a:pt x="14" y="175"/>
                  <a:pt x="17" y="177"/>
                  <a:pt x="21" y="179"/>
                </a:cubicBezTo>
                <a:cubicBezTo>
                  <a:pt x="33" y="186"/>
                  <a:pt x="45" y="190"/>
                  <a:pt x="58" y="193"/>
                </a:cubicBezTo>
                <a:cubicBezTo>
                  <a:pt x="70" y="197"/>
                  <a:pt x="83" y="200"/>
                  <a:pt x="95" y="202"/>
                </a:cubicBezTo>
                <a:cubicBezTo>
                  <a:pt x="101" y="203"/>
                  <a:pt x="108" y="204"/>
                  <a:pt x="113" y="205"/>
                </a:cubicBezTo>
                <a:cubicBezTo>
                  <a:pt x="128" y="208"/>
                  <a:pt x="142" y="210"/>
                  <a:pt x="158" y="212"/>
                </a:cubicBezTo>
                <a:cubicBezTo>
                  <a:pt x="197" y="217"/>
                  <a:pt x="236" y="220"/>
                  <a:pt x="272" y="223"/>
                </a:cubicBezTo>
                <a:cubicBezTo>
                  <a:pt x="318" y="226"/>
                  <a:pt x="386" y="230"/>
                  <a:pt x="440" y="232"/>
                </a:cubicBezTo>
                <a:cubicBezTo>
                  <a:pt x="452" y="232"/>
                  <a:pt x="464" y="233"/>
                  <a:pt x="476" y="233"/>
                </a:cubicBezTo>
                <a:cubicBezTo>
                  <a:pt x="515" y="234"/>
                  <a:pt x="564" y="235"/>
                  <a:pt x="605" y="236"/>
                </a:cubicBezTo>
                <a:cubicBezTo>
                  <a:pt x="690" y="237"/>
                  <a:pt x="777" y="235"/>
                  <a:pt x="863" y="231"/>
                </a:cubicBezTo>
                <a:cubicBezTo>
                  <a:pt x="906" y="229"/>
                  <a:pt x="950" y="227"/>
                  <a:pt x="992" y="223"/>
                </a:cubicBezTo>
                <a:cubicBezTo>
                  <a:pt x="1035" y="220"/>
                  <a:pt x="1078" y="216"/>
                  <a:pt x="1120" y="209"/>
                </a:cubicBezTo>
                <a:cubicBezTo>
                  <a:pt x="1133" y="207"/>
                  <a:pt x="1153" y="203"/>
                  <a:pt x="1164" y="200"/>
                </a:cubicBezTo>
                <a:cubicBezTo>
                  <a:pt x="1167" y="200"/>
                  <a:pt x="1174" y="198"/>
                  <a:pt x="1180" y="197"/>
                </a:cubicBezTo>
                <a:cubicBezTo>
                  <a:pt x="1201" y="191"/>
                  <a:pt x="1226" y="184"/>
                  <a:pt x="1252" y="176"/>
                </a:cubicBezTo>
                <a:cubicBezTo>
                  <a:pt x="1259" y="174"/>
                  <a:pt x="1274" y="167"/>
                  <a:pt x="1282" y="162"/>
                </a:cubicBezTo>
                <a:cubicBezTo>
                  <a:pt x="1286" y="160"/>
                  <a:pt x="1277" y="165"/>
                  <a:pt x="1284" y="161"/>
                </a:cubicBezTo>
                <a:cubicBezTo>
                  <a:pt x="1288" y="159"/>
                  <a:pt x="1294" y="155"/>
                  <a:pt x="1301" y="150"/>
                </a:cubicBezTo>
                <a:cubicBezTo>
                  <a:pt x="1304" y="148"/>
                  <a:pt x="1308" y="145"/>
                  <a:pt x="1311" y="141"/>
                </a:cubicBezTo>
                <a:cubicBezTo>
                  <a:pt x="1313" y="139"/>
                  <a:pt x="1315" y="137"/>
                  <a:pt x="1317" y="134"/>
                </a:cubicBezTo>
                <a:cubicBezTo>
                  <a:pt x="1317" y="133"/>
                  <a:pt x="1318" y="132"/>
                  <a:pt x="1319" y="130"/>
                </a:cubicBezTo>
                <a:cubicBezTo>
                  <a:pt x="1319" y="129"/>
                  <a:pt x="1319" y="128"/>
                  <a:pt x="1319" y="127"/>
                </a:cubicBezTo>
                <a:cubicBezTo>
                  <a:pt x="1319" y="126"/>
                  <a:pt x="1319" y="126"/>
                  <a:pt x="1319" y="126"/>
                </a:cubicBezTo>
                <a:close/>
                <a:moveTo>
                  <a:pt x="1104" y="52"/>
                </a:moveTo>
                <a:cubicBezTo>
                  <a:pt x="1102" y="51"/>
                  <a:pt x="1092" y="50"/>
                  <a:pt x="1091" y="50"/>
                </a:cubicBezTo>
                <a:cubicBezTo>
                  <a:pt x="1095" y="50"/>
                  <a:pt x="1103" y="52"/>
                  <a:pt x="1104" y="52"/>
                </a:cubicBezTo>
                <a:close/>
                <a:moveTo>
                  <a:pt x="985" y="52"/>
                </a:moveTo>
                <a:cubicBezTo>
                  <a:pt x="985" y="52"/>
                  <a:pt x="985" y="52"/>
                  <a:pt x="985" y="52"/>
                </a:cubicBezTo>
                <a:cubicBezTo>
                  <a:pt x="985" y="52"/>
                  <a:pt x="985" y="52"/>
                  <a:pt x="985" y="52"/>
                </a:cubicBezTo>
                <a:close/>
                <a:moveTo>
                  <a:pt x="689" y="44"/>
                </a:moveTo>
                <a:cubicBezTo>
                  <a:pt x="689" y="43"/>
                  <a:pt x="688" y="44"/>
                  <a:pt x="688" y="43"/>
                </a:cubicBezTo>
                <a:cubicBezTo>
                  <a:pt x="689" y="43"/>
                  <a:pt x="689" y="43"/>
                  <a:pt x="689" y="43"/>
                </a:cubicBezTo>
                <a:cubicBezTo>
                  <a:pt x="689" y="43"/>
                  <a:pt x="687" y="43"/>
                  <a:pt x="687" y="43"/>
                </a:cubicBezTo>
                <a:cubicBezTo>
                  <a:pt x="687" y="43"/>
                  <a:pt x="688" y="44"/>
                  <a:pt x="688" y="43"/>
                </a:cubicBezTo>
                <a:cubicBezTo>
                  <a:pt x="688" y="43"/>
                  <a:pt x="688" y="43"/>
                  <a:pt x="688" y="44"/>
                </a:cubicBezTo>
                <a:cubicBezTo>
                  <a:pt x="688" y="44"/>
                  <a:pt x="688" y="43"/>
                  <a:pt x="688" y="43"/>
                </a:cubicBezTo>
                <a:cubicBezTo>
                  <a:pt x="688" y="44"/>
                  <a:pt x="688" y="44"/>
                  <a:pt x="688" y="44"/>
                </a:cubicBezTo>
                <a:cubicBezTo>
                  <a:pt x="689" y="44"/>
                  <a:pt x="689" y="44"/>
                  <a:pt x="689" y="44"/>
                </a:cubicBezTo>
                <a:close/>
                <a:moveTo>
                  <a:pt x="1041" y="46"/>
                </a:moveTo>
                <a:cubicBezTo>
                  <a:pt x="1044" y="47"/>
                  <a:pt x="1051" y="47"/>
                  <a:pt x="1053" y="48"/>
                </a:cubicBezTo>
                <a:cubicBezTo>
                  <a:pt x="1049" y="47"/>
                  <a:pt x="1042" y="46"/>
                  <a:pt x="1041" y="46"/>
                </a:cubicBezTo>
                <a:close/>
                <a:moveTo>
                  <a:pt x="689" y="39"/>
                </a:moveTo>
                <a:cubicBezTo>
                  <a:pt x="689" y="39"/>
                  <a:pt x="688" y="39"/>
                  <a:pt x="688" y="39"/>
                </a:cubicBezTo>
                <a:cubicBezTo>
                  <a:pt x="689" y="39"/>
                  <a:pt x="689" y="39"/>
                  <a:pt x="689" y="39"/>
                </a:cubicBezTo>
                <a:close/>
                <a:moveTo>
                  <a:pt x="688" y="45"/>
                </a:moveTo>
                <a:cubicBezTo>
                  <a:pt x="688" y="45"/>
                  <a:pt x="688" y="45"/>
                  <a:pt x="687" y="45"/>
                </a:cubicBezTo>
                <a:cubicBezTo>
                  <a:pt x="688" y="45"/>
                  <a:pt x="688" y="45"/>
                  <a:pt x="688" y="45"/>
                </a:cubicBezTo>
                <a:close/>
                <a:moveTo>
                  <a:pt x="863" y="47"/>
                </a:moveTo>
                <a:cubicBezTo>
                  <a:pt x="849" y="46"/>
                  <a:pt x="839" y="46"/>
                  <a:pt x="830" y="46"/>
                </a:cubicBezTo>
                <a:cubicBezTo>
                  <a:pt x="838" y="46"/>
                  <a:pt x="848" y="46"/>
                  <a:pt x="853" y="47"/>
                </a:cubicBezTo>
                <a:cubicBezTo>
                  <a:pt x="855" y="46"/>
                  <a:pt x="860" y="47"/>
                  <a:pt x="863" y="47"/>
                </a:cubicBezTo>
                <a:close/>
                <a:moveTo>
                  <a:pt x="1279" y="100"/>
                </a:moveTo>
                <a:cubicBezTo>
                  <a:pt x="1276" y="98"/>
                  <a:pt x="1271" y="96"/>
                  <a:pt x="1270" y="96"/>
                </a:cubicBezTo>
                <a:cubicBezTo>
                  <a:pt x="1274" y="98"/>
                  <a:pt x="1277" y="99"/>
                  <a:pt x="1279" y="100"/>
                </a:cubicBezTo>
                <a:close/>
                <a:moveTo>
                  <a:pt x="688" y="39"/>
                </a:moveTo>
                <a:cubicBezTo>
                  <a:pt x="688" y="39"/>
                  <a:pt x="688" y="39"/>
                  <a:pt x="688" y="39"/>
                </a:cubicBezTo>
                <a:cubicBezTo>
                  <a:pt x="688" y="39"/>
                  <a:pt x="688" y="39"/>
                  <a:pt x="688" y="39"/>
                </a:cubicBezTo>
                <a:cubicBezTo>
                  <a:pt x="688" y="39"/>
                  <a:pt x="688" y="39"/>
                  <a:pt x="688" y="39"/>
                </a:cubicBezTo>
                <a:close/>
                <a:moveTo>
                  <a:pt x="688" y="46"/>
                </a:moveTo>
                <a:cubicBezTo>
                  <a:pt x="688" y="46"/>
                  <a:pt x="689" y="46"/>
                  <a:pt x="689" y="46"/>
                </a:cubicBezTo>
                <a:cubicBezTo>
                  <a:pt x="688" y="46"/>
                  <a:pt x="688" y="46"/>
                  <a:pt x="688" y="46"/>
                </a:cubicBezTo>
                <a:close/>
                <a:moveTo>
                  <a:pt x="769" y="37"/>
                </a:moveTo>
                <a:cubicBezTo>
                  <a:pt x="762" y="37"/>
                  <a:pt x="762" y="37"/>
                  <a:pt x="762" y="37"/>
                </a:cubicBezTo>
                <a:cubicBezTo>
                  <a:pt x="761" y="37"/>
                  <a:pt x="762" y="37"/>
                  <a:pt x="763" y="37"/>
                </a:cubicBezTo>
                <a:cubicBezTo>
                  <a:pt x="768" y="37"/>
                  <a:pt x="769" y="37"/>
                  <a:pt x="769" y="37"/>
                </a:cubicBezTo>
                <a:close/>
                <a:moveTo>
                  <a:pt x="923" y="41"/>
                </a:moveTo>
                <a:cubicBezTo>
                  <a:pt x="912" y="40"/>
                  <a:pt x="912" y="40"/>
                  <a:pt x="912" y="40"/>
                </a:cubicBezTo>
                <a:cubicBezTo>
                  <a:pt x="907" y="40"/>
                  <a:pt x="879" y="39"/>
                  <a:pt x="882" y="39"/>
                </a:cubicBezTo>
                <a:cubicBezTo>
                  <a:pt x="899" y="40"/>
                  <a:pt x="924" y="41"/>
                  <a:pt x="938" y="42"/>
                </a:cubicBezTo>
                <a:cubicBezTo>
                  <a:pt x="933" y="41"/>
                  <a:pt x="928" y="41"/>
                  <a:pt x="923" y="41"/>
                </a:cubicBezTo>
                <a:close/>
                <a:moveTo>
                  <a:pt x="926" y="46"/>
                </a:moveTo>
                <a:cubicBezTo>
                  <a:pt x="967" y="48"/>
                  <a:pt x="967" y="48"/>
                  <a:pt x="967" y="48"/>
                </a:cubicBezTo>
                <a:cubicBezTo>
                  <a:pt x="954" y="47"/>
                  <a:pt x="939" y="46"/>
                  <a:pt x="926" y="46"/>
                </a:cubicBezTo>
                <a:close/>
                <a:moveTo>
                  <a:pt x="683" y="48"/>
                </a:moveTo>
                <a:cubicBezTo>
                  <a:pt x="683" y="48"/>
                  <a:pt x="683" y="48"/>
                  <a:pt x="683" y="48"/>
                </a:cubicBezTo>
                <a:close/>
                <a:moveTo>
                  <a:pt x="985" y="52"/>
                </a:moveTo>
                <a:cubicBezTo>
                  <a:pt x="985" y="52"/>
                  <a:pt x="986" y="52"/>
                  <a:pt x="986" y="52"/>
                </a:cubicBezTo>
                <a:cubicBezTo>
                  <a:pt x="986" y="52"/>
                  <a:pt x="985" y="52"/>
                  <a:pt x="985" y="52"/>
                </a:cubicBezTo>
                <a:close/>
                <a:moveTo>
                  <a:pt x="687" y="40"/>
                </a:moveTo>
                <a:cubicBezTo>
                  <a:pt x="687" y="40"/>
                  <a:pt x="687" y="40"/>
                  <a:pt x="687" y="40"/>
                </a:cubicBezTo>
                <a:cubicBezTo>
                  <a:pt x="687" y="40"/>
                  <a:pt x="687" y="40"/>
                  <a:pt x="687" y="40"/>
                </a:cubicBezTo>
                <a:close/>
                <a:moveTo>
                  <a:pt x="687" y="41"/>
                </a:moveTo>
                <a:cubicBezTo>
                  <a:pt x="687" y="41"/>
                  <a:pt x="687" y="41"/>
                  <a:pt x="687" y="41"/>
                </a:cubicBezTo>
                <a:cubicBezTo>
                  <a:pt x="687" y="41"/>
                  <a:pt x="687" y="41"/>
                  <a:pt x="687" y="41"/>
                </a:cubicBezTo>
                <a:close/>
                <a:moveTo>
                  <a:pt x="689" y="38"/>
                </a:move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90" y="38"/>
                  <a:pt x="690" y="38"/>
                </a:cubicBezTo>
                <a:cubicBezTo>
                  <a:pt x="689" y="38"/>
                  <a:pt x="689" y="38"/>
                  <a:pt x="689" y="38"/>
                </a:cubicBezTo>
                <a:close/>
                <a:moveTo>
                  <a:pt x="689" y="45"/>
                </a:moveTo>
                <a:cubicBezTo>
                  <a:pt x="689" y="44"/>
                  <a:pt x="689" y="45"/>
                  <a:pt x="689" y="45"/>
                </a:cubicBezTo>
                <a:cubicBezTo>
                  <a:pt x="689" y="45"/>
                  <a:pt x="689" y="45"/>
                  <a:pt x="689" y="45"/>
                </a:cubicBezTo>
                <a:close/>
                <a:moveTo>
                  <a:pt x="688" y="39"/>
                </a:moveTo>
                <a:cubicBezTo>
                  <a:pt x="688" y="39"/>
                  <a:pt x="687" y="38"/>
                  <a:pt x="687" y="39"/>
                </a:cubicBezTo>
                <a:cubicBezTo>
                  <a:pt x="687" y="39"/>
                  <a:pt x="688" y="39"/>
                  <a:pt x="688" y="39"/>
                </a:cubicBezTo>
                <a:close/>
                <a:moveTo>
                  <a:pt x="688" y="41"/>
                </a:moveTo>
                <a:cubicBezTo>
                  <a:pt x="688" y="41"/>
                  <a:pt x="688" y="41"/>
                  <a:pt x="688" y="41"/>
                </a:cubicBezTo>
                <a:cubicBezTo>
                  <a:pt x="688" y="41"/>
                  <a:pt x="688" y="41"/>
                  <a:pt x="688" y="41"/>
                </a:cubicBezTo>
                <a:cubicBezTo>
                  <a:pt x="687" y="41"/>
                  <a:pt x="688" y="41"/>
                  <a:pt x="688" y="41"/>
                </a:cubicBezTo>
                <a:close/>
                <a:moveTo>
                  <a:pt x="699" y="40"/>
                </a:moveTo>
                <a:cubicBezTo>
                  <a:pt x="689" y="41"/>
                  <a:pt x="689" y="41"/>
                  <a:pt x="689" y="41"/>
                </a:cubicBezTo>
                <a:cubicBezTo>
                  <a:pt x="689" y="41"/>
                  <a:pt x="688" y="41"/>
                  <a:pt x="688" y="41"/>
                </a:cubicBezTo>
                <a:cubicBezTo>
                  <a:pt x="688" y="41"/>
                  <a:pt x="689" y="41"/>
                  <a:pt x="689" y="41"/>
                </a:cubicBezTo>
                <a:cubicBezTo>
                  <a:pt x="689" y="41"/>
                  <a:pt x="689" y="41"/>
                  <a:pt x="689" y="41"/>
                </a:cubicBezTo>
                <a:lnTo>
                  <a:pt x="699" y="40"/>
                </a:lnTo>
                <a:close/>
                <a:moveTo>
                  <a:pt x="688" y="41"/>
                </a:moveTo>
                <a:cubicBezTo>
                  <a:pt x="688" y="41"/>
                  <a:pt x="688" y="41"/>
                  <a:pt x="688" y="41"/>
                </a:cubicBezTo>
                <a:cubicBezTo>
                  <a:pt x="688" y="41"/>
                  <a:pt x="688" y="41"/>
                  <a:pt x="688" y="41"/>
                </a:cubicBezTo>
                <a:cubicBezTo>
                  <a:pt x="688" y="41"/>
                  <a:pt x="688" y="41"/>
                  <a:pt x="688" y="41"/>
                </a:cubicBezTo>
                <a:close/>
              </a:path>
            </a:pathLst>
          </a:custGeom>
          <a:solidFill>
            <a:srgbClr val="71CCF5"/>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solidFill>
                <a:srgbClr val="AFDE7E"/>
              </a:solidFill>
            </a:endParaRPr>
          </a:p>
        </p:txBody>
      </p:sp>
      <p:sp>
        <p:nvSpPr>
          <p:cNvPr id="94" name="Freeform 502">
            <a:extLst>
              <a:ext uri="{FF2B5EF4-FFF2-40B4-BE49-F238E27FC236}">
                <a16:creationId xmlns:a16="http://schemas.microsoft.com/office/drawing/2014/main" id="{A7C49459-AA62-CB4D-9E7A-1EDA8F690052}"/>
              </a:ext>
            </a:extLst>
          </p:cNvPr>
          <p:cNvSpPr>
            <a:spLocks noEditPoints="1"/>
          </p:cNvSpPr>
          <p:nvPr/>
        </p:nvSpPr>
        <p:spPr bwMode="auto">
          <a:xfrm>
            <a:off x="9433169" y="3521247"/>
            <a:ext cx="1798903" cy="1200094"/>
          </a:xfrm>
          <a:custGeom>
            <a:avLst/>
            <a:gdLst>
              <a:gd name="T0" fmla="*/ 685 w 1319"/>
              <a:gd name="T1" fmla="*/ 39 h 237"/>
              <a:gd name="T2" fmla="*/ 684 w 1319"/>
              <a:gd name="T3" fmla="*/ 48 h 237"/>
              <a:gd name="T4" fmla="*/ 686 w 1319"/>
              <a:gd name="T5" fmla="*/ 40 h 237"/>
              <a:gd name="T6" fmla="*/ 689 w 1319"/>
              <a:gd name="T7" fmla="*/ 38 h 237"/>
              <a:gd name="T8" fmla="*/ 1030 w 1319"/>
              <a:gd name="T9" fmla="*/ 43 h 237"/>
              <a:gd name="T10" fmla="*/ 1319 w 1319"/>
              <a:gd name="T11" fmla="*/ 126 h 237"/>
              <a:gd name="T12" fmla="*/ 1278 w 1319"/>
              <a:gd name="T13" fmla="*/ 85 h 237"/>
              <a:gd name="T14" fmla="*/ 1098 w 1319"/>
              <a:gd name="T15" fmla="*/ 53 h 237"/>
              <a:gd name="T16" fmla="*/ 927 w 1319"/>
              <a:gd name="T17" fmla="*/ 38 h 237"/>
              <a:gd name="T18" fmla="*/ 835 w 1319"/>
              <a:gd name="T19" fmla="*/ 36 h 237"/>
              <a:gd name="T20" fmla="*/ 809 w 1319"/>
              <a:gd name="T21" fmla="*/ 36 h 237"/>
              <a:gd name="T22" fmla="*/ 927 w 1319"/>
              <a:gd name="T23" fmla="*/ 39 h 237"/>
              <a:gd name="T24" fmla="*/ 906 w 1319"/>
              <a:gd name="T25" fmla="*/ 40 h 237"/>
              <a:gd name="T26" fmla="*/ 954 w 1319"/>
              <a:gd name="T27" fmla="*/ 43 h 237"/>
              <a:gd name="T28" fmla="*/ 718 w 1319"/>
              <a:gd name="T29" fmla="*/ 40 h 237"/>
              <a:gd name="T30" fmla="*/ 1084 w 1319"/>
              <a:gd name="T31" fmla="*/ 57 h 237"/>
              <a:gd name="T32" fmla="*/ 954 w 1319"/>
              <a:gd name="T33" fmla="*/ 48 h 237"/>
              <a:gd name="T34" fmla="*/ 688 w 1319"/>
              <a:gd name="T35" fmla="*/ 45 h 237"/>
              <a:gd name="T36" fmla="*/ 692 w 1319"/>
              <a:gd name="T37" fmla="*/ 45 h 237"/>
              <a:gd name="T38" fmla="*/ 941 w 1319"/>
              <a:gd name="T39" fmla="*/ 49 h 237"/>
              <a:gd name="T40" fmla="*/ 1142 w 1319"/>
              <a:gd name="T41" fmla="*/ 69 h 237"/>
              <a:gd name="T42" fmla="*/ 1291 w 1319"/>
              <a:gd name="T43" fmla="*/ 105 h 237"/>
              <a:gd name="T44" fmla="*/ 1300 w 1319"/>
              <a:gd name="T45" fmla="*/ 134 h 237"/>
              <a:gd name="T46" fmla="*/ 1171 w 1319"/>
              <a:gd name="T47" fmla="*/ 185 h 237"/>
              <a:gd name="T48" fmla="*/ 765 w 1319"/>
              <a:gd name="T49" fmla="*/ 221 h 237"/>
              <a:gd name="T50" fmla="*/ 244 w 1319"/>
              <a:gd name="T51" fmla="*/ 206 h 237"/>
              <a:gd name="T52" fmla="*/ 14 w 1319"/>
              <a:gd name="T53" fmla="*/ 149 h 237"/>
              <a:gd name="T54" fmla="*/ 350 w 1319"/>
              <a:gd name="T55" fmla="*/ 42 h 237"/>
              <a:gd name="T56" fmla="*/ 774 w 1319"/>
              <a:gd name="T57" fmla="*/ 16 h 237"/>
              <a:gd name="T58" fmla="*/ 1123 w 1319"/>
              <a:gd name="T59" fmla="*/ 36 h 237"/>
              <a:gd name="T60" fmla="*/ 1130 w 1319"/>
              <a:gd name="T61" fmla="*/ 38 h 237"/>
              <a:gd name="T62" fmla="*/ 1137 w 1319"/>
              <a:gd name="T63" fmla="*/ 38 h 237"/>
              <a:gd name="T64" fmla="*/ 1144 w 1319"/>
              <a:gd name="T65" fmla="*/ 33 h 237"/>
              <a:gd name="T66" fmla="*/ 1143 w 1319"/>
              <a:gd name="T67" fmla="*/ 25 h 237"/>
              <a:gd name="T68" fmla="*/ 1137 w 1319"/>
              <a:gd name="T69" fmla="*/ 20 h 237"/>
              <a:gd name="T70" fmla="*/ 1131 w 1319"/>
              <a:gd name="T71" fmla="*/ 19 h 237"/>
              <a:gd name="T72" fmla="*/ 1122 w 1319"/>
              <a:gd name="T73" fmla="*/ 19 h 237"/>
              <a:gd name="T74" fmla="*/ 920 w 1319"/>
              <a:gd name="T75" fmla="*/ 2 h 237"/>
              <a:gd name="T76" fmla="*/ 750 w 1319"/>
              <a:gd name="T77" fmla="*/ 1 h 237"/>
              <a:gd name="T78" fmla="*/ 385 w 1319"/>
              <a:gd name="T79" fmla="*/ 23 h 237"/>
              <a:gd name="T80" fmla="*/ 65 w 1319"/>
              <a:gd name="T81" fmla="*/ 94 h 237"/>
              <a:gd name="T82" fmla="*/ 7 w 1319"/>
              <a:gd name="T83" fmla="*/ 168 h 237"/>
              <a:gd name="T84" fmla="*/ 158 w 1319"/>
              <a:gd name="T85" fmla="*/ 212 h 237"/>
              <a:gd name="T86" fmla="*/ 992 w 1319"/>
              <a:gd name="T87" fmla="*/ 223 h 237"/>
              <a:gd name="T88" fmla="*/ 1284 w 1319"/>
              <a:gd name="T89" fmla="*/ 161 h 237"/>
              <a:gd name="T90" fmla="*/ 1319 w 1319"/>
              <a:gd name="T91" fmla="*/ 126 h 237"/>
              <a:gd name="T92" fmla="*/ 985 w 1319"/>
              <a:gd name="T93" fmla="*/ 52 h 237"/>
              <a:gd name="T94" fmla="*/ 688 w 1319"/>
              <a:gd name="T95" fmla="*/ 44 h 237"/>
              <a:gd name="T96" fmla="*/ 1041 w 1319"/>
              <a:gd name="T97" fmla="*/ 46 h 237"/>
              <a:gd name="T98" fmla="*/ 688 w 1319"/>
              <a:gd name="T99" fmla="*/ 45 h 237"/>
              <a:gd name="T100" fmla="*/ 1270 w 1319"/>
              <a:gd name="T101" fmla="*/ 96 h 237"/>
              <a:gd name="T102" fmla="*/ 688 w 1319"/>
              <a:gd name="T103" fmla="*/ 46 h 237"/>
              <a:gd name="T104" fmla="*/ 769 w 1319"/>
              <a:gd name="T105" fmla="*/ 37 h 237"/>
              <a:gd name="T106" fmla="*/ 926 w 1319"/>
              <a:gd name="T107" fmla="*/ 46 h 237"/>
              <a:gd name="T108" fmla="*/ 986 w 1319"/>
              <a:gd name="T109" fmla="*/ 52 h 237"/>
              <a:gd name="T110" fmla="*/ 687 w 1319"/>
              <a:gd name="T111" fmla="*/ 41 h 237"/>
              <a:gd name="T112" fmla="*/ 689 w 1319"/>
              <a:gd name="T113" fmla="*/ 38 h 237"/>
              <a:gd name="T114" fmla="*/ 689 w 1319"/>
              <a:gd name="T115" fmla="*/ 45 h 237"/>
              <a:gd name="T116" fmla="*/ 688 w 1319"/>
              <a:gd name="T117" fmla="*/ 41 h 237"/>
              <a:gd name="T118" fmla="*/ 689 w 1319"/>
              <a:gd name="T119" fmla="*/ 4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9" h="237">
                <a:moveTo>
                  <a:pt x="686" y="40"/>
                </a:moveTo>
                <a:cubicBezTo>
                  <a:pt x="686" y="40"/>
                  <a:pt x="686" y="40"/>
                  <a:pt x="686" y="40"/>
                </a:cubicBezTo>
                <a:cubicBezTo>
                  <a:pt x="686" y="40"/>
                  <a:pt x="685" y="40"/>
                  <a:pt x="684" y="40"/>
                </a:cubicBezTo>
                <a:cubicBezTo>
                  <a:pt x="684" y="40"/>
                  <a:pt x="684" y="40"/>
                  <a:pt x="684" y="40"/>
                </a:cubicBezTo>
                <a:cubicBezTo>
                  <a:pt x="684" y="40"/>
                  <a:pt x="684" y="40"/>
                  <a:pt x="683" y="40"/>
                </a:cubicBezTo>
                <a:cubicBezTo>
                  <a:pt x="684" y="39"/>
                  <a:pt x="685" y="40"/>
                  <a:pt x="685" y="39"/>
                </a:cubicBezTo>
                <a:cubicBezTo>
                  <a:pt x="685" y="39"/>
                  <a:pt x="685" y="39"/>
                  <a:pt x="685" y="39"/>
                </a:cubicBezTo>
                <a:cubicBezTo>
                  <a:pt x="686" y="39"/>
                  <a:pt x="687" y="39"/>
                  <a:pt x="688" y="39"/>
                </a:cubicBezTo>
                <a:cubicBezTo>
                  <a:pt x="687" y="40"/>
                  <a:pt x="686" y="39"/>
                  <a:pt x="686" y="40"/>
                </a:cubicBezTo>
                <a:close/>
                <a:moveTo>
                  <a:pt x="684" y="48"/>
                </a:moveTo>
                <a:cubicBezTo>
                  <a:pt x="685" y="48"/>
                  <a:pt x="685" y="48"/>
                  <a:pt x="685" y="48"/>
                </a:cubicBezTo>
                <a:cubicBezTo>
                  <a:pt x="685" y="48"/>
                  <a:pt x="684" y="48"/>
                  <a:pt x="684" y="48"/>
                </a:cubicBezTo>
                <a:close/>
                <a:moveTo>
                  <a:pt x="685" y="46"/>
                </a:moveTo>
                <a:cubicBezTo>
                  <a:pt x="685" y="46"/>
                  <a:pt x="685" y="46"/>
                  <a:pt x="685" y="46"/>
                </a:cubicBezTo>
                <a:cubicBezTo>
                  <a:pt x="685" y="46"/>
                  <a:pt x="685" y="46"/>
                  <a:pt x="685" y="46"/>
                </a:cubicBezTo>
                <a:close/>
                <a:moveTo>
                  <a:pt x="686" y="40"/>
                </a:moveTo>
                <a:cubicBezTo>
                  <a:pt x="686" y="40"/>
                  <a:pt x="687" y="40"/>
                  <a:pt x="687" y="40"/>
                </a:cubicBezTo>
                <a:cubicBezTo>
                  <a:pt x="686" y="40"/>
                  <a:pt x="686" y="40"/>
                  <a:pt x="686" y="40"/>
                </a:cubicBezTo>
                <a:cubicBezTo>
                  <a:pt x="686" y="40"/>
                  <a:pt x="686" y="40"/>
                  <a:pt x="686" y="40"/>
                </a:cubicBezTo>
                <a:close/>
                <a:moveTo>
                  <a:pt x="686" y="43"/>
                </a:moveTo>
                <a:cubicBezTo>
                  <a:pt x="686" y="44"/>
                  <a:pt x="686" y="43"/>
                  <a:pt x="686" y="43"/>
                </a:cubicBezTo>
                <a:close/>
                <a:moveTo>
                  <a:pt x="689" y="38"/>
                </a:moveTo>
                <a:cubicBezTo>
                  <a:pt x="688" y="38"/>
                  <a:pt x="688" y="38"/>
                  <a:pt x="688" y="39"/>
                </a:cubicBezTo>
                <a:cubicBezTo>
                  <a:pt x="688" y="39"/>
                  <a:pt x="689" y="39"/>
                  <a:pt x="689" y="38"/>
                </a:cubicBezTo>
                <a:close/>
                <a:moveTo>
                  <a:pt x="685" y="46"/>
                </a:moveTo>
                <a:cubicBezTo>
                  <a:pt x="685" y="46"/>
                  <a:pt x="685" y="46"/>
                  <a:pt x="685" y="46"/>
                </a:cubicBezTo>
                <a:close/>
                <a:moveTo>
                  <a:pt x="685" y="45"/>
                </a:moveTo>
                <a:cubicBezTo>
                  <a:pt x="685" y="45"/>
                  <a:pt x="685" y="45"/>
                  <a:pt x="685" y="45"/>
                </a:cubicBezTo>
                <a:cubicBezTo>
                  <a:pt x="685" y="45"/>
                  <a:pt x="685" y="45"/>
                  <a:pt x="685" y="45"/>
                </a:cubicBezTo>
                <a:close/>
                <a:moveTo>
                  <a:pt x="1030" y="43"/>
                </a:moveTo>
                <a:cubicBezTo>
                  <a:pt x="1023" y="42"/>
                  <a:pt x="1012" y="41"/>
                  <a:pt x="1009" y="41"/>
                </a:cubicBezTo>
                <a:cubicBezTo>
                  <a:pt x="1019" y="42"/>
                  <a:pt x="1026" y="43"/>
                  <a:pt x="1030" y="43"/>
                </a:cubicBezTo>
                <a:close/>
                <a:moveTo>
                  <a:pt x="1122" y="54"/>
                </a:moveTo>
                <a:cubicBezTo>
                  <a:pt x="1109" y="53"/>
                  <a:pt x="1109" y="53"/>
                  <a:pt x="1109" y="53"/>
                </a:cubicBezTo>
                <a:cubicBezTo>
                  <a:pt x="1108" y="53"/>
                  <a:pt x="1118" y="54"/>
                  <a:pt x="1122" y="54"/>
                </a:cubicBezTo>
                <a:close/>
                <a:moveTo>
                  <a:pt x="1319" y="126"/>
                </a:moveTo>
                <a:cubicBezTo>
                  <a:pt x="1319" y="125"/>
                  <a:pt x="1319" y="125"/>
                  <a:pt x="1319" y="125"/>
                </a:cubicBezTo>
                <a:cubicBezTo>
                  <a:pt x="1319" y="124"/>
                  <a:pt x="1319" y="124"/>
                  <a:pt x="1319" y="124"/>
                </a:cubicBezTo>
                <a:cubicBezTo>
                  <a:pt x="1319" y="118"/>
                  <a:pt x="1316" y="112"/>
                  <a:pt x="1313" y="108"/>
                </a:cubicBezTo>
                <a:cubicBezTo>
                  <a:pt x="1309" y="103"/>
                  <a:pt x="1305" y="100"/>
                  <a:pt x="1301" y="97"/>
                </a:cubicBezTo>
                <a:cubicBezTo>
                  <a:pt x="1293" y="91"/>
                  <a:pt x="1285" y="88"/>
                  <a:pt x="1279" y="86"/>
                </a:cubicBezTo>
                <a:cubicBezTo>
                  <a:pt x="1280" y="86"/>
                  <a:pt x="1280" y="86"/>
                  <a:pt x="1278" y="85"/>
                </a:cubicBezTo>
                <a:cubicBezTo>
                  <a:pt x="1272" y="83"/>
                  <a:pt x="1269" y="82"/>
                  <a:pt x="1262" y="80"/>
                </a:cubicBezTo>
                <a:cubicBezTo>
                  <a:pt x="1239" y="73"/>
                  <a:pt x="1219" y="70"/>
                  <a:pt x="1199" y="67"/>
                </a:cubicBezTo>
                <a:cubicBezTo>
                  <a:pt x="1180" y="64"/>
                  <a:pt x="1162" y="61"/>
                  <a:pt x="1142" y="58"/>
                </a:cubicBezTo>
                <a:cubicBezTo>
                  <a:pt x="1137" y="58"/>
                  <a:pt x="1123" y="55"/>
                  <a:pt x="1119" y="55"/>
                </a:cubicBezTo>
                <a:cubicBezTo>
                  <a:pt x="1126" y="56"/>
                  <a:pt x="1135" y="57"/>
                  <a:pt x="1134" y="57"/>
                </a:cubicBezTo>
                <a:cubicBezTo>
                  <a:pt x="1122" y="56"/>
                  <a:pt x="1106" y="54"/>
                  <a:pt x="1098" y="53"/>
                </a:cubicBezTo>
                <a:cubicBezTo>
                  <a:pt x="1083" y="51"/>
                  <a:pt x="1076" y="50"/>
                  <a:pt x="1062" y="49"/>
                </a:cubicBezTo>
                <a:cubicBezTo>
                  <a:pt x="1059" y="48"/>
                  <a:pt x="1065" y="49"/>
                  <a:pt x="1058" y="48"/>
                </a:cubicBezTo>
                <a:cubicBezTo>
                  <a:pt x="1037" y="46"/>
                  <a:pt x="1027" y="45"/>
                  <a:pt x="1008" y="43"/>
                </a:cubicBezTo>
                <a:cubicBezTo>
                  <a:pt x="1003" y="43"/>
                  <a:pt x="980" y="41"/>
                  <a:pt x="974" y="41"/>
                </a:cubicBezTo>
                <a:cubicBezTo>
                  <a:pt x="968" y="40"/>
                  <a:pt x="980" y="41"/>
                  <a:pt x="975" y="41"/>
                </a:cubicBezTo>
                <a:cubicBezTo>
                  <a:pt x="927" y="38"/>
                  <a:pt x="927" y="38"/>
                  <a:pt x="927" y="38"/>
                </a:cubicBezTo>
                <a:cubicBezTo>
                  <a:pt x="923" y="38"/>
                  <a:pt x="920" y="38"/>
                  <a:pt x="914" y="38"/>
                </a:cubicBezTo>
                <a:cubicBezTo>
                  <a:pt x="909" y="37"/>
                  <a:pt x="915" y="37"/>
                  <a:pt x="908" y="37"/>
                </a:cubicBezTo>
                <a:cubicBezTo>
                  <a:pt x="902" y="37"/>
                  <a:pt x="913" y="38"/>
                  <a:pt x="912" y="38"/>
                </a:cubicBezTo>
                <a:cubicBezTo>
                  <a:pt x="903" y="37"/>
                  <a:pt x="905" y="38"/>
                  <a:pt x="900" y="38"/>
                </a:cubicBezTo>
                <a:cubicBezTo>
                  <a:pt x="888" y="37"/>
                  <a:pt x="880" y="37"/>
                  <a:pt x="869" y="37"/>
                </a:cubicBezTo>
                <a:cubicBezTo>
                  <a:pt x="835" y="36"/>
                  <a:pt x="835" y="36"/>
                  <a:pt x="835" y="36"/>
                </a:cubicBezTo>
                <a:cubicBezTo>
                  <a:pt x="811" y="36"/>
                  <a:pt x="811" y="36"/>
                  <a:pt x="811" y="36"/>
                </a:cubicBezTo>
                <a:cubicBezTo>
                  <a:pt x="786" y="36"/>
                  <a:pt x="786" y="36"/>
                  <a:pt x="786" y="36"/>
                </a:cubicBezTo>
                <a:cubicBezTo>
                  <a:pt x="781" y="36"/>
                  <a:pt x="790" y="36"/>
                  <a:pt x="782" y="36"/>
                </a:cubicBezTo>
                <a:cubicBezTo>
                  <a:pt x="749" y="36"/>
                  <a:pt x="716" y="37"/>
                  <a:pt x="692" y="38"/>
                </a:cubicBezTo>
                <a:cubicBezTo>
                  <a:pt x="729" y="36"/>
                  <a:pt x="757" y="36"/>
                  <a:pt x="790" y="36"/>
                </a:cubicBezTo>
                <a:cubicBezTo>
                  <a:pt x="795" y="36"/>
                  <a:pt x="804" y="36"/>
                  <a:pt x="809" y="36"/>
                </a:cubicBezTo>
                <a:cubicBezTo>
                  <a:pt x="811" y="36"/>
                  <a:pt x="804" y="36"/>
                  <a:pt x="811" y="36"/>
                </a:cubicBezTo>
                <a:cubicBezTo>
                  <a:pt x="818" y="36"/>
                  <a:pt x="818" y="36"/>
                  <a:pt x="818" y="36"/>
                </a:cubicBezTo>
                <a:cubicBezTo>
                  <a:pt x="814" y="36"/>
                  <a:pt x="821" y="36"/>
                  <a:pt x="823" y="37"/>
                </a:cubicBezTo>
                <a:cubicBezTo>
                  <a:pt x="851" y="37"/>
                  <a:pt x="873" y="37"/>
                  <a:pt x="898" y="38"/>
                </a:cubicBezTo>
                <a:cubicBezTo>
                  <a:pt x="902" y="38"/>
                  <a:pt x="894" y="38"/>
                  <a:pt x="900" y="38"/>
                </a:cubicBezTo>
                <a:cubicBezTo>
                  <a:pt x="927" y="39"/>
                  <a:pt x="927" y="39"/>
                  <a:pt x="927" y="39"/>
                </a:cubicBezTo>
                <a:cubicBezTo>
                  <a:pt x="930" y="40"/>
                  <a:pt x="937" y="40"/>
                  <a:pt x="933" y="40"/>
                </a:cubicBezTo>
                <a:cubicBezTo>
                  <a:pt x="901" y="38"/>
                  <a:pt x="856" y="37"/>
                  <a:pt x="817" y="37"/>
                </a:cubicBezTo>
                <a:cubicBezTo>
                  <a:pt x="806" y="37"/>
                  <a:pt x="793" y="37"/>
                  <a:pt x="787" y="37"/>
                </a:cubicBezTo>
                <a:cubicBezTo>
                  <a:pt x="804" y="37"/>
                  <a:pt x="818" y="37"/>
                  <a:pt x="833" y="38"/>
                </a:cubicBezTo>
                <a:cubicBezTo>
                  <a:pt x="853" y="38"/>
                  <a:pt x="874" y="38"/>
                  <a:pt x="893" y="39"/>
                </a:cubicBezTo>
                <a:cubicBezTo>
                  <a:pt x="906" y="40"/>
                  <a:pt x="906" y="40"/>
                  <a:pt x="906" y="40"/>
                </a:cubicBezTo>
                <a:cubicBezTo>
                  <a:pt x="920" y="40"/>
                  <a:pt x="920" y="40"/>
                  <a:pt x="920" y="40"/>
                </a:cubicBezTo>
                <a:cubicBezTo>
                  <a:pt x="929" y="41"/>
                  <a:pt x="929" y="41"/>
                  <a:pt x="929" y="41"/>
                </a:cubicBezTo>
                <a:cubicBezTo>
                  <a:pt x="937" y="41"/>
                  <a:pt x="944" y="41"/>
                  <a:pt x="953" y="42"/>
                </a:cubicBezTo>
                <a:cubicBezTo>
                  <a:pt x="968" y="43"/>
                  <a:pt x="983" y="44"/>
                  <a:pt x="999" y="46"/>
                </a:cubicBezTo>
                <a:cubicBezTo>
                  <a:pt x="1002" y="46"/>
                  <a:pt x="1001" y="46"/>
                  <a:pt x="997" y="46"/>
                </a:cubicBezTo>
                <a:cubicBezTo>
                  <a:pt x="977" y="44"/>
                  <a:pt x="974" y="44"/>
                  <a:pt x="954" y="43"/>
                </a:cubicBezTo>
                <a:cubicBezTo>
                  <a:pt x="956" y="43"/>
                  <a:pt x="958" y="43"/>
                  <a:pt x="957" y="43"/>
                </a:cubicBezTo>
                <a:cubicBezTo>
                  <a:pt x="951" y="43"/>
                  <a:pt x="949" y="42"/>
                  <a:pt x="945" y="42"/>
                </a:cubicBezTo>
                <a:cubicBezTo>
                  <a:pt x="960" y="43"/>
                  <a:pt x="958" y="43"/>
                  <a:pt x="953" y="43"/>
                </a:cubicBezTo>
                <a:cubicBezTo>
                  <a:pt x="916" y="41"/>
                  <a:pt x="870" y="39"/>
                  <a:pt x="840" y="39"/>
                </a:cubicBezTo>
                <a:cubicBezTo>
                  <a:pt x="836" y="39"/>
                  <a:pt x="834" y="39"/>
                  <a:pt x="829" y="39"/>
                </a:cubicBezTo>
                <a:cubicBezTo>
                  <a:pt x="794" y="38"/>
                  <a:pt x="755" y="38"/>
                  <a:pt x="718" y="40"/>
                </a:cubicBezTo>
                <a:cubicBezTo>
                  <a:pt x="761" y="39"/>
                  <a:pt x="805" y="38"/>
                  <a:pt x="854" y="39"/>
                </a:cubicBezTo>
                <a:cubicBezTo>
                  <a:pt x="856" y="39"/>
                  <a:pt x="854" y="39"/>
                  <a:pt x="859" y="40"/>
                </a:cubicBezTo>
                <a:cubicBezTo>
                  <a:pt x="880" y="40"/>
                  <a:pt x="904" y="41"/>
                  <a:pt x="920" y="42"/>
                </a:cubicBezTo>
                <a:cubicBezTo>
                  <a:pt x="941" y="44"/>
                  <a:pt x="941" y="44"/>
                  <a:pt x="941" y="44"/>
                </a:cubicBezTo>
                <a:cubicBezTo>
                  <a:pt x="993" y="47"/>
                  <a:pt x="1030" y="51"/>
                  <a:pt x="1079" y="57"/>
                </a:cubicBezTo>
                <a:cubicBezTo>
                  <a:pt x="1079" y="57"/>
                  <a:pt x="1082" y="57"/>
                  <a:pt x="1084" y="57"/>
                </a:cubicBezTo>
                <a:cubicBezTo>
                  <a:pt x="1073" y="57"/>
                  <a:pt x="1073" y="57"/>
                  <a:pt x="1073" y="57"/>
                </a:cubicBezTo>
                <a:cubicBezTo>
                  <a:pt x="1049" y="54"/>
                  <a:pt x="1049" y="54"/>
                  <a:pt x="1049" y="54"/>
                </a:cubicBezTo>
                <a:cubicBezTo>
                  <a:pt x="1008" y="50"/>
                  <a:pt x="950" y="45"/>
                  <a:pt x="898" y="43"/>
                </a:cubicBezTo>
                <a:cubicBezTo>
                  <a:pt x="892" y="43"/>
                  <a:pt x="897" y="43"/>
                  <a:pt x="901" y="44"/>
                </a:cubicBezTo>
                <a:cubicBezTo>
                  <a:pt x="926" y="45"/>
                  <a:pt x="948" y="46"/>
                  <a:pt x="975" y="48"/>
                </a:cubicBezTo>
                <a:cubicBezTo>
                  <a:pt x="984" y="50"/>
                  <a:pt x="974" y="49"/>
                  <a:pt x="954" y="48"/>
                </a:cubicBezTo>
                <a:cubicBezTo>
                  <a:pt x="937" y="47"/>
                  <a:pt x="914" y="45"/>
                  <a:pt x="893" y="45"/>
                </a:cubicBezTo>
                <a:cubicBezTo>
                  <a:pt x="871" y="44"/>
                  <a:pt x="851" y="43"/>
                  <a:pt x="841" y="43"/>
                </a:cubicBezTo>
                <a:cubicBezTo>
                  <a:pt x="791" y="42"/>
                  <a:pt x="742" y="43"/>
                  <a:pt x="693" y="45"/>
                </a:cubicBezTo>
                <a:cubicBezTo>
                  <a:pt x="689" y="45"/>
                  <a:pt x="689" y="45"/>
                  <a:pt x="689" y="45"/>
                </a:cubicBezTo>
                <a:cubicBezTo>
                  <a:pt x="689" y="45"/>
                  <a:pt x="689" y="45"/>
                  <a:pt x="689" y="45"/>
                </a:cubicBezTo>
                <a:cubicBezTo>
                  <a:pt x="688" y="45"/>
                  <a:pt x="688" y="45"/>
                  <a:pt x="688" y="45"/>
                </a:cubicBezTo>
                <a:cubicBezTo>
                  <a:pt x="686" y="45"/>
                  <a:pt x="686" y="45"/>
                  <a:pt x="686" y="45"/>
                </a:cubicBezTo>
                <a:cubicBezTo>
                  <a:pt x="686" y="45"/>
                  <a:pt x="687" y="45"/>
                  <a:pt x="688" y="45"/>
                </a:cubicBezTo>
                <a:cubicBezTo>
                  <a:pt x="689" y="45"/>
                  <a:pt x="689" y="45"/>
                  <a:pt x="689" y="45"/>
                </a:cubicBezTo>
                <a:cubicBezTo>
                  <a:pt x="689" y="45"/>
                  <a:pt x="689" y="45"/>
                  <a:pt x="689" y="45"/>
                </a:cubicBezTo>
                <a:cubicBezTo>
                  <a:pt x="689" y="45"/>
                  <a:pt x="689" y="45"/>
                  <a:pt x="689" y="45"/>
                </a:cubicBezTo>
                <a:cubicBezTo>
                  <a:pt x="692" y="45"/>
                  <a:pt x="692" y="45"/>
                  <a:pt x="692" y="45"/>
                </a:cubicBezTo>
                <a:cubicBezTo>
                  <a:pt x="701" y="45"/>
                  <a:pt x="701" y="45"/>
                  <a:pt x="701" y="45"/>
                </a:cubicBezTo>
                <a:cubicBezTo>
                  <a:pt x="701" y="45"/>
                  <a:pt x="703" y="44"/>
                  <a:pt x="707" y="44"/>
                </a:cubicBezTo>
                <a:cubicBezTo>
                  <a:pt x="756" y="43"/>
                  <a:pt x="811" y="43"/>
                  <a:pt x="855" y="43"/>
                </a:cubicBezTo>
                <a:cubicBezTo>
                  <a:pt x="873" y="44"/>
                  <a:pt x="908" y="45"/>
                  <a:pt x="926" y="47"/>
                </a:cubicBezTo>
                <a:cubicBezTo>
                  <a:pt x="922" y="47"/>
                  <a:pt x="907" y="46"/>
                  <a:pt x="888" y="46"/>
                </a:cubicBezTo>
                <a:cubicBezTo>
                  <a:pt x="907" y="46"/>
                  <a:pt x="925" y="48"/>
                  <a:pt x="941" y="49"/>
                </a:cubicBezTo>
                <a:cubicBezTo>
                  <a:pt x="955" y="49"/>
                  <a:pt x="978" y="51"/>
                  <a:pt x="985" y="52"/>
                </a:cubicBezTo>
                <a:cubicBezTo>
                  <a:pt x="986" y="52"/>
                  <a:pt x="984" y="52"/>
                  <a:pt x="985" y="52"/>
                </a:cubicBezTo>
                <a:cubicBezTo>
                  <a:pt x="986" y="52"/>
                  <a:pt x="996" y="53"/>
                  <a:pt x="997" y="53"/>
                </a:cubicBezTo>
                <a:cubicBezTo>
                  <a:pt x="1004" y="53"/>
                  <a:pt x="1003" y="53"/>
                  <a:pt x="1011" y="54"/>
                </a:cubicBezTo>
                <a:cubicBezTo>
                  <a:pt x="1022" y="55"/>
                  <a:pt x="1022" y="55"/>
                  <a:pt x="1029" y="56"/>
                </a:cubicBezTo>
                <a:cubicBezTo>
                  <a:pt x="1067" y="59"/>
                  <a:pt x="1104" y="64"/>
                  <a:pt x="1142" y="69"/>
                </a:cubicBezTo>
                <a:cubicBezTo>
                  <a:pt x="1154" y="71"/>
                  <a:pt x="1154" y="71"/>
                  <a:pt x="1154" y="71"/>
                </a:cubicBezTo>
                <a:cubicBezTo>
                  <a:pt x="1158" y="72"/>
                  <a:pt x="1155" y="72"/>
                  <a:pt x="1159" y="72"/>
                </a:cubicBezTo>
                <a:cubicBezTo>
                  <a:pt x="1162" y="73"/>
                  <a:pt x="1161" y="72"/>
                  <a:pt x="1165" y="73"/>
                </a:cubicBezTo>
                <a:cubicBezTo>
                  <a:pt x="1179" y="75"/>
                  <a:pt x="1196" y="78"/>
                  <a:pt x="1211" y="81"/>
                </a:cubicBezTo>
                <a:cubicBezTo>
                  <a:pt x="1229" y="84"/>
                  <a:pt x="1249" y="88"/>
                  <a:pt x="1267" y="94"/>
                </a:cubicBezTo>
                <a:cubicBezTo>
                  <a:pt x="1275" y="97"/>
                  <a:pt x="1284" y="101"/>
                  <a:pt x="1291" y="105"/>
                </a:cubicBezTo>
                <a:cubicBezTo>
                  <a:pt x="1298" y="109"/>
                  <a:pt x="1303" y="114"/>
                  <a:pt x="1305" y="119"/>
                </a:cubicBezTo>
                <a:cubicBezTo>
                  <a:pt x="1306" y="122"/>
                  <a:pt x="1306" y="121"/>
                  <a:pt x="1306" y="121"/>
                </a:cubicBezTo>
                <a:cubicBezTo>
                  <a:pt x="1306" y="121"/>
                  <a:pt x="1306" y="121"/>
                  <a:pt x="1307" y="124"/>
                </a:cubicBezTo>
                <a:cubicBezTo>
                  <a:pt x="1307" y="125"/>
                  <a:pt x="1307" y="126"/>
                  <a:pt x="1307" y="126"/>
                </a:cubicBezTo>
                <a:cubicBezTo>
                  <a:pt x="1307" y="127"/>
                  <a:pt x="1306" y="127"/>
                  <a:pt x="1306" y="128"/>
                </a:cubicBezTo>
                <a:cubicBezTo>
                  <a:pt x="1304" y="130"/>
                  <a:pt x="1302" y="132"/>
                  <a:pt x="1300" y="134"/>
                </a:cubicBezTo>
                <a:cubicBezTo>
                  <a:pt x="1296" y="138"/>
                  <a:pt x="1291" y="142"/>
                  <a:pt x="1285" y="145"/>
                </a:cubicBezTo>
                <a:cubicBezTo>
                  <a:pt x="1274" y="152"/>
                  <a:pt x="1262" y="158"/>
                  <a:pt x="1250" y="163"/>
                </a:cubicBezTo>
                <a:cubicBezTo>
                  <a:pt x="1247" y="164"/>
                  <a:pt x="1244" y="165"/>
                  <a:pt x="1241" y="166"/>
                </a:cubicBezTo>
                <a:cubicBezTo>
                  <a:pt x="1231" y="169"/>
                  <a:pt x="1231" y="169"/>
                  <a:pt x="1231" y="169"/>
                </a:cubicBezTo>
                <a:cubicBezTo>
                  <a:pt x="1224" y="171"/>
                  <a:pt x="1218" y="173"/>
                  <a:pt x="1211" y="175"/>
                </a:cubicBezTo>
                <a:cubicBezTo>
                  <a:pt x="1198" y="178"/>
                  <a:pt x="1184" y="182"/>
                  <a:pt x="1171" y="185"/>
                </a:cubicBezTo>
                <a:cubicBezTo>
                  <a:pt x="1167" y="186"/>
                  <a:pt x="1170" y="185"/>
                  <a:pt x="1164" y="186"/>
                </a:cubicBezTo>
                <a:cubicBezTo>
                  <a:pt x="1156" y="188"/>
                  <a:pt x="1158" y="188"/>
                  <a:pt x="1152" y="189"/>
                </a:cubicBezTo>
                <a:cubicBezTo>
                  <a:pt x="1147" y="190"/>
                  <a:pt x="1144" y="191"/>
                  <a:pt x="1141" y="191"/>
                </a:cubicBezTo>
                <a:cubicBezTo>
                  <a:pt x="1110" y="197"/>
                  <a:pt x="1078" y="201"/>
                  <a:pt x="1045" y="205"/>
                </a:cubicBezTo>
                <a:cubicBezTo>
                  <a:pt x="1013" y="208"/>
                  <a:pt x="980" y="210"/>
                  <a:pt x="947" y="213"/>
                </a:cubicBezTo>
                <a:cubicBezTo>
                  <a:pt x="885" y="217"/>
                  <a:pt x="823" y="220"/>
                  <a:pt x="765" y="221"/>
                </a:cubicBezTo>
                <a:cubicBezTo>
                  <a:pt x="719" y="222"/>
                  <a:pt x="675" y="223"/>
                  <a:pt x="633" y="222"/>
                </a:cubicBezTo>
                <a:cubicBezTo>
                  <a:pt x="578" y="222"/>
                  <a:pt x="530" y="221"/>
                  <a:pt x="478" y="219"/>
                </a:cubicBezTo>
                <a:cubicBezTo>
                  <a:pt x="441" y="218"/>
                  <a:pt x="400" y="216"/>
                  <a:pt x="368" y="214"/>
                </a:cubicBezTo>
                <a:cubicBezTo>
                  <a:pt x="350" y="214"/>
                  <a:pt x="350" y="214"/>
                  <a:pt x="350" y="214"/>
                </a:cubicBezTo>
                <a:cubicBezTo>
                  <a:pt x="321" y="212"/>
                  <a:pt x="321" y="212"/>
                  <a:pt x="321" y="212"/>
                </a:cubicBezTo>
                <a:cubicBezTo>
                  <a:pt x="296" y="210"/>
                  <a:pt x="270" y="209"/>
                  <a:pt x="244" y="206"/>
                </a:cubicBezTo>
                <a:cubicBezTo>
                  <a:pt x="215" y="204"/>
                  <a:pt x="188" y="201"/>
                  <a:pt x="160" y="198"/>
                </a:cubicBezTo>
                <a:cubicBezTo>
                  <a:pt x="144" y="196"/>
                  <a:pt x="129" y="194"/>
                  <a:pt x="114" y="191"/>
                </a:cubicBezTo>
                <a:cubicBezTo>
                  <a:pt x="103" y="189"/>
                  <a:pt x="93" y="187"/>
                  <a:pt x="82" y="185"/>
                </a:cubicBezTo>
                <a:cubicBezTo>
                  <a:pt x="68" y="182"/>
                  <a:pt x="53" y="178"/>
                  <a:pt x="40" y="172"/>
                </a:cubicBezTo>
                <a:cubicBezTo>
                  <a:pt x="33" y="170"/>
                  <a:pt x="26" y="166"/>
                  <a:pt x="22" y="163"/>
                </a:cubicBezTo>
                <a:cubicBezTo>
                  <a:pt x="17" y="159"/>
                  <a:pt x="14" y="154"/>
                  <a:pt x="14" y="149"/>
                </a:cubicBezTo>
                <a:cubicBezTo>
                  <a:pt x="14" y="144"/>
                  <a:pt x="19" y="137"/>
                  <a:pt x="26" y="131"/>
                </a:cubicBezTo>
                <a:cubicBezTo>
                  <a:pt x="33" y="126"/>
                  <a:pt x="41" y="121"/>
                  <a:pt x="50" y="117"/>
                </a:cubicBezTo>
                <a:cubicBezTo>
                  <a:pt x="67" y="108"/>
                  <a:pt x="85" y="101"/>
                  <a:pt x="103" y="95"/>
                </a:cubicBezTo>
                <a:cubicBezTo>
                  <a:pt x="144" y="82"/>
                  <a:pt x="195" y="70"/>
                  <a:pt x="235" y="61"/>
                </a:cubicBezTo>
                <a:cubicBezTo>
                  <a:pt x="268" y="55"/>
                  <a:pt x="302" y="49"/>
                  <a:pt x="340" y="44"/>
                </a:cubicBezTo>
                <a:cubicBezTo>
                  <a:pt x="350" y="42"/>
                  <a:pt x="350" y="42"/>
                  <a:pt x="350" y="42"/>
                </a:cubicBezTo>
                <a:cubicBezTo>
                  <a:pt x="407" y="35"/>
                  <a:pt x="471" y="28"/>
                  <a:pt x="517" y="25"/>
                </a:cubicBezTo>
                <a:cubicBezTo>
                  <a:pt x="534" y="24"/>
                  <a:pt x="549" y="23"/>
                  <a:pt x="565" y="22"/>
                </a:cubicBezTo>
                <a:cubicBezTo>
                  <a:pt x="583" y="21"/>
                  <a:pt x="599" y="20"/>
                  <a:pt x="616" y="19"/>
                </a:cubicBezTo>
                <a:cubicBezTo>
                  <a:pt x="632" y="19"/>
                  <a:pt x="632" y="19"/>
                  <a:pt x="632" y="19"/>
                </a:cubicBezTo>
                <a:cubicBezTo>
                  <a:pt x="649" y="18"/>
                  <a:pt x="666" y="17"/>
                  <a:pt x="684" y="17"/>
                </a:cubicBezTo>
                <a:cubicBezTo>
                  <a:pt x="712" y="16"/>
                  <a:pt x="742" y="16"/>
                  <a:pt x="774" y="16"/>
                </a:cubicBezTo>
                <a:cubicBezTo>
                  <a:pt x="799" y="16"/>
                  <a:pt x="836" y="16"/>
                  <a:pt x="864" y="16"/>
                </a:cubicBezTo>
                <a:cubicBezTo>
                  <a:pt x="912" y="18"/>
                  <a:pt x="961" y="19"/>
                  <a:pt x="1010" y="23"/>
                </a:cubicBezTo>
                <a:cubicBezTo>
                  <a:pt x="1026" y="24"/>
                  <a:pt x="1041" y="26"/>
                  <a:pt x="1058" y="27"/>
                </a:cubicBezTo>
                <a:cubicBezTo>
                  <a:pt x="1075" y="29"/>
                  <a:pt x="1096" y="31"/>
                  <a:pt x="1117" y="35"/>
                </a:cubicBezTo>
                <a:cubicBezTo>
                  <a:pt x="1123" y="36"/>
                  <a:pt x="1123" y="36"/>
                  <a:pt x="1123" y="36"/>
                </a:cubicBezTo>
                <a:cubicBezTo>
                  <a:pt x="1123" y="36"/>
                  <a:pt x="1123" y="36"/>
                  <a:pt x="1123" y="36"/>
                </a:cubicBezTo>
                <a:cubicBezTo>
                  <a:pt x="1124" y="36"/>
                  <a:pt x="1124" y="36"/>
                  <a:pt x="1124" y="36"/>
                </a:cubicBezTo>
                <a:cubicBezTo>
                  <a:pt x="1125" y="36"/>
                  <a:pt x="1125" y="36"/>
                  <a:pt x="1125" y="36"/>
                </a:cubicBezTo>
                <a:cubicBezTo>
                  <a:pt x="1125" y="36"/>
                  <a:pt x="1127" y="36"/>
                  <a:pt x="1127" y="37"/>
                </a:cubicBezTo>
                <a:cubicBezTo>
                  <a:pt x="1127" y="38"/>
                  <a:pt x="1128" y="36"/>
                  <a:pt x="1129" y="37"/>
                </a:cubicBezTo>
                <a:cubicBezTo>
                  <a:pt x="1129" y="37"/>
                  <a:pt x="1129" y="37"/>
                  <a:pt x="1129" y="38"/>
                </a:cubicBezTo>
                <a:cubicBezTo>
                  <a:pt x="1129" y="38"/>
                  <a:pt x="1129" y="38"/>
                  <a:pt x="1130" y="38"/>
                </a:cubicBezTo>
                <a:cubicBezTo>
                  <a:pt x="1130" y="38"/>
                  <a:pt x="1130" y="39"/>
                  <a:pt x="1131" y="39"/>
                </a:cubicBezTo>
                <a:cubicBezTo>
                  <a:pt x="1131" y="39"/>
                  <a:pt x="1131" y="39"/>
                  <a:pt x="1131" y="39"/>
                </a:cubicBezTo>
                <a:cubicBezTo>
                  <a:pt x="1132" y="39"/>
                  <a:pt x="1132" y="39"/>
                  <a:pt x="1133" y="39"/>
                </a:cubicBezTo>
                <a:cubicBezTo>
                  <a:pt x="1133" y="39"/>
                  <a:pt x="1134" y="39"/>
                  <a:pt x="1134" y="39"/>
                </a:cubicBezTo>
                <a:cubicBezTo>
                  <a:pt x="1135" y="39"/>
                  <a:pt x="1135" y="39"/>
                  <a:pt x="1135" y="39"/>
                </a:cubicBezTo>
                <a:cubicBezTo>
                  <a:pt x="1136" y="39"/>
                  <a:pt x="1136" y="39"/>
                  <a:pt x="1137" y="38"/>
                </a:cubicBezTo>
                <a:cubicBezTo>
                  <a:pt x="1137" y="38"/>
                  <a:pt x="1138" y="38"/>
                  <a:pt x="1138" y="38"/>
                </a:cubicBezTo>
                <a:cubicBezTo>
                  <a:pt x="1138" y="38"/>
                  <a:pt x="1139" y="38"/>
                  <a:pt x="1139" y="38"/>
                </a:cubicBezTo>
                <a:cubicBezTo>
                  <a:pt x="1140" y="37"/>
                  <a:pt x="1141" y="36"/>
                  <a:pt x="1142" y="36"/>
                </a:cubicBezTo>
                <a:cubicBezTo>
                  <a:pt x="1142" y="36"/>
                  <a:pt x="1142" y="35"/>
                  <a:pt x="1143" y="35"/>
                </a:cubicBezTo>
                <a:cubicBezTo>
                  <a:pt x="1143" y="35"/>
                  <a:pt x="1143" y="35"/>
                  <a:pt x="1143" y="35"/>
                </a:cubicBezTo>
                <a:cubicBezTo>
                  <a:pt x="1143" y="34"/>
                  <a:pt x="1143" y="33"/>
                  <a:pt x="1144" y="33"/>
                </a:cubicBezTo>
                <a:cubicBezTo>
                  <a:pt x="1144" y="33"/>
                  <a:pt x="1144" y="33"/>
                  <a:pt x="1144" y="33"/>
                </a:cubicBezTo>
                <a:cubicBezTo>
                  <a:pt x="1144" y="32"/>
                  <a:pt x="1144" y="31"/>
                  <a:pt x="1144" y="30"/>
                </a:cubicBezTo>
                <a:cubicBezTo>
                  <a:pt x="1144" y="29"/>
                  <a:pt x="1144" y="28"/>
                  <a:pt x="1144" y="28"/>
                </a:cubicBezTo>
                <a:cubicBezTo>
                  <a:pt x="1144" y="28"/>
                  <a:pt x="1144" y="27"/>
                  <a:pt x="1144" y="27"/>
                </a:cubicBezTo>
                <a:cubicBezTo>
                  <a:pt x="1144" y="26"/>
                  <a:pt x="1143" y="26"/>
                  <a:pt x="1143" y="26"/>
                </a:cubicBezTo>
                <a:cubicBezTo>
                  <a:pt x="1143" y="25"/>
                  <a:pt x="1143" y="25"/>
                  <a:pt x="1143" y="25"/>
                </a:cubicBezTo>
                <a:cubicBezTo>
                  <a:pt x="1143" y="25"/>
                  <a:pt x="1142" y="24"/>
                  <a:pt x="1142" y="24"/>
                </a:cubicBezTo>
                <a:cubicBezTo>
                  <a:pt x="1142" y="24"/>
                  <a:pt x="1142" y="24"/>
                  <a:pt x="1142" y="24"/>
                </a:cubicBezTo>
                <a:cubicBezTo>
                  <a:pt x="1141" y="23"/>
                  <a:pt x="1141" y="22"/>
                  <a:pt x="1140" y="22"/>
                </a:cubicBezTo>
                <a:cubicBezTo>
                  <a:pt x="1140" y="22"/>
                  <a:pt x="1139" y="21"/>
                  <a:pt x="1139" y="21"/>
                </a:cubicBezTo>
                <a:cubicBezTo>
                  <a:pt x="1138" y="21"/>
                  <a:pt x="1137" y="21"/>
                  <a:pt x="1137" y="20"/>
                </a:cubicBezTo>
                <a:cubicBezTo>
                  <a:pt x="1137" y="20"/>
                  <a:pt x="1137" y="20"/>
                  <a:pt x="1137" y="20"/>
                </a:cubicBezTo>
                <a:cubicBezTo>
                  <a:pt x="1137" y="20"/>
                  <a:pt x="1136" y="20"/>
                  <a:pt x="1136" y="20"/>
                </a:cubicBezTo>
                <a:cubicBezTo>
                  <a:pt x="1136" y="20"/>
                  <a:pt x="1135" y="20"/>
                  <a:pt x="1135" y="20"/>
                </a:cubicBezTo>
                <a:cubicBezTo>
                  <a:pt x="1135" y="20"/>
                  <a:pt x="1134" y="19"/>
                  <a:pt x="1134" y="19"/>
                </a:cubicBezTo>
                <a:cubicBezTo>
                  <a:pt x="1134" y="19"/>
                  <a:pt x="1134" y="20"/>
                  <a:pt x="1133" y="20"/>
                </a:cubicBezTo>
                <a:cubicBezTo>
                  <a:pt x="1133" y="20"/>
                  <a:pt x="1132" y="19"/>
                  <a:pt x="1132" y="19"/>
                </a:cubicBezTo>
                <a:cubicBezTo>
                  <a:pt x="1131" y="19"/>
                  <a:pt x="1131" y="19"/>
                  <a:pt x="1131" y="19"/>
                </a:cubicBezTo>
                <a:cubicBezTo>
                  <a:pt x="1131" y="19"/>
                  <a:pt x="1130" y="19"/>
                  <a:pt x="1130" y="20"/>
                </a:cubicBezTo>
                <a:cubicBezTo>
                  <a:pt x="1130" y="20"/>
                  <a:pt x="1128" y="19"/>
                  <a:pt x="1127" y="20"/>
                </a:cubicBezTo>
                <a:cubicBezTo>
                  <a:pt x="1127" y="19"/>
                  <a:pt x="1127" y="19"/>
                  <a:pt x="1126" y="19"/>
                </a:cubicBezTo>
                <a:cubicBezTo>
                  <a:pt x="1126" y="19"/>
                  <a:pt x="1126" y="19"/>
                  <a:pt x="1126" y="19"/>
                </a:cubicBezTo>
                <a:cubicBezTo>
                  <a:pt x="1126" y="19"/>
                  <a:pt x="1126" y="19"/>
                  <a:pt x="1126" y="19"/>
                </a:cubicBezTo>
                <a:cubicBezTo>
                  <a:pt x="1122" y="19"/>
                  <a:pt x="1122" y="19"/>
                  <a:pt x="1122" y="19"/>
                </a:cubicBezTo>
                <a:cubicBezTo>
                  <a:pt x="1103" y="16"/>
                  <a:pt x="1103" y="16"/>
                  <a:pt x="1103" y="16"/>
                </a:cubicBezTo>
                <a:cubicBezTo>
                  <a:pt x="1098" y="15"/>
                  <a:pt x="1092" y="15"/>
                  <a:pt x="1087" y="14"/>
                </a:cubicBezTo>
                <a:cubicBezTo>
                  <a:pt x="1078" y="13"/>
                  <a:pt x="1067" y="12"/>
                  <a:pt x="1056" y="11"/>
                </a:cubicBezTo>
                <a:cubicBezTo>
                  <a:pt x="1037" y="9"/>
                  <a:pt x="1021" y="8"/>
                  <a:pt x="1005" y="7"/>
                </a:cubicBezTo>
                <a:cubicBezTo>
                  <a:pt x="981" y="5"/>
                  <a:pt x="964" y="4"/>
                  <a:pt x="944" y="3"/>
                </a:cubicBezTo>
                <a:cubicBezTo>
                  <a:pt x="920" y="2"/>
                  <a:pt x="920" y="2"/>
                  <a:pt x="920" y="2"/>
                </a:cubicBezTo>
                <a:cubicBezTo>
                  <a:pt x="898" y="2"/>
                  <a:pt x="898" y="2"/>
                  <a:pt x="898" y="2"/>
                </a:cubicBezTo>
                <a:cubicBezTo>
                  <a:pt x="875" y="1"/>
                  <a:pt x="875" y="1"/>
                  <a:pt x="875" y="1"/>
                </a:cubicBezTo>
                <a:cubicBezTo>
                  <a:pt x="860" y="1"/>
                  <a:pt x="860" y="1"/>
                  <a:pt x="860" y="1"/>
                </a:cubicBezTo>
                <a:cubicBezTo>
                  <a:pt x="844" y="0"/>
                  <a:pt x="844" y="0"/>
                  <a:pt x="844" y="0"/>
                </a:cubicBezTo>
                <a:cubicBezTo>
                  <a:pt x="824" y="0"/>
                  <a:pt x="824" y="0"/>
                  <a:pt x="824" y="0"/>
                </a:cubicBezTo>
                <a:cubicBezTo>
                  <a:pt x="800" y="0"/>
                  <a:pt x="773" y="0"/>
                  <a:pt x="750" y="1"/>
                </a:cubicBezTo>
                <a:cubicBezTo>
                  <a:pt x="708" y="1"/>
                  <a:pt x="671" y="2"/>
                  <a:pt x="622" y="4"/>
                </a:cubicBezTo>
                <a:cubicBezTo>
                  <a:pt x="587" y="6"/>
                  <a:pt x="587" y="6"/>
                  <a:pt x="587" y="6"/>
                </a:cubicBezTo>
                <a:cubicBezTo>
                  <a:pt x="584" y="6"/>
                  <a:pt x="584" y="6"/>
                  <a:pt x="580" y="6"/>
                </a:cubicBezTo>
                <a:cubicBezTo>
                  <a:pt x="554" y="7"/>
                  <a:pt x="527" y="10"/>
                  <a:pt x="500" y="11"/>
                </a:cubicBezTo>
                <a:cubicBezTo>
                  <a:pt x="497" y="12"/>
                  <a:pt x="497" y="12"/>
                  <a:pt x="497" y="12"/>
                </a:cubicBezTo>
                <a:cubicBezTo>
                  <a:pt x="460" y="14"/>
                  <a:pt x="414" y="19"/>
                  <a:pt x="385" y="23"/>
                </a:cubicBezTo>
                <a:cubicBezTo>
                  <a:pt x="363" y="25"/>
                  <a:pt x="337" y="29"/>
                  <a:pt x="309" y="33"/>
                </a:cubicBezTo>
                <a:cubicBezTo>
                  <a:pt x="297" y="35"/>
                  <a:pt x="284" y="37"/>
                  <a:pt x="272" y="39"/>
                </a:cubicBezTo>
                <a:cubicBezTo>
                  <a:pt x="249" y="44"/>
                  <a:pt x="218" y="50"/>
                  <a:pt x="196" y="55"/>
                </a:cubicBezTo>
                <a:cubicBezTo>
                  <a:pt x="176" y="60"/>
                  <a:pt x="176" y="60"/>
                  <a:pt x="176" y="60"/>
                </a:cubicBezTo>
                <a:cubicBezTo>
                  <a:pt x="164" y="63"/>
                  <a:pt x="152" y="66"/>
                  <a:pt x="139" y="69"/>
                </a:cubicBezTo>
                <a:cubicBezTo>
                  <a:pt x="115" y="76"/>
                  <a:pt x="89" y="84"/>
                  <a:pt x="65" y="94"/>
                </a:cubicBezTo>
                <a:cubicBezTo>
                  <a:pt x="53" y="99"/>
                  <a:pt x="41" y="104"/>
                  <a:pt x="30" y="111"/>
                </a:cubicBezTo>
                <a:cubicBezTo>
                  <a:pt x="25" y="114"/>
                  <a:pt x="19" y="118"/>
                  <a:pt x="15" y="122"/>
                </a:cubicBezTo>
                <a:cubicBezTo>
                  <a:pt x="10" y="127"/>
                  <a:pt x="5" y="131"/>
                  <a:pt x="2" y="138"/>
                </a:cubicBezTo>
                <a:cubicBezTo>
                  <a:pt x="1" y="142"/>
                  <a:pt x="0" y="146"/>
                  <a:pt x="0" y="151"/>
                </a:cubicBezTo>
                <a:cubicBezTo>
                  <a:pt x="0" y="155"/>
                  <a:pt x="1" y="159"/>
                  <a:pt x="3" y="163"/>
                </a:cubicBezTo>
                <a:cubicBezTo>
                  <a:pt x="4" y="165"/>
                  <a:pt x="6" y="166"/>
                  <a:pt x="7" y="168"/>
                </a:cubicBezTo>
                <a:cubicBezTo>
                  <a:pt x="8" y="169"/>
                  <a:pt x="10" y="171"/>
                  <a:pt x="11" y="172"/>
                </a:cubicBezTo>
                <a:cubicBezTo>
                  <a:pt x="14" y="175"/>
                  <a:pt x="17" y="177"/>
                  <a:pt x="21" y="179"/>
                </a:cubicBezTo>
                <a:cubicBezTo>
                  <a:pt x="33" y="186"/>
                  <a:pt x="45" y="190"/>
                  <a:pt x="58" y="193"/>
                </a:cubicBezTo>
                <a:cubicBezTo>
                  <a:pt x="70" y="197"/>
                  <a:pt x="83" y="200"/>
                  <a:pt x="95" y="202"/>
                </a:cubicBezTo>
                <a:cubicBezTo>
                  <a:pt x="101" y="203"/>
                  <a:pt x="108" y="204"/>
                  <a:pt x="113" y="205"/>
                </a:cubicBezTo>
                <a:cubicBezTo>
                  <a:pt x="128" y="208"/>
                  <a:pt x="142" y="210"/>
                  <a:pt x="158" y="212"/>
                </a:cubicBezTo>
                <a:cubicBezTo>
                  <a:pt x="197" y="217"/>
                  <a:pt x="236" y="220"/>
                  <a:pt x="272" y="223"/>
                </a:cubicBezTo>
                <a:cubicBezTo>
                  <a:pt x="318" y="226"/>
                  <a:pt x="386" y="230"/>
                  <a:pt x="440" y="232"/>
                </a:cubicBezTo>
                <a:cubicBezTo>
                  <a:pt x="452" y="232"/>
                  <a:pt x="464" y="233"/>
                  <a:pt x="476" y="233"/>
                </a:cubicBezTo>
                <a:cubicBezTo>
                  <a:pt x="515" y="234"/>
                  <a:pt x="564" y="235"/>
                  <a:pt x="605" y="236"/>
                </a:cubicBezTo>
                <a:cubicBezTo>
                  <a:pt x="690" y="237"/>
                  <a:pt x="777" y="235"/>
                  <a:pt x="863" y="231"/>
                </a:cubicBezTo>
                <a:cubicBezTo>
                  <a:pt x="906" y="229"/>
                  <a:pt x="950" y="227"/>
                  <a:pt x="992" y="223"/>
                </a:cubicBezTo>
                <a:cubicBezTo>
                  <a:pt x="1035" y="220"/>
                  <a:pt x="1078" y="216"/>
                  <a:pt x="1120" y="209"/>
                </a:cubicBezTo>
                <a:cubicBezTo>
                  <a:pt x="1133" y="207"/>
                  <a:pt x="1153" y="203"/>
                  <a:pt x="1164" y="200"/>
                </a:cubicBezTo>
                <a:cubicBezTo>
                  <a:pt x="1167" y="200"/>
                  <a:pt x="1174" y="198"/>
                  <a:pt x="1180" y="197"/>
                </a:cubicBezTo>
                <a:cubicBezTo>
                  <a:pt x="1201" y="191"/>
                  <a:pt x="1226" y="184"/>
                  <a:pt x="1252" y="176"/>
                </a:cubicBezTo>
                <a:cubicBezTo>
                  <a:pt x="1259" y="174"/>
                  <a:pt x="1274" y="167"/>
                  <a:pt x="1282" y="162"/>
                </a:cubicBezTo>
                <a:cubicBezTo>
                  <a:pt x="1286" y="160"/>
                  <a:pt x="1277" y="165"/>
                  <a:pt x="1284" y="161"/>
                </a:cubicBezTo>
                <a:cubicBezTo>
                  <a:pt x="1288" y="159"/>
                  <a:pt x="1294" y="155"/>
                  <a:pt x="1301" y="150"/>
                </a:cubicBezTo>
                <a:cubicBezTo>
                  <a:pt x="1304" y="148"/>
                  <a:pt x="1308" y="145"/>
                  <a:pt x="1311" y="141"/>
                </a:cubicBezTo>
                <a:cubicBezTo>
                  <a:pt x="1313" y="139"/>
                  <a:pt x="1315" y="137"/>
                  <a:pt x="1317" y="134"/>
                </a:cubicBezTo>
                <a:cubicBezTo>
                  <a:pt x="1317" y="133"/>
                  <a:pt x="1318" y="132"/>
                  <a:pt x="1319" y="130"/>
                </a:cubicBezTo>
                <a:cubicBezTo>
                  <a:pt x="1319" y="129"/>
                  <a:pt x="1319" y="128"/>
                  <a:pt x="1319" y="127"/>
                </a:cubicBezTo>
                <a:cubicBezTo>
                  <a:pt x="1319" y="126"/>
                  <a:pt x="1319" y="126"/>
                  <a:pt x="1319" y="126"/>
                </a:cubicBezTo>
                <a:close/>
                <a:moveTo>
                  <a:pt x="1104" y="52"/>
                </a:moveTo>
                <a:cubicBezTo>
                  <a:pt x="1102" y="51"/>
                  <a:pt x="1092" y="50"/>
                  <a:pt x="1091" y="50"/>
                </a:cubicBezTo>
                <a:cubicBezTo>
                  <a:pt x="1095" y="50"/>
                  <a:pt x="1103" y="52"/>
                  <a:pt x="1104" y="52"/>
                </a:cubicBezTo>
                <a:close/>
                <a:moveTo>
                  <a:pt x="985" y="52"/>
                </a:moveTo>
                <a:cubicBezTo>
                  <a:pt x="985" y="52"/>
                  <a:pt x="985" y="52"/>
                  <a:pt x="985" y="52"/>
                </a:cubicBezTo>
                <a:cubicBezTo>
                  <a:pt x="985" y="52"/>
                  <a:pt x="985" y="52"/>
                  <a:pt x="985" y="52"/>
                </a:cubicBezTo>
                <a:close/>
                <a:moveTo>
                  <a:pt x="689" y="44"/>
                </a:moveTo>
                <a:cubicBezTo>
                  <a:pt x="689" y="43"/>
                  <a:pt x="688" y="44"/>
                  <a:pt x="688" y="43"/>
                </a:cubicBezTo>
                <a:cubicBezTo>
                  <a:pt x="689" y="43"/>
                  <a:pt x="689" y="43"/>
                  <a:pt x="689" y="43"/>
                </a:cubicBezTo>
                <a:cubicBezTo>
                  <a:pt x="689" y="43"/>
                  <a:pt x="687" y="43"/>
                  <a:pt x="687" y="43"/>
                </a:cubicBezTo>
                <a:cubicBezTo>
                  <a:pt x="687" y="43"/>
                  <a:pt x="688" y="44"/>
                  <a:pt x="688" y="43"/>
                </a:cubicBezTo>
                <a:cubicBezTo>
                  <a:pt x="688" y="43"/>
                  <a:pt x="688" y="43"/>
                  <a:pt x="688" y="44"/>
                </a:cubicBezTo>
                <a:cubicBezTo>
                  <a:pt x="688" y="44"/>
                  <a:pt x="688" y="43"/>
                  <a:pt x="688" y="43"/>
                </a:cubicBezTo>
                <a:cubicBezTo>
                  <a:pt x="688" y="44"/>
                  <a:pt x="688" y="44"/>
                  <a:pt x="688" y="44"/>
                </a:cubicBezTo>
                <a:cubicBezTo>
                  <a:pt x="689" y="44"/>
                  <a:pt x="689" y="44"/>
                  <a:pt x="689" y="44"/>
                </a:cubicBezTo>
                <a:close/>
                <a:moveTo>
                  <a:pt x="1041" y="46"/>
                </a:moveTo>
                <a:cubicBezTo>
                  <a:pt x="1044" y="47"/>
                  <a:pt x="1051" y="47"/>
                  <a:pt x="1053" y="48"/>
                </a:cubicBezTo>
                <a:cubicBezTo>
                  <a:pt x="1049" y="47"/>
                  <a:pt x="1042" y="46"/>
                  <a:pt x="1041" y="46"/>
                </a:cubicBezTo>
                <a:close/>
                <a:moveTo>
                  <a:pt x="689" y="39"/>
                </a:moveTo>
                <a:cubicBezTo>
                  <a:pt x="689" y="39"/>
                  <a:pt x="688" y="39"/>
                  <a:pt x="688" y="39"/>
                </a:cubicBezTo>
                <a:cubicBezTo>
                  <a:pt x="689" y="39"/>
                  <a:pt x="689" y="39"/>
                  <a:pt x="689" y="39"/>
                </a:cubicBezTo>
                <a:close/>
                <a:moveTo>
                  <a:pt x="688" y="45"/>
                </a:moveTo>
                <a:cubicBezTo>
                  <a:pt x="688" y="45"/>
                  <a:pt x="688" y="45"/>
                  <a:pt x="687" y="45"/>
                </a:cubicBezTo>
                <a:cubicBezTo>
                  <a:pt x="688" y="45"/>
                  <a:pt x="688" y="45"/>
                  <a:pt x="688" y="45"/>
                </a:cubicBezTo>
                <a:close/>
                <a:moveTo>
                  <a:pt x="863" y="47"/>
                </a:moveTo>
                <a:cubicBezTo>
                  <a:pt x="849" y="46"/>
                  <a:pt x="839" y="46"/>
                  <a:pt x="830" y="46"/>
                </a:cubicBezTo>
                <a:cubicBezTo>
                  <a:pt x="838" y="46"/>
                  <a:pt x="848" y="46"/>
                  <a:pt x="853" y="47"/>
                </a:cubicBezTo>
                <a:cubicBezTo>
                  <a:pt x="855" y="46"/>
                  <a:pt x="860" y="47"/>
                  <a:pt x="863" y="47"/>
                </a:cubicBezTo>
                <a:close/>
                <a:moveTo>
                  <a:pt x="1279" y="100"/>
                </a:moveTo>
                <a:cubicBezTo>
                  <a:pt x="1276" y="98"/>
                  <a:pt x="1271" y="96"/>
                  <a:pt x="1270" y="96"/>
                </a:cubicBezTo>
                <a:cubicBezTo>
                  <a:pt x="1274" y="98"/>
                  <a:pt x="1277" y="99"/>
                  <a:pt x="1279" y="100"/>
                </a:cubicBezTo>
                <a:close/>
                <a:moveTo>
                  <a:pt x="688" y="39"/>
                </a:moveTo>
                <a:cubicBezTo>
                  <a:pt x="688" y="39"/>
                  <a:pt x="688" y="39"/>
                  <a:pt x="688" y="39"/>
                </a:cubicBezTo>
                <a:cubicBezTo>
                  <a:pt x="688" y="39"/>
                  <a:pt x="688" y="39"/>
                  <a:pt x="688" y="39"/>
                </a:cubicBezTo>
                <a:cubicBezTo>
                  <a:pt x="688" y="39"/>
                  <a:pt x="688" y="39"/>
                  <a:pt x="688" y="39"/>
                </a:cubicBezTo>
                <a:close/>
                <a:moveTo>
                  <a:pt x="688" y="46"/>
                </a:moveTo>
                <a:cubicBezTo>
                  <a:pt x="688" y="46"/>
                  <a:pt x="689" y="46"/>
                  <a:pt x="689" y="46"/>
                </a:cubicBezTo>
                <a:cubicBezTo>
                  <a:pt x="688" y="46"/>
                  <a:pt x="688" y="46"/>
                  <a:pt x="688" y="46"/>
                </a:cubicBezTo>
                <a:close/>
                <a:moveTo>
                  <a:pt x="769" y="37"/>
                </a:moveTo>
                <a:cubicBezTo>
                  <a:pt x="762" y="37"/>
                  <a:pt x="762" y="37"/>
                  <a:pt x="762" y="37"/>
                </a:cubicBezTo>
                <a:cubicBezTo>
                  <a:pt x="761" y="37"/>
                  <a:pt x="762" y="37"/>
                  <a:pt x="763" y="37"/>
                </a:cubicBezTo>
                <a:cubicBezTo>
                  <a:pt x="768" y="37"/>
                  <a:pt x="769" y="37"/>
                  <a:pt x="769" y="37"/>
                </a:cubicBezTo>
                <a:close/>
                <a:moveTo>
                  <a:pt x="923" y="41"/>
                </a:moveTo>
                <a:cubicBezTo>
                  <a:pt x="912" y="40"/>
                  <a:pt x="912" y="40"/>
                  <a:pt x="912" y="40"/>
                </a:cubicBezTo>
                <a:cubicBezTo>
                  <a:pt x="907" y="40"/>
                  <a:pt x="879" y="39"/>
                  <a:pt x="882" y="39"/>
                </a:cubicBezTo>
                <a:cubicBezTo>
                  <a:pt x="899" y="40"/>
                  <a:pt x="924" y="41"/>
                  <a:pt x="938" y="42"/>
                </a:cubicBezTo>
                <a:cubicBezTo>
                  <a:pt x="933" y="41"/>
                  <a:pt x="928" y="41"/>
                  <a:pt x="923" y="41"/>
                </a:cubicBezTo>
                <a:close/>
                <a:moveTo>
                  <a:pt x="926" y="46"/>
                </a:moveTo>
                <a:cubicBezTo>
                  <a:pt x="967" y="48"/>
                  <a:pt x="967" y="48"/>
                  <a:pt x="967" y="48"/>
                </a:cubicBezTo>
                <a:cubicBezTo>
                  <a:pt x="954" y="47"/>
                  <a:pt x="939" y="46"/>
                  <a:pt x="926" y="46"/>
                </a:cubicBezTo>
                <a:close/>
                <a:moveTo>
                  <a:pt x="683" y="48"/>
                </a:moveTo>
                <a:cubicBezTo>
                  <a:pt x="683" y="48"/>
                  <a:pt x="683" y="48"/>
                  <a:pt x="683" y="48"/>
                </a:cubicBezTo>
                <a:close/>
                <a:moveTo>
                  <a:pt x="985" y="52"/>
                </a:moveTo>
                <a:cubicBezTo>
                  <a:pt x="985" y="52"/>
                  <a:pt x="986" y="52"/>
                  <a:pt x="986" y="52"/>
                </a:cubicBezTo>
                <a:cubicBezTo>
                  <a:pt x="986" y="52"/>
                  <a:pt x="985" y="52"/>
                  <a:pt x="985" y="52"/>
                </a:cubicBezTo>
                <a:close/>
                <a:moveTo>
                  <a:pt x="687" y="40"/>
                </a:moveTo>
                <a:cubicBezTo>
                  <a:pt x="687" y="40"/>
                  <a:pt x="687" y="40"/>
                  <a:pt x="687" y="40"/>
                </a:cubicBezTo>
                <a:cubicBezTo>
                  <a:pt x="687" y="40"/>
                  <a:pt x="687" y="40"/>
                  <a:pt x="687" y="40"/>
                </a:cubicBezTo>
                <a:close/>
                <a:moveTo>
                  <a:pt x="687" y="41"/>
                </a:moveTo>
                <a:cubicBezTo>
                  <a:pt x="687" y="41"/>
                  <a:pt x="687" y="41"/>
                  <a:pt x="687" y="41"/>
                </a:cubicBezTo>
                <a:cubicBezTo>
                  <a:pt x="687" y="41"/>
                  <a:pt x="687" y="41"/>
                  <a:pt x="687" y="41"/>
                </a:cubicBezTo>
                <a:close/>
                <a:moveTo>
                  <a:pt x="689" y="38"/>
                </a:move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89" y="38"/>
                  <a:pt x="689" y="38"/>
                </a:cubicBezTo>
                <a:cubicBezTo>
                  <a:pt x="689" y="38"/>
                  <a:pt x="690" y="38"/>
                  <a:pt x="690" y="38"/>
                </a:cubicBezTo>
                <a:cubicBezTo>
                  <a:pt x="689" y="38"/>
                  <a:pt x="689" y="38"/>
                  <a:pt x="689" y="38"/>
                </a:cubicBezTo>
                <a:close/>
                <a:moveTo>
                  <a:pt x="689" y="45"/>
                </a:moveTo>
                <a:cubicBezTo>
                  <a:pt x="689" y="44"/>
                  <a:pt x="689" y="45"/>
                  <a:pt x="689" y="45"/>
                </a:cubicBezTo>
                <a:cubicBezTo>
                  <a:pt x="689" y="45"/>
                  <a:pt x="689" y="45"/>
                  <a:pt x="689" y="45"/>
                </a:cubicBezTo>
                <a:close/>
                <a:moveTo>
                  <a:pt x="688" y="39"/>
                </a:moveTo>
                <a:cubicBezTo>
                  <a:pt x="688" y="39"/>
                  <a:pt x="687" y="38"/>
                  <a:pt x="687" y="39"/>
                </a:cubicBezTo>
                <a:cubicBezTo>
                  <a:pt x="687" y="39"/>
                  <a:pt x="688" y="39"/>
                  <a:pt x="688" y="39"/>
                </a:cubicBezTo>
                <a:close/>
                <a:moveTo>
                  <a:pt x="688" y="41"/>
                </a:moveTo>
                <a:cubicBezTo>
                  <a:pt x="688" y="41"/>
                  <a:pt x="688" y="41"/>
                  <a:pt x="688" y="41"/>
                </a:cubicBezTo>
                <a:cubicBezTo>
                  <a:pt x="688" y="41"/>
                  <a:pt x="688" y="41"/>
                  <a:pt x="688" y="41"/>
                </a:cubicBezTo>
                <a:cubicBezTo>
                  <a:pt x="687" y="41"/>
                  <a:pt x="688" y="41"/>
                  <a:pt x="688" y="41"/>
                </a:cubicBezTo>
                <a:close/>
                <a:moveTo>
                  <a:pt x="699" y="40"/>
                </a:moveTo>
                <a:cubicBezTo>
                  <a:pt x="689" y="41"/>
                  <a:pt x="689" y="41"/>
                  <a:pt x="689" y="41"/>
                </a:cubicBezTo>
                <a:cubicBezTo>
                  <a:pt x="689" y="41"/>
                  <a:pt x="688" y="41"/>
                  <a:pt x="688" y="41"/>
                </a:cubicBezTo>
                <a:cubicBezTo>
                  <a:pt x="688" y="41"/>
                  <a:pt x="689" y="41"/>
                  <a:pt x="689" y="41"/>
                </a:cubicBezTo>
                <a:cubicBezTo>
                  <a:pt x="689" y="41"/>
                  <a:pt x="689" y="41"/>
                  <a:pt x="689" y="41"/>
                </a:cubicBezTo>
                <a:lnTo>
                  <a:pt x="699" y="40"/>
                </a:lnTo>
                <a:close/>
                <a:moveTo>
                  <a:pt x="688" y="41"/>
                </a:moveTo>
                <a:cubicBezTo>
                  <a:pt x="688" y="41"/>
                  <a:pt x="688" y="41"/>
                  <a:pt x="688" y="41"/>
                </a:cubicBezTo>
                <a:cubicBezTo>
                  <a:pt x="688" y="41"/>
                  <a:pt x="688" y="41"/>
                  <a:pt x="688" y="41"/>
                </a:cubicBezTo>
                <a:cubicBezTo>
                  <a:pt x="688" y="41"/>
                  <a:pt x="688" y="41"/>
                  <a:pt x="688" y="41"/>
                </a:cubicBezTo>
                <a:close/>
              </a:path>
            </a:pathLst>
          </a:custGeom>
          <a:solidFill>
            <a:srgbClr val="71CCF5"/>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solidFill>
                <a:srgbClr val="AFDE7E"/>
              </a:solidFill>
            </a:endParaRPr>
          </a:p>
        </p:txBody>
      </p:sp>
      <p:sp>
        <p:nvSpPr>
          <p:cNvPr id="5" name="Rectangle 7">
            <a:extLst>
              <a:ext uri="{FF2B5EF4-FFF2-40B4-BE49-F238E27FC236}">
                <a16:creationId xmlns:a16="http://schemas.microsoft.com/office/drawing/2014/main" id="{38FA54AC-B306-564E-AE2D-440B8D6D9567}"/>
              </a:ext>
            </a:extLst>
          </p:cNvPr>
          <p:cNvSpPr>
            <a:spLocks noChangeArrowheads="1"/>
          </p:cNvSpPr>
          <p:nvPr/>
        </p:nvSpPr>
        <p:spPr bwMode="auto">
          <a:xfrm>
            <a:off x="73650" y="934608"/>
            <a:ext cx="3182983" cy="120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5" tIns="45604" rIns="91215" bIns="45604">
            <a:spAutoFit/>
          </a:bodyPr>
          <a:lstStyle>
            <a:lvl1pPr marL="285750" indent="-28575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176213" indent="-176213">
              <a:buFont typeface="Arial" charset="0"/>
              <a:buChar char="•"/>
            </a:pPr>
            <a:r>
              <a:rPr lang="en-US" altLang="x-none" sz="1800" b="1" i="1" dirty="0">
                <a:solidFill>
                  <a:srgbClr val="FFFFFF"/>
                </a:solidFill>
                <a:effectLst>
                  <a:outerShdw blurRad="139700" dist="127000" dir="5400000" algn="ctr" rotWithShape="0">
                    <a:schemeClr val="tx1"/>
                  </a:outerShdw>
                </a:effectLst>
                <a:latin typeface="Calibri" charset="0"/>
              </a:rPr>
              <a:t>19 Operating Missions with 27 Spacecraft</a:t>
            </a:r>
          </a:p>
          <a:p>
            <a:pPr marL="176213" indent="-176213">
              <a:buFont typeface="Arial" charset="0"/>
              <a:buChar char="•"/>
            </a:pPr>
            <a:r>
              <a:rPr lang="en-US" altLang="x-none" sz="1800" b="1" i="1" dirty="0">
                <a:solidFill>
                  <a:srgbClr val="FFFFFF"/>
                </a:solidFill>
                <a:effectLst>
                  <a:outerShdw blurRad="139700" dist="127000" dir="5400000" algn="ctr" rotWithShape="0">
                    <a:schemeClr val="tx1"/>
                  </a:outerShdw>
                </a:effectLst>
                <a:latin typeface="Calibri" charset="0"/>
              </a:rPr>
              <a:t>2 Missions in Implementation</a:t>
            </a:r>
          </a:p>
          <a:p>
            <a:pPr marL="176213" indent="-176213">
              <a:buFont typeface="Arial" charset="0"/>
              <a:buChar char="•"/>
            </a:pPr>
            <a:r>
              <a:rPr lang="en-US" altLang="x-none" sz="1800" b="1" i="1" dirty="0">
                <a:solidFill>
                  <a:srgbClr val="FFFFFF"/>
                </a:solidFill>
                <a:effectLst>
                  <a:outerShdw blurRad="139700" dist="127000" dir="5400000" algn="ctr" rotWithShape="0">
                    <a:schemeClr val="tx1"/>
                  </a:outerShdw>
                </a:effectLst>
                <a:latin typeface="Calibri" charset="0"/>
              </a:rPr>
              <a:t>4 Missions in Formulation</a:t>
            </a:r>
          </a:p>
        </p:txBody>
      </p:sp>
    </p:spTree>
    <p:extLst>
      <p:ext uri="{BB962C8B-B14F-4D97-AF65-F5344CB8AC3E}">
        <p14:creationId xmlns:p14="http://schemas.microsoft.com/office/powerpoint/2010/main" val="117346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BDAF-14F7-ED4C-9856-18C43F2BE327}"/>
              </a:ext>
            </a:extLst>
          </p:cNvPr>
          <p:cNvSpPr>
            <a:spLocks noGrp="1"/>
          </p:cNvSpPr>
          <p:nvPr>
            <p:ph type="title"/>
          </p:nvPr>
        </p:nvSpPr>
        <p:spPr/>
        <p:txBody>
          <a:bodyPr/>
          <a:lstStyle/>
          <a:p>
            <a:r>
              <a:rPr lang="en-US" dirty="0"/>
              <a:t>Parker Solar Probe</a:t>
            </a:r>
          </a:p>
        </p:txBody>
      </p:sp>
      <p:sp>
        <p:nvSpPr>
          <p:cNvPr id="3" name="Content Placeholder 2">
            <a:extLst>
              <a:ext uri="{FF2B5EF4-FFF2-40B4-BE49-F238E27FC236}">
                <a16:creationId xmlns:a16="http://schemas.microsoft.com/office/drawing/2014/main" id="{896F64F7-6EC6-064E-9E18-057182CC7E1C}"/>
              </a:ext>
            </a:extLst>
          </p:cNvPr>
          <p:cNvSpPr>
            <a:spLocks noGrp="1"/>
          </p:cNvSpPr>
          <p:nvPr>
            <p:ph idx="1"/>
          </p:nvPr>
        </p:nvSpPr>
        <p:spPr>
          <a:xfrm>
            <a:off x="5522974" y="1143000"/>
            <a:ext cx="6211825" cy="5105060"/>
          </a:xfrm>
        </p:spPr>
        <p:txBody>
          <a:bodyPr>
            <a:noAutofit/>
          </a:bodyPr>
          <a:lstStyle/>
          <a:p>
            <a:pPr>
              <a:spcBef>
                <a:spcPts val="600"/>
              </a:spcBef>
            </a:pPr>
            <a:r>
              <a:rPr lang="en-US" sz="1600" b="1" dirty="0">
                <a:latin typeface="Arial"/>
                <a:cs typeface="Arial"/>
              </a:rPr>
              <a:t>Launch Vehicle:</a:t>
            </a:r>
            <a:r>
              <a:rPr lang="en-US" sz="1600" b="1" i="1" dirty="0">
                <a:latin typeface="Arial"/>
                <a:cs typeface="Arial"/>
              </a:rPr>
              <a:t> </a:t>
            </a:r>
            <a:r>
              <a:rPr lang="en-US" sz="1600" dirty="0"/>
              <a:t>Delta IV-Heavy with Upper Stage</a:t>
            </a:r>
            <a:endParaRPr lang="en-US" sz="1600" b="1" i="1" dirty="0">
              <a:latin typeface="Arial"/>
              <a:cs typeface="Arial"/>
            </a:endParaRPr>
          </a:p>
          <a:p>
            <a:pPr>
              <a:spcBef>
                <a:spcPts val="600"/>
              </a:spcBef>
            </a:pPr>
            <a:r>
              <a:rPr lang="en-US" sz="1600" b="1" dirty="0">
                <a:latin typeface="Arial"/>
                <a:cs typeface="Arial"/>
              </a:rPr>
              <a:t>Launch Site: </a:t>
            </a:r>
            <a:r>
              <a:rPr lang="en-US" sz="1600" dirty="0">
                <a:latin typeface="Arial"/>
                <a:cs typeface="Arial"/>
              </a:rPr>
              <a:t>Cape Canaveral, FL</a:t>
            </a:r>
          </a:p>
          <a:p>
            <a:pPr>
              <a:spcBef>
                <a:spcPts val="600"/>
              </a:spcBef>
            </a:pPr>
            <a:r>
              <a:rPr lang="en-US" sz="1600" b="1" dirty="0">
                <a:latin typeface="Arial"/>
                <a:cs typeface="Arial"/>
              </a:rPr>
              <a:t>Launch:</a:t>
            </a:r>
            <a:r>
              <a:rPr lang="en-US" sz="1600" b="1" i="1" dirty="0">
                <a:latin typeface="Arial"/>
                <a:cs typeface="Arial"/>
              </a:rPr>
              <a:t> </a:t>
            </a:r>
            <a:r>
              <a:rPr lang="en-US" sz="1600" dirty="0">
                <a:latin typeface="Arial"/>
                <a:cs typeface="Arial"/>
              </a:rPr>
              <a:t>August 12, 2018</a:t>
            </a:r>
          </a:p>
          <a:p>
            <a:pPr>
              <a:spcBef>
                <a:spcPts val="1200"/>
              </a:spcBef>
            </a:pPr>
            <a:r>
              <a:rPr lang="en-US" sz="1600" b="1" dirty="0">
                <a:latin typeface="Arial"/>
                <a:cs typeface="Arial"/>
              </a:rPr>
              <a:t>Recent Highlights and Upcoming Events:</a:t>
            </a:r>
            <a:endParaRPr lang="en-US" sz="1600" b="1" dirty="0"/>
          </a:p>
          <a:p>
            <a:pPr marL="285750" indent="-285750">
              <a:spcBef>
                <a:spcPts val="1200"/>
              </a:spcBef>
              <a:buFont typeface="Arial" panose="020B0604020202020204" pitchFamily="34" charset="0"/>
              <a:buChar char="•"/>
            </a:pPr>
            <a:r>
              <a:rPr lang="en-US" sz="1600" dirty="0"/>
              <a:t>First, second, and third solar encounters complete</a:t>
            </a:r>
          </a:p>
          <a:p>
            <a:pPr marL="800100" lvl="1" indent="-342900">
              <a:spcBef>
                <a:spcPts val="600"/>
              </a:spcBef>
              <a:buFont typeface="Wingdings" pitchFamily="2" charset="2"/>
              <a:buChar char="Ø"/>
            </a:pPr>
            <a:r>
              <a:rPr lang="en-US" sz="1400" dirty="0"/>
              <a:t>Perihelion #3 occurred on September 1, 2019.</a:t>
            </a:r>
          </a:p>
          <a:p>
            <a:pPr marL="285750" indent="-285750">
              <a:spcBef>
                <a:spcPts val="1200"/>
              </a:spcBef>
              <a:buFont typeface="Arial" panose="020B0604020202020204" pitchFamily="34" charset="0"/>
              <a:buChar char="•"/>
            </a:pPr>
            <a:r>
              <a:rPr lang="en-US" sz="1600" dirty="0"/>
              <a:t>Data from the first two solar encounters released to the public on November 12, 2019.</a:t>
            </a:r>
          </a:p>
          <a:p>
            <a:pPr marL="285750" indent="-285750">
              <a:spcBef>
                <a:spcPts val="1200"/>
              </a:spcBef>
              <a:buFont typeface="Arial" panose="020B0604020202020204" pitchFamily="34" charset="0"/>
              <a:buChar char="•"/>
            </a:pPr>
            <a:r>
              <a:rPr lang="en-US" sz="1600" dirty="0"/>
              <a:t>First results papers published in a special edition of Nature on December 12, 2019 (papers available online on December 4)</a:t>
            </a:r>
          </a:p>
          <a:p>
            <a:pPr marL="800100" lvl="1" indent="-342900">
              <a:spcBef>
                <a:spcPts val="600"/>
              </a:spcBef>
              <a:buFont typeface="Wingdings" pitchFamily="2" charset="2"/>
              <a:buChar char="Ø"/>
            </a:pPr>
            <a:r>
              <a:rPr lang="en-US" sz="1400" dirty="0"/>
              <a:t>Also see sessions SH11A, SH12A, SH13C, SH21C and SH23A.</a:t>
            </a:r>
          </a:p>
          <a:p>
            <a:pPr marL="285750" indent="-285750">
              <a:spcBef>
                <a:spcPts val="1200"/>
              </a:spcBef>
              <a:buFont typeface="Arial" panose="020B0604020202020204" pitchFamily="34" charset="0"/>
              <a:buChar char="•"/>
            </a:pPr>
            <a:r>
              <a:rPr lang="en-US" sz="1600" dirty="0"/>
              <a:t>Venus Flyby #2: December 26, 2019</a:t>
            </a:r>
          </a:p>
          <a:p>
            <a:pPr marL="742950" lvl="1" indent="-285750">
              <a:spcBef>
                <a:spcPts val="600"/>
              </a:spcBef>
              <a:buFont typeface="Wingdings" pitchFamily="2" charset="2"/>
              <a:buChar char="Ø"/>
            </a:pPr>
            <a:r>
              <a:rPr lang="en-US" sz="1400" dirty="0"/>
              <a:t>Will lower perihelion to 27.9 Rs for subsequent solar encounters.</a:t>
            </a:r>
          </a:p>
          <a:p>
            <a:pPr marL="285750" indent="-285750">
              <a:spcBef>
                <a:spcPts val="1200"/>
              </a:spcBef>
              <a:buFont typeface="Arial" panose="020B0604020202020204" pitchFamily="34" charset="0"/>
              <a:buChar char="•"/>
            </a:pPr>
            <a:r>
              <a:rPr lang="en-US" sz="1600" dirty="0"/>
              <a:t>Perihelion #4: January 29, 2020</a:t>
            </a:r>
          </a:p>
          <a:p>
            <a:pPr marL="800100" lvl="1" indent="-342900">
              <a:spcBef>
                <a:spcPts val="600"/>
              </a:spcBef>
              <a:buFont typeface="Wingdings" pitchFamily="2" charset="2"/>
              <a:buChar char="Ø"/>
            </a:pPr>
            <a:r>
              <a:rPr lang="en-US" sz="1400" dirty="0"/>
              <a:t>Solar Encounter #4 occurs January 23 – February 4, 2020.</a:t>
            </a:r>
            <a:endParaRPr lang="en-US" sz="1600" b="1" i="1" dirty="0"/>
          </a:p>
        </p:txBody>
      </p:sp>
      <p:sp>
        <p:nvSpPr>
          <p:cNvPr id="4" name="Slide Number Placeholder 3">
            <a:extLst>
              <a:ext uri="{FF2B5EF4-FFF2-40B4-BE49-F238E27FC236}">
                <a16:creationId xmlns:a16="http://schemas.microsoft.com/office/drawing/2014/main" id="{7DFB3268-67B4-7D40-856C-8D98F428465E}"/>
              </a:ext>
            </a:extLst>
          </p:cNvPr>
          <p:cNvSpPr>
            <a:spLocks noGrp="1"/>
          </p:cNvSpPr>
          <p:nvPr>
            <p:ph type="sldNum" sz="quarter" idx="12"/>
          </p:nvPr>
        </p:nvSpPr>
        <p:spPr/>
        <p:txBody>
          <a:bodyPr/>
          <a:lstStyle/>
          <a:p>
            <a:fld id="{2E8C51FE-49D9-314D-9957-ABBF7DDE8782}" type="slidenum">
              <a:rPr lang="en-US" smtClean="0"/>
              <a:pPr/>
              <a:t>6</a:t>
            </a:fld>
            <a:endParaRPr lang="en-US" dirty="0"/>
          </a:p>
        </p:txBody>
      </p:sp>
      <p:pic>
        <p:nvPicPr>
          <p:cNvPr id="12" name="Picture 11">
            <a:extLst>
              <a:ext uri="{FF2B5EF4-FFF2-40B4-BE49-F238E27FC236}">
                <a16:creationId xmlns:a16="http://schemas.microsoft.com/office/drawing/2014/main" id="{1654B665-4D6E-CD40-9718-F8E450C8FEAA}"/>
              </a:ext>
            </a:extLst>
          </p:cNvPr>
          <p:cNvPicPr>
            <a:picLocks noChangeAspect="1"/>
          </p:cNvPicPr>
          <p:nvPr/>
        </p:nvPicPr>
        <p:blipFill>
          <a:blip r:embed="rId3"/>
          <a:stretch>
            <a:fillRect/>
          </a:stretch>
        </p:blipFill>
        <p:spPr>
          <a:xfrm>
            <a:off x="1031031" y="4337959"/>
            <a:ext cx="3195738" cy="2048256"/>
          </a:xfrm>
          <a:prstGeom prst="rect">
            <a:avLst/>
          </a:prstGeom>
        </p:spPr>
      </p:pic>
      <p:sp>
        <p:nvSpPr>
          <p:cNvPr id="13" name="TextBox 12">
            <a:extLst>
              <a:ext uri="{FF2B5EF4-FFF2-40B4-BE49-F238E27FC236}">
                <a16:creationId xmlns:a16="http://schemas.microsoft.com/office/drawing/2014/main" id="{7F5302B7-54B7-D549-91F9-5B698EFEC314}"/>
              </a:ext>
            </a:extLst>
          </p:cNvPr>
          <p:cNvSpPr txBox="1"/>
          <p:nvPr/>
        </p:nvSpPr>
        <p:spPr>
          <a:xfrm>
            <a:off x="457200" y="3710189"/>
            <a:ext cx="4343400" cy="600164"/>
          </a:xfrm>
          <a:prstGeom prst="rect">
            <a:avLst/>
          </a:prstGeom>
          <a:noFill/>
        </p:spPr>
        <p:txBody>
          <a:bodyPr wrap="square" rtlCol="0">
            <a:spAutoFit/>
          </a:bodyPr>
          <a:lstStyle/>
          <a:p>
            <a:r>
              <a:rPr lang="en-US" sz="1100" dirty="0"/>
              <a:t>Above: Combined images from the WISPR inner and outer telescopes revealing faint solar wind structures in November 2018.</a:t>
            </a:r>
          </a:p>
          <a:p>
            <a:r>
              <a:rPr lang="en-US" sz="1100" b="1" dirty="0"/>
              <a:t>Credit: Naval Research Laboratory/Parker Solar Probe</a:t>
            </a:r>
          </a:p>
        </p:txBody>
      </p:sp>
      <p:pic>
        <p:nvPicPr>
          <p:cNvPr id="15" name="Picture 14">
            <a:extLst>
              <a:ext uri="{FF2B5EF4-FFF2-40B4-BE49-F238E27FC236}">
                <a16:creationId xmlns:a16="http://schemas.microsoft.com/office/drawing/2014/main" id="{B72673DB-1B26-CB49-87BA-AF1E8A0BE4A3}"/>
              </a:ext>
            </a:extLst>
          </p:cNvPr>
          <p:cNvPicPr>
            <a:picLocks noChangeAspect="1"/>
          </p:cNvPicPr>
          <p:nvPr/>
        </p:nvPicPr>
        <p:blipFill>
          <a:blip r:embed="rId4"/>
          <a:stretch>
            <a:fillRect/>
          </a:stretch>
        </p:blipFill>
        <p:spPr>
          <a:xfrm>
            <a:off x="10972800" y="237744"/>
            <a:ext cx="1143000" cy="1143000"/>
          </a:xfrm>
          <a:prstGeom prst="rect">
            <a:avLst/>
          </a:prstGeom>
        </p:spPr>
      </p:pic>
      <p:pic>
        <p:nvPicPr>
          <p:cNvPr id="5" name="Picture 4">
            <a:extLst>
              <a:ext uri="{FF2B5EF4-FFF2-40B4-BE49-F238E27FC236}">
                <a16:creationId xmlns:a16="http://schemas.microsoft.com/office/drawing/2014/main" id="{7838A724-F878-3848-AD63-BA8AF08DF986}"/>
              </a:ext>
            </a:extLst>
          </p:cNvPr>
          <p:cNvPicPr>
            <a:picLocks noChangeAspect="1"/>
          </p:cNvPicPr>
          <p:nvPr/>
        </p:nvPicPr>
        <p:blipFill>
          <a:blip r:embed="rId5"/>
          <a:stretch>
            <a:fillRect/>
          </a:stretch>
        </p:blipFill>
        <p:spPr>
          <a:xfrm>
            <a:off x="457200" y="1350863"/>
            <a:ext cx="4336463" cy="2331720"/>
          </a:xfrm>
          <a:prstGeom prst="rect">
            <a:avLst/>
          </a:prstGeom>
        </p:spPr>
      </p:pic>
    </p:spTree>
    <p:extLst>
      <p:ext uri="{BB962C8B-B14F-4D97-AF65-F5344CB8AC3E}">
        <p14:creationId xmlns:p14="http://schemas.microsoft.com/office/powerpoint/2010/main" val="320332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E7981-7081-D640-A8E3-3058C0DD07EE}"/>
              </a:ext>
            </a:extLst>
          </p:cNvPr>
          <p:cNvSpPr>
            <a:spLocks noGrp="1"/>
          </p:cNvSpPr>
          <p:nvPr>
            <p:ph type="title"/>
          </p:nvPr>
        </p:nvSpPr>
        <p:spPr>
          <a:xfrm>
            <a:off x="960120" y="331534"/>
            <a:ext cx="10393680" cy="646331"/>
          </a:xfrm>
        </p:spPr>
        <p:txBody>
          <a:bodyPr/>
          <a:lstStyle/>
          <a:p>
            <a:r>
              <a:rPr lang="en-US" dirty="0"/>
              <a:t>Space Environment Testbeds (SET-1)</a:t>
            </a:r>
          </a:p>
        </p:txBody>
      </p:sp>
      <p:sp>
        <p:nvSpPr>
          <p:cNvPr id="4" name="Slide Number Placeholder 3">
            <a:extLst>
              <a:ext uri="{FF2B5EF4-FFF2-40B4-BE49-F238E27FC236}">
                <a16:creationId xmlns:a16="http://schemas.microsoft.com/office/drawing/2014/main" id="{23E9DFA3-D200-0B46-B1F4-F57C05884EE6}"/>
              </a:ext>
            </a:extLst>
          </p:cNvPr>
          <p:cNvSpPr>
            <a:spLocks noGrp="1"/>
          </p:cNvSpPr>
          <p:nvPr>
            <p:ph type="sldNum" sz="quarter" idx="12"/>
          </p:nvPr>
        </p:nvSpPr>
        <p:spPr/>
        <p:txBody>
          <a:bodyPr/>
          <a:lstStyle/>
          <a:p>
            <a:fld id="{2E8C51FE-49D9-314D-9957-ABBF7DDE8782}" type="slidenum">
              <a:rPr lang="en-US" smtClean="0"/>
              <a:pPr/>
              <a:t>7</a:t>
            </a:fld>
            <a:endParaRPr lang="en-US" dirty="0"/>
          </a:p>
        </p:txBody>
      </p:sp>
      <p:sp>
        <p:nvSpPr>
          <p:cNvPr id="5" name="Content Placeholder 1">
            <a:extLst>
              <a:ext uri="{FF2B5EF4-FFF2-40B4-BE49-F238E27FC236}">
                <a16:creationId xmlns:a16="http://schemas.microsoft.com/office/drawing/2014/main" id="{824F54E4-29A3-CC4E-8326-F39142342209}"/>
              </a:ext>
            </a:extLst>
          </p:cNvPr>
          <p:cNvSpPr>
            <a:spLocks noGrp="1"/>
          </p:cNvSpPr>
          <p:nvPr>
            <p:ph idx="1"/>
          </p:nvPr>
        </p:nvSpPr>
        <p:spPr>
          <a:xfrm>
            <a:off x="5547944" y="1269540"/>
            <a:ext cx="6443428" cy="5048400"/>
          </a:xfrm>
        </p:spPr>
        <p:txBody>
          <a:bodyPr vert="horz" lIns="91440" tIns="45720" rIns="91440" bIns="45720" rtlCol="0" anchor="t">
            <a:normAutofit fontScale="85000" lnSpcReduction="20000"/>
          </a:bodyPr>
          <a:lstStyle/>
          <a:p>
            <a:pPr lvl="0">
              <a:lnSpc>
                <a:spcPct val="128000"/>
              </a:lnSpc>
              <a:spcBef>
                <a:spcPts val="400"/>
              </a:spcBef>
              <a:defRPr/>
            </a:pPr>
            <a:r>
              <a:rPr lang="en-US" sz="2400" b="1" dirty="0"/>
              <a:t>Launch Vehicle: </a:t>
            </a:r>
            <a:r>
              <a:rPr lang="en-US" sz="2400" dirty="0"/>
              <a:t>Falcon Heavy</a:t>
            </a:r>
          </a:p>
          <a:p>
            <a:pPr lvl="0">
              <a:lnSpc>
                <a:spcPct val="128000"/>
              </a:lnSpc>
              <a:spcBef>
                <a:spcPts val="400"/>
              </a:spcBef>
              <a:defRPr/>
            </a:pPr>
            <a:r>
              <a:rPr lang="en-US" sz="2400" b="1" dirty="0"/>
              <a:t>Launch Site: </a:t>
            </a:r>
            <a:r>
              <a:rPr lang="en-US" sz="2400" dirty="0"/>
              <a:t>Cape Canaveral, FL</a:t>
            </a:r>
          </a:p>
          <a:p>
            <a:pPr lvl="0">
              <a:lnSpc>
                <a:spcPct val="128000"/>
              </a:lnSpc>
              <a:spcBef>
                <a:spcPts val="400"/>
              </a:spcBef>
              <a:defRPr/>
            </a:pPr>
            <a:r>
              <a:rPr lang="en-US" sz="2400" b="1" dirty="0">
                <a:latin typeface="Arial"/>
                <a:cs typeface="Arial"/>
              </a:rPr>
              <a:t>Launch:</a:t>
            </a:r>
            <a:r>
              <a:rPr lang="en-US" sz="2400" dirty="0">
                <a:latin typeface="Arial"/>
                <a:cs typeface="Arial"/>
              </a:rPr>
              <a:t> June 25, 2019</a:t>
            </a:r>
          </a:p>
          <a:p>
            <a:pPr fontAlgn="base">
              <a:lnSpc>
                <a:spcPct val="128000"/>
              </a:lnSpc>
              <a:spcBef>
                <a:spcPts val="400"/>
              </a:spcBef>
              <a:defRPr/>
            </a:pPr>
            <a:r>
              <a:rPr lang="en-US" sz="2400" b="1" dirty="0"/>
              <a:t>Observatory: </a:t>
            </a:r>
            <a:r>
              <a:rPr lang="en-US" sz="2400" dirty="0"/>
              <a:t>SET-1 hosted payload on Air Force Research Laboratory (AFRL) Demonstration and Science Experiments (DSX) spacecraft</a:t>
            </a:r>
            <a:r>
              <a:rPr lang="en-US" sz="2400" dirty="0">
                <a:solidFill>
                  <a:srgbClr val="FF0000"/>
                </a:solidFill>
              </a:rPr>
              <a:t>.</a:t>
            </a:r>
          </a:p>
          <a:p>
            <a:pPr lvl="0" fontAlgn="base">
              <a:lnSpc>
                <a:spcPct val="128000"/>
              </a:lnSpc>
              <a:spcBef>
                <a:spcPts val="400"/>
              </a:spcBef>
              <a:defRPr/>
            </a:pPr>
            <a:r>
              <a:rPr lang="en-US" sz="2400" b="1" dirty="0"/>
              <a:t>Description:</a:t>
            </a:r>
          </a:p>
          <a:p>
            <a:pPr marL="342900" indent="-342900" fontAlgn="base">
              <a:lnSpc>
                <a:spcPct val="128000"/>
              </a:lnSpc>
              <a:spcBef>
                <a:spcPts val="400"/>
              </a:spcBef>
              <a:buFont typeface="Arial" panose="020B0604020202020204" pitchFamily="34" charset="0"/>
              <a:buChar char="•"/>
              <a:defRPr/>
            </a:pPr>
            <a:r>
              <a:rPr lang="en-US" sz="2100" dirty="0"/>
              <a:t>Define the mechanisms for induced space environment and effects;</a:t>
            </a:r>
          </a:p>
          <a:p>
            <a:pPr marL="342900" indent="-342900" fontAlgn="base">
              <a:lnSpc>
                <a:spcPct val="128000"/>
              </a:lnSpc>
              <a:spcBef>
                <a:spcPts val="400"/>
              </a:spcBef>
              <a:buFont typeface="Arial" panose="020B0604020202020204" pitchFamily="34" charset="0"/>
              <a:buChar char="•"/>
              <a:defRPr/>
            </a:pPr>
            <a:r>
              <a:rPr lang="en-US" sz="2100" dirty="0"/>
              <a:t>Reduce uncertainties in the definitions of the induced environment and effects on spacecraft and their payloads;</a:t>
            </a:r>
          </a:p>
          <a:p>
            <a:pPr marL="342900" indent="-342900" fontAlgn="base">
              <a:lnSpc>
                <a:spcPct val="128000"/>
              </a:lnSpc>
              <a:spcBef>
                <a:spcPts val="400"/>
              </a:spcBef>
              <a:buFont typeface="Arial" panose="020B0604020202020204" pitchFamily="34" charset="0"/>
              <a:buChar char="•"/>
              <a:defRPr/>
            </a:pPr>
            <a:r>
              <a:rPr lang="en-US" sz="2100" dirty="0"/>
              <a:t>Improve design and operations guidelines and test protocols so that spacecraft anomalies and failures due to environmental effects during operations are reduced.</a:t>
            </a:r>
          </a:p>
        </p:txBody>
      </p:sp>
      <p:pic>
        <p:nvPicPr>
          <p:cNvPr id="6" name="Picture 7" descr="A city with smoke coming out of it&#10;&#10;Description generated with high confidence">
            <a:extLst>
              <a:ext uri="{FF2B5EF4-FFF2-40B4-BE49-F238E27FC236}">
                <a16:creationId xmlns:a16="http://schemas.microsoft.com/office/drawing/2014/main" id="{6A467DE9-4FD7-9347-9DEA-C4FFEF4C44DA}"/>
              </a:ext>
            </a:extLst>
          </p:cNvPr>
          <p:cNvPicPr>
            <a:picLocks noChangeAspect="1"/>
          </p:cNvPicPr>
          <p:nvPr/>
        </p:nvPicPr>
        <p:blipFill>
          <a:blip r:embed="rId3"/>
          <a:stretch>
            <a:fillRect/>
          </a:stretch>
        </p:blipFill>
        <p:spPr>
          <a:xfrm>
            <a:off x="261259" y="1078050"/>
            <a:ext cx="4501660" cy="3094166"/>
          </a:xfrm>
          <a:prstGeom prst="rect">
            <a:avLst/>
          </a:prstGeom>
        </p:spPr>
      </p:pic>
      <p:pic>
        <p:nvPicPr>
          <p:cNvPr id="7" name="Picture 6">
            <a:extLst>
              <a:ext uri="{FF2B5EF4-FFF2-40B4-BE49-F238E27FC236}">
                <a16:creationId xmlns:a16="http://schemas.microsoft.com/office/drawing/2014/main" id="{3A475FF2-9256-6741-BBCF-4BD6855E3E0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08960" y="3794760"/>
            <a:ext cx="2252432" cy="2289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23C82B23-58D9-B64F-A067-ECE60247B914}"/>
              </a:ext>
            </a:extLst>
          </p:cNvPr>
          <p:cNvSpPr txBox="1"/>
          <p:nvPr/>
        </p:nvSpPr>
        <p:spPr>
          <a:xfrm>
            <a:off x="258916" y="4298335"/>
            <a:ext cx="2743200"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i="1" dirty="0">
                <a:latin typeface="Arial"/>
                <a:cs typeface="Arial"/>
              </a:rPr>
              <a:t>Above:</a:t>
            </a:r>
            <a:r>
              <a:rPr lang="en-US" sz="1100" i="1" dirty="0">
                <a:latin typeface="Arial"/>
                <a:cs typeface="Arial"/>
              </a:rPr>
              <a:t> SpaceX Falcon Heavy rocket carrying 24 satellites as part of the Department of Defense's Space Test Program-2 (STP-2) mission launches from Launch Complex 39A at NASA's Kennedy Space Center in Florida Tuesday, June 25, 2019. </a:t>
            </a:r>
          </a:p>
        </p:txBody>
      </p:sp>
      <p:pic>
        <p:nvPicPr>
          <p:cNvPr id="9" name="Picture 8">
            <a:extLst>
              <a:ext uri="{FF2B5EF4-FFF2-40B4-BE49-F238E27FC236}">
                <a16:creationId xmlns:a16="http://schemas.microsoft.com/office/drawing/2014/main" id="{C0671D13-EDBC-9E40-9FDA-AB1B72003D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72800" y="237744"/>
            <a:ext cx="1141139" cy="1115568"/>
          </a:xfrm>
          <a:prstGeom prst="rect">
            <a:avLst/>
          </a:prstGeom>
        </p:spPr>
      </p:pic>
    </p:spTree>
    <p:extLst>
      <p:ext uri="{BB962C8B-B14F-4D97-AF65-F5344CB8AC3E}">
        <p14:creationId xmlns:p14="http://schemas.microsoft.com/office/powerpoint/2010/main" val="399011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4B305-D882-BA4F-AB1C-B04D8274D762}"/>
              </a:ext>
            </a:extLst>
          </p:cNvPr>
          <p:cNvSpPr>
            <a:spLocks noGrp="1"/>
          </p:cNvSpPr>
          <p:nvPr>
            <p:ph type="title"/>
          </p:nvPr>
        </p:nvSpPr>
        <p:spPr>
          <a:xfrm>
            <a:off x="960120" y="331534"/>
            <a:ext cx="10393680" cy="646331"/>
          </a:xfrm>
        </p:spPr>
        <p:txBody>
          <a:bodyPr/>
          <a:lstStyle/>
          <a:p>
            <a:r>
              <a:rPr lang="en-US" dirty="0"/>
              <a:t>Solar Dynamics Observatory</a:t>
            </a:r>
          </a:p>
        </p:txBody>
      </p:sp>
      <p:sp>
        <p:nvSpPr>
          <p:cNvPr id="3" name="Content Placeholder 2">
            <a:extLst>
              <a:ext uri="{FF2B5EF4-FFF2-40B4-BE49-F238E27FC236}">
                <a16:creationId xmlns:a16="http://schemas.microsoft.com/office/drawing/2014/main" id="{CF6E9EE2-9B93-6945-8E7F-4EBE9FBE0D37}"/>
              </a:ext>
            </a:extLst>
          </p:cNvPr>
          <p:cNvSpPr>
            <a:spLocks noGrp="1"/>
          </p:cNvSpPr>
          <p:nvPr>
            <p:ph idx="1"/>
          </p:nvPr>
        </p:nvSpPr>
        <p:spPr>
          <a:xfrm>
            <a:off x="5522976" y="1143000"/>
            <a:ext cx="5927388" cy="4790542"/>
          </a:xfrm>
        </p:spPr>
        <p:txBody>
          <a:bodyPr/>
          <a:lstStyle/>
          <a:p>
            <a:pPr lvl="0">
              <a:spcBef>
                <a:spcPts val="600"/>
              </a:spcBef>
              <a:defRPr/>
            </a:pPr>
            <a:r>
              <a:rPr lang="en-US" b="1" dirty="0"/>
              <a:t>Launch Vehicle: </a:t>
            </a:r>
            <a:r>
              <a:rPr lang="en-US" dirty="0"/>
              <a:t>Atlas V-401</a:t>
            </a:r>
          </a:p>
          <a:p>
            <a:pPr lvl="0">
              <a:spcBef>
                <a:spcPts val="600"/>
              </a:spcBef>
              <a:defRPr/>
            </a:pPr>
            <a:r>
              <a:rPr lang="en-US" b="1" dirty="0"/>
              <a:t>Launch Site: </a:t>
            </a:r>
            <a:r>
              <a:rPr lang="en-US" dirty="0"/>
              <a:t>Cape Canaveral, FL</a:t>
            </a:r>
          </a:p>
          <a:p>
            <a:pPr lvl="0">
              <a:lnSpc>
                <a:spcPct val="90000"/>
              </a:lnSpc>
              <a:spcBef>
                <a:spcPts val="600"/>
              </a:spcBef>
              <a:defRPr/>
            </a:pPr>
            <a:r>
              <a:rPr lang="en-US" b="1" dirty="0"/>
              <a:t>Launched:</a:t>
            </a:r>
            <a:r>
              <a:rPr lang="en-US" dirty="0"/>
              <a:t> February 11, 2010</a:t>
            </a:r>
          </a:p>
          <a:p>
            <a:pPr lvl="0">
              <a:lnSpc>
                <a:spcPct val="90000"/>
              </a:lnSpc>
              <a:spcBef>
                <a:spcPts val="1800"/>
              </a:spcBef>
              <a:defRPr/>
            </a:pPr>
            <a:r>
              <a:rPr lang="en-US" b="1" dirty="0"/>
              <a:t>Recent Science Highlight:</a:t>
            </a:r>
          </a:p>
          <a:p>
            <a:pPr marL="285750" lvl="0" indent="-285750">
              <a:lnSpc>
                <a:spcPct val="90000"/>
              </a:lnSpc>
              <a:spcBef>
                <a:spcPts val="600"/>
              </a:spcBef>
              <a:buFont typeface="Arial" panose="020B0604020202020204" pitchFamily="34" charset="0"/>
              <a:buChar char="•"/>
              <a:defRPr/>
            </a:pPr>
            <a:r>
              <a:rPr lang="en-US" dirty="0"/>
              <a:t>Mason et al. (2019) discovered that coronal rain happens in special places on the Sun.</a:t>
            </a:r>
          </a:p>
          <a:p>
            <a:pPr marL="742950" lvl="1" indent="-285750">
              <a:buFont typeface="Wingdings" pitchFamily="2" charset="2"/>
              <a:buChar char="Ø"/>
            </a:pPr>
            <a:r>
              <a:rPr lang="en-US" dirty="0"/>
              <a:t>The region must be just the right size (not too big and not too small) and in the right location (near the edge of a coronal hole). </a:t>
            </a:r>
          </a:p>
          <a:p>
            <a:pPr marL="742950" lvl="1" indent="-285750">
              <a:buFont typeface="Wingdings" pitchFamily="2" charset="2"/>
              <a:buChar char="Ø"/>
            </a:pPr>
            <a:r>
              <a:rPr lang="en-US" dirty="0"/>
              <a:t>Coronal rain can last for several days. Impulsive coronal heating cannot keep heating the region and flares are not frequent enough. </a:t>
            </a:r>
          </a:p>
          <a:p>
            <a:pPr marL="742950" lvl="1" indent="-285750">
              <a:buFont typeface="Wingdings" pitchFamily="2" charset="2"/>
              <a:buChar char="Ø"/>
            </a:pPr>
            <a:r>
              <a:rPr lang="en-US" dirty="0"/>
              <a:t>Heating mechanism for these regions must bring hot material with it to refresh the ever-depleting upper parts of the coronal rain region – not just heat the material already present.</a:t>
            </a:r>
          </a:p>
        </p:txBody>
      </p:sp>
      <p:sp>
        <p:nvSpPr>
          <p:cNvPr id="4" name="Slide Number Placeholder 3">
            <a:extLst>
              <a:ext uri="{FF2B5EF4-FFF2-40B4-BE49-F238E27FC236}">
                <a16:creationId xmlns:a16="http://schemas.microsoft.com/office/drawing/2014/main" id="{FC600568-387E-FF43-ACC2-A950C30B64D3}"/>
              </a:ext>
            </a:extLst>
          </p:cNvPr>
          <p:cNvSpPr>
            <a:spLocks noGrp="1"/>
          </p:cNvSpPr>
          <p:nvPr>
            <p:ph type="sldNum" sz="quarter" idx="12"/>
          </p:nvPr>
        </p:nvSpPr>
        <p:spPr/>
        <p:txBody>
          <a:bodyPr/>
          <a:lstStyle/>
          <a:p>
            <a:fld id="{2E8C51FE-49D9-314D-9957-ABBF7DDE8782}" type="slidenum">
              <a:rPr lang="en-US" smtClean="0"/>
              <a:pPr/>
              <a:t>8</a:t>
            </a:fld>
            <a:endParaRPr lang="en-US" dirty="0"/>
          </a:p>
        </p:txBody>
      </p:sp>
      <p:pic>
        <p:nvPicPr>
          <p:cNvPr id="5" name="Content Placeholder 5">
            <a:extLst>
              <a:ext uri="{FF2B5EF4-FFF2-40B4-BE49-F238E27FC236}">
                <a16:creationId xmlns:a16="http://schemas.microsoft.com/office/drawing/2014/main" id="{41F4BE0B-6896-C24C-B173-235B93D70686}"/>
              </a:ext>
            </a:extLst>
          </p:cNvPr>
          <p:cNvPicPr>
            <a:picLocks noChangeAspect="1"/>
          </p:cNvPicPr>
          <p:nvPr/>
        </p:nvPicPr>
        <p:blipFill>
          <a:blip r:embed="rId3"/>
          <a:stretch>
            <a:fillRect/>
          </a:stretch>
        </p:blipFill>
        <p:spPr>
          <a:xfrm>
            <a:off x="10972800" y="237745"/>
            <a:ext cx="1143000" cy="1147465"/>
          </a:xfrm>
          <a:prstGeom prst="rect">
            <a:avLst/>
          </a:prstGeom>
        </p:spPr>
      </p:pic>
      <p:pic>
        <p:nvPicPr>
          <p:cNvPr id="9" name="Picture 8">
            <a:extLst>
              <a:ext uri="{FF2B5EF4-FFF2-40B4-BE49-F238E27FC236}">
                <a16:creationId xmlns:a16="http://schemas.microsoft.com/office/drawing/2014/main" id="{9A3D7489-3773-2045-A36C-99C02FD27C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5588" y="1143000"/>
            <a:ext cx="3429000" cy="192881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D60FC052-A820-1C4D-850B-3EDE7252AC8B}"/>
              </a:ext>
            </a:extLst>
          </p:cNvPr>
          <p:cNvSpPr txBox="1"/>
          <p:nvPr/>
        </p:nvSpPr>
        <p:spPr>
          <a:xfrm>
            <a:off x="457200" y="5313846"/>
            <a:ext cx="5065776"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Processed time-difference frames of AIA 171 Å, with two black arrows pointing out white, distinct blob intensifications. As time progresses, the blobs fall and are replaced with dark tracks in the later difference images. The arrows point at the same locations in all three images to ease viewing. (Credit to </a:t>
            </a:r>
            <a:r>
              <a:rPr lang="en-US" sz="1200" dirty="0" err="1">
                <a:latin typeface="Arial" panose="020B0604020202020204" pitchFamily="34" charset="0"/>
                <a:cs typeface="Arial" panose="020B0604020202020204" pitchFamily="34" charset="0"/>
              </a:rPr>
              <a:t>Nathalia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Alzate</a:t>
            </a:r>
            <a:r>
              <a:rPr lang="en-US" sz="1200" dirty="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D56EFBC2-1F81-884D-AF9C-F733457E8149}"/>
              </a:ext>
            </a:extLst>
          </p:cNvPr>
          <p:cNvSpPr txBox="1"/>
          <p:nvPr/>
        </p:nvSpPr>
        <p:spPr>
          <a:xfrm>
            <a:off x="5522976" y="5867844"/>
            <a:ext cx="6308806"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Mason, E. I., S. K. </a:t>
            </a:r>
            <a:r>
              <a:rPr lang="en-US" sz="1200" dirty="0" err="1">
                <a:latin typeface="Arial" panose="020B0604020202020204" pitchFamily="34" charset="0"/>
                <a:cs typeface="Arial" panose="020B0604020202020204" pitchFamily="34" charset="0"/>
              </a:rPr>
              <a:t>Antiochos</a:t>
            </a:r>
            <a:r>
              <a:rPr lang="en-US" sz="1200" dirty="0">
                <a:latin typeface="Arial" panose="020B0604020202020204" pitchFamily="34" charset="0"/>
                <a:cs typeface="Arial" panose="020B0604020202020204" pitchFamily="34" charset="0"/>
              </a:rPr>
              <a:t>, and N. M. Viall (2019), Observations of Solar Coronal Rain in Null Point Topologies, Ap. J. Lett., 874, L33, 10pp.</a:t>
            </a:r>
          </a:p>
        </p:txBody>
      </p:sp>
      <p:grpSp>
        <p:nvGrpSpPr>
          <p:cNvPr id="19" name="Group 18">
            <a:extLst>
              <a:ext uri="{FF2B5EF4-FFF2-40B4-BE49-F238E27FC236}">
                <a16:creationId xmlns:a16="http://schemas.microsoft.com/office/drawing/2014/main" id="{6BD57E1B-E9CD-BC47-AFFF-FCB76B9A797F}"/>
              </a:ext>
            </a:extLst>
          </p:cNvPr>
          <p:cNvGrpSpPr>
            <a:grpSpLocks noChangeAspect="1"/>
          </p:cNvGrpSpPr>
          <p:nvPr/>
        </p:nvGrpSpPr>
        <p:grpSpPr>
          <a:xfrm>
            <a:off x="228600" y="3219897"/>
            <a:ext cx="5257800" cy="2002868"/>
            <a:chOff x="418011" y="344430"/>
            <a:chExt cx="8490857" cy="3234446"/>
          </a:xfrm>
        </p:grpSpPr>
        <p:pic>
          <p:nvPicPr>
            <p:cNvPr id="16" name="Picture 15">
              <a:extLst>
                <a:ext uri="{FF2B5EF4-FFF2-40B4-BE49-F238E27FC236}">
                  <a16:creationId xmlns:a16="http://schemas.microsoft.com/office/drawing/2014/main" id="{8552AC8D-4A40-AC49-AA71-B2EDF3F1AB0D}"/>
                </a:ext>
              </a:extLst>
            </p:cNvPr>
            <p:cNvPicPr>
              <a:picLocks noChangeAspect="1"/>
            </p:cNvPicPr>
            <p:nvPr/>
          </p:nvPicPr>
          <p:blipFill>
            <a:blip r:embed="rId5"/>
            <a:stretch>
              <a:fillRect/>
            </a:stretch>
          </p:blipFill>
          <p:spPr>
            <a:xfrm rot="10800000">
              <a:off x="418011" y="344430"/>
              <a:ext cx="8490857" cy="2645392"/>
            </a:xfrm>
            <a:prstGeom prst="rect">
              <a:avLst/>
            </a:prstGeom>
          </p:spPr>
        </p:pic>
        <p:sp>
          <p:nvSpPr>
            <p:cNvPr id="17" name="Right Arrow 16">
              <a:extLst>
                <a:ext uri="{FF2B5EF4-FFF2-40B4-BE49-F238E27FC236}">
                  <a16:creationId xmlns:a16="http://schemas.microsoft.com/office/drawing/2014/main" id="{7B3F04DC-7B5C-FC4F-8790-72A9B1A6D0DE}"/>
                </a:ext>
              </a:extLst>
            </p:cNvPr>
            <p:cNvSpPr/>
            <p:nvPr/>
          </p:nvSpPr>
          <p:spPr>
            <a:xfrm rot="10800000">
              <a:off x="1463040" y="3054096"/>
              <a:ext cx="6532880"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5583D76-1F3C-5847-828D-933E9D0D68F1}"/>
                </a:ext>
              </a:extLst>
            </p:cNvPr>
            <p:cNvSpPr txBox="1"/>
            <p:nvPr/>
          </p:nvSpPr>
          <p:spPr>
            <a:xfrm>
              <a:off x="3769360" y="3209544"/>
              <a:ext cx="1412240" cy="369332"/>
            </a:xfrm>
            <a:prstGeom prst="rect">
              <a:avLst/>
            </a:prstGeom>
            <a:noFill/>
          </p:spPr>
          <p:txBody>
            <a:bodyPr wrap="square" rtlCol="0">
              <a:spAutoFit/>
            </a:bodyPr>
            <a:lstStyle/>
            <a:p>
              <a:pPr algn="ctr"/>
              <a:r>
                <a:rPr lang="en-US" dirty="0">
                  <a:solidFill>
                    <a:schemeClr val="accent1"/>
                  </a:solidFill>
                  <a:latin typeface="Times" pitchFamily="2" charset="0"/>
                </a:rPr>
                <a:t>Time</a:t>
              </a:r>
            </a:p>
          </p:txBody>
        </p:sp>
      </p:grpSp>
    </p:spTree>
    <p:extLst>
      <p:ext uri="{BB962C8B-B14F-4D97-AF65-F5344CB8AC3E}">
        <p14:creationId xmlns:p14="http://schemas.microsoft.com/office/powerpoint/2010/main" val="38549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1EE5A-5599-7B4F-8D2B-2723B95C261B}"/>
              </a:ext>
            </a:extLst>
          </p:cNvPr>
          <p:cNvSpPr>
            <a:spLocks noGrp="1"/>
          </p:cNvSpPr>
          <p:nvPr>
            <p:ph type="title"/>
          </p:nvPr>
        </p:nvSpPr>
        <p:spPr/>
        <p:txBody>
          <a:bodyPr/>
          <a:lstStyle/>
          <a:p>
            <a:r>
              <a:rPr lang="en-US" dirty="0"/>
              <a:t>Van Allen Probes</a:t>
            </a:r>
          </a:p>
        </p:txBody>
      </p:sp>
      <p:sp>
        <p:nvSpPr>
          <p:cNvPr id="3" name="Content Placeholder 2">
            <a:extLst>
              <a:ext uri="{FF2B5EF4-FFF2-40B4-BE49-F238E27FC236}">
                <a16:creationId xmlns:a16="http://schemas.microsoft.com/office/drawing/2014/main" id="{68787F37-B1FE-224E-8A6E-0512A32CAE3C}"/>
              </a:ext>
            </a:extLst>
          </p:cNvPr>
          <p:cNvSpPr>
            <a:spLocks noGrp="1"/>
          </p:cNvSpPr>
          <p:nvPr>
            <p:ph idx="1"/>
          </p:nvPr>
        </p:nvSpPr>
        <p:spPr>
          <a:xfrm>
            <a:off x="5522976" y="960120"/>
            <a:ext cx="6426152" cy="5366597"/>
          </a:xfrm>
        </p:spPr>
        <p:txBody>
          <a:bodyPr/>
          <a:lstStyle/>
          <a:p>
            <a:r>
              <a:rPr lang="en-US" b="1" dirty="0"/>
              <a:t>Launch Vehicle:</a:t>
            </a:r>
            <a:r>
              <a:rPr lang="en-US" dirty="0"/>
              <a:t> Atlas V-401</a:t>
            </a:r>
          </a:p>
          <a:p>
            <a:r>
              <a:rPr lang="en-US" b="1" dirty="0"/>
              <a:t>Launch Site: </a:t>
            </a:r>
            <a:r>
              <a:rPr lang="en-US" dirty="0"/>
              <a:t>Cape Canaveral, FL</a:t>
            </a:r>
          </a:p>
          <a:p>
            <a:r>
              <a:rPr lang="en-US" b="1" dirty="0"/>
              <a:t>Launch:</a:t>
            </a:r>
            <a:r>
              <a:rPr lang="en-US" dirty="0"/>
              <a:t> August 30, 2012</a:t>
            </a:r>
          </a:p>
          <a:p>
            <a:r>
              <a:rPr lang="en-US" b="1" dirty="0"/>
              <a:t>Description:</a:t>
            </a:r>
          </a:p>
          <a:p>
            <a:pPr marL="285750" indent="-285750">
              <a:buFont typeface="Arial" panose="020B0604020202020204" pitchFamily="34" charset="0"/>
              <a:buChar char="•"/>
            </a:pPr>
            <a:r>
              <a:rPr lang="en-US" dirty="0"/>
              <a:t>The Van Allen Probes study two extreme and dynamic regions of space known as the Van Allen Radiation Belts that surround Earth. Named for their discoverer, James Van Allen, these two concentric, donut-shaped rings are filled with high-energy particles that gyrate, bounce, and drift through the region, sometimes shooting down to Earth's atmosphere, sometimes escaping out into space.</a:t>
            </a:r>
          </a:p>
          <a:p>
            <a:pPr marL="285750" indent="-285750">
              <a:buFont typeface="Arial" panose="020B0604020202020204" pitchFamily="34" charset="0"/>
              <a:buChar char="•"/>
            </a:pPr>
            <a:r>
              <a:rPr lang="en-US" dirty="0"/>
              <a:t>Decommissioned in 2019 after more than 7 years of highly successful operations.</a:t>
            </a:r>
          </a:p>
          <a:p>
            <a:pPr marL="742950" lvl="1" indent="-285750">
              <a:buFont typeface="Wingdings" pitchFamily="2" charset="2"/>
              <a:buChar char="Ø"/>
            </a:pPr>
            <a:r>
              <a:rPr lang="en-US" dirty="0"/>
              <a:t>Spacecraft A ceased operations on October 18, 2019</a:t>
            </a:r>
          </a:p>
          <a:p>
            <a:pPr marL="742950" lvl="1" indent="-285750">
              <a:buFont typeface="Wingdings" pitchFamily="2" charset="2"/>
              <a:buChar char="Ø"/>
            </a:pPr>
            <a:r>
              <a:rPr lang="en-US" dirty="0"/>
              <a:t>Spacecraft B ceased operations on July 19, 2019.</a:t>
            </a:r>
          </a:p>
          <a:p>
            <a:pPr marL="285750" indent="-285750">
              <a:buFont typeface="Arial" panose="020B0604020202020204" pitchFamily="34" charset="0"/>
              <a:buChar char="•"/>
            </a:pPr>
            <a:r>
              <a:rPr lang="en-US" dirty="0"/>
              <a:t>See presentation by Sasha </a:t>
            </a:r>
            <a:r>
              <a:rPr lang="en-US" dirty="0" err="1"/>
              <a:t>Ukhorskiy</a:t>
            </a:r>
            <a:r>
              <a:rPr lang="en-US" dirty="0"/>
              <a:t>.</a:t>
            </a:r>
          </a:p>
        </p:txBody>
      </p:sp>
      <p:sp>
        <p:nvSpPr>
          <p:cNvPr id="4" name="Slide Number Placeholder 3">
            <a:extLst>
              <a:ext uri="{FF2B5EF4-FFF2-40B4-BE49-F238E27FC236}">
                <a16:creationId xmlns:a16="http://schemas.microsoft.com/office/drawing/2014/main" id="{DE839105-0EA1-D64E-8164-D53E47EB9F2B}"/>
              </a:ext>
            </a:extLst>
          </p:cNvPr>
          <p:cNvSpPr>
            <a:spLocks noGrp="1"/>
          </p:cNvSpPr>
          <p:nvPr>
            <p:ph type="sldNum" sz="quarter" idx="12"/>
          </p:nvPr>
        </p:nvSpPr>
        <p:spPr/>
        <p:txBody>
          <a:bodyPr/>
          <a:lstStyle/>
          <a:p>
            <a:fld id="{2E8C51FE-49D9-314D-9957-ABBF7DDE8782}" type="slidenum">
              <a:rPr lang="en-US" smtClean="0"/>
              <a:pPr/>
              <a:t>9</a:t>
            </a:fld>
            <a:endParaRPr lang="en-US" dirty="0"/>
          </a:p>
        </p:txBody>
      </p:sp>
      <p:pic>
        <p:nvPicPr>
          <p:cNvPr id="5" name="Picture 4">
            <a:extLst>
              <a:ext uri="{FF2B5EF4-FFF2-40B4-BE49-F238E27FC236}">
                <a16:creationId xmlns:a16="http://schemas.microsoft.com/office/drawing/2014/main" id="{7922374D-55F4-5842-A140-879E55324C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524744" y="237744"/>
            <a:ext cx="1591056" cy="1145560"/>
          </a:xfrm>
          <a:prstGeom prst="rect">
            <a:avLst/>
          </a:prstGeom>
        </p:spPr>
      </p:pic>
      <p:pic>
        <p:nvPicPr>
          <p:cNvPr id="7" name="Picture 6">
            <a:extLst>
              <a:ext uri="{FF2B5EF4-FFF2-40B4-BE49-F238E27FC236}">
                <a16:creationId xmlns:a16="http://schemas.microsoft.com/office/drawing/2014/main" id="{F9043D37-DC5F-BB4A-A944-8FFEE66119E5}"/>
              </a:ext>
            </a:extLst>
          </p:cNvPr>
          <p:cNvPicPr>
            <a:picLocks noChangeAspect="1"/>
          </p:cNvPicPr>
          <p:nvPr/>
        </p:nvPicPr>
        <p:blipFill>
          <a:blip r:embed="rId4"/>
          <a:stretch>
            <a:fillRect/>
          </a:stretch>
        </p:blipFill>
        <p:spPr>
          <a:xfrm>
            <a:off x="958085" y="960120"/>
            <a:ext cx="3885181" cy="2185416"/>
          </a:xfrm>
          <a:prstGeom prst="rect">
            <a:avLst/>
          </a:prstGeom>
        </p:spPr>
      </p:pic>
      <p:pic>
        <p:nvPicPr>
          <p:cNvPr id="9" name="Picture 8">
            <a:extLst>
              <a:ext uri="{FF2B5EF4-FFF2-40B4-BE49-F238E27FC236}">
                <a16:creationId xmlns:a16="http://schemas.microsoft.com/office/drawing/2014/main" id="{3E9806C5-81E5-AD4B-9EA9-26E9EB52E64E}"/>
              </a:ext>
            </a:extLst>
          </p:cNvPr>
          <p:cNvPicPr>
            <a:picLocks noChangeAspect="1"/>
          </p:cNvPicPr>
          <p:nvPr/>
        </p:nvPicPr>
        <p:blipFill>
          <a:blip r:embed="rId5"/>
          <a:stretch>
            <a:fillRect/>
          </a:stretch>
        </p:blipFill>
        <p:spPr>
          <a:xfrm>
            <a:off x="958085" y="3145536"/>
            <a:ext cx="3885584" cy="2587752"/>
          </a:xfrm>
          <a:prstGeom prst="rect">
            <a:avLst/>
          </a:prstGeom>
        </p:spPr>
      </p:pic>
      <p:sp>
        <p:nvSpPr>
          <p:cNvPr id="10" name="TextBox 9">
            <a:extLst>
              <a:ext uri="{FF2B5EF4-FFF2-40B4-BE49-F238E27FC236}">
                <a16:creationId xmlns:a16="http://schemas.microsoft.com/office/drawing/2014/main" id="{F2D49DFE-5C5A-3447-9818-795E0E691EED}"/>
              </a:ext>
            </a:extLst>
          </p:cNvPr>
          <p:cNvSpPr txBox="1"/>
          <p:nvPr/>
        </p:nvSpPr>
        <p:spPr>
          <a:xfrm>
            <a:off x="274515" y="5733288"/>
            <a:ext cx="5252725" cy="707886"/>
          </a:xfrm>
          <a:prstGeom prst="rect">
            <a:avLst/>
          </a:prstGeom>
          <a:noFill/>
        </p:spPr>
        <p:txBody>
          <a:bodyPr wrap="square" rtlCol="0">
            <a:spAutoFit/>
          </a:bodyPr>
          <a:lstStyle/>
          <a:p>
            <a:r>
              <a:rPr lang="en-US" sz="1000" b="1" dirty="0">
                <a:latin typeface="Arial"/>
                <a:cs typeface="Arial"/>
              </a:rPr>
              <a:t>Top: </a:t>
            </a:r>
            <a:r>
              <a:rPr lang="en-US" sz="1000" dirty="0">
                <a:latin typeface="Arial"/>
                <a:cs typeface="Arial"/>
              </a:rPr>
              <a:t>Artist’s rendering of the twin Van Allen Probes in orbit around the Earth.</a:t>
            </a:r>
            <a:endParaRPr lang="en-US" sz="1000" b="1" dirty="0">
              <a:latin typeface="Arial"/>
              <a:cs typeface="Arial"/>
            </a:endParaRPr>
          </a:p>
          <a:p>
            <a:r>
              <a:rPr lang="en-US" sz="1000" b="1" dirty="0">
                <a:latin typeface="Arial"/>
                <a:cs typeface="Arial"/>
              </a:rPr>
              <a:t>Bottom:</a:t>
            </a:r>
            <a:r>
              <a:rPr lang="en-US" sz="1000" dirty="0">
                <a:latin typeface="Arial"/>
                <a:cs typeface="Arial"/>
              </a:rPr>
              <a:t> Mission controllers prepare to send the command to spacecraft B that will end its operations after seven years of scientific discovery. </a:t>
            </a:r>
          </a:p>
          <a:p>
            <a:r>
              <a:rPr lang="en-US" sz="1000" b="1" dirty="0">
                <a:latin typeface="Arial"/>
                <a:cs typeface="Arial"/>
              </a:rPr>
              <a:t>Credit: NASA/Johns Hopkins APL</a:t>
            </a:r>
          </a:p>
        </p:txBody>
      </p:sp>
    </p:spTree>
    <p:extLst>
      <p:ext uri="{BB962C8B-B14F-4D97-AF65-F5344CB8AC3E}">
        <p14:creationId xmlns:p14="http://schemas.microsoft.com/office/powerpoint/2010/main" val="23489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D1E2BB92CBC144967077C2021A537D" ma:contentTypeVersion="10" ma:contentTypeDescription="Create a new document." ma:contentTypeScope="" ma:versionID="06ad9fc29f2be243ed5b6604b932c199">
  <xsd:schema xmlns:xsd="http://www.w3.org/2001/XMLSchema" xmlns:xs="http://www.w3.org/2001/XMLSchema" xmlns:p="http://schemas.microsoft.com/office/2006/metadata/properties" xmlns:ns3="c852713b-0caa-4ac0-ba75-048f00e27b76" xmlns:ns4="a3f7648c-ef34-4383-9913-3e4132c38d7f" targetNamespace="http://schemas.microsoft.com/office/2006/metadata/properties" ma:root="true" ma:fieldsID="575a794cc7ca4185e8ee6df36196f31d" ns3:_="" ns4:_="">
    <xsd:import namespace="c852713b-0caa-4ac0-ba75-048f00e27b76"/>
    <xsd:import namespace="a3f7648c-ef34-4383-9913-3e4132c38d7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52713b-0caa-4ac0-ba75-048f00e27b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f7648c-ef34-4383-9913-3e4132c38d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F9D601-2179-4093-A32C-D7051B382C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52713b-0caa-4ac0-ba75-048f00e27b76"/>
    <ds:schemaRef ds:uri="a3f7648c-ef34-4383-9913-3e4132c38d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AE46C9-98C8-4435-9A5E-34CBF62C5A16}">
  <ds:schemaRefs>
    <ds:schemaRef ds:uri="http://schemas.microsoft.com/sharepoint/v3/contenttype/forms"/>
  </ds:schemaRefs>
</ds:datastoreItem>
</file>

<file path=customXml/itemProps3.xml><?xml version="1.0" encoding="utf-8"?>
<ds:datastoreItem xmlns:ds="http://schemas.openxmlformats.org/officeDocument/2006/customXml" ds:itemID="{8D543F40-8BE7-4438-AB2C-F31048A4EE49}">
  <ds:schemaRefs>
    <ds:schemaRef ds:uri="http://www.w3.org/XML/1998/namespace"/>
    <ds:schemaRef ds:uri="http://schemas.openxmlformats.org/package/2006/metadata/core-properties"/>
    <ds:schemaRef ds:uri="http://purl.org/dc/terms/"/>
    <ds:schemaRef ds:uri="http://purl.org/dc/elements/1.1/"/>
    <ds:schemaRef ds:uri="http://schemas.microsoft.com/office/2006/documentManagement/types"/>
    <ds:schemaRef ds:uri="http://schemas.microsoft.com/office/infopath/2007/PartnerControls"/>
    <ds:schemaRef ds:uri="a3f7648c-ef34-4383-9913-3e4132c38d7f"/>
    <ds:schemaRef ds:uri="c852713b-0caa-4ac0-ba75-048f00e27b76"/>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{282FFED4-BD26-7A43-B3D2-F66A61F41F4B}tf16401369</Template>
  <TotalTime>98331</TotalTime>
  <Words>2188</Words>
  <Application>Microsoft Macintosh PowerPoint</Application>
  <PresentationFormat>Widescreen</PresentationFormat>
  <Paragraphs>283</Paragraphs>
  <Slides>20</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 Narrow</vt:lpstr>
      <vt:lpstr>Calibri</vt:lpstr>
      <vt:lpstr>Times</vt:lpstr>
      <vt:lpstr>Trebuchet MS</vt:lpstr>
      <vt:lpstr>Tw Cen MT</vt:lpstr>
      <vt:lpstr>Wingdings</vt:lpstr>
      <vt:lpstr>1_Office Theme</vt:lpstr>
      <vt:lpstr>PowerPoint Presentation</vt:lpstr>
      <vt:lpstr>Agenda</vt:lpstr>
      <vt:lpstr>LWS Program Status</vt:lpstr>
      <vt:lpstr>Living With a Star (LWS)</vt:lpstr>
      <vt:lpstr>PowerPoint Presentation</vt:lpstr>
      <vt:lpstr>Parker Solar Probe</vt:lpstr>
      <vt:lpstr>Space Environment Testbeds (SET-1)</vt:lpstr>
      <vt:lpstr>Solar Dynamics Observatory</vt:lpstr>
      <vt:lpstr>Van Allen Probes</vt:lpstr>
      <vt:lpstr>Solar Orbiter Collaboration (with ESA)</vt:lpstr>
      <vt:lpstr>Geospace Dynamics Constellation</vt:lpstr>
      <vt:lpstr>PowerPoint Presentation</vt:lpstr>
      <vt:lpstr>PowerPoint Presentation</vt:lpstr>
      <vt:lpstr>LWS Science Selections – ROSES 2018</vt:lpstr>
      <vt:lpstr>New FST Teams – ROSES 2018</vt:lpstr>
      <vt:lpstr>Enhancing the Effectiveness of Team Science</vt:lpstr>
      <vt:lpstr>FST Development and Selection Process</vt:lpstr>
      <vt:lpstr>FSTs and Dates – ROSES 2019</vt:lpstr>
      <vt:lpstr>Draft FSTs and Dates – ROSES 2020</vt:lpstr>
      <vt:lpstr>Strategic Capabilities</vt:lpstr>
    </vt:vector>
  </TitlesOfParts>
  <Manager/>
  <Company>NASA HQ | SMD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Heliophysics Division Template</dc:title>
  <dc:subject>templates</dc:subject>
  <dc:creator>Jenny Mottar/SMD-SEP</dc:creator>
  <cp:keywords>template, HPD, heliophysics</cp:keywords>
  <dc:description/>
  <cp:lastModifiedBy>Plunkett, Simon P. (HQ-DJ000)</cp:lastModifiedBy>
  <cp:revision>1255</cp:revision>
  <cp:lastPrinted>2019-10-16T16:34:50Z</cp:lastPrinted>
  <dcterms:created xsi:type="dcterms:W3CDTF">2017-10-04T20:17:07Z</dcterms:created>
  <dcterms:modified xsi:type="dcterms:W3CDTF">2020-01-03T19:46:37Z</dcterms:modified>
  <cp:category>templates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0x0101002BD1E2BB92CBC144967077C2021A537D</vt:lpwstr>
  </property>
</Properties>
</file>