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13"/>
  </p:notesMasterIdLst>
  <p:handoutMasterIdLst>
    <p:handoutMasterId r:id="rId14"/>
  </p:handoutMasterIdLst>
  <p:sldIdLst>
    <p:sldId id="2881" r:id="rId5"/>
    <p:sldId id="3045" r:id="rId6"/>
    <p:sldId id="3046" r:id="rId7"/>
    <p:sldId id="3047" r:id="rId8"/>
    <p:sldId id="3048" r:id="rId9"/>
    <p:sldId id="3049" r:id="rId10"/>
    <p:sldId id="3050" r:id="rId11"/>
    <p:sldId id="3044" r:id="rId12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36" userDrawn="1">
          <p15:clr>
            <a:srgbClr val="A4A3A4"/>
          </p15:clr>
        </p15:guide>
        <p15:guide id="3" orient="horz" pos="2136" userDrawn="1">
          <p15:clr>
            <a:srgbClr val="A4A3A4"/>
          </p15:clr>
        </p15:guide>
        <p15:guide id="4" pos="7416" userDrawn="1">
          <p15:clr>
            <a:srgbClr val="A4A3A4"/>
          </p15:clr>
        </p15:guide>
        <p15:guide id="5" orient="horz" pos="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1F17"/>
    <a:srgbClr val="008000"/>
    <a:srgbClr val="385F6D"/>
    <a:srgbClr val="70705A"/>
    <a:srgbClr val="3B69BA"/>
    <a:srgbClr val="FFFC02"/>
    <a:srgbClr val="92D04F"/>
    <a:srgbClr val="97DDEC"/>
    <a:srgbClr val="9DE3F1"/>
    <a:srgbClr val="7DB8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5" autoAdjust="0"/>
    <p:restoredTop sz="92582" autoAdjust="0"/>
  </p:normalViewPr>
  <p:slideViewPr>
    <p:cSldViewPr snapToGrid="0" snapToObjects="1" showGuides="1">
      <p:cViewPr varScale="1">
        <p:scale>
          <a:sx n="88" d="100"/>
          <a:sy n="88" d="100"/>
        </p:scale>
        <p:origin x="451" y="77"/>
      </p:cViewPr>
      <p:guideLst>
        <p:guide pos="336"/>
        <p:guide orient="horz" pos="2136"/>
        <p:guide pos="7416"/>
        <p:guide orient="horz" pos="792"/>
      </p:guideLst>
    </p:cSldViewPr>
  </p:slideViewPr>
  <p:outlineViewPr>
    <p:cViewPr>
      <p:scale>
        <a:sx n="33" d="100"/>
        <a:sy n="33" d="100"/>
      </p:scale>
      <p:origin x="0" y="-296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443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6A4C1-6E27-4A61-966E-73A14A840D69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9BC2C-88CD-4924-B18B-501F466BD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08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3E219B0-068E-A84A-8185-F22873B906E8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7182863-384D-A645-9536-8F1BA5D66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3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1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21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23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88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59C7A6-D5D7-AB4F-B44F-E7FCF674C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4000" y="0"/>
            <a:ext cx="13716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C95E-30A4-D744-8BC0-DDA2BE0BB564}" type="datetime1">
              <a:rPr lang="en-US" smtClean="0"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6BF381-EC61-6849-8D46-8B15029926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2220" y="2930504"/>
            <a:ext cx="4907929" cy="440946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570B87-6A33-6D43-B8E5-2F92176EA5DD}"/>
              </a:ext>
            </a:extLst>
          </p:cNvPr>
          <p:cNvGrpSpPr/>
          <p:nvPr userDrawn="1"/>
        </p:nvGrpSpPr>
        <p:grpSpPr>
          <a:xfrm>
            <a:off x="4150530" y="529961"/>
            <a:ext cx="4932340" cy="2120900"/>
            <a:chOff x="3761206" y="725010"/>
            <a:chExt cx="4932340" cy="2120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470524-0B5B-5A46-A813-150DCBD61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88255" y="930910"/>
              <a:ext cx="787400" cy="7747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88C8E61-000C-D042-B85F-063A438D11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20357980">
              <a:off x="6559946" y="725010"/>
              <a:ext cx="2133600" cy="2120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39668C-655F-F745-8FBC-0FE3FABD3D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761206" y="2026497"/>
              <a:ext cx="1028700" cy="6350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EB35260-6306-BC40-B650-C58F4BFD89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592156" y="4567192"/>
            <a:ext cx="5797548" cy="1431161"/>
          </a:xfrm>
        </p:spPr>
        <p:txBody>
          <a:bodyPr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692E3A0-72B3-2244-99BB-9447B75D90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207890" y="6075666"/>
            <a:ext cx="2755900" cy="3365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9D3622-563B-A444-94C9-1DB71C797B9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132957" y="5797540"/>
            <a:ext cx="838200" cy="8382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6A033BF-C6F2-B044-9675-308224BB39F9}"/>
              </a:ext>
            </a:extLst>
          </p:cNvPr>
          <p:cNvGrpSpPr/>
          <p:nvPr userDrawn="1"/>
        </p:nvGrpSpPr>
        <p:grpSpPr>
          <a:xfrm>
            <a:off x="-473777" y="-10705"/>
            <a:ext cx="3197522" cy="6876906"/>
            <a:chOff x="-473777" y="-18943"/>
            <a:chExt cx="3197522" cy="687690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C0C21296-6025-0943-897B-8B5D72A22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68BAE1"/>
                </a:gs>
                <a:gs pos="3000">
                  <a:srgbClr val="88CFEB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61B1CBDF-D6B7-3A48-81A4-8A62E5534A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FD5ED"/>
                </a:gs>
                <a:gs pos="71000">
                  <a:srgbClr val="52B3D9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77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12383 0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69 -0.35463 L -0.15169 -0.2213 " pathEditMode="relative" ptsTypes="AA">
                                      <p:cBhvr>
                                        <p:cTn id="8" dur="21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2878 1.85185E-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4323 -0.01898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9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4583 -0.06852 " pathEditMode="relative" rAng="0" ptsTypes="AA">
                                      <p:cBhvr>
                                        <p:cTn id="14" dur="1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pos="1056">
          <p15:clr>
            <a:srgbClr val="FBAE40"/>
          </p15:clr>
        </p15:guide>
        <p15:guide id="3" orient="horz" pos="2688">
          <p15:clr>
            <a:srgbClr val="FBAE40"/>
          </p15:clr>
        </p15:guide>
        <p15:guide id="4" orient="horz" pos="29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218" y="1039166"/>
            <a:ext cx="6658582" cy="776288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89992BE1-4848-D943-B519-7D7229562BFA}" type="datetime1">
              <a:rPr lang="en-US" smtClean="0"/>
              <a:pPr/>
              <a:t>12/8/2019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99D4562-C5B8-CB44-9474-120177024E1C}" type="datetime1">
              <a:rPr lang="en-US" smtClean="0"/>
              <a:pPr/>
              <a:t>12/8/2019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65B11D-5C1A-B347-B8BC-31953810A0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4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E534795-5F96-674F-9913-75A835B2AA8C}" type="datetime1">
              <a:rPr lang="en-US" smtClean="0"/>
              <a:pPr/>
              <a:t>12/8/2019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9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F57F9ED-D8AC-4447-8B49-413C94A1F07E}" type="datetime1">
              <a:rPr lang="en-US" smtClean="0"/>
              <a:pPr/>
              <a:t>12/8/2019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2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62F6A8A-D357-0B41-845F-58E66B141203}" type="datetime1">
              <a:rPr lang="en-US" smtClean="0"/>
              <a:pPr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E9FD414-97F5-4349-956F-7065147EBD6A}" type="datetime1">
              <a:rPr lang="en-US" smtClean="0"/>
              <a:pPr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4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6E16-30DF-4936-96C0-4A53B42B8266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61B61-549F-4610-9DCA-23E039C49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98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30767 PPT 2017_4x3_horiz block_title_2400p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8204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904485"/>
            <a:ext cx="10972800" cy="701731"/>
          </a:xfrm>
          <a:prstGeom prst="rect">
            <a:avLst/>
          </a:prstGeom>
        </p:spPr>
        <p:txBody>
          <a:bodyPr/>
          <a:lstStyle>
            <a:lvl1pPr>
              <a:defRPr sz="44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019708"/>
            <a:ext cx="12192000" cy="430887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200" cap="all">
                <a:solidFill>
                  <a:srgbClr val="3A85B3"/>
                </a:solidFill>
                <a:latin typeface="Tw Cen MT"/>
              </a:defRPr>
            </a:lvl1pPr>
            <a:lvl2pPr marL="457200" indent="0" algn="ctr">
              <a:buFontTx/>
              <a:buNone/>
              <a:defRPr sz="2200" cap="all">
                <a:solidFill>
                  <a:srgbClr val="3A85B3"/>
                </a:solidFill>
                <a:latin typeface="Tw Cen MT"/>
              </a:defRPr>
            </a:lvl2pPr>
            <a:lvl3pPr marL="914400" indent="0" algn="ctr">
              <a:buFontTx/>
              <a:buNone/>
              <a:defRPr sz="2200" cap="all">
                <a:solidFill>
                  <a:srgbClr val="3A85B3"/>
                </a:solidFill>
                <a:latin typeface="Tw Cen MT"/>
              </a:defRPr>
            </a:lvl3pPr>
            <a:lvl4pPr marL="1371600" indent="0" algn="ctr">
              <a:buFontTx/>
              <a:buNone/>
              <a:defRPr sz="2200" cap="all">
                <a:solidFill>
                  <a:srgbClr val="3A85B3"/>
                </a:solidFill>
                <a:latin typeface="Tw Cen MT"/>
              </a:defRPr>
            </a:lvl4pPr>
            <a:lvl5pPr marL="1828800" indent="0" algn="ctr">
              <a:buFontTx/>
              <a:buNone/>
              <a:defRPr sz="2200" cap="all">
                <a:solidFill>
                  <a:srgbClr val="3A85B3"/>
                </a:solidFill>
                <a:latin typeface="Tw Cen M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89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432495"/>
            <a:ext cx="6678105" cy="646331"/>
          </a:xfrm>
        </p:spPr>
        <p:txBody>
          <a:bodyPr>
            <a:spAutoFit/>
          </a:bodyPr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2214710"/>
            <a:ext cx="6678104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8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39C600-76C5-B74F-B126-77A9F876B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A77BCEDB-3728-0C46-97E4-4CD63A284548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1104144"/>
            <a:ext cx="9025378" cy="646331"/>
          </a:xfrm>
        </p:spPr>
        <p:txBody>
          <a:bodyPr>
            <a:spAutoFit/>
          </a:bodyPr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100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E3741F-65F9-4547-8009-728394596F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F1795DF-ED94-264E-A644-0AC4604D9A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42491059-6311-3E47-B496-E66CC31F58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73560FFE-D509-5A48-BDCB-94D175065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37BAFD4-F852-024A-A328-0D4E4BA096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4DC9649-542B-8744-9AF3-434ABE8F54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062D56-DD5A-EE43-99FA-B117C51F211D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31534"/>
            <a:ext cx="10393680" cy="646331"/>
          </a:xfrm>
        </p:spPr>
        <p:txBody>
          <a:bodyPr>
            <a:spAutoFit/>
          </a:bodyPr>
          <a:lstStyle>
            <a:lvl1pPr algn="ctr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31940E-73A7-9540-85B2-30DB4AF0E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CB5E9D-8826-2A4E-BC10-9B23A9F83A00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B6352B7-FAA2-E64E-BCC6-BA2A33BA4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8BBBB9B-1C84-2749-B937-FEC08CD54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2122B60-2960-A44C-97FC-ECF16ADD39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C61CD51-0DB1-4F49-ABFD-201443305C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F69143-2567-8A43-A64C-09C2A7700D31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1081796"/>
            <a:ext cx="6169057" cy="1200329"/>
          </a:xfrm>
        </p:spPr>
        <p:txBody>
          <a:bodyPr>
            <a:spAutoFit/>
          </a:bodyPr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776413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8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29FCEBE-4D33-4B4C-BD53-5B1F5355B5EF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1795DF-ED94-264E-A644-0AC4604D9A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42491059-6311-3E47-B496-E66CC31F58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73560FFE-D509-5A48-BDCB-94D175065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37BAFD4-F852-024A-A328-0D4E4BA096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D062D56-DD5A-EE43-99FA-B117C51F211D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591199"/>
            <a:ext cx="10393680" cy="646331"/>
          </a:xfrm>
        </p:spPr>
        <p:txBody>
          <a:bodyPr>
            <a:spAutoFit/>
          </a:bodyPr>
          <a:lstStyle>
            <a:lvl1pPr algn="ctr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83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rgbClr val="C47F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A1C410-936C-A946-AF97-54C52E42FE65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100000">
                <a:srgbClr val="BFE5FF">
                  <a:alpha val="37000"/>
                </a:srgbClr>
              </a:gs>
              <a:gs pos="85000">
                <a:srgbClr val="BFE5FF">
                  <a:alpha val="95000"/>
                </a:srgbClr>
              </a:gs>
              <a:gs pos="53000">
                <a:srgbClr val="BFE5FF"/>
              </a:gs>
              <a:gs pos="14000">
                <a:srgbClr val="BFE5FF">
                  <a:alpha val="95000"/>
                </a:srgbClr>
              </a:gs>
              <a:gs pos="0">
                <a:srgbClr val="BFE5FF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5A74-EB09-424A-AA9B-5418F2407945}" type="datetime1">
              <a:rPr lang="en-US" smtClean="0"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2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060" y="1039166"/>
            <a:ext cx="6807739" cy="776288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BAE4564-26CF-C242-8FF6-CB2D9CD242A2}" type="datetime1">
              <a:rPr lang="en-US" smtClean="0"/>
              <a:pPr/>
              <a:t>12/8/2019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6E2022B-032F-C245-A6C4-D8EDEE3CD65C}" type="datetime1">
              <a:rPr lang="en-US" smtClean="0"/>
              <a:pPr/>
              <a:t>12/8/2019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6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F2AE63-C1E5-704C-9056-02A05DAB687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76A75331-F385-1346-AAD4-3F5017245C4A}"/>
              </a:ext>
            </a:extLst>
          </p:cNvPr>
          <p:cNvSpPr>
            <a:spLocks/>
          </p:cNvSpPr>
          <p:nvPr userDrawn="1"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4A22837A-E2B4-564F-9816-80ACF22F076B}"/>
              </a:ext>
            </a:extLst>
          </p:cNvPr>
          <p:cNvSpPr>
            <a:spLocks/>
          </p:cNvSpPr>
          <p:nvPr userDrawn="1"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265B34-5576-8945-9C09-BFD5396E40FC}" type="datetime1">
              <a:rPr lang="en-US" smtClean="0"/>
              <a:pPr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45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714" r:id="rId16"/>
    <p:sldLayoutId id="214748371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cience.nasa.gov/heliophysics/resources/stdts/geospace-dynamics-constellatio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DE3DB3-43CC-A640-AABB-89D004402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2ABCED-1346-BF41-9BBB-D79E0DD583A0}"/>
              </a:ext>
            </a:extLst>
          </p:cNvPr>
          <p:cNvGrpSpPr/>
          <p:nvPr/>
        </p:nvGrpSpPr>
        <p:grpSpPr>
          <a:xfrm>
            <a:off x="1705014" y="3991791"/>
            <a:ext cx="4331606" cy="469567"/>
            <a:chOff x="1429592" y="3698480"/>
            <a:chExt cx="6350057" cy="68837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97565B-322D-A346-8A14-2B5F55EF90B3}"/>
                </a:ext>
              </a:extLst>
            </p:cNvPr>
            <p:cNvGrpSpPr/>
            <p:nvPr/>
          </p:nvGrpSpPr>
          <p:grpSpPr>
            <a:xfrm>
              <a:off x="1429592" y="3698480"/>
              <a:ext cx="3136593" cy="688377"/>
              <a:chOff x="339725" y="371475"/>
              <a:chExt cx="2647951" cy="571500"/>
            </a:xfrm>
            <a:solidFill>
              <a:srgbClr val="02BFF0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2DB4037F-D3D0-F14E-9E42-EA76C6F1E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25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3 w 167"/>
                  <a:gd name="T7" fmla="*/ 31 h 307"/>
                  <a:gd name="T8" fmla="*/ 33 w 167"/>
                  <a:gd name="T9" fmla="*/ 137 h 307"/>
                  <a:gd name="T10" fmla="*/ 165 w 167"/>
                  <a:gd name="T11" fmla="*/ 137 h 307"/>
                  <a:gd name="T12" fmla="*/ 165 w 167"/>
                  <a:gd name="T13" fmla="*/ 168 h 307"/>
                  <a:gd name="T14" fmla="*/ 33 w 167"/>
                  <a:gd name="T15" fmla="*/ 168 h 307"/>
                  <a:gd name="T16" fmla="*/ 33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3" y="31"/>
                    </a:lnTo>
                    <a:lnTo>
                      <a:pt x="33" y="137"/>
                    </a:lnTo>
                    <a:lnTo>
                      <a:pt x="165" y="137"/>
                    </a:lnTo>
                    <a:lnTo>
                      <a:pt x="165" y="168"/>
                    </a:lnTo>
                    <a:lnTo>
                      <a:pt x="33" y="168"/>
                    </a:lnTo>
                    <a:lnTo>
                      <a:pt x="33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13CCB9FE-8FEA-E44E-89B2-0CEF86CC0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050" y="417513"/>
                <a:ext cx="393700" cy="487363"/>
              </a:xfrm>
              <a:custGeom>
                <a:avLst/>
                <a:gdLst>
                  <a:gd name="T0" fmla="*/ 104 w 248"/>
                  <a:gd name="T1" fmla="*/ 149 h 307"/>
                  <a:gd name="T2" fmla="*/ 7 w 248"/>
                  <a:gd name="T3" fmla="*/ 0 h 307"/>
                  <a:gd name="T4" fmla="*/ 45 w 248"/>
                  <a:gd name="T5" fmla="*/ 0 h 307"/>
                  <a:gd name="T6" fmla="*/ 123 w 248"/>
                  <a:gd name="T7" fmla="*/ 122 h 307"/>
                  <a:gd name="T8" fmla="*/ 200 w 248"/>
                  <a:gd name="T9" fmla="*/ 0 h 307"/>
                  <a:gd name="T10" fmla="*/ 238 w 248"/>
                  <a:gd name="T11" fmla="*/ 0 h 307"/>
                  <a:gd name="T12" fmla="*/ 141 w 248"/>
                  <a:gd name="T13" fmla="*/ 149 h 307"/>
                  <a:gd name="T14" fmla="*/ 248 w 248"/>
                  <a:gd name="T15" fmla="*/ 307 h 307"/>
                  <a:gd name="T16" fmla="*/ 208 w 248"/>
                  <a:gd name="T17" fmla="*/ 307 h 307"/>
                  <a:gd name="T18" fmla="*/ 123 w 248"/>
                  <a:gd name="T19" fmla="*/ 175 h 307"/>
                  <a:gd name="T20" fmla="*/ 38 w 248"/>
                  <a:gd name="T21" fmla="*/ 307 h 307"/>
                  <a:gd name="T22" fmla="*/ 0 w 248"/>
                  <a:gd name="T23" fmla="*/ 307 h 307"/>
                  <a:gd name="T24" fmla="*/ 104 w 248"/>
                  <a:gd name="T25" fmla="*/ 14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8" h="307">
                    <a:moveTo>
                      <a:pt x="104" y="149"/>
                    </a:moveTo>
                    <a:lnTo>
                      <a:pt x="7" y="0"/>
                    </a:lnTo>
                    <a:lnTo>
                      <a:pt x="45" y="0"/>
                    </a:lnTo>
                    <a:lnTo>
                      <a:pt x="123" y="122"/>
                    </a:lnTo>
                    <a:lnTo>
                      <a:pt x="200" y="0"/>
                    </a:lnTo>
                    <a:lnTo>
                      <a:pt x="238" y="0"/>
                    </a:lnTo>
                    <a:lnTo>
                      <a:pt x="141" y="149"/>
                    </a:lnTo>
                    <a:lnTo>
                      <a:pt x="248" y="307"/>
                    </a:lnTo>
                    <a:lnTo>
                      <a:pt x="208" y="307"/>
                    </a:lnTo>
                    <a:lnTo>
                      <a:pt x="123" y="175"/>
                    </a:lnTo>
                    <a:lnTo>
                      <a:pt x="38" y="307"/>
                    </a:lnTo>
                    <a:lnTo>
                      <a:pt x="0" y="307"/>
                    </a:lnTo>
                    <a:lnTo>
                      <a:pt x="10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986A1F97-F6B8-4141-AB4E-B76E08F50A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3313" y="417513"/>
                <a:ext cx="307975" cy="487363"/>
              </a:xfrm>
              <a:custGeom>
                <a:avLst/>
                <a:gdLst>
                  <a:gd name="T0" fmla="*/ 34 w 82"/>
                  <a:gd name="T1" fmla="*/ 0 h 128"/>
                  <a:gd name="T2" fmla="*/ 68 w 82"/>
                  <a:gd name="T3" fmla="*/ 8 h 128"/>
                  <a:gd name="T4" fmla="*/ 82 w 82"/>
                  <a:gd name="T5" fmla="*/ 39 h 128"/>
                  <a:gd name="T6" fmla="*/ 69 w 82"/>
                  <a:gd name="T7" fmla="*/ 69 h 128"/>
                  <a:gd name="T8" fmla="*/ 35 w 82"/>
                  <a:gd name="T9" fmla="*/ 78 h 128"/>
                  <a:gd name="T10" fmla="*/ 14 w 82"/>
                  <a:gd name="T11" fmla="*/ 78 h 128"/>
                  <a:gd name="T12" fmla="*/ 14 w 82"/>
                  <a:gd name="T13" fmla="*/ 128 h 128"/>
                  <a:gd name="T14" fmla="*/ 0 w 82"/>
                  <a:gd name="T15" fmla="*/ 128 h 128"/>
                  <a:gd name="T16" fmla="*/ 0 w 82"/>
                  <a:gd name="T17" fmla="*/ 0 h 128"/>
                  <a:gd name="T18" fmla="*/ 34 w 82"/>
                  <a:gd name="T19" fmla="*/ 0 h 128"/>
                  <a:gd name="T20" fmla="*/ 14 w 82"/>
                  <a:gd name="T21" fmla="*/ 65 h 128"/>
                  <a:gd name="T22" fmla="*/ 35 w 82"/>
                  <a:gd name="T23" fmla="*/ 65 h 128"/>
                  <a:gd name="T24" fmla="*/ 59 w 82"/>
                  <a:gd name="T25" fmla="*/ 60 h 128"/>
                  <a:gd name="T26" fmla="*/ 68 w 82"/>
                  <a:gd name="T27" fmla="*/ 39 h 128"/>
                  <a:gd name="T28" fmla="*/ 58 w 82"/>
                  <a:gd name="T29" fmla="*/ 18 h 128"/>
                  <a:gd name="T30" fmla="*/ 34 w 82"/>
                  <a:gd name="T31" fmla="*/ 13 h 128"/>
                  <a:gd name="T32" fmla="*/ 14 w 82"/>
                  <a:gd name="T33" fmla="*/ 13 h 128"/>
                  <a:gd name="T34" fmla="*/ 14 w 82"/>
                  <a:gd name="T35" fmla="*/ 6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2" h="128">
                    <a:moveTo>
                      <a:pt x="34" y="0"/>
                    </a:moveTo>
                    <a:cubicBezTo>
                      <a:pt x="52" y="0"/>
                      <a:pt x="60" y="2"/>
                      <a:pt x="68" y="8"/>
                    </a:cubicBezTo>
                    <a:cubicBezTo>
                      <a:pt x="77" y="15"/>
                      <a:pt x="82" y="27"/>
                      <a:pt x="82" y="39"/>
                    </a:cubicBezTo>
                    <a:cubicBezTo>
                      <a:pt x="82" y="51"/>
                      <a:pt x="77" y="63"/>
                      <a:pt x="69" y="69"/>
                    </a:cubicBezTo>
                    <a:cubicBezTo>
                      <a:pt x="60" y="76"/>
                      <a:pt x="52" y="78"/>
                      <a:pt x="35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4" y="128"/>
                      <a:pt x="14" y="128"/>
                      <a:pt x="14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  <a:moveTo>
                      <a:pt x="14" y="65"/>
                    </a:moveTo>
                    <a:cubicBezTo>
                      <a:pt x="35" y="65"/>
                      <a:pt x="35" y="65"/>
                      <a:pt x="35" y="65"/>
                    </a:cubicBezTo>
                    <a:cubicBezTo>
                      <a:pt x="46" y="65"/>
                      <a:pt x="52" y="64"/>
                      <a:pt x="59" y="60"/>
                    </a:cubicBezTo>
                    <a:cubicBezTo>
                      <a:pt x="64" y="56"/>
                      <a:pt x="68" y="48"/>
                      <a:pt x="68" y="39"/>
                    </a:cubicBezTo>
                    <a:cubicBezTo>
                      <a:pt x="68" y="30"/>
                      <a:pt x="64" y="22"/>
                      <a:pt x="58" y="18"/>
                    </a:cubicBezTo>
                    <a:cubicBezTo>
                      <a:pt x="52" y="14"/>
                      <a:pt x="45" y="13"/>
                      <a:pt x="34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9293F16-3C85-D846-A575-A209AE3EA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850" y="417513"/>
                <a:ext cx="236538" cy="487363"/>
              </a:xfrm>
              <a:custGeom>
                <a:avLst/>
                <a:gdLst>
                  <a:gd name="T0" fmla="*/ 0 w 149"/>
                  <a:gd name="T1" fmla="*/ 0 h 307"/>
                  <a:gd name="T2" fmla="*/ 33 w 149"/>
                  <a:gd name="T3" fmla="*/ 0 h 307"/>
                  <a:gd name="T4" fmla="*/ 33 w 149"/>
                  <a:gd name="T5" fmla="*/ 276 h 307"/>
                  <a:gd name="T6" fmla="*/ 149 w 149"/>
                  <a:gd name="T7" fmla="*/ 276 h 307"/>
                  <a:gd name="T8" fmla="*/ 149 w 149"/>
                  <a:gd name="T9" fmla="*/ 307 h 307"/>
                  <a:gd name="T10" fmla="*/ 0 w 149"/>
                  <a:gd name="T11" fmla="*/ 307 h 307"/>
                  <a:gd name="T12" fmla="*/ 0 w 149"/>
                  <a:gd name="T13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307">
                    <a:moveTo>
                      <a:pt x="0" y="0"/>
                    </a:moveTo>
                    <a:lnTo>
                      <a:pt x="33" y="0"/>
                    </a:lnTo>
                    <a:lnTo>
                      <a:pt x="33" y="276"/>
                    </a:lnTo>
                    <a:lnTo>
                      <a:pt x="149" y="276"/>
                    </a:lnTo>
                    <a:lnTo>
                      <a:pt x="149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A77A02F1-8F7A-3A44-AA5A-3CE2DA725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3150" y="417513"/>
                <a:ext cx="327025" cy="487363"/>
              </a:xfrm>
              <a:custGeom>
                <a:avLst/>
                <a:gdLst>
                  <a:gd name="T0" fmla="*/ 0 w 87"/>
                  <a:gd name="T1" fmla="*/ 0 h 128"/>
                  <a:gd name="T2" fmla="*/ 34 w 87"/>
                  <a:gd name="T3" fmla="*/ 0 h 128"/>
                  <a:gd name="T4" fmla="*/ 70 w 87"/>
                  <a:gd name="T5" fmla="*/ 7 h 128"/>
                  <a:gd name="T6" fmla="*/ 87 w 87"/>
                  <a:gd name="T7" fmla="*/ 41 h 128"/>
                  <a:gd name="T8" fmla="*/ 79 w 87"/>
                  <a:gd name="T9" fmla="*/ 66 h 128"/>
                  <a:gd name="T10" fmla="*/ 51 w 87"/>
                  <a:gd name="T11" fmla="*/ 80 h 128"/>
                  <a:gd name="T12" fmla="*/ 83 w 87"/>
                  <a:gd name="T13" fmla="*/ 128 h 128"/>
                  <a:gd name="T14" fmla="*/ 67 w 87"/>
                  <a:gd name="T15" fmla="*/ 128 h 128"/>
                  <a:gd name="T16" fmla="*/ 31 w 87"/>
                  <a:gd name="T17" fmla="*/ 72 h 128"/>
                  <a:gd name="T18" fmla="*/ 35 w 87"/>
                  <a:gd name="T19" fmla="*/ 72 h 128"/>
                  <a:gd name="T20" fmla="*/ 63 w 87"/>
                  <a:gd name="T21" fmla="*/ 66 h 128"/>
                  <a:gd name="T22" fmla="*/ 73 w 87"/>
                  <a:gd name="T23" fmla="*/ 42 h 128"/>
                  <a:gd name="T24" fmla="*/ 61 w 87"/>
                  <a:gd name="T25" fmla="*/ 17 h 128"/>
                  <a:gd name="T26" fmla="*/ 35 w 87"/>
                  <a:gd name="T27" fmla="*/ 13 h 128"/>
                  <a:gd name="T28" fmla="*/ 15 w 87"/>
                  <a:gd name="T29" fmla="*/ 13 h 128"/>
                  <a:gd name="T30" fmla="*/ 15 w 87"/>
                  <a:gd name="T31" fmla="*/ 128 h 128"/>
                  <a:gd name="T32" fmla="*/ 0 w 87"/>
                  <a:gd name="T33" fmla="*/ 128 h 128"/>
                  <a:gd name="T34" fmla="*/ 0 w 87"/>
                  <a:gd name="T3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2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54" y="0"/>
                      <a:pt x="63" y="2"/>
                      <a:pt x="70" y="7"/>
                    </a:cubicBezTo>
                    <a:cubicBezTo>
                      <a:pt x="80" y="13"/>
                      <a:pt x="87" y="27"/>
                      <a:pt x="87" y="41"/>
                    </a:cubicBezTo>
                    <a:cubicBezTo>
                      <a:pt x="87" y="50"/>
                      <a:pt x="85" y="59"/>
                      <a:pt x="79" y="66"/>
                    </a:cubicBezTo>
                    <a:cubicBezTo>
                      <a:pt x="72" y="77"/>
                      <a:pt x="63" y="79"/>
                      <a:pt x="51" y="80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44" y="72"/>
                      <a:pt x="57" y="72"/>
                      <a:pt x="63" y="66"/>
                    </a:cubicBezTo>
                    <a:cubicBezTo>
                      <a:pt x="70" y="59"/>
                      <a:pt x="73" y="51"/>
                      <a:pt x="73" y="42"/>
                    </a:cubicBezTo>
                    <a:cubicBezTo>
                      <a:pt x="73" y="33"/>
                      <a:pt x="69" y="23"/>
                      <a:pt x="61" y="17"/>
                    </a:cubicBezTo>
                    <a:cubicBezTo>
                      <a:pt x="54" y="13"/>
                      <a:pt x="46" y="13"/>
                      <a:pt x="3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0" y="128"/>
                      <a:pt x="0" y="128"/>
                      <a:pt x="0" y="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624DC176-3DE9-424F-870F-0548AA22DD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563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5 w 167"/>
                  <a:gd name="T7" fmla="*/ 31 h 307"/>
                  <a:gd name="T8" fmla="*/ 35 w 167"/>
                  <a:gd name="T9" fmla="*/ 137 h 307"/>
                  <a:gd name="T10" fmla="*/ 167 w 167"/>
                  <a:gd name="T11" fmla="*/ 137 h 307"/>
                  <a:gd name="T12" fmla="*/ 167 w 167"/>
                  <a:gd name="T13" fmla="*/ 168 h 307"/>
                  <a:gd name="T14" fmla="*/ 35 w 167"/>
                  <a:gd name="T15" fmla="*/ 168 h 307"/>
                  <a:gd name="T16" fmla="*/ 35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5" y="31"/>
                    </a:lnTo>
                    <a:lnTo>
                      <a:pt x="35" y="137"/>
                    </a:lnTo>
                    <a:lnTo>
                      <a:pt x="167" y="137"/>
                    </a:lnTo>
                    <a:lnTo>
                      <a:pt x="167" y="168"/>
                    </a:lnTo>
                    <a:lnTo>
                      <a:pt x="35" y="168"/>
                    </a:lnTo>
                    <a:lnTo>
                      <a:pt x="35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6721E74A-FEE5-8E43-8FD6-7AB564EEB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788" y="371475"/>
                <a:ext cx="561975" cy="571500"/>
              </a:xfrm>
              <a:custGeom>
                <a:avLst/>
                <a:gdLst>
                  <a:gd name="T0" fmla="*/ 75 w 150"/>
                  <a:gd name="T1" fmla="*/ 0 h 150"/>
                  <a:gd name="T2" fmla="*/ 71 w 150"/>
                  <a:gd name="T3" fmla="*/ 1 h 150"/>
                  <a:gd name="T4" fmla="*/ 134 w 150"/>
                  <a:gd name="T5" fmla="*/ 67 h 150"/>
                  <a:gd name="T6" fmla="*/ 68 w 150"/>
                  <a:gd name="T7" fmla="*/ 133 h 150"/>
                  <a:gd name="T8" fmla="*/ 1 w 150"/>
                  <a:gd name="T9" fmla="*/ 67 h 150"/>
                  <a:gd name="T10" fmla="*/ 1 w 150"/>
                  <a:gd name="T11" fmla="*/ 63 h 150"/>
                  <a:gd name="T12" fmla="*/ 0 w 150"/>
                  <a:gd name="T13" fmla="*/ 75 h 150"/>
                  <a:gd name="T14" fmla="*/ 75 w 150"/>
                  <a:gd name="T15" fmla="*/ 150 h 150"/>
                  <a:gd name="T16" fmla="*/ 150 w 150"/>
                  <a:gd name="T17" fmla="*/ 75 h 150"/>
                  <a:gd name="T18" fmla="*/ 75 w 150"/>
                  <a:gd name="T1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50">
                    <a:moveTo>
                      <a:pt x="75" y="0"/>
                    </a:moveTo>
                    <a:cubicBezTo>
                      <a:pt x="74" y="0"/>
                      <a:pt x="72" y="0"/>
                      <a:pt x="71" y="1"/>
                    </a:cubicBezTo>
                    <a:cubicBezTo>
                      <a:pt x="106" y="2"/>
                      <a:pt x="134" y="31"/>
                      <a:pt x="134" y="67"/>
                    </a:cubicBezTo>
                    <a:cubicBezTo>
                      <a:pt x="134" y="103"/>
                      <a:pt x="104" y="133"/>
                      <a:pt x="68" y="133"/>
                    </a:cubicBezTo>
                    <a:cubicBezTo>
                      <a:pt x="31" y="133"/>
                      <a:pt x="1" y="103"/>
                      <a:pt x="1" y="67"/>
                    </a:cubicBezTo>
                    <a:cubicBezTo>
                      <a:pt x="1" y="66"/>
                      <a:pt x="1" y="64"/>
                      <a:pt x="1" y="63"/>
                    </a:cubicBezTo>
                    <a:cubicBezTo>
                      <a:pt x="1" y="67"/>
                      <a:pt x="0" y="71"/>
                      <a:pt x="0" y="75"/>
                    </a:cubicBezTo>
                    <a:cubicBezTo>
                      <a:pt x="0" y="116"/>
                      <a:pt x="34" y="150"/>
                      <a:pt x="75" y="150"/>
                    </a:cubicBezTo>
                    <a:cubicBezTo>
                      <a:pt x="116" y="150"/>
                      <a:pt x="150" y="116"/>
                      <a:pt x="150" y="75"/>
                    </a:cubicBezTo>
                    <a:cubicBezTo>
                      <a:pt x="150" y="34"/>
                      <a:pt x="116" y="0"/>
                      <a:pt x="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434350-9B70-EC44-8626-0754A551EA2C}"/>
                </a:ext>
              </a:extLst>
            </p:cNvPr>
            <p:cNvGrpSpPr/>
            <p:nvPr/>
          </p:nvGrpSpPr>
          <p:grpSpPr>
            <a:xfrm>
              <a:off x="4653944" y="3742523"/>
              <a:ext cx="3125705" cy="593772"/>
              <a:chOff x="4764088" y="3179763"/>
              <a:chExt cx="2657475" cy="504825"/>
            </a:xfrm>
            <a:solidFill>
              <a:schemeClr val="bg1"/>
            </a:solidFill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E9E9C16F-7F11-324D-931F-3BCE8F504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4088" y="3179763"/>
                <a:ext cx="300038" cy="504825"/>
              </a:xfrm>
              <a:custGeom>
                <a:avLst/>
                <a:gdLst>
                  <a:gd name="T0" fmla="*/ 14 w 80"/>
                  <a:gd name="T1" fmla="*/ 94 h 132"/>
                  <a:gd name="T2" fmla="*/ 40 w 80"/>
                  <a:gd name="T3" fmla="*/ 120 h 132"/>
                  <a:gd name="T4" fmla="*/ 65 w 80"/>
                  <a:gd name="T5" fmla="*/ 96 h 132"/>
                  <a:gd name="T6" fmla="*/ 35 w 80"/>
                  <a:gd name="T7" fmla="*/ 69 h 132"/>
                  <a:gd name="T8" fmla="*/ 3 w 80"/>
                  <a:gd name="T9" fmla="*/ 35 h 132"/>
                  <a:gd name="T10" fmla="*/ 41 w 80"/>
                  <a:gd name="T11" fmla="*/ 0 h 132"/>
                  <a:gd name="T12" fmla="*/ 77 w 80"/>
                  <a:gd name="T13" fmla="*/ 33 h 132"/>
                  <a:gd name="T14" fmla="*/ 63 w 80"/>
                  <a:gd name="T15" fmla="*/ 33 h 132"/>
                  <a:gd name="T16" fmla="*/ 40 w 80"/>
                  <a:gd name="T17" fmla="*/ 12 h 132"/>
                  <a:gd name="T18" fmla="*/ 17 w 80"/>
                  <a:gd name="T19" fmla="*/ 34 h 132"/>
                  <a:gd name="T20" fmla="*/ 48 w 80"/>
                  <a:gd name="T21" fmla="*/ 60 h 132"/>
                  <a:gd name="T22" fmla="*/ 80 w 80"/>
                  <a:gd name="T23" fmla="*/ 95 h 132"/>
                  <a:gd name="T24" fmla="*/ 40 w 80"/>
                  <a:gd name="T25" fmla="*/ 132 h 132"/>
                  <a:gd name="T26" fmla="*/ 0 w 80"/>
                  <a:gd name="T27" fmla="*/ 94 h 132"/>
                  <a:gd name="T28" fmla="*/ 14 w 80"/>
                  <a:gd name="T29" fmla="*/ 94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0" h="132">
                    <a:moveTo>
                      <a:pt x="14" y="94"/>
                    </a:moveTo>
                    <a:cubicBezTo>
                      <a:pt x="16" y="116"/>
                      <a:pt x="32" y="120"/>
                      <a:pt x="40" y="120"/>
                    </a:cubicBezTo>
                    <a:cubicBezTo>
                      <a:pt x="53" y="120"/>
                      <a:pt x="65" y="110"/>
                      <a:pt x="65" y="96"/>
                    </a:cubicBezTo>
                    <a:cubicBezTo>
                      <a:pt x="65" y="78"/>
                      <a:pt x="50" y="74"/>
                      <a:pt x="35" y="69"/>
                    </a:cubicBezTo>
                    <a:cubicBezTo>
                      <a:pt x="25" y="66"/>
                      <a:pt x="3" y="59"/>
                      <a:pt x="3" y="35"/>
                    </a:cubicBezTo>
                    <a:cubicBezTo>
                      <a:pt x="2" y="13"/>
                      <a:pt x="21" y="0"/>
                      <a:pt x="41" y="0"/>
                    </a:cubicBezTo>
                    <a:cubicBezTo>
                      <a:pt x="56" y="0"/>
                      <a:pt x="75" y="9"/>
                      <a:pt x="77" y="33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61" y="25"/>
                      <a:pt x="57" y="12"/>
                      <a:pt x="40" y="12"/>
                    </a:cubicBezTo>
                    <a:cubicBezTo>
                      <a:pt x="27" y="12"/>
                      <a:pt x="17" y="21"/>
                      <a:pt x="17" y="34"/>
                    </a:cubicBezTo>
                    <a:cubicBezTo>
                      <a:pt x="17" y="50"/>
                      <a:pt x="29" y="53"/>
                      <a:pt x="48" y="60"/>
                    </a:cubicBezTo>
                    <a:cubicBezTo>
                      <a:pt x="61" y="65"/>
                      <a:pt x="80" y="71"/>
                      <a:pt x="80" y="95"/>
                    </a:cubicBezTo>
                    <a:cubicBezTo>
                      <a:pt x="80" y="116"/>
                      <a:pt x="64" y="132"/>
                      <a:pt x="40" y="132"/>
                    </a:cubicBezTo>
                    <a:cubicBezTo>
                      <a:pt x="19" y="132"/>
                      <a:pt x="1" y="119"/>
                      <a:pt x="0" y="94"/>
                    </a:cubicBezTo>
                    <a:lnTo>
                      <a:pt x="14" y="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3FD0279E-1CB5-C749-8E49-65028EC38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3338" y="3179763"/>
                <a:ext cx="468313" cy="504825"/>
              </a:xfrm>
              <a:custGeom>
                <a:avLst/>
                <a:gdLst>
                  <a:gd name="T0" fmla="*/ 125 w 125"/>
                  <a:gd name="T1" fmla="*/ 96 h 132"/>
                  <a:gd name="T2" fmla="*/ 66 w 125"/>
                  <a:gd name="T3" fmla="*/ 132 h 132"/>
                  <a:gd name="T4" fmla="*/ 0 w 125"/>
                  <a:gd name="T5" fmla="*/ 66 h 132"/>
                  <a:gd name="T6" fmla="*/ 66 w 125"/>
                  <a:gd name="T7" fmla="*/ 0 h 132"/>
                  <a:gd name="T8" fmla="*/ 125 w 125"/>
                  <a:gd name="T9" fmla="*/ 37 h 132"/>
                  <a:gd name="T10" fmla="*/ 110 w 125"/>
                  <a:gd name="T11" fmla="*/ 37 h 132"/>
                  <a:gd name="T12" fmla="*/ 66 w 125"/>
                  <a:gd name="T13" fmla="*/ 13 h 132"/>
                  <a:gd name="T14" fmla="*/ 14 w 125"/>
                  <a:gd name="T15" fmla="*/ 66 h 132"/>
                  <a:gd name="T16" fmla="*/ 66 w 125"/>
                  <a:gd name="T17" fmla="*/ 120 h 132"/>
                  <a:gd name="T18" fmla="*/ 110 w 125"/>
                  <a:gd name="T19" fmla="*/ 96 h 132"/>
                  <a:gd name="T20" fmla="*/ 125 w 125"/>
                  <a:gd name="T21" fmla="*/ 9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5" h="132">
                    <a:moveTo>
                      <a:pt x="125" y="96"/>
                    </a:moveTo>
                    <a:cubicBezTo>
                      <a:pt x="117" y="115"/>
                      <a:pt x="95" y="132"/>
                      <a:pt x="66" y="132"/>
                    </a:cubicBezTo>
                    <a:cubicBezTo>
                      <a:pt x="29" y="132"/>
                      <a:pt x="0" y="103"/>
                      <a:pt x="0" y="66"/>
                    </a:cubicBezTo>
                    <a:cubicBezTo>
                      <a:pt x="0" y="30"/>
                      <a:pt x="28" y="0"/>
                      <a:pt x="66" y="0"/>
                    </a:cubicBezTo>
                    <a:cubicBezTo>
                      <a:pt x="98" y="0"/>
                      <a:pt x="118" y="21"/>
                      <a:pt x="125" y="37"/>
                    </a:cubicBezTo>
                    <a:cubicBezTo>
                      <a:pt x="110" y="37"/>
                      <a:pt x="110" y="37"/>
                      <a:pt x="110" y="37"/>
                    </a:cubicBezTo>
                    <a:cubicBezTo>
                      <a:pt x="105" y="30"/>
                      <a:pt x="91" y="13"/>
                      <a:pt x="66" y="13"/>
                    </a:cubicBezTo>
                    <a:cubicBezTo>
                      <a:pt x="36" y="13"/>
                      <a:pt x="14" y="36"/>
                      <a:pt x="14" y="66"/>
                    </a:cubicBezTo>
                    <a:cubicBezTo>
                      <a:pt x="14" y="96"/>
                      <a:pt x="37" y="120"/>
                      <a:pt x="66" y="120"/>
                    </a:cubicBezTo>
                    <a:cubicBezTo>
                      <a:pt x="93" y="120"/>
                      <a:pt x="107" y="101"/>
                      <a:pt x="110" y="96"/>
                    </a:cubicBezTo>
                    <a:lnTo>
                      <a:pt x="125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87AB2DD0-281A-194A-B416-6EAE816DF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3088" y="3187701"/>
                <a:ext cx="52388" cy="4905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5DC95745-EE61-1045-8461-69E263034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3901" y="3187701"/>
                <a:ext cx="265113" cy="490538"/>
              </a:xfrm>
              <a:custGeom>
                <a:avLst/>
                <a:gdLst>
                  <a:gd name="T0" fmla="*/ 0 w 167"/>
                  <a:gd name="T1" fmla="*/ 0 h 309"/>
                  <a:gd name="T2" fmla="*/ 167 w 167"/>
                  <a:gd name="T3" fmla="*/ 0 h 309"/>
                  <a:gd name="T4" fmla="*/ 167 w 167"/>
                  <a:gd name="T5" fmla="*/ 32 h 309"/>
                  <a:gd name="T6" fmla="*/ 33 w 167"/>
                  <a:gd name="T7" fmla="*/ 32 h 309"/>
                  <a:gd name="T8" fmla="*/ 33 w 167"/>
                  <a:gd name="T9" fmla="*/ 138 h 309"/>
                  <a:gd name="T10" fmla="*/ 165 w 167"/>
                  <a:gd name="T11" fmla="*/ 138 h 309"/>
                  <a:gd name="T12" fmla="*/ 165 w 167"/>
                  <a:gd name="T13" fmla="*/ 169 h 309"/>
                  <a:gd name="T14" fmla="*/ 33 w 167"/>
                  <a:gd name="T15" fmla="*/ 169 h 309"/>
                  <a:gd name="T16" fmla="*/ 33 w 167"/>
                  <a:gd name="T17" fmla="*/ 277 h 309"/>
                  <a:gd name="T18" fmla="*/ 167 w 167"/>
                  <a:gd name="T19" fmla="*/ 277 h 309"/>
                  <a:gd name="T20" fmla="*/ 167 w 167"/>
                  <a:gd name="T21" fmla="*/ 309 h 309"/>
                  <a:gd name="T22" fmla="*/ 0 w 167"/>
                  <a:gd name="T23" fmla="*/ 309 h 309"/>
                  <a:gd name="T24" fmla="*/ 0 w 167"/>
                  <a:gd name="T25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9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2"/>
                    </a:lnTo>
                    <a:lnTo>
                      <a:pt x="33" y="32"/>
                    </a:lnTo>
                    <a:lnTo>
                      <a:pt x="33" y="138"/>
                    </a:lnTo>
                    <a:lnTo>
                      <a:pt x="165" y="138"/>
                    </a:lnTo>
                    <a:lnTo>
                      <a:pt x="165" y="169"/>
                    </a:lnTo>
                    <a:lnTo>
                      <a:pt x="33" y="169"/>
                    </a:lnTo>
                    <a:lnTo>
                      <a:pt x="33" y="277"/>
                    </a:lnTo>
                    <a:lnTo>
                      <a:pt x="167" y="277"/>
                    </a:lnTo>
                    <a:lnTo>
                      <a:pt x="167" y="309"/>
                    </a:lnTo>
                    <a:lnTo>
                      <a:pt x="0" y="30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CF50A29A-1F7F-4340-B07F-D1CAB4F16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563" y="3187701"/>
                <a:ext cx="387350" cy="490538"/>
              </a:xfrm>
              <a:custGeom>
                <a:avLst/>
                <a:gdLst>
                  <a:gd name="T0" fmla="*/ 213 w 244"/>
                  <a:gd name="T1" fmla="*/ 258 h 309"/>
                  <a:gd name="T2" fmla="*/ 213 w 244"/>
                  <a:gd name="T3" fmla="*/ 0 h 309"/>
                  <a:gd name="T4" fmla="*/ 244 w 244"/>
                  <a:gd name="T5" fmla="*/ 0 h 309"/>
                  <a:gd name="T6" fmla="*/ 244 w 244"/>
                  <a:gd name="T7" fmla="*/ 309 h 309"/>
                  <a:gd name="T8" fmla="*/ 213 w 244"/>
                  <a:gd name="T9" fmla="*/ 309 h 309"/>
                  <a:gd name="T10" fmla="*/ 34 w 244"/>
                  <a:gd name="T11" fmla="*/ 48 h 309"/>
                  <a:gd name="T12" fmla="*/ 34 w 244"/>
                  <a:gd name="T13" fmla="*/ 309 h 309"/>
                  <a:gd name="T14" fmla="*/ 0 w 244"/>
                  <a:gd name="T15" fmla="*/ 309 h 309"/>
                  <a:gd name="T16" fmla="*/ 0 w 244"/>
                  <a:gd name="T17" fmla="*/ 0 h 309"/>
                  <a:gd name="T18" fmla="*/ 36 w 244"/>
                  <a:gd name="T19" fmla="*/ 0 h 309"/>
                  <a:gd name="T20" fmla="*/ 213 w 244"/>
                  <a:gd name="T21" fmla="*/ 258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4" h="309">
                    <a:moveTo>
                      <a:pt x="213" y="258"/>
                    </a:moveTo>
                    <a:lnTo>
                      <a:pt x="213" y="0"/>
                    </a:lnTo>
                    <a:lnTo>
                      <a:pt x="244" y="0"/>
                    </a:lnTo>
                    <a:lnTo>
                      <a:pt x="244" y="309"/>
                    </a:lnTo>
                    <a:lnTo>
                      <a:pt x="213" y="309"/>
                    </a:lnTo>
                    <a:lnTo>
                      <a:pt x="34" y="48"/>
                    </a:lnTo>
                    <a:lnTo>
                      <a:pt x="34" y="309"/>
                    </a:lnTo>
                    <a:lnTo>
                      <a:pt x="0" y="309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213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7D12A2A6-A5AA-FC41-863E-FE79B77DB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3526" y="3179763"/>
                <a:ext cx="469900" cy="504825"/>
              </a:xfrm>
              <a:custGeom>
                <a:avLst/>
                <a:gdLst>
                  <a:gd name="T0" fmla="*/ 125 w 125"/>
                  <a:gd name="T1" fmla="*/ 96 h 132"/>
                  <a:gd name="T2" fmla="*/ 67 w 125"/>
                  <a:gd name="T3" fmla="*/ 132 h 132"/>
                  <a:gd name="T4" fmla="*/ 0 w 125"/>
                  <a:gd name="T5" fmla="*/ 66 h 132"/>
                  <a:gd name="T6" fmla="*/ 66 w 125"/>
                  <a:gd name="T7" fmla="*/ 0 h 132"/>
                  <a:gd name="T8" fmla="*/ 125 w 125"/>
                  <a:gd name="T9" fmla="*/ 37 h 132"/>
                  <a:gd name="T10" fmla="*/ 110 w 125"/>
                  <a:gd name="T11" fmla="*/ 37 h 132"/>
                  <a:gd name="T12" fmla="*/ 66 w 125"/>
                  <a:gd name="T13" fmla="*/ 13 h 132"/>
                  <a:gd name="T14" fmla="*/ 14 w 125"/>
                  <a:gd name="T15" fmla="*/ 66 h 132"/>
                  <a:gd name="T16" fmla="*/ 66 w 125"/>
                  <a:gd name="T17" fmla="*/ 120 h 132"/>
                  <a:gd name="T18" fmla="*/ 110 w 125"/>
                  <a:gd name="T19" fmla="*/ 96 h 132"/>
                  <a:gd name="T20" fmla="*/ 125 w 125"/>
                  <a:gd name="T21" fmla="*/ 9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5" h="132">
                    <a:moveTo>
                      <a:pt x="125" y="96"/>
                    </a:moveTo>
                    <a:cubicBezTo>
                      <a:pt x="117" y="115"/>
                      <a:pt x="95" y="132"/>
                      <a:pt x="67" y="132"/>
                    </a:cubicBezTo>
                    <a:cubicBezTo>
                      <a:pt x="29" y="132"/>
                      <a:pt x="0" y="103"/>
                      <a:pt x="0" y="66"/>
                    </a:cubicBezTo>
                    <a:cubicBezTo>
                      <a:pt x="0" y="30"/>
                      <a:pt x="28" y="0"/>
                      <a:pt x="66" y="0"/>
                    </a:cubicBezTo>
                    <a:cubicBezTo>
                      <a:pt x="98" y="0"/>
                      <a:pt x="118" y="21"/>
                      <a:pt x="125" y="37"/>
                    </a:cubicBezTo>
                    <a:cubicBezTo>
                      <a:pt x="110" y="37"/>
                      <a:pt x="110" y="37"/>
                      <a:pt x="110" y="37"/>
                    </a:cubicBezTo>
                    <a:cubicBezTo>
                      <a:pt x="106" y="30"/>
                      <a:pt x="91" y="13"/>
                      <a:pt x="66" y="13"/>
                    </a:cubicBezTo>
                    <a:cubicBezTo>
                      <a:pt x="37" y="13"/>
                      <a:pt x="14" y="36"/>
                      <a:pt x="14" y="66"/>
                    </a:cubicBezTo>
                    <a:cubicBezTo>
                      <a:pt x="14" y="96"/>
                      <a:pt x="37" y="120"/>
                      <a:pt x="66" y="120"/>
                    </a:cubicBezTo>
                    <a:cubicBezTo>
                      <a:pt x="93" y="120"/>
                      <a:pt x="107" y="101"/>
                      <a:pt x="110" y="96"/>
                    </a:cubicBezTo>
                    <a:lnTo>
                      <a:pt x="125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F0F537A9-7ED7-6A40-96CC-104C60A73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863" y="3187701"/>
                <a:ext cx="266700" cy="490538"/>
              </a:xfrm>
              <a:custGeom>
                <a:avLst/>
                <a:gdLst>
                  <a:gd name="T0" fmla="*/ 0 w 168"/>
                  <a:gd name="T1" fmla="*/ 0 h 309"/>
                  <a:gd name="T2" fmla="*/ 168 w 168"/>
                  <a:gd name="T3" fmla="*/ 0 h 309"/>
                  <a:gd name="T4" fmla="*/ 168 w 168"/>
                  <a:gd name="T5" fmla="*/ 32 h 309"/>
                  <a:gd name="T6" fmla="*/ 33 w 168"/>
                  <a:gd name="T7" fmla="*/ 32 h 309"/>
                  <a:gd name="T8" fmla="*/ 33 w 168"/>
                  <a:gd name="T9" fmla="*/ 138 h 309"/>
                  <a:gd name="T10" fmla="*/ 168 w 168"/>
                  <a:gd name="T11" fmla="*/ 138 h 309"/>
                  <a:gd name="T12" fmla="*/ 168 w 168"/>
                  <a:gd name="T13" fmla="*/ 169 h 309"/>
                  <a:gd name="T14" fmla="*/ 33 w 168"/>
                  <a:gd name="T15" fmla="*/ 169 h 309"/>
                  <a:gd name="T16" fmla="*/ 33 w 168"/>
                  <a:gd name="T17" fmla="*/ 277 h 309"/>
                  <a:gd name="T18" fmla="*/ 168 w 168"/>
                  <a:gd name="T19" fmla="*/ 277 h 309"/>
                  <a:gd name="T20" fmla="*/ 168 w 168"/>
                  <a:gd name="T21" fmla="*/ 309 h 309"/>
                  <a:gd name="T22" fmla="*/ 0 w 168"/>
                  <a:gd name="T23" fmla="*/ 309 h 309"/>
                  <a:gd name="T24" fmla="*/ 0 w 168"/>
                  <a:gd name="T25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8" h="309">
                    <a:moveTo>
                      <a:pt x="0" y="0"/>
                    </a:moveTo>
                    <a:lnTo>
                      <a:pt x="168" y="0"/>
                    </a:lnTo>
                    <a:lnTo>
                      <a:pt x="168" y="32"/>
                    </a:lnTo>
                    <a:lnTo>
                      <a:pt x="33" y="32"/>
                    </a:lnTo>
                    <a:lnTo>
                      <a:pt x="33" y="138"/>
                    </a:lnTo>
                    <a:lnTo>
                      <a:pt x="168" y="138"/>
                    </a:lnTo>
                    <a:lnTo>
                      <a:pt x="168" y="169"/>
                    </a:lnTo>
                    <a:lnTo>
                      <a:pt x="33" y="169"/>
                    </a:lnTo>
                    <a:lnTo>
                      <a:pt x="33" y="277"/>
                    </a:lnTo>
                    <a:lnTo>
                      <a:pt x="168" y="277"/>
                    </a:lnTo>
                    <a:lnTo>
                      <a:pt x="168" y="309"/>
                    </a:lnTo>
                    <a:lnTo>
                      <a:pt x="0" y="30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Subtitle 2">
            <a:extLst>
              <a:ext uri="{FF2B5EF4-FFF2-40B4-BE49-F238E27FC236}">
                <a16:creationId xmlns:a16="http://schemas.microsoft.com/office/drawing/2014/main" id="{EE75BA3D-9C48-DE47-B5ED-2D6C0B77C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2156" y="4513405"/>
            <a:ext cx="6203104" cy="836126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b="1" dirty="0" smtClean="0"/>
              <a:t>Geospace Dynamics Constellation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b="1" dirty="0" smtClean="0"/>
              <a:t>Science Status and Update</a:t>
            </a:r>
          </a:p>
        </p:txBody>
      </p:sp>
      <p:sp>
        <p:nvSpPr>
          <p:cNvPr id="24" name="Subtitle 21">
            <a:extLst>
              <a:ext uri="{FF2B5EF4-FFF2-40B4-BE49-F238E27FC236}">
                <a16:creationId xmlns:a16="http://schemas.microsoft.com/office/drawing/2014/main" id="{DDB85110-13BD-2E41-8F1D-9BDEF7C25649}"/>
              </a:ext>
            </a:extLst>
          </p:cNvPr>
          <p:cNvSpPr txBox="1">
            <a:spLocks/>
          </p:cNvSpPr>
          <p:nvPr/>
        </p:nvSpPr>
        <p:spPr>
          <a:xfrm>
            <a:off x="1597115" y="5739341"/>
            <a:ext cx="5264258" cy="75405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/>
              <a:t>Dr. </a:t>
            </a:r>
            <a:r>
              <a:rPr lang="en-US" sz="1400" b="1" dirty="0" smtClean="0"/>
              <a:t>Jared Leisner</a:t>
            </a:r>
            <a:endParaRPr lang="en-US" sz="1200" b="1" dirty="0"/>
          </a:p>
          <a:p>
            <a:pPr>
              <a:spcBef>
                <a:spcPts val="0"/>
              </a:spcBef>
            </a:pPr>
            <a:r>
              <a:rPr lang="en-US" sz="1200" dirty="0" smtClean="0"/>
              <a:t>Program Scientist, </a:t>
            </a:r>
            <a:r>
              <a:rPr lang="en-US" sz="1200" dirty="0"/>
              <a:t>Heliophysics Division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Science Mission Directorate</a:t>
            </a:r>
          </a:p>
        </p:txBody>
      </p:sp>
    </p:spTree>
    <p:extLst>
      <p:ext uri="{BB962C8B-B14F-4D97-AF65-F5344CB8AC3E}">
        <p14:creationId xmlns:p14="http://schemas.microsoft.com/office/powerpoint/2010/main" val="23241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376740"/>
            <a:ext cx="6678105" cy="646331"/>
          </a:xfrm>
        </p:spPr>
        <p:txBody>
          <a:bodyPr/>
          <a:lstStyle/>
          <a:p>
            <a:pPr algn="ctr"/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76800" y="1257299"/>
            <a:ext cx="6678104" cy="56015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Geospace Dynamics Constellation (GDC) was the next LWS mission recommended by the 2013 Decadal Survey.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 late 2017, Heliophysics Division (HPD) started GDC pre-formulation work.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RFI solicited information from the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Science and Technology Definition Team (STDT) convened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 late 2019, the GDC STDT delivered their final report to the Heliophysics Advisory Committee (HPAC).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HPAC endorsed the report’s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HPAC recommended NASA continue pre-formulation with an implementation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://science.nasa.gov/heliophysics/resources/stdts/geospace-dynamics-constellation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14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24100" y="390473"/>
            <a:ext cx="9025378" cy="646331"/>
          </a:xfrm>
        </p:spPr>
        <p:txBody>
          <a:bodyPr/>
          <a:lstStyle/>
          <a:p>
            <a:pPr algn="ctr"/>
            <a:r>
              <a:rPr lang="en-US" dirty="0" smtClean="0"/>
              <a:t>GDC Science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24100" y="1257300"/>
            <a:ext cx="9448800" cy="34317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STDT updated the 2013 Decadal Survey’s GDC recommendations. It focused the scope of the science to a set of science objectives that would be achieved within the GDC investigation.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STDT report outlines </a:t>
            </a:r>
            <a:r>
              <a:rPr lang="en-US" sz="2000" dirty="0" smtClean="0"/>
              <a:t>an exciting </a:t>
            </a:r>
            <a:r>
              <a:rPr lang="en-US" sz="2000" dirty="0" smtClean="0"/>
              <a:t>science </a:t>
            </a:r>
            <a:r>
              <a:rPr lang="en-US" sz="2000" dirty="0" smtClean="0"/>
              <a:t>investigation to </a:t>
            </a:r>
            <a:r>
              <a:rPr lang="en-US" sz="2000" dirty="0" smtClean="0"/>
              <a:t>fundamentally advance understanding of the ionosphere-thermosphere (IT</a:t>
            </a:r>
            <a:r>
              <a:rPr lang="en-US" sz="2000" dirty="0" smtClean="0"/>
              <a:t>) system. 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Goal </a:t>
            </a:r>
            <a:r>
              <a:rPr lang="en-US" sz="2000" b="1" dirty="0"/>
              <a:t>1:</a:t>
            </a:r>
            <a:r>
              <a:rPr lang="en-US" sz="2000" dirty="0"/>
              <a:t> Understand how the high latitude ionosphere-thermosphere system responds to variable solar wind/magnetosphere forcing</a:t>
            </a:r>
            <a:r>
              <a:rPr lang="en-US" sz="2000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Goal 2:</a:t>
            </a:r>
            <a:r>
              <a:rPr lang="en-US" sz="2000" dirty="0"/>
              <a:t> Understand how internal processes in the global </a:t>
            </a:r>
            <a:r>
              <a:rPr lang="en-US" sz="2000" dirty="0" smtClean="0"/>
              <a:t>ionosphere-thermosphere </a:t>
            </a:r>
            <a:r>
              <a:rPr lang="en-US" sz="2000" dirty="0"/>
              <a:t>system redistribute mass, momentum, and energy</a:t>
            </a:r>
            <a:r>
              <a:rPr lang="en-US" sz="200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98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24100" y="390473"/>
            <a:ext cx="9025378" cy="646331"/>
          </a:xfrm>
        </p:spPr>
        <p:txBody>
          <a:bodyPr/>
          <a:lstStyle/>
          <a:p>
            <a:pPr algn="ctr"/>
            <a:r>
              <a:rPr lang="en-US" dirty="0" smtClean="0"/>
              <a:t>GDC Science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24100" y="1257300"/>
            <a:ext cx="9251621" cy="526297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Three groups of focused, achievable science objectives identified: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Core:</a:t>
            </a:r>
            <a:r>
              <a:rPr lang="en-US" sz="2000" dirty="0"/>
              <a:t> The central focus for understanding the coupled IT system.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i="1" dirty="0"/>
              <a:t>Obj. 1.1</a:t>
            </a:r>
            <a:r>
              <a:rPr lang="en-US" sz="2000" dirty="0"/>
              <a:t>: Determine how high-latitude plasma convection and auroral precipitation drive </a:t>
            </a:r>
            <a:r>
              <a:rPr lang="en-US" sz="2000" dirty="0" err="1"/>
              <a:t>thermospheric</a:t>
            </a:r>
            <a:r>
              <a:rPr lang="en-US" sz="2000" dirty="0"/>
              <a:t> neutral winds.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Core Comprehensive:</a:t>
            </a:r>
            <a:r>
              <a:rPr lang="en-US" sz="2000" dirty="0"/>
              <a:t> How the neutral winds drive structures and changes within the coupled IT.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Core Enhancing:</a:t>
            </a:r>
            <a:r>
              <a:rPr lang="en-US" sz="2000" dirty="0"/>
              <a:t> The intrinsic variability in the background state of the IT and how it regulates the flow of energy through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Compelling science to be met at global, regional, and local scales for these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Synergy </a:t>
            </a:r>
            <a:r>
              <a:rPr lang="en-US" sz="2000" dirty="0"/>
              <a:t>with ground-based </a:t>
            </a:r>
            <a:r>
              <a:rPr lang="en-US" sz="2000" dirty="0" smtClean="0"/>
              <a:t>observations, enabling and enhancing </a:t>
            </a:r>
            <a:r>
              <a:rPr lang="en-US" sz="2000" dirty="0" smtClean="0"/>
              <a:t>model development and laboratory work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Science </a:t>
            </a:r>
            <a:r>
              <a:rPr lang="en-US" sz="2000" dirty="0"/>
              <a:t>objectives require a spacecraft constellation that can evolve through </a:t>
            </a:r>
            <a:r>
              <a:rPr lang="en-US" sz="2000" dirty="0" smtClean="0"/>
              <a:t>time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24100" y="390473"/>
            <a:ext cx="9025378" cy="646331"/>
          </a:xfrm>
        </p:spPr>
        <p:txBody>
          <a:bodyPr/>
          <a:lstStyle/>
          <a:p>
            <a:pPr algn="ctr"/>
            <a:r>
              <a:rPr lang="en-US" dirty="0" smtClean="0"/>
              <a:t>GDC STDT Report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24100" y="1257300"/>
            <a:ext cx="9251621" cy="50629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Report delivered to HPAC in Oct. 2019 by STDT co-chairs Aaron Ridley (Univ. of Michigan) and Allison Jaynes (Univ. of Iowa)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HPAC </a:t>
            </a:r>
            <a:r>
              <a:rPr lang="en-US" sz="2000" dirty="0" smtClean="0"/>
              <a:t>endorsed the STDT’s work, the </a:t>
            </a:r>
            <a:r>
              <a:rPr lang="en-US" sz="2000" dirty="0" smtClean="0"/>
              <a:t>GDC </a:t>
            </a:r>
            <a:r>
              <a:rPr lang="en-US" sz="2000" dirty="0" smtClean="0"/>
              <a:t>science, and the report.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“HPAC </a:t>
            </a:r>
            <a:r>
              <a:rPr lang="en-US" sz="2000" dirty="0"/>
              <a:t>finds that the STDT’s work </a:t>
            </a:r>
            <a:r>
              <a:rPr lang="en-US" sz="2000" dirty="0" smtClean="0"/>
              <a:t>was exemplary </a:t>
            </a:r>
            <a:r>
              <a:rPr lang="en-US" sz="2000" dirty="0"/>
              <a:t>and laudable, and extends its sincere appreciation for the very </a:t>
            </a:r>
            <a:r>
              <a:rPr lang="en-US" sz="2000" dirty="0" smtClean="0"/>
              <a:t>significant amount </a:t>
            </a:r>
            <a:r>
              <a:rPr lang="en-US" sz="2000" dirty="0"/>
              <a:t>of work the STDT members have volunteered towards the </a:t>
            </a:r>
            <a:r>
              <a:rPr lang="en-US" sz="2000" dirty="0" smtClean="0"/>
              <a:t>deliberations and </a:t>
            </a:r>
            <a:r>
              <a:rPr lang="en-US" sz="2000" dirty="0"/>
              <a:t>writing. HPAC finds the report comprehensive and the science </a:t>
            </a:r>
            <a:r>
              <a:rPr lang="en-US" sz="2000" dirty="0" smtClean="0"/>
              <a:t>requirements and </a:t>
            </a:r>
            <a:r>
              <a:rPr lang="en-US" sz="2000" dirty="0"/>
              <a:t>prioritizations well thought out and structured. They serve well the </a:t>
            </a:r>
            <a:r>
              <a:rPr lang="en-US" sz="2000" dirty="0" smtClean="0"/>
              <a:t>community and </a:t>
            </a:r>
            <a:r>
              <a:rPr lang="en-US" sz="2000" dirty="0"/>
              <a:t>a future NASA mission implementation team</a:t>
            </a:r>
            <a:r>
              <a:rPr lang="en-US" sz="2000" dirty="0" smtClean="0"/>
              <a:t>.”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HPAC </a:t>
            </a:r>
            <a:r>
              <a:rPr lang="en-US" sz="2000" dirty="0" smtClean="0"/>
              <a:t>recommended that NASA continue pre-formulation work by studying potential implementations.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“Given </a:t>
            </a:r>
            <a:r>
              <a:rPr lang="en-US" sz="2000" dirty="0"/>
              <a:t>the importance of timely implementation of GDC in </a:t>
            </a:r>
            <a:r>
              <a:rPr lang="en-US" sz="2000" dirty="0" smtClean="0"/>
              <a:t>the Heliophysics </a:t>
            </a:r>
            <a:r>
              <a:rPr lang="en-US" sz="2000" dirty="0"/>
              <a:t>line of missions, HPAC recommends that an implementation team </a:t>
            </a:r>
            <a:r>
              <a:rPr lang="en-US" sz="2000" dirty="0" smtClean="0"/>
              <a:t>be formed </a:t>
            </a:r>
            <a:r>
              <a:rPr lang="en-US" sz="2000" dirty="0"/>
              <a:t>by NASA expeditiously, and that any potential </a:t>
            </a:r>
            <a:r>
              <a:rPr lang="en-US" sz="2000" dirty="0" smtClean="0"/>
              <a:t>technology infusion/maturation </a:t>
            </a:r>
            <a:r>
              <a:rPr lang="en-US" sz="2000" dirty="0"/>
              <a:t>related to GDC be incorporated in the upcoming FY20 call </a:t>
            </a:r>
            <a:r>
              <a:rPr lang="en-US" sz="2000" dirty="0" smtClean="0"/>
              <a:t>for technology </a:t>
            </a:r>
            <a:r>
              <a:rPr lang="en-US" sz="2000" dirty="0"/>
              <a:t>development proposals</a:t>
            </a:r>
            <a:r>
              <a:rPr lang="en-US" sz="2000" dirty="0" smtClean="0"/>
              <a:t>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24100" y="390473"/>
            <a:ext cx="9025378" cy="646331"/>
          </a:xfrm>
        </p:spPr>
        <p:txBody>
          <a:bodyPr/>
          <a:lstStyle/>
          <a:p>
            <a:pPr algn="ctr"/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24100" y="1257300"/>
            <a:ext cx="9251621" cy="44242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HPD has initiated an implementation study at NASA Goddard Space Flight Center (GSFC).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Study science team is building science requirements from the STDT report, working with the engineering team for </a:t>
            </a:r>
            <a:r>
              <a:rPr lang="en-US" sz="2000" dirty="0" err="1"/>
              <a:t>flowdown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Options </a:t>
            </a:r>
            <a:r>
              <a:rPr lang="en-US" sz="2000" dirty="0" smtClean="0"/>
              <a:t>for cost-effective implementation to maximize the GDC science return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Study </a:t>
            </a:r>
            <a:r>
              <a:rPr lang="en-US" sz="2000" dirty="0" smtClean="0"/>
              <a:t>completion expected in the middle of CY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HPD is examining the recommendations made by both the STDT report and HPAC.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Recommendations about mission pre-formulation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Recommendations about non-mission activities that would enhance the GDC investigation and enable further science with the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96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1079447"/>
            <a:ext cx="12313920" cy="11933515"/>
          </a:xfrm>
        </p:spPr>
      </p:pic>
    </p:spTree>
    <p:extLst>
      <p:ext uri="{BB962C8B-B14F-4D97-AF65-F5344CB8AC3E}">
        <p14:creationId xmlns:p14="http://schemas.microsoft.com/office/powerpoint/2010/main" val="39407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5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D1E2BB92CBC144967077C2021A537D" ma:contentTypeVersion="6" ma:contentTypeDescription="Create a new document." ma:contentTypeScope="" ma:versionID="f7baa205faa2ba05dda79c95e4a73899">
  <xsd:schema xmlns:xsd="http://www.w3.org/2001/XMLSchema" xmlns:xs="http://www.w3.org/2001/XMLSchema" xmlns:p="http://schemas.microsoft.com/office/2006/metadata/properties" xmlns:ns3="a3f7648c-ef34-4383-9913-3e4132c38d7f" xmlns:ns4="c852713b-0caa-4ac0-ba75-048f00e27b76" targetNamespace="http://schemas.microsoft.com/office/2006/metadata/properties" ma:root="true" ma:fieldsID="5390be9173a5b169726323e9ddee7dc1" ns3:_="" ns4:_="">
    <xsd:import namespace="a3f7648c-ef34-4383-9913-3e4132c38d7f"/>
    <xsd:import namespace="c852713b-0caa-4ac0-ba75-048f00e27b7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7648c-ef34-4383-9913-3e4132c38d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2713b-0caa-4ac0-ba75-048f00e27b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89E049-9E27-4AEF-A216-EB6A1257F90B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c852713b-0caa-4ac0-ba75-048f00e27b76"/>
    <ds:schemaRef ds:uri="a3f7648c-ef34-4383-9913-3e4132c38d7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C62D11-E27D-4D90-8788-9163129073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0A4FF3-C6CD-4988-B4F7-06F88EFE86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f7648c-ef34-4383-9913-3e4132c38d7f"/>
    <ds:schemaRef ds:uri="c852713b-0caa-4ac0-ba75-048f00e27b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{282FFED4-BD26-7A43-B3D2-F66A61F41F4B}tf16401369</Template>
  <TotalTime>117458</TotalTime>
  <Words>590</Words>
  <Application>Microsoft Office PowerPoint</Application>
  <PresentationFormat>Widescreen</PresentationFormat>
  <Paragraphs>59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Tw Cen MT</vt:lpstr>
      <vt:lpstr>1_Office Theme</vt:lpstr>
      <vt:lpstr>PowerPoint Presentation</vt:lpstr>
      <vt:lpstr>Background</vt:lpstr>
      <vt:lpstr>GDC Science</vt:lpstr>
      <vt:lpstr>GDC Science</vt:lpstr>
      <vt:lpstr>GDC STDT Report</vt:lpstr>
      <vt:lpstr>Status</vt:lpstr>
      <vt:lpstr>PowerPoint Presentation</vt:lpstr>
      <vt:lpstr>Questions?</vt:lpstr>
    </vt:vector>
  </TitlesOfParts>
  <Manager/>
  <Company>NASA HQ | SMD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Heliophysics Division Template</dc:title>
  <dc:subject>templates</dc:subject>
  <dc:creator>Jenny Mottar/SMD-SEP</dc:creator>
  <cp:keywords>template, HPD, heliophysics</cp:keywords>
  <dc:description/>
  <cp:lastModifiedBy>Leisner, Jared S. (HQ-DJ000)</cp:lastModifiedBy>
  <cp:revision>1181</cp:revision>
  <cp:lastPrinted>2019-06-05T17:07:18Z</cp:lastPrinted>
  <dcterms:created xsi:type="dcterms:W3CDTF">2017-10-04T20:17:07Z</dcterms:created>
  <dcterms:modified xsi:type="dcterms:W3CDTF">2019-12-08T21:50:33Z</dcterms:modified>
  <cp:category>templates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0x0101002BD1E2BB92CBC144967077C2021A537D</vt:lpwstr>
  </property>
</Properties>
</file>