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2" r:id="rId1"/>
  </p:sldMasterIdLst>
  <p:notesMasterIdLst>
    <p:notesMasterId r:id="rId22"/>
  </p:notesMasterIdLst>
  <p:handoutMasterIdLst>
    <p:handoutMasterId r:id="rId23"/>
  </p:handoutMasterIdLst>
  <p:sldIdLst>
    <p:sldId id="288" r:id="rId2"/>
    <p:sldId id="351" r:id="rId3"/>
    <p:sldId id="352" r:id="rId4"/>
    <p:sldId id="353" r:id="rId5"/>
    <p:sldId id="354" r:id="rId6"/>
    <p:sldId id="349" r:id="rId7"/>
    <p:sldId id="356" r:id="rId8"/>
    <p:sldId id="357" r:id="rId9"/>
    <p:sldId id="366" r:id="rId10"/>
    <p:sldId id="367" r:id="rId11"/>
    <p:sldId id="308" r:id="rId12"/>
    <p:sldId id="350" r:id="rId13"/>
    <p:sldId id="358" r:id="rId14"/>
    <p:sldId id="359" r:id="rId15"/>
    <p:sldId id="360" r:id="rId16"/>
    <p:sldId id="361" r:id="rId17"/>
    <p:sldId id="362" r:id="rId18"/>
    <p:sldId id="363" r:id="rId19"/>
    <p:sldId id="364" r:id="rId20"/>
    <p:sldId id="365" r:id="rId21"/>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1pPr>
    <a:lvl2pPr marL="4572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2pPr>
    <a:lvl3pPr marL="9144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3pPr>
    <a:lvl4pPr marL="13716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4pPr>
    <a:lvl5pPr marL="1828800" algn="l" rtl="0" eaLnBrk="0" fontAlgn="base" hangingPunct="0">
      <a:spcBef>
        <a:spcPct val="0"/>
      </a:spcBef>
      <a:spcAft>
        <a:spcPct val="0"/>
      </a:spcAft>
      <a:defRPr sz="1400" kern="1200">
        <a:solidFill>
          <a:schemeClr val="tx1"/>
        </a:solidFill>
        <a:latin typeface="Verdana" pitchFamily="-32" charset="0"/>
        <a:ea typeface="Osaka" pitchFamily="-32" charset="-128"/>
        <a:cs typeface="+mn-cs"/>
      </a:defRPr>
    </a:lvl5pPr>
    <a:lvl6pPr marL="2286000" algn="l" defTabSz="914400" rtl="0" eaLnBrk="1" latinLnBrk="0" hangingPunct="1">
      <a:defRPr sz="1400" kern="1200">
        <a:solidFill>
          <a:schemeClr val="tx1"/>
        </a:solidFill>
        <a:latin typeface="Verdana" pitchFamily="-32" charset="0"/>
        <a:ea typeface="Osaka" pitchFamily="-32" charset="-128"/>
        <a:cs typeface="+mn-cs"/>
      </a:defRPr>
    </a:lvl6pPr>
    <a:lvl7pPr marL="2743200" algn="l" defTabSz="914400" rtl="0" eaLnBrk="1" latinLnBrk="0" hangingPunct="1">
      <a:defRPr sz="1400" kern="1200">
        <a:solidFill>
          <a:schemeClr val="tx1"/>
        </a:solidFill>
        <a:latin typeface="Verdana" pitchFamily="-32" charset="0"/>
        <a:ea typeface="Osaka" pitchFamily="-32" charset="-128"/>
        <a:cs typeface="+mn-cs"/>
      </a:defRPr>
    </a:lvl7pPr>
    <a:lvl8pPr marL="3200400" algn="l" defTabSz="914400" rtl="0" eaLnBrk="1" latinLnBrk="0" hangingPunct="1">
      <a:defRPr sz="1400" kern="1200">
        <a:solidFill>
          <a:schemeClr val="tx1"/>
        </a:solidFill>
        <a:latin typeface="Verdana" pitchFamily="-32" charset="0"/>
        <a:ea typeface="Osaka" pitchFamily="-32" charset="-128"/>
        <a:cs typeface="+mn-cs"/>
      </a:defRPr>
    </a:lvl8pPr>
    <a:lvl9pPr marL="3657600" algn="l" defTabSz="914400" rtl="0" eaLnBrk="1" latinLnBrk="0" hangingPunct="1">
      <a:defRPr sz="1400" kern="1200">
        <a:solidFill>
          <a:schemeClr val="tx1"/>
        </a:solidFill>
        <a:latin typeface="Verdana" pitchFamily="-32" charset="0"/>
        <a:ea typeface="Osaka" pitchFamily="-3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BB4E3"/>
    <a:srgbClr val="FF8000"/>
    <a:srgbClr val="FF0080"/>
    <a:srgbClr val="800000"/>
    <a:srgbClr val="66FFFF"/>
    <a:srgbClr val="FFA51D"/>
    <a:srgbClr val="FF89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60" autoAdjust="0"/>
    <p:restoredTop sz="90929"/>
  </p:normalViewPr>
  <p:slideViewPr>
    <p:cSldViewPr snapToGrid="0">
      <p:cViewPr varScale="1">
        <p:scale>
          <a:sx n="69" d="100"/>
          <a:sy n="69" d="100"/>
        </p:scale>
        <p:origin x="-1014" y="-90"/>
      </p:cViewPr>
      <p:guideLst>
        <p:guide orient="horz" pos="2751"/>
        <p:guide pos="1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8" d="100"/>
          <a:sy n="98" d="100"/>
        </p:scale>
        <p:origin x="-2496"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25000"/>
            </a:lvl1pPr>
          </a:lstStyle>
          <a:p>
            <a:pPr>
              <a:defRPr/>
            </a:pPr>
            <a:endParaRPr lang="en-US"/>
          </a:p>
        </p:txBody>
      </p:sp>
      <p:sp>
        <p:nvSpPr>
          <p:cNvPr id="310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25000"/>
            </a:lvl1pPr>
          </a:lstStyle>
          <a:p>
            <a:pPr>
              <a:defRPr/>
            </a:pPr>
            <a:endParaRPr lang="en-US"/>
          </a:p>
        </p:txBody>
      </p:sp>
      <p:sp>
        <p:nvSpPr>
          <p:cNvPr id="310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25000"/>
            </a:lvl1pPr>
          </a:lstStyle>
          <a:p>
            <a:pPr>
              <a:defRPr/>
            </a:pPr>
            <a:endParaRPr lang="en-US"/>
          </a:p>
        </p:txBody>
      </p:sp>
      <p:sp>
        <p:nvSpPr>
          <p:cNvPr id="310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25000"/>
            </a:lvl1pPr>
          </a:lstStyle>
          <a:p>
            <a:pPr>
              <a:defRPr/>
            </a:pPr>
            <a:fld id="{36C1862A-9EB6-4418-9A25-1CAA497A2A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F727AD7-E844-449B-9D20-3FA8BEC6A8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1pPr>
    <a:lvl2pPr marL="4572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2pPr>
    <a:lvl3pPr marL="9144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3pPr>
    <a:lvl4pPr marL="13716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4pPr>
    <a:lvl5pPr marL="1828800" algn="l" rtl="0" eaLnBrk="0" fontAlgn="base" hangingPunct="0">
      <a:spcBef>
        <a:spcPct val="30000"/>
      </a:spcBef>
      <a:spcAft>
        <a:spcPct val="0"/>
      </a:spcAft>
      <a:defRPr sz="1200" kern="1200">
        <a:solidFill>
          <a:schemeClr val="tx1"/>
        </a:solidFill>
        <a:latin typeface="Verdana" pitchFamily="-32" charset="0"/>
        <a:ea typeface="Osaka"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1265AC4-0690-452D-A457-FD31642379D4}" type="slidenum">
              <a:rPr lang="en-US"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632D567-6543-4C4C-8B94-E95CFC207655}" type="slidenum">
              <a:rPr lang="en-US" smtClean="0"/>
              <a:pPr/>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CA5B293-9850-47C8-945E-4EC6D1C91BCC}" type="slidenum">
              <a:rPr lang="en-US" smtClean="0"/>
              <a:pPr/>
              <a:t>8</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US" smtClean="0">
              <a:latin typeface="Times New Roman" pitchFamily="-107" charset="0"/>
            </a:endParaRPr>
          </a:p>
        </p:txBody>
      </p:sp>
      <p:sp>
        <p:nvSpPr>
          <p:cNvPr id="14340" name="Slide Number Placeholder 3"/>
          <p:cNvSpPr>
            <a:spLocks noGrp="1"/>
          </p:cNvSpPr>
          <p:nvPr>
            <p:ph type="sldNum" sz="quarter" idx="5"/>
          </p:nvPr>
        </p:nvSpPr>
        <p:spPr>
          <a:noFill/>
        </p:spPr>
        <p:txBody>
          <a:bodyPr/>
          <a:lstStyle/>
          <a:p>
            <a:fld id="{71138F85-34BC-432A-A5FE-95F7EC38D80C}"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F7B7BF-8B9C-483B-A2DF-80B47A167BB4}" type="slidenum">
              <a:rPr lang="en-US" smtClean="0"/>
              <a:pPr/>
              <a:t>10</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latin typeface="Times New Roman" pitchFamily="-107"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7735410-CDE5-413C-83F5-A2DB16592E33}" type="slidenum">
              <a:rPr lang="en-US" smtClean="0"/>
              <a:pPr/>
              <a:t>11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727AD7-E844-449B-9D20-3FA8BEC6A899}"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6346825"/>
            <a:ext cx="9144000" cy="503238"/>
          </a:xfrm>
          <a:prstGeom prst="rect">
            <a:avLst/>
          </a:prstGeom>
          <a:noFill/>
          <a:ln w="9525">
            <a:noFill/>
            <a:miter lim="800000"/>
            <a:headEnd/>
            <a:tailEnd/>
          </a:ln>
          <a:effectLst/>
        </p:spPr>
        <p:txBody>
          <a:bodyPr>
            <a:spAutoFit/>
          </a:bodyPr>
          <a:lstStyle/>
          <a:p>
            <a:pPr algn="ctr" defTabSz="947738">
              <a:spcBef>
                <a:spcPct val="50000"/>
              </a:spcBef>
              <a:tabLst>
                <a:tab pos="222250" algn="l"/>
                <a:tab pos="8745538" algn="r"/>
              </a:tabLst>
              <a:defRPr/>
            </a:pPr>
            <a:endParaRPr lang="en-US" sz="1200" b="1">
              <a:solidFill>
                <a:srgbClr val="FF8000"/>
              </a:solidFill>
              <a:latin typeface="Tahoma" pitchFamily="-32" charset="0"/>
            </a:endParaRPr>
          </a:p>
          <a:p>
            <a:pPr defTabSz="947738">
              <a:spcBef>
                <a:spcPct val="50000"/>
              </a:spcBef>
              <a:tabLst>
                <a:tab pos="222250" algn="l"/>
                <a:tab pos="8745538" algn="r"/>
              </a:tabLst>
              <a:defRPr/>
            </a:pPr>
            <a:r>
              <a:rPr lang="en-US" sz="1000" b="1">
                <a:solidFill>
                  <a:srgbClr val="FF8000"/>
                </a:solidFill>
                <a:latin typeface="Tahoma" pitchFamily="-32" charset="0"/>
              </a:rPr>
              <a:t>	</a:t>
            </a:r>
          </a:p>
        </p:txBody>
      </p:sp>
      <p:sp>
        <p:nvSpPr>
          <p:cNvPr id="5" name="Text Box 5"/>
          <p:cNvSpPr txBox="1">
            <a:spLocks noChangeArrowheads="1"/>
          </p:cNvSpPr>
          <p:nvPr/>
        </p:nvSpPr>
        <p:spPr bwMode="auto">
          <a:xfrm>
            <a:off x="609600" y="533400"/>
            <a:ext cx="3355975" cy="644525"/>
          </a:xfrm>
          <a:prstGeom prst="rect">
            <a:avLst/>
          </a:prstGeom>
          <a:noFill/>
          <a:ln w="9525">
            <a:noFill/>
            <a:miter lim="800000"/>
            <a:headEnd/>
            <a:tailEnd/>
          </a:ln>
          <a:effectLst/>
        </p:spPr>
        <p:txBody>
          <a:bodyPr wrap="none">
            <a:spAutoFit/>
          </a:bodyPr>
          <a:lstStyle/>
          <a:p>
            <a:pPr>
              <a:lnSpc>
                <a:spcPct val="75000"/>
              </a:lnSpc>
              <a:defRPr/>
            </a:pPr>
            <a:r>
              <a:rPr lang="en-US" sz="1600">
                <a:solidFill>
                  <a:schemeClr val="bg1"/>
                </a:solidFill>
                <a:latin typeface="Comic Sans MS" pitchFamily="-32" charset="0"/>
              </a:rPr>
              <a:t>NASA Living with a Star Program</a:t>
            </a:r>
          </a:p>
          <a:p>
            <a:pPr>
              <a:lnSpc>
                <a:spcPct val="75000"/>
              </a:lnSpc>
              <a:defRPr/>
            </a:pPr>
            <a:r>
              <a:rPr lang="en-US" sz="1600">
                <a:solidFill>
                  <a:schemeClr val="bg1"/>
                </a:solidFill>
                <a:latin typeface="Comic Sans MS" pitchFamily="-32" charset="0"/>
              </a:rPr>
              <a:t>Targeted Research &amp; Technology</a:t>
            </a:r>
          </a:p>
          <a:p>
            <a:pPr>
              <a:lnSpc>
                <a:spcPct val="75000"/>
              </a:lnSpc>
              <a:defRPr/>
            </a:pPr>
            <a:r>
              <a:rPr lang="en-US" sz="1600">
                <a:solidFill>
                  <a:schemeClr val="bg1"/>
                </a:solidFill>
                <a:latin typeface="Comic Sans MS" pitchFamily="-32" charset="0"/>
              </a:rPr>
              <a:t>Steering Committee</a:t>
            </a:r>
          </a:p>
        </p:txBody>
      </p:sp>
      <p:pic>
        <p:nvPicPr>
          <p:cNvPr id="6" name="Picture 6"/>
          <p:cNvPicPr>
            <a:picLocks noChangeAspect="1" noChangeArrowheads="1"/>
          </p:cNvPicPr>
          <p:nvPr/>
        </p:nvPicPr>
        <p:blipFill>
          <a:blip r:embed="rId2" cstate="print"/>
          <a:srcRect/>
          <a:stretch>
            <a:fillRect/>
          </a:stretch>
        </p:blipFill>
        <p:spPr bwMode="auto">
          <a:xfrm>
            <a:off x="0" y="0"/>
            <a:ext cx="15087600" cy="1889125"/>
          </a:xfrm>
          <a:prstGeom prst="rect">
            <a:avLst/>
          </a:prstGeom>
          <a:noFill/>
          <a:ln w="9525">
            <a:noFill/>
            <a:miter lim="800000"/>
            <a:headEnd/>
            <a:tailEnd/>
          </a:ln>
        </p:spPr>
      </p:pic>
      <p:sp>
        <p:nvSpPr>
          <p:cNvPr id="923650" name="Rectangle 2"/>
          <p:cNvSpPr>
            <a:spLocks noGrp="1" noChangeArrowheads="1"/>
          </p:cNvSpPr>
          <p:nvPr>
            <p:ph type="ctrTitle"/>
          </p:nvPr>
        </p:nvSpPr>
        <p:spPr>
          <a:xfrm>
            <a:off x="685800" y="2590800"/>
            <a:ext cx="7772400" cy="1143000"/>
          </a:xfrm>
        </p:spPr>
        <p:txBody>
          <a:bodyPr/>
          <a:lstStyle>
            <a:lvl1pPr algn="ctr">
              <a:defRPr sz="4800">
                <a:solidFill>
                  <a:srgbClr val="0000FF"/>
                </a:solidFill>
              </a:defRPr>
            </a:lvl1pPr>
          </a:lstStyle>
          <a:p>
            <a:r>
              <a:rPr lang="en-US"/>
              <a:t>Click to edit Master title style</a:t>
            </a:r>
          </a:p>
        </p:txBody>
      </p:sp>
      <p:sp>
        <p:nvSpPr>
          <p:cNvPr id="923651" name="Rectangle 3"/>
          <p:cNvSpPr>
            <a:spLocks noGrp="1" noChangeArrowheads="1"/>
          </p:cNvSpPr>
          <p:nvPr>
            <p:ph type="subTitle" idx="1"/>
          </p:nvPr>
        </p:nvSpPr>
        <p:spPr>
          <a:xfrm>
            <a:off x="1371600" y="4343400"/>
            <a:ext cx="6400800" cy="1752600"/>
          </a:xfrm>
          <a:ln>
            <a:noFill/>
          </a:ln>
        </p:spPr>
        <p:txBody>
          <a:bodyPr/>
          <a:lstStyle>
            <a:lvl1pPr marL="0" indent="0" algn="ctr">
              <a:buFont typeface="Wingdings" pitchFamily="-32" charset="2"/>
              <a:buNone/>
              <a:defRPr sz="2000" b="1">
                <a:solidFill>
                  <a:srgbClr val="800040"/>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1060450"/>
            <a:ext cx="1943100" cy="2393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8" y="1060450"/>
            <a:ext cx="5676900" cy="2393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2071688"/>
            <a:ext cx="3810000" cy="138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4238" y="2071688"/>
            <a:ext cx="3810000" cy="138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1676400" y="152400"/>
            <a:ext cx="6781800" cy="849313"/>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31838" y="2071688"/>
            <a:ext cx="7772400" cy="1382712"/>
          </a:xfrm>
          <a:prstGeom prst="rect">
            <a:avLst/>
          </a:prstGeom>
          <a:noFill/>
          <a:ln w="9525">
            <a:solidFill>
              <a:srgbClr val="FF8000"/>
            </a:solid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title"/>
          </p:nvPr>
        </p:nvSpPr>
        <p:spPr bwMode="auto">
          <a:xfrm>
            <a:off x="1757363" y="1060450"/>
            <a:ext cx="668178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629" name="Text Box 5"/>
          <p:cNvSpPr txBox="1">
            <a:spLocks noChangeArrowheads="1"/>
          </p:cNvSpPr>
          <p:nvPr/>
        </p:nvSpPr>
        <p:spPr bwMode="auto">
          <a:xfrm>
            <a:off x="0" y="6346825"/>
            <a:ext cx="9144000" cy="503238"/>
          </a:xfrm>
          <a:prstGeom prst="rect">
            <a:avLst/>
          </a:prstGeom>
          <a:noFill/>
          <a:ln w="9525">
            <a:noFill/>
            <a:miter lim="800000"/>
            <a:headEnd/>
            <a:tailEnd/>
          </a:ln>
          <a:effectLst/>
        </p:spPr>
        <p:txBody>
          <a:bodyPr>
            <a:spAutoFit/>
          </a:bodyPr>
          <a:lstStyle/>
          <a:p>
            <a:pPr algn="ctr" defTabSz="947738">
              <a:spcBef>
                <a:spcPct val="50000"/>
              </a:spcBef>
              <a:tabLst>
                <a:tab pos="222250" algn="l"/>
                <a:tab pos="8742363" algn="r"/>
              </a:tabLst>
              <a:defRPr/>
            </a:pPr>
            <a:endParaRPr lang="en-US" sz="1200" b="1">
              <a:solidFill>
                <a:srgbClr val="FF8000"/>
              </a:solidFill>
              <a:latin typeface="Tahoma" pitchFamily="-32" charset="0"/>
            </a:endParaRPr>
          </a:p>
          <a:p>
            <a:pPr defTabSz="947738">
              <a:spcBef>
                <a:spcPct val="50000"/>
              </a:spcBef>
              <a:tabLst>
                <a:tab pos="222250" algn="l"/>
                <a:tab pos="8742363" algn="r"/>
              </a:tabLst>
              <a:defRPr/>
            </a:pPr>
            <a:r>
              <a:rPr lang="en-US" sz="1000" b="1">
                <a:solidFill>
                  <a:srgbClr val="FF8000"/>
                </a:solidFill>
                <a:latin typeface="Tahoma" pitchFamily="-32" charset="0"/>
              </a:rPr>
              <a:t>	</a:t>
            </a:r>
          </a:p>
        </p:txBody>
      </p:sp>
      <p:pic>
        <p:nvPicPr>
          <p:cNvPr id="1030" name="Picture 6"/>
          <p:cNvPicPr>
            <a:picLocks noChangeAspect="1" noChangeArrowheads="1"/>
          </p:cNvPicPr>
          <p:nvPr/>
        </p:nvPicPr>
        <p:blipFill>
          <a:blip r:embed="rId14" cstate="print"/>
          <a:srcRect/>
          <a:stretch>
            <a:fillRect/>
          </a:stretch>
        </p:blipFill>
        <p:spPr bwMode="auto">
          <a:xfrm>
            <a:off x="136525" y="136525"/>
            <a:ext cx="1143000" cy="936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iming>
    <p:tnLst>
      <p:par>
        <p:cTn id="1" dur="indefinite" restart="never" nodeType="tmRoot"/>
      </p:par>
    </p:tnLst>
  </p:timing>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chemeClr val="tx1"/>
          </a:solidFill>
          <a:latin typeface="Arial" charset="0"/>
        </a:defRPr>
      </a:lvl2pPr>
      <a:lvl3pPr algn="r" rtl="0" eaLnBrk="0" fontAlgn="base" hangingPunct="0">
        <a:spcBef>
          <a:spcPct val="0"/>
        </a:spcBef>
        <a:spcAft>
          <a:spcPct val="0"/>
        </a:spcAft>
        <a:defRPr sz="3600" b="1">
          <a:solidFill>
            <a:schemeClr val="tx1"/>
          </a:solidFill>
          <a:latin typeface="Arial" charset="0"/>
        </a:defRPr>
      </a:lvl3pPr>
      <a:lvl4pPr algn="r" rtl="0" eaLnBrk="0" fontAlgn="base" hangingPunct="0">
        <a:spcBef>
          <a:spcPct val="0"/>
        </a:spcBef>
        <a:spcAft>
          <a:spcPct val="0"/>
        </a:spcAft>
        <a:defRPr sz="3600" b="1">
          <a:solidFill>
            <a:schemeClr val="tx1"/>
          </a:solidFill>
          <a:latin typeface="Arial" charset="0"/>
        </a:defRPr>
      </a:lvl4pPr>
      <a:lvl5pPr algn="r" rtl="0" eaLnBrk="0" fontAlgn="base" hangingPunct="0">
        <a:spcBef>
          <a:spcPct val="0"/>
        </a:spcBef>
        <a:spcAft>
          <a:spcPct val="0"/>
        </a:spcAft>
        <a:defRPr sz="3600" b="1">
          <a:solidFill>
            <a:schemeClr val="tx1"/>
          </a:solidFill>
          <a:latin typeface="Arial" charset="0"/>
        </a:defRPr>
      </a:lvl5pPr>
      <a:lvl6pPr marL="457200" algn="r" rtl="0" fontAlgn="base">
        <a:spcBef>
          <a:spcPct val="0"/>
        </a:spcBef>
        <a:spcAft>
          <a:spcPct val="0"/>
        </a:spcAft>
        <a:defRPr sz="3600" b="1">
          <a:solidFill>
            <a:schemeClr val="tx1"/>
          </a:solidFill>
          <a:latin typeface="Arial" charset="0"/>
        </a:defRPr>
      </a:lvl6pPr>
      <a:lvl7pPr marL="914400" algn="r" rtl="0" fontAlgn="base">
        <a:spcBef>
          <a:spcPct val="0"/>
        </a:spcBef>
        <a:spcAft>
          <a:spcPct val="0"/>
        </a:spcAft>
        <a:defRPr sz="3600" b="1">
          <a:solidFill>
            <a:schemeClr val="tx1"/>
          </a:solidFill>
          <a:latin typeface="Arial" charset="0"/>
        </a:defRPr>
      </a:lvl7pPr>
      <a:lvl8pPr marL="1371600" algn="r" rtl="0" fontAlgn="base">
        <a:spcBef>
          <a:spcPct val="0"/>
        </a:spcBef>
        <a:spcAft>
          <a:spcPct val="0"/>
        </a:spcAft>
        <a:defRPr sz="3600" b="1">
          <a:solidFill>
            <a:schemeClr val="tx1"/>
          </a:solidFill>
          <a:latin typeface="Arial" charset="0"/>
        </a:defRPr>
      </a:lvl8pPr>
      <a:lvl9pPr marL="1828800" algn="r" rtl="0" fontAlgn="base">
        <a:spcBef>
          <a:spcPct val="0"/>
        </a:spcBef>
        <a:spcAft>
          <a:spcPct val="0"/>
        </a:spcAft>
        <a:defRPr sz="3600" b="1">
          <a:solidFill>
            <a:schemeClr val="tx1"/>
          </a:solidFill>
          <a:latin typeface="Arial" charset="0"/>
        </a:defRPr>
      </a:lvl9pPr>
    </p:titleStyle>
    <p:bodyStyle>
      <a:lvl1pPr marL="341313" indent="-341313" algn="l" rtl="0" eaLnBrk="0" fontAlgn="base" hangingPunct="0">
        <a:spcBef>
          <a:spcPct val="20000"/>
        </a:spcBef>
        <a:spcAft>
          <a:spcPct val="0"/>
        </a:spcAft>
        <a:buClr>
          <a:srgbClr val="DDC428"/>
        </a:buClr>
        <a:buFont typeface="Wingdings" pitchFamily="-32" charset="2"/>
        <a:buBlip>
          <a:blip r:embed="rId15"/>
        </a:buBlip>
        <a:defRPr>
          <a:solidFill>
            <a:srgbClr val="0000FF"/>
          </a:solidFill>
          <a:latin typeface="+mn-lt"/>
          <a:ea typeface="+mn-ea"/>
          <a:cs typeface="+mn-cs"/>
        </a:defRPr>
      </a:lvl1pPr>
      <a:lvl2pPr marL="742950" indent="-285750" algn="l" rtl="0" eaLnBrk="0" fontAlgn="base" hangingPunct="0">
        <a:spcBef>
          <a:spcPct val="20000"/>
        </a:spcBef>
        <a:spcAft>
          <a:spcPct val="0"/>
        </a:spcAft>
        <a:buClr>
          <a:srgbClr val="990709"/>
        </a:buClr>
        <a:buFont typeface="Wingdings" pitchFamily="-32" charset="2"/>
        <a:buBlip>
          <a:blip r:embed="rId16"/>
        </a:buBlip>
        <a:defRPr sz="1600">
          <a:solidFill>
            <a:srgbClr val="0000FF"/>
          </a:solidFill>
          <a:latin typeface="+mn-lt"/>
          <a:ea typeface="+mn-ea"/>
        </a:defRPr>
      </a:lvl2pPr>
      <a:lvl3pPr marL="1143000" indent="-228600" algn="l" rtl="0" eaLnBrk="0" fontAlgn="base" hangingPunct="0">
        <a:spcBef>
          <a:spcPct val="20000"/>
        </a:spcBef>
        <a:spcAft>
          <a:spcPct val="0"/>
        </a:spcAft>
        <a:buClr>
          <a:srgbClr val="0C640D"/>
        </a:buClr>
        <a:buFont typeface="Wingdings" pitchFamily="-32" charset="2"/>
        <a:buBlip>
          <a:blip r:embed="rId17"/>
        </a:buBlip>
        <a:defRPr sz="1400">
          <a:solidFill>
            <a:srgbClr val="0000FF"/>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32" charset="2"/>
        <a:buChar char=""/>
        <a:defRPr sz="1300">
          <a:solidFill>
            <a:srgbClr val="0000FF"/>
          </a:solidFill>
          <a:latin typeface="+mn-lt"/>
          <a:ea typeface="+mn-ea"/>
        </a:defRPr>
      </a:lvl4pPr>
      <a:lvl5pPr marL="2057400" indent="-228600" algn="l" rtl="0" eaLnBrk="0" fontAlgn="base" hangingPunct="0">
        <a:spcBef>
          <a:spcPct val="20000"/>
        </a:spcBef>
        <a:spcAft>
          <a:spcPct val="0"/>
        </a:spcAft>
        <a:buClr>
          <a:srgbClr val="FFFE2B"/>
        </a:buClr>
        <a:buFont typeface="Wingdings" pitchFamily="-32" charset="2"/>
        <a:buChar char=""/>
        <a:defRPr sz="1200">
          <a:solidFill>
            <a:srgbClr val="0000FF"/>
          </a:solidFill>
          <a:latin typeface="+mn-lt"/>
          <a:ea typeface="+mn-ea"/>
        </a:defRPr>
      </a:lvl5pPr>
      <a:lvl6pPr marL="25146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6pPr>
      <a:lvl7pPr marL="29718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7pPr>
      <a:lvl8pPr marL="34290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8pPr>
      <a:lvl9pPr marL="3886200" indent="-228600" algn="l" rtl="0" fontAlgn="base">
        <a:spcBef>
          <a:spcPct val="20000"/>
        </a:spcBef>
        <a:spcAft>
          <a:spcPct val="0"/>
        </a:spcAft>
        <a:buClr>
          <a:srgbClr val="FFFE2B"/>
        </a:buClr>
        <a:buFont typeface="Wingdings" pitchFamily="-32" charset="2"/>
        <a:buChar char=""/>
        <a:defRPr sz="1200">
          <a:solidFill>
            <a:srgbClr val="0000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ambridge.org/" TargetMode="External"/><Relationship Id="rId2" Type="http://schemas.openxmlformats.org/officeDocument/2006/relationships/hyperlink" Target="http://www.vsp.ucar.edu/HeliophysicsScienc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ambridge.org/us/catalogue/catalogue.asp?isbn=978052111061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physics.umn.edu/people/wilson.html"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Delores.Knipp@gmail.com" TargetMode="External"/><Relationship Id="rId13" Type="http://schemas.openxmlformats.org/officeDocument/2006/relationships/hyperlink" Target="mailto:hhudson@ssl.berkeley.edu" TargetMode="External"/><Relationship Id="rId3" Type="http://schemas.openxmlformats.org/officeDocument/2006/relationships/hyperlink" Target="mailto:Amitava.bhattacharjee@unh.edu" TargetMode="External"/><Relationship Id="rId7" Type="http://schemas.openxmlformats.org/officeDocument/2006/relationships/hyperlink" Target="mailto:pje@haystack.mit.edu" TargetMode="External"/><Relationship Id="rId12" Type="http://schemas.openxmlformats.org/officeDocument/2006/relationships/hyperlink" Target="mailto:pvfoukal@comcast.net" TargetMode="External"/><Relationship Id="rId17" Type="http://schemas.openxmlformats.org/officeDocument/2006/relationships/hyperlink" Target="mailto:edeluca@cfa.harvard.edu" TargetMode="External"/><Relationship Id="rId2" Type="http://schemas.openxmlformats.org/officeDocument/2006/relationships/notesSlide" Target="../notesSlides/notesSlide2.xml"/><Relationship Id="rId16" Type="http://schemas.openxmlformats.org/officeDocument/2006/relationships/hyperlink" Target="mailto:pevtsov@email.noao.edu" TargetMode="External"/><Relationship Id="rId1" Type="http://schemas.openxmlformats.org/officeDocument/2006/relationships/slideLayout" Target="../slideLayouts/slideLayout2.xml"/><Relationship Id="rId6" Type="http://schemas.openxmlformats.org/officeDocument/2006/relationships/hyperlink" Target="mailto:wiltbemj@ucar.edu" TargetMode="External"/><Relationship Id="rId11" Type="http://schemas.openxmlformats.org/officeDocument/2006/relationships/hyperlink" Target="mailto:peter.pilewskie@lasp.colorado.edu" TargetMode="External"/><Relationship Id="rId5" Type="http://schemas.openxmlformats.org/officeDocument/2006/relationships/hyperlink" Target="mailto:Pontus.Brandt@jhuapl.edu" TargetMode="External"/><Relationship Id="rId15" Type="http://schemas.openxmlformats.org/officeDocument/2006/relationships/hyperlink" Target="mailto:yuan-kuen.ko@nrl.navy.mil" TargetMode="External"/><Relationship Id="rId10" Type="http://schemas.openxmlformats.org/officeDocument/2006/relationships/hyperlink" Target="mailto:peter.schuck@nasa.gov" TargetMode="External"/><Relationship Id="rId4" Type="http://schemas.openxmlformats.org/officeDocument/2006/relationships/hyperlink" Target="mailto:bruce.t.tsurutani@jpl.nasa.gov" TargetMode="External"/><Relationship Id="rId9" Type="http://schemas.openxmlformats.org/officeDocument/2006/relationships/hyperlink" Target="mailto:stans@ucar.edu" TargetMode="External"/><Relationship Id="rId14" Type="http://schemas.openxmlformats.org/officeDocument/2006/relationships/hyperlink" Target="mailto:ganli.uah@gmai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lws-trt.gsfc.nasa.gov"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lws-trt.gsfc.nasa.gov"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6388" y="2298700"/>
            <a:ext cx="8540750" cy="1465263"/>
          </a:xfrm>
        </p:spPr>
        <p:txBody>
          <a:bodyPr/>
          <a:lstStyle/>
          <a:p>
            <a:pPr eaLnBrk="1" hangingPunct="1"/>
            <a:r>
              <a:rPr lang="en-US" sz="4400" dirty="0" smtClean="0"/>
              <a:t>LWS TR&amp;T Town Hall Meeting</a:t>
            </a:r>
            <a:br>
              <a:rPr lang="en-US" sz="4400" dirty="0" smtClean="0"/>
            </a:br>
            <a:r>
              <a:rPr lang="en-US" sz="4000" i="1" dirty="0" smtClean="0"/>
              <a:t>Fall AGU 2010</a:t>
            </a:r>
            <a:endParaRPr lang="en-US" sz="4400" dirty="0" smtClean="0"/>
          </a:p>
        </p:txBody>
      </p:sp>
      <p:sp>
        <p:nvSpPr>
          <p:cNvPr id="3075" name="Rectangle 4"/>
          <p:cNvSpPr>
            <a:spLocks noGrp="1" noChangeArrowheads="1"/>
          </p:cNvSpPr>
          <p:nvPr>
            <p:ph type="subTitle" idx="1"/>
          </p:nvPr>
        </p:nvSpPr>
        <p:spPr>
          <a:xfrm rot="19570988">
            <a:off x="130175" y="4064000"/>
            <a:ext cx="1965325" cy="506413"/>
          </a:xfrm>
        </p:spPr>
        <p:txBody>
          <a:bodyPr/>
          <a:lstStyle/>
          <a:p>
            <a:pPr eaLnBrk="1" hangingPunct="1"/>
            <a:r>
              <a:rPr lang="en-US" sz="3200" smtClean="0"/>
              <a:t>AGENDA</a:t>
            </a:r>
          </a:p>
        </p:txBody>
      </p:sp>
      <p:pic>
        <p:nvPicPr>
          <p:cNvPr id="3076" name="Picture 5"/>
          <p:cNvPicPr>
            <a:picLocks noChangeAspect="1" noChangeArrowheads="1"/>
          </p:cNvPicPr>
          <p:nvPr/>
        </p:nvPicPr>
        <p:blipFill>
          <a:blip r:embed="rId3" cstate="print"/>
          <a:srcRect/>
          <a:stretch>
            <a:fillRect/>
          </a:stretch>
        </p:blipFill>
        <p:spPr bwMode="auto">
          <a:xfrm>
            <a:off x="514350" y="5719763"/>
            <a:ext cx="1143000" cy="936625"/>
          </a:xfrm>
          <a:prstGeom prst="rect">
            <a:avLst/>
          </a:prstGeom>
          <a:noFill/>
          <a:ln w="9525">
            <a:noFill/>
            <a:miter lim="800000"/>
            <a:headEnd/>
            <a:tailEnd/>
          </a:ln>
        </p:spPr>
      </p:pic>
      <p:sp>
        <p:nvSpPr>
          <p:cNvPr id="3077" name="Rectangle 6"/>
          <p:cNvSpPr>
            <a:spLocks noChangeArrowheads="1"/>
          </p:cNvSpPr>
          <p:nvPr/>
        </p:nvSpPr>
        <p:spPr bwMode="auto">
          <a:xfrm>
            <a:off x="1784927" y="3644900"/>
            <a:ext cx="6853238" cy="2590949"/>
          </a:xfrm>
          <a:prstGeom prst="rect">
            <a:avLst/>
          </a:prstGeom>
          <a:noFill/>
          <a:ln w="9525">
            <a:noFill/>
            <a:miter lim="800000"/>
            <a:headEnd/>
            <a:tailEnd/>
          </a:ln>
        </p:spPr>
        <p:txBody>
          <a:bodyPr/>
          <a:lstStyle/>
          <a:p>
            <a:pPr marL="342900" indent="-342900" algn="ctr" eaLnBrk="1" hangingPunct="1">
              <a:lnSpc>
                <a:spcPct val="90000"/>
              </a:lnSpc>
              <a:spcBef>
                <a:spcPct val="20000"/>
              </a:spcBef>
              <a:buClr>
                <a:srgbClr val="DDC428"/>
              </a:buClr>
              <a:buFont typeface="Wingdings" pitchFamily="-32" charset="2"/>
              <a:buNone/>
            </a:pPr>
            <a:r>
              <a:rPr lang="en-US" sz="2400" b="1" dirty="0">
                <a:solidFill>
                  <a:srgbClr val="800040"/>
                </a:solidFill>
                <a:latin typeface="Arial" charset="0"/>
              </a:rPr>
              <a:t>Brief summary of LWS TR&amp;T Program Status</a:t>
            </a:r>
            <a:r>
              <a:rPr lang="en-US" sz="2000" b="1" dirty="0">
                <a:solidFill>
                  <a:srgbClr val="800040"/>
                </a:solidFill>
                <a:latin typeface="Arial" charset="0"/>
              </a:rPr>
              <a:t> </a:t>
            </a:r>
            <a:r>
              <a:rPr lang="en-US" sz="2000" b="1" dirty="0" smtClean="0">
                <a:solidFill>
                  <a:srgbClr val="800040"/>
                </a:solidFill>
                <a:latin typeface="Arial" charset="0"/>
              </a:rPr>
              <a:t>Lika </a:t>
            </a:r>
            <a:r>
              <a:rPr lang="en-US" sz="2000" b="1" dirty="0">
                <a:solidFill>
                  <a:srgbClr val="800040"/>
                </a:solidFill>
                <a:latin typeface="Arial" charset="0"/>
              </a:rPr>
              <a:t>Guhathakurta</a:t>
            </a:r>
            <a:r>
              <a:rPr lang="en-US" sz="2000" b="1" dirty="0" smtClean="0">
                <a:solidFill>
                  <a:srgbClr val="800040"/>
                </a:solidFill>
                <a:latin typeface="Arial" charset="0"/>
              </a:rPr>
              <a:t>, Chuck Goodrich, Bob Leamon from NASA HQ</a:t>
            </a:r>
          </a:p>
          <a:p>
            <a:pPr marL="342900" indent="-342900" algn="ctr" eaLnBrk="1" hangingPunct="1">
              <a:lnSpc>
                <a:spcPct val="90000"/>
              </a:lnSpc>
              <a:spcBef>
                <a:spcPct val="20000"/>
              </a:spcBef>
              <a:buClr>
                <a:srgbClr val="DDC428"/>
              </a:buClr>
              <a:buFont typeface="Wingdings" pitchFamily="-32" charset="2"/>
              <a:buNone/>
            </a:pPr>
            <a:endParaRPr lang="en-US" sz="2000" b="1" dirty="0">
              <a:solidFill>
                <a:srgbClr val="800040"/>
              </a:solidFill>
              <a:latin typeface="Arial" charset="0"/>
            </a:endParaRPr>
          </a:p>
          <a:p>
            <a:pPr marL="342900" indent="-342900" algn="ctr" eaLnBrk="1" hangingPunct="1">
              <a:lnSpc>
                <a:spcPct val="90000"/>
              </a:lnSpc>
              <a:spcBef>
                <a:spcPct val="20000"/>
              </a:spcBef>
              <a:buClr>
                <a:srgbClr val="DDC428"/>
              </a:buClr>
            </a:pPr>
            <a:r>
              <a:rPr lang="en-US" sz="2400" b="1" dirty="0" smtClean="0">
                <a:solidFill>
                  <a:srgbClr val="800040"/>
                </a:solidFill>
                <a:latin typeface="Arial" charset="0"/>
              </a:rPr>
              <a:t>Comments </a:t>
            </a:r>
            <a:r>
              <a:rPr lang="en-US" sz="2400" b="1" dirty="0">
                <a:solidFill>
                  <a:srgbClr val="800040"/>
                </a:solidFill>
                <a:latin typeface="Arial" charset="0"/>
              </a:rPr>
              <a:t>on current Focus Team </a:t>
            </a:r>
            <a:r>
              <a:rPr lang="en-US" sz="2400" b="1" dirty="0" smtClean="0">
                <a:solidFill>
                  <a:srgbClr val="800040"/>
                </a:solidFill>
                <a:latin typeface="Arial" charset="0"/>
              </a:rPr>
              <a:t>and Strategic Capability activities</a:t>
            </a:r>
            <a:r>
              <a:rPr lang="en-US" sz="1800" b="1" dirty="0" smtClean="0">
                <a:solidFill>
                  <a:srgbClr val="800040"/>
                </a:solidFill>
                <a:latin typeface="Arial" charset="0"/>
              </a:rPr>
              <a:t> (Team </a:t>
            </a:r>
            <a:r>
              <a:rPr lang="en-US" sz="1800" b="1" dirty="0">
                <a:solidFill>
                  <a:srgbClr val="800040"/>
                </a:solidFill>
                <a:latin typeface="Arial" charset="0"/>
              </a:rPr>
              <a:t>leads) </a:t>
            </a:r>
            <a:endParaRPr lang="en-US" sz="1800" b="1" dirty="0" smtClean="0">
              <a:solidFill>
                <a:srgbClr val="800040"/>
              </a:solidFill>
              <a:latin typeface="Arial" charset="0"/>
            </a:endParaRPr>
          </a:p>
          <a:p>
            <a:pPr marL="342900" indent="-342900" algn="ctr" eaLnBrk="1" hangingPunct="1">
              <a:lnSpc>
                <a:spcPct val="90000"/>
              </a:lnSpc>
              <a:spcBef>
                <a:spcPct val="20000"/>
              </a:spcBef>
              <a:buClr>
                <a:srgbClr val="DDC428"/>
              </a:buClr>
            </a:pPr>
            <a:endParaRPr lang="en-US" sz="1800" b="1" dirty="0" smtClean="0">
              <a:solidFill>
                <a:srgbClr val="800040"/>
              </a:solidFill>
              <a:latin typeface="Arial" charset="0"/>
            </a:endParaRPr>
          </a:p>
          <a:p>
            <a:pPr marL="342900" indent="-342900" algn="ctr" eaLnBrk="1" hangingPunct="1">
              <a:lnSpc>
                <a:spcPct val="90000"/>
              </a:lnSpc>
              <a:spcBef>
                <a:spcPct val="20000"/>
              </a:spcBef>
              <a:buClr>
                <a:srgbClr val="DDC428"/>
              </a:buClr>
            </a:pPr>
            <a:r>
              <a:rPr lang="en-US" sz="2400" b="1" dirty="0" smtClean="0">
                <a:solidFill>
                  <a:srgbClr val="800040"/>
                </a:solidFill>
                <a:latin typeface="Arial" charset="0"/>
              </a:rPr>
              <a:t>Open discussion of LWS TR&amp;T Program and next Focus Topics</a:t>
            </a:r>
          </a:p>
          <a:p>
            <a:pPr marL="342900" indent="-342900" algn="ctr" eaLnBrk="1" hangingPunct="1">
              <a:lnSpc>
                <a:spcPct val="90000"/>
              </a:lnSpc>
              <a:spcBef>
                <a:spcPct val="20000"/>
              </a:spcBef>
              <a:buClr>
                <a:srgbClr val="DDC428"/>
              </a:buClr>
              <a:buFont typeface="Wingdings" pitchFamily="-32" charset="2"/>
              <a:buNone/>
            </a:pPr>
            <a:endParaRPr lang="en-US" sz="2000" b="1" dirty="0">
              <a:solidFill>
                <a:srgbClr val="800040"/>
              </a:solidFill>
              <a:latin typeface="Arial" charset="0"/>
            </a:endParaRPr>
          </a:p>
          <a:p>
            <a:pPr marL="342900" indent="-342900" algn="ctr" eaLnBrk="1" hangingPunct="1">
              <a:lnSpc>
                <a:spcPct val="90000"/>
              </a:lnSpc>
              <a:spcBef>
                <a:spcPct val="20000"/>
              </a:spcBef>
              <a:buClr>
                <a:srgbClr val="DDC428"/>
              </a:buClr>
              <a:buFont typeface="Wingdings" pitchFamily="-32" charset="2"/>
              <a:buNone/>
            </a:pPr>
            <a:endParaRPr lang="en-US" sz="2000" b="1" dirty="0">
              <a:solidFill>
                <a:srgbClr val="800040"/>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3340" name="Group 60"/>
          <p:cNvGraphicFramePr>
            <a:graphicFrameLocks noGrp="1"/>
          </p:cNvGraphicFramePr>
          <p:nvPr/>
        </p:nvGraphicFramePr>
        <p:xfrm>
          <a:off x="152400" y="1173163"/>
          <a:ext cx="8818563" cy="5632450"/>
        </p:xfrm>
        <a:graphic>
          <a:graphicData uri="http://schemas.openxmlformats.org/drawingml/2006/table">
            <a:tbl>
              <a:tblPr/>
              <a:tblGrid>
                <a:gridCol w="1516063"/>
                <a:gridCol w="1458912"/>
                <a:gridCol w="1514475"/>
                <a:gridCol w="1347788"/>
                <a:gridCol w="1374775"/>
                <a:gridCol w="1606550"/>
              </a:tblGrid>
              <a:tr h="354013">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07" charset="0"/>
                          <a:ea typeface="ＭＳ Ｐゴシック" pitchFamily="-107" charset="-128"/>
                        </a:rPr>
                        <a:t>2004</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07" charset="0"/>
                          <a:ea typeface="ＭＳ Ｐゴシック" pitchFamily="-107" charset="-128"/>
                        </a:rPr>
                        <a:t>2005</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07" charset="0"/>
                          <a:ea typeface="ＭＳ Ｐゴシック" pitchFamily="-107" charset="-128"/>
                        </a:rPr>
                        <a:t>2006</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07" charset="0"/>
                          <a:ea typeface="ＭＳ Ｐゴシック" pitchFamily="-107" charset="-128"/>
                        </a:rPr>
                        <a:t>2007</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07" charset="0"/>
                          <a:ea typeface="ＭＳ Ｐゴシック" pitchFamily="-107" charset="-128"/>
                        </a:rPr>
                        <a:t>2008</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07" charset="0"/>
                          <a:ea typeface="ＭＳ Ｐゴシック" pitchFamily="-107" charset="-128"/>
                        </a:rPr>
                        <a:t>2009</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3138">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7" charset="-128"/>
                        </a:rPr>
                        <a:t>Solar origins</a:t>
                      </a:r>
                      <a:r>
                        <a:rPr kumimoji="0" lang="en-US" sz="1200" b="0" i="0" u="none" strike="noStrike" cap="none" normalizeH="0" baseline="0" dirty="0" smtClean="0">
                          <a:ln>
                            <a:noFill/>
                          </a:ln>
                          <a:solidFill>
                            <a:schemeClr val="tx1"/>
                          </a:solidFill>
                          <a:effectLst/>
                          <a:latin typeface="Arial" charset="0"/>
                          <a:ea typeface="ＭＳ Ｐゴシック" pitchFamily="-107" charset="-128"/>
                        </a:rPr>
                        <a:t> of the plasma and magnetic flux of observed </a:t>
                      </a:r>
                      <a:r>
                        <a:rPr kumimoji="0" lang="en-US" sz="1200" b="1" i="0" u="none" strike="noStrike" cap="none" normalizeH="0" baseline="0" dirty="0" smtClean="0">
                          <a:ln>
                            <a:noFill/>
                          </a:ln>
                          <a:solidFill>
                            <a:schemeClr val="tx1"/>
                          </a:solidFill>
                          <a:effectLst/>
                          <a:latin typeface="Arial" charset="0"/>
                          <a:ea typeface="ＭＳ Ｐゴシック" pitchFamily="-107" charset="-128"/>
                        </a:rPr>
                        <a:t>ICMEs</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7" charset="-128"/>
                        </a:rPr>
                        <a:t>Shock acceleration </a:t>
                      </a:r>
                      <a:r>
                        <a:rPr kumimoji="0" lang="en-US" sz="1200" b="0" i="0" u="none" strike="noStrike" cap="none" normalizeH="0" baseline="0" dirty="0" smtClean="0">
                          <a:ln>
                            <a:noFill/>
                          </a:ln>
                          <a:solidFill>
                            <a:schemeClr val="tx1"/>
                          </a:solidFill>
                          <a:effectLst/>
                          <a:latin typeface="Arial" charset="0"/>
                          <a:ea typeface="ＭＳ Ｐゴシック" pitchFamily="-107" charset="-128"/>
                        </a:rPr>
                        <a:t>of SEPs by </a:t>
                      </a:r>
                      <a:r>
                        <a:rPr kumimoji="0" lang="en-US" sz="1200" b="1" i="0" u="none" strike="noStrike" cap="none" normalizeH="0" baseline="0" dirty="0" smtClean="0">
                          <a:ln>
                            <a:noFill/>
                          </a:ln>
                          <a:solidFill>
                            <a:schemeClr val="tx1"/>
                          </a:solidFill>
                          <a:effectLst/>
                          <a:latin typeface="Arial" charset="0"/>
                          <a:ea typeface="ＭＳ Ｐゴシック" pitchFamily="-107" charset="-128"/>
                        </a:rPr>
                        <a:t>interplanetary CMEs </a:t>
                      </a:r>
                      <a:endParaRPr kumimoji="0" lang="en-US" sz="1200" b="0" i="0" u="none" strike="noStrike" cap="none" normalizeH="0" baseline="0" dirty="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7" charset="-128"/>
                        </a:rPr>
                        <a:t>Predict </a:t>
                      </a:r>
                      <a:r>
                        <a:rPr kumimoji="0" lang="en-US" sz="1200" b="1" i="0" u="none" strike="noStrike" cap="none" normalizeH="0" baseline="0" dirty="0" smtClean="0">
                          <a:ln>
                            <a:noFill/>
                          </a:ln>
                          <a:solidFill>
                            <a:schemeClr val="tx1"/>
                          </a:solidFill>
                          <a:effectLst/>
                          <a:latin typeface="Arial" charset="0"/>
                          <a:ea typeface="ＭＳ Ｐゴシック" pitchFamily="-107" charset="-128"/>
                        </a:rPr>
                        <a:t>emergence of solar active regions </a:t>
                      </a:r>
                      <a:r>
                        <a:rPr kumimoji="0" lang="en-US" sz="1200" b="0" i="0" u="none" strike="noStrike" cap="none" normalizeH="0" baseline="0" dirty="0" smtClean="0">
                          <a:ln>
                            <a:noFill/>
                          </a:ln>
                          <a:solidFill>
                            <a:schemeClr val="tx1"/>
                          </a:solidFill>
                          <a:effectLst/>
                          <a:latin typeface="Arial" charset="0"/>
                          <a:ea typeface="ＭＳ Ｐゴシック" pitchFamily="-107" charset="-128"/>
                        </a:rPr>
                        <a:t> before visible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7" charset="-128"/>
                        </a:rPr>
                        <a:t>Magnetic Connection of </a:t>
                      </a:r>
                      <a:r>
                        <a:rPr kumimoji="0" lang="en-US" sz="1200" b="1" i="0" u="none" strike="noStrike" cap="none" normalizeH="0" baseline="0" dirty="0" smtClean="0">
                          <a:ln>
                            <a:noFill/>
                          </a:ln>
                          <a:solidFill>
                            <a:schemeClr val="tx1"/>
                          </a:solidFill>
                          <a:effectLst/>
                          <a:latin typeface="Arial" charset="0"/>
                          <a:ea typeface="ＭＳ Ｐゴシック" pitchFamily="-107" charset="-128"/>
                        </a:rPr>
                        <a:t>Photosphere and Low Corona</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07" charset="0"/>
                          <a:ea typeface="ＭＳ Ｐゴシック" pitchFamily="-107" charset="-128"/>
                        </a:rPr>
                        <a:t>Properties of the Solar Dynamo that affect Irradiance and Active</a:t>
                      </a:r>
                      <a:r>
                        <a:rPr kumimoji="0" lang="en-US" sz="1200" b="0" i="0" u="none" strike="noStrike" cap="none" normalizeH="0" baseline="0" dirty="0" smtClean="0">
                          <a:ln>
                            <a:noFill/>
                          </a:ln>
                          <a:solidFill>
                            <a:schemeClr val="tx1"/>
                          </a:solidFill>
                          <a:effectLst/>
                          <a:latin typeface="Times New Roman" pitchFamily="-107" charset="0"/>
                          <a:ea typeface="ＭＳ Ｐゴシック" pitchFamily="-107" charset="-128"/>
                        </a:rPr>
                        <a:t> </a:t>
                      </a:r>
                      <a:r>
                        <a:rPr kumimoji="0" lang="en-US" sz="1200" b="1" i="0" u="none" strike="noStrike" cap="none" normalizeH="0" baseline="0" dirty="0" smtClean="0">
                          <a:ln>
                            <a:noFill/>
                          </a:ln>
                          <a:solidFill>
                            <a:schemeClr val="tx1"/>
                          </a:solidFill>
                          <a:effectLst/>
                          <a:latin typeface="Times New Roman" pitchFamily="-107" charset="0"/>
                          <a:ea typeface="ＭＳ Ｐゴシック" pitchFamily="-107" charset="-128"/>
                        </a:rPr>
                        <a:t>Regions</a:t>
                      </a:r>
                      <a:endParaRPr kumimoji="0" lang="en-US" sz="1200" b="0" i="0" u="none" strike="noStrike" cap="none" normalizeH="0" baseline="0" dirty="0" smtClean="0">
                        <a:ln>
                          <a:noFill/>
                        </a:ln>
                        <a:solidFill>
                          <a:schemeClr val="tx1"/>
                        </a:solidFill>
                        <a:effectLst/>
                        <a:latin typeface="Times New Roman" pitchFamily="-107" charset="0"/>
                        <a:ea typeface="ＭＳ Ｐゴシック" pitchFamily="-107"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7" charset="-128"/>
                        </a:rPr>
                        <a:t>Behavior of the </a:t>
                      </a:r>
                      <a:r>
                        <a:rPr kumimoji="0" lang="en-US" sz="1200" b="1" i="0" u="none" strike="noStrike" cap="none" normalizeH="0" baseline="0" dirty="0" err="1" smtClean="0">
                          <a:ln>
                            <a:noFill/>
                          </a:ln>
                          <a:solidFill>
                            <a:schemeClr val="tx1"/>
                          </a:solidFill>
                          <a:effectLst/>
                          <a:latin typeface="Arial" charset="0"/>
                          <a:ea typeface="ＭＳ Ｐゴシック" pitchFamily="-107" charset="-128"/>
                        </a:rPr>
                        <a:t>Plasmasphere</a:t>
                      </a:r>
                      <a:r>
                        <a:rPr kumimoji="0" lang="en-US" sz="1200" b="0" i="0" u="none" strike="noStrike" cap="none" normalizeH="0" baseline="0" dirty="0" smtClean="0">
                          <a:ln>
                            <a:noFill/>
                          </a:ln>
                          <a:solidFill>
                            <a:schemeClr val="tx1"/>
                          </a:solidFill>
                          <a:effectLst/>
                          <a:latin typeface="Arial" charset="0"/>
                          <a:ea typeface="ＭＳ Ｐゴシック" pitchFamily="-107" charset="-128"/>
                        </a:rPr>
                        <a:t> and its Influence on the </a:t>
                      </a:r>
                      <a:r>
                        <a:rPr kumimoji="0" lang="en-US" sz="1200" b="0" i="0" u="none" strike="noStrike" cap="none" normalizeH="0" baseline="0" dirty="0" err="1" smtClean="0">
                          <a:ln>
                            <a:noFill/>
                          </a:ln>
                          <a:solidFill>
                            <a:schemeClr val="tx1"/>
                          </a:solidFill>
                          <a:effectLst/>
                          <a:latin typeface="Arial" charset="0"/>
                          <a:ea typeface="ＭＳ Ｐゴシック" pitchFamily="-107" charset="-128"/>
                        </a:rPr>
                        <a:t>Iono</a:t>
                      </a:r>
                      <a:r>
                        <a:rPr kumimoji="0" lang="en-US" sz="1200" b="0" i="0" u="none" strike="noStrike" cap="none" normalizeH="0" baseline="0" dirty="0" smtClean="0">
                          <a:ln>
                            <a:noFill/>
                          </a:ln>
                          <a:solidFill>
                            <a:schemeClr val="tx1"/>
                          </a:solidFill>
                          <a:effectLst/>
                          <a:latin typeface="Arial" charset="0"/>
                          <a:ea typeface="ＭＳ Ｐゴシック" pitchFamily="-107" charset="-128"/>
                        </a:rPr>
                        <a:t>-/Magnetosphere</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3138">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07" charset="-128"/>
                        </a:rPr>
                        <a:t>Topology and impact of  the </a:t>
                      </a:r>
                      <a:r>
                        <a:rPr kumimoji="0" lang="en-US" sz="1200" b="1" i="0" u="none" strike="noStrike" cap="none" normalizeH="0" baseline="0" smtClean="0">
                          <a:ln>
                            <a:noFill/>
                          </a:ln>
                          <a:solidFill>
                            <a:schemeClr val="tx1"/>
                          </a:solidFill>
                          <a:effectLst/>
                          <a:latin typeface="Arial" charset="0"/>
                          <a:ea typeface="ＭＳ Ｐゴシック" pitchFamily="-107" charset="-128"/>
                        </a:rPr>
                        <a:t>magnetic field</a:t>
                      </a:r>
                      <a:r>
                        <a:rPr kumimoji="0" lang="en-US" sz="1200" b="0" i="0" u="none" strike="noStrike" cap="none" normalizeH="0" baseline="0" smtClean="0">
                          <a:ln>
                            <a:noFill/>
                          </a:ln>
                          <a:solidFill>
                            <a:schemeClr val="tx1"/>
                          </a:solidFill>
                          <a:effectLst/>
                          <a:latin typeface="Arial" charset="0"/>
                          <a:ea typeface="ＭＳ Ｐゴシック" pitchFamily="-107" charset="-128"/>
                        </a:rPr>
                        <a:t> </a:t>
                      </a:r>
                      <a:r>
                        <a:rPr kumimoji="0" lang="en-US" sz="1200" b="1" i="0" u="none" strike="noStrike" cap="none" normalizeH="0" baseline="0" smtClean="0">
                          <a:ln>
                            <a:noFill/>
                          </a:ln>
                          <a:solidFill>
                            <a:schemeClr val="tx1"/>
                          </a:solidFill>
                          <a:effectLst/>
                          <a:latin typeface="Arial" charset="0"/>
                          <a:ea typeface="ＭＳ Ｐゴシック" pitchFamily="-107" charset="-128"/>
                        </a:rPr>
                        <a:t>through the photosphere, corona and heliosp.</a:t>
                      </a:r>
                      <a:endParaRPr kumimoji="0" lang="en-US" sz="1200" b="0" i="0" u="none" strike="noStrike" cap="none" normalizeH="0" baseline="0" smtClean="0">
                        <a:ln>
                          <a:noFill/>
                        </a:ln>
                        <a:solidFill>
                          <a:schemeClr val="tx1"/>
                        </a:solidFill>
                        <a:effectLst/>
                        <a:latin typeface="Arial" charset="0"/>
                        <a:ea typeface="ＭＳ Ｐゴシック" pitchFamily="-107" charset="-128"/>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07" charset="-128"/>
                        </a:rPr>
                        <a:t>Mechanism for </a:t>
                      </a:r>
                      <a:r>
                        <a:rPr kumimoji="0" lang="en-US" sz="1200" b="1" i="0" u="none" strike="noStrike" cap="none" normalizeH="0" baseline="0" smtClean="0">
                          <a:ln>
                            <a:noFill/>
                          </a:ln>
                          <a:solidFill>
                            <a:schemeClr val="tx1"/>
                          </a:solidFill>
                          <a:effectLst/>
                          <a:latin typeface="Arial" charset="0"/>
                          <a:ea typeface="ＭＳ Ｐゴシック" pitchFamily="-107" charset="-128"/>
                        </a:rPr>
                        <a:t>solar wind heating and acceleration </a:t>
                      </a:r>
                      <a:endParaRPr kumimoji="0" lang="en-US" sz="1200" b="0" i="0" u="none" strike="noStrike" cap="none" normalizeH="0" baseline="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07" charset="-128"/>
                        </a:rPr>
                        <a:t>Understand </a:t>
                      </a:r>
                      <a:r>
                        <a:rPr kumimoji="0" lang="en-US" sz="1200" b="1" i="0" u="none" strike="noStrike" cap="none" normalizeH="0" baseline="0" smtClean="0">
                          <a:ln>
                            <a:noFill/>
                          </a:ln>
                          <a:solidFill>
                            <a:schemeClr val="tx1"/>
                          </a:solidFill>
                          <a:effectLst/>
                          <a:latin typeface="Arial" charset="0"/>
                          <a:ea typeface="ＭＳ Ｐゴシック" pitchFamily="-107" charset="-128"/>
                        </a:rPr>
                        <a:t>how flares accelerate particles near the Sun </a:t>
                      </a:r>
                      <a:r>
                        <a:rPr kumimoji="0" lang="en-US" sz="1200" b="0" i="0" u="none" strike="noStrike" cap="none" normalizeH="0" baseline="0" smtClean="0">
                          <a:ln>
                            <a:noFill/>
                          </a:ln>
                          <a:solidFill>
                            <a:schemeClr val="tx1"/>
                          </a:solidFill>
                          <a:effectLst/>
                          <a:latin typeface="Arial" charset="0"/>
                          <a:ea typeface="ＭＳ Ｐゴシック" pitchFamily="-107" charset="-128"/>
                        </a:rPr>
                        <a:t>and contribution to large SEP events </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Modulation of Galactic Cosmic Rays,… due to</a:t>
                      </a:r>
                      <a:r>
                        <a:rPr kumimoji="0" lang="en-US" sz="1200" b="0" i="0" u="none" strike="noStrike" cap="none" normalizeH="0" baseline="0" smtClean="0">
                          <a:ln>
                            <a:noFill/>
                          </a:ln>
                          <a:solidFill>
                            <a:schemeClr val="tx1"/>
                          </a:solidFill>
                          <a:effectLst/>
                          <a:latin typeface="Arial" charset="0"/>
                          <a:ea typeface="ＭＳ Ｐゴシック" pitchFamily="-107" charset="-128"/>
                        </a:rPr>
                        <a:t> </a:t>
                      </a:r>
                      <a:r>
                        <a:rPr kumimoji="0" lang="en-US" sz="1200" b="1" i="0" u="none" strike="noStrike" cap="none" normalizeH="0" baseline="0" smtClean="0">
                          <a:ln>
                            <a:noFill/>
                          </a:ln>
                          <a:solidFill>
                            <a:schemeClr val="tx1"/>
                          </a:solidFill>
                          <a:effectLst/>
                          <a:latin typeface="Arial" charset="0"/>
                          <a:ea typeface="ＭＳ Ｐゴシック" pitchFamily="-107" charset="-128"/>
                        </a:rPr>
                        <a:t>Long-term Solar Activity</a:t>
                      </a:r>
                      <a:endParaRPr kumimoji="0" lang="en-US" sz="2800" b="0" i="0" u="none" strike="noStrike" cap="none" normalizeH="0" baseline="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07" charset="0"/>
                          <a:ea typeface="ＭＳ Ｐゴシック" pitchFamily="-107" charset="-128"/>
                        </a:rPr>
                        <a:t>Use Inner Heliosphere Obs. to Better Constrain CME and SEP Models</a:t>
                      </a:r>
                      <a:endParaRPr kumimoji="0" lang="en-US" sz="1200" b="0" i="0" u="none" strike="noStrike" cap="none" normalizeH="0" baseline="0" smtClean="0">
                        <a:ln>
                          <a:noFill/>
                        </a:ln>
                        <a:solidFill>
                          <a:schemeClr val="tx1"/>
                        </a:solidFill>
                        <a:effectLst/>
                        <a:latin typeface="Times New Roman" pitchFamily="-107"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7" charset="-128"/>
                          <a:cs typeface="Arial" charset="0"/>
                        </a:rPr>
                        <a:t>Origin and Nature of the </a:t>
                      </a:r>
                      <a:r>
                        <a:rPr kumimoji="0" lang="en-US" sz="1200" b="1" i="0" u="none" strike="noStrike" cap="none" normalizeH="0" baseline="0" dirty="0" smtClean="0">
                          <a:ln>
                            <a:noFill/>
                          </a:ln>
                          <a:solidFill>
                            <a:schemeClr val="tx1"/>
                          </a:solidFill>
                          <a:effectLst/>
                          <a:latin typeface="Arial" charset="0"/>
                          <a:ea typeface="ＭＳ Ｐゴシック" pitchFamily="-107" charset="-128"/>
                          <a:cs typeface="Arial" charset="0"/>
                        </a:rPr>
                        <a:t>Slow Solar Wind</a:t>
                      </a:r>
                      <a:r>
                        <a:rPr kumimoji="0" lang="en-US" sz="1200" b="0" i="0" u="none" strike="noStrike" cap="none" normalizeH="0" baseline="0" dirty="0" smtClean="0">
                          <a:ln>
                            <a:noFill/>
                          </a:ln>
                          <a:solidFill>
                            <a:schemeClr val="tx1"/>
                          </a:solidFill>
                          <a:effectLst/>
                          <a:latin typeface="Arial" charset="0"/>
                          <a:ea typeface="ＭＳ Ｐゴシック" pitchFamily="-107" charset="-128"/>
                          <a:cs typeface="Arial" charset="0"/>
                        </a:rPr>
                        <a:t>, </a:t>
                      </a:r>
                      <a:r>
                        <a:rPr kumimoji="0" lang="en-US" sz="1200" b="1" i="0" u="none" strike="noStrike" cap="none" normalizeH="0" baseline="0" dirty="0" smtClean="0">
                          <a:ln>
                            <a:noFill/>
                          </a:ln>
                          <a:solidFill>
                            <a:schemeClr val="tx1"/>
                          </a:solidFill>
                          <a:effectLst/>
                          <a:latin typeface="Arial" charset="0"/>
                          <a:ea typeface="ＭＳ Ｐゴシック" pitchFamily="-107" charset="-128"/>
                          <a:cs typeface="Arial" charset="0"/>
                        </a:rPr>
                        <a:t>and its effect on </a:t>
                      </a:r>
                      <a:r>
                        <a:rPr kumimoji="0" lang="en-US" sz="1200" b="1" i="0" u="none" strike="noStrike" cap="none" normalizeH="0" baseline="0" dirty="0" err="1" smtClean="0">
                          <a:ln>
                            <a:noFill/>
                          </a:ln>
                          <a:solidFill>
                            <a:schemeClr val="tx1"/>
                          </a:solidFill>
                          <a:effectLst/>
                          <a:latin typeface="Arial" charset="0"/>
                          <a:ea typeface="ＭＳ Ｐゴシック" pitchFamily="-107" charset="-128"/>
                          <a:cs typeface="Arial" charset="0"/>
                        </a:rPr>
                        <a:t>Helio</a:t>
                      </a:r>
                      <a:r>
                        <a:rPr kumimoji="0" lang="en-US" sz="1200" b="1" i="0" u="none" strike="noStrike" cap="none" normalizeH="0" baseline="0" dirty="0" smtClean="0">
                          <a:ln>
                            <a:noFill/>
                          </a:ln>
                          <a:solidFill>
                            <a:schemeClr val="tx1"/>
                          </a:solidFill>
                          <a:effectLst/>
                          <a:latin typeface="Arial" charset="0"/>
                          <a:ea typeface="ＭＳ Ｐゴシック" pitchFamily="-107" charset="-128"/>
                          <a:cs typeface="Arial" charset="0"/>
                        </a:rPr>
                        <a:t> Structures,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7" charset="-128"/>
                          <a:cs typeface="Arial" charset="0"/>
                        </a:rPr>
                        <a:t>and SEP Transport</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Origin of solar-energetic particles at the sun and inner heliosphere </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Solar wind plasma entry and transport  in the magnetosphere</a:t>
                      </a:r>
                      <a:r>
                        <a:rPr kumimoji="0" lang="en-US" sz="1200" b="0" i="0" u="none" strike="noStrike" cap="none" normalizeH="0" baseline="0" smtClean="0">
                          <a:ln>
                            <a:noFill/>
                          </a:ln>
                          <a:solidFill>
                            <a:schemeClr val="tx1"/>
                          </a:solidFill>
                          <a:effectLst/>
                          <a:latin typeface="Arial" charset="0"/>
                          <a:ea typeface="ＭＳ Ｐゴシック" pitchFamily="-107" charset="-128"/>
                        </a:rPr>
                        <a:t> </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Plasma redistribution during storms in the ITM system</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Daily Variability in the Thermosphere and Ionosphere</a:t>
                      </a:r>
                      <a:endParaRPr kumimoji="0" lang="en-US" sz="2800" b="1" i="0" u="none" strike="noStrike" cap="none" normalizeH="0" baseline="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07" charset="-128"/>
                          <a:cs typeface="Arial" charset="0"/>
                        </a:rPr>
                        <a:t>Integrate</a:t>
                      </a:r>
                      <a:r>
                        <a:rPr kumimoji="0" lang="en-US" sz="1200" b="1" i="0" u="none" strike="noStrike" cap="none" normalizeH="0" baseline="0" smtClean="0">
                          <a:ln>
                            <a:noFill/>
                          </a:ln>
                          <a:solidFill>
                            <a:schemeClr val="tx1"/>
                          </a:solidFill>
                          <a:effectLst/>
                          <a:latin typeface="Arial" charset="0"/>
                          <a:ea typeface="ＭＳ Ｐゴシック" pitchFamily="-107" charset="-128"/>
                          <a:cs typeface="Arial" charset="0"/>
                        </a:rPr>
                        <a:t> Non-MHD/Kinetic Effects into Global Models</a:t>
                      </a:r>
                      <a:endParaRPr kumimoji="0" lang="en-US" sz="1200" b="0" i="0" u="none" strike="noStrike" cap="none" normalizeH="0" baseline="0" smtClean="0">
                        <a:ln>
                          <a:noFill/>
                        </a:ln>
                        <a:solidFill>
                          <a:schemeClr val="tx1"/>
                        </a:solidFill>
                        <a:effectLst/>
                        <a:latin typeface="Arial" charset="0"/>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ＭＳ Ｐゴシック" pitchFamily="-107" charset="-128"/>
                          <a:cs typeface="Arial" charset="0"/>
                        </a:rPr>
                        <a:t>Predict the Onset and Space Weather Impacts of Fast CMEs/Eruptive Flares</a:t>
                      </a:r>
                      <a:endParaRPr kumimoji="0" lang="en-US" sz="1100" b="0" i="0" u="none" strike="noStrike" cap="none" normalizeH="0" baseline="0" dirty="0" smtClean="0">
                        <a:ln>
                          <a:noFill/>
                        </a:ln>
                        <a:solidFill>
                          <a:schemeClr val="tx1"/>
                        </a:solidFill>
                        <a:effectLst/>
                        <a:latin typeface="Arial" charset="0"/>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575">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Formation</a:t>
                      </a:r>
                      <a:r>
                        <a:rPr kumimoji="0" lang="en-US" sz="1200" b="0" i="0" u="none" strike="noStrike" cap="none" normalizeH="0" baseline="0" smtClean="0">
                          <a:ln>
                            <a:noFill/>
                          </a:ln>
                          <a:solidFill>
                            <a:schemeClr val="tx1"/>
                          </a:solidFill>
                          <a:effectLst/>
                          <a:latin typeface="Arial" charset="0"/>
                          <a:ea typeface="ＭＳ Ｐゴシック" pitchFamily="-107" charset="-128"/>
                        </a:rPr>
                        <a:t> and loss of </a:t>
                      </a:r>
                      <a:r>
                        <a:rPr kumimoji="0" lang="en-US" sz="1200" b="1" i="0" u="none" strike="noStrike" cap="none" normalizeH="0" baseline="0" smtClean="0">
                          <a:ln>
                            <a:noFill/>
                          </a:ln>
                          <a:solidFill>
                            <a:schemeClr val="tx1"/>
                          </a:solidFill>
                          <a:effectLst/>
                          <a:latin typeface="Arial" charset="0"/>
                          <a:ea typeface="ＭＳ Ｐゴシック" pitchFamily="-107" charset="-128"/>
                        </a:rPr>
                        <a:t>new radiation belts </a:t>
                      </a:r>
                      <a:r>
                        <a:rPr kumimoji="0" lang="en-US" sz="1200" b="0" i="0" u="none" strike="noStrike" cap="none" normalizeH="0" baseline="0" smtClean="0">
                          <a:ln>
                            <a:noFill/>
                          </a:ln>
                          <a:solidFill>
                            <a:schemeClr val="tx1"/>
                          </a:solidFill>
                          <a:effectLst/>
                          <a:latin typeface="Arial" charset="0"/>
                          <a:ea typeface="ＭＳ Ｐゴシック" pitchFamily="-107" charset="-128"/>
                        </a:rPr>
                        <a:t>in the slot region …..</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Storm effects </a:t>
                      </a:r>
                      <a:r>
                        <a:rPr kumimoji="0" lang="en-US" sz="1200" b="0" i="0" u="none" strike="noStrike" cap="none" normalizeH="0" baseline="0" smtClean="0">
                          <a:ln>
                            <a:noFill/>
                          </a:ln>
                          <a:solidFill>
                            <a:schemeClr val="tx1"/>
                          </a:solidFill>
                          <a:effectLst/>
                          <a:latin typeface="Arial" charset="0"/>
                          <a:ea typeface="ＭＳ Ｐゴシック" pitchFamily="-107" charset="-128"/>
                        </a:rPr>
                        <a:t>on globlal electrodynamics of the  </a:t>
                      </a:r>
                      <a:r>
                        <a:rPr kumimoji="0" lang="en-US" sz="1200" b="1" i="0" u="none" strike="noStrike" cap="none" normalizeH="0" baseline="0" smtClean="0">
                          <a:ln>
                            <a:noFill/>
                          </a:ln>
                          <a:solidFill>
                            <a:schemeClr val="tx1"/>
                          </a:solidFill>
                          <a:effectLst/>
                          <a:latin typeface="Arial" charset="0"/>
                          <a:ea typeface="ＭＳ Ｐゴシック" pitchFamily="-107" charset="-128"/>
                        </a:rPr>
                        <a:t>middle and low latitude ionosphere </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Middle and low latitude </a:t>
                      </a:r>
                      <a:r>
                        <a:rPr kumimoji="0" lang="en-US" sz="1200" b="0" i="0" u="none" strike="noStrike" cap="none" normalizeH="0" baseline="0" smtClean="0">
                          <a:ln>
                            <a:noFill/>
                          </a:ln>
                          <a:solidFill>
                            <a:schemeClr val="tx1"/>
                          </a:solidFill>
                          <a:effectLst/>
                          <a:latin typeface="Arial" charset="0"/>
                          <a:ea typeface="ＭＳ Ｐゴシック" pitchFamily="-107" charset="-128"/>
                        </a:rPr>
                        <a:t>sources, effects, and  distribution of </a:t>
                      </a:r>
                      <a:r>
                        <a:rPr kumimoji="0" lang="en-US" sz="1200" b="1" i="0" u="none" strike="noStrike" cap="none" normalizeH="0" baseline="0" smtClean="0">
                          <a:ln>
                            <a:noFill/>
                          </a:ln>
                          <a:solidFill>
                            <a:schemeClr val="tx1"/>
                          </a:solidFill>
                          <a:effectLst/>
                          <a:latin typeface="Arial" charset="0"/>
                          <a:ea typeface="ＭＳ Ｐゴシック" pitchFamily="-107" charset="-128"/>
                        </a:rPr>
                        <a:t>large electron density gradients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07" charset="-128"/>
                        </a:rPr>
                        <a:t>Combined Modelling of Loss, Acceleration, and Transport of Magnetospheric Electrons, Protons</a:t>
                      </a:r>
                      <a:endParaRPr kumimoji="0" lang="en-US" sz="2800" b="0" i="0" u="none" strike="noStrike" cap="none" normalizeH="0" baseline="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07" charset="-128"/>
                          <a:cs typeface="Arial" charset="0"/>
                        </a:rPr>
                        <a:t>Response of </a:t>
                      </a:r>
                      <a:r>
                        <a:rPr kumimoji="0" lang="en-US" sz="1200" b="1" i="0" u="none" strike="noStrike" cap="none" normalizeH="0" baseline="0" smtClean="0">
                          <a:ln>
                            <a:noFill/>
                          </a:ln>
                          <a:solidFill>
                            <a:schemeClr val="tx1"/>
                          </a:solidFill>
                          <a:effectLst/>
                          <a:latin typeface="Arial" charset="0"/>
                          <a:ea typeface="ＭＳ Ｐゴシック" pitchFamily="-107" charset="-128"/>
                          <a:cs typeface="Arial" charset="0"/>
                        </a:rPr>
                        <a:t>ITM Composition and Temperature due to Solar XUV and Energetic Particle Variation</a:t>
                      </a:r>
                      <a:endParaRPr kumimoji="0" lang="en-US" sz="1200" b="0" i="0" u="none" strike="noStrike" cap="none" normalizeH="0" baseline="0" smtClean="0">
                        <a:ln>
                          <a:noFill/>
                        </a:ln>
                        <a:solidFill>
                          <a:schemeClr val="tx1"/>
                        </a:solidFill>
                        <a:effectLst/>
                        <a:latin typeface="Arial" charset="0"/>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7" charset="-128"/>
                          <a:cs typeface="Arial" charset="0"/>
                        </a:rPr>
                        <a:t>Plasma-Neutral Gas Coupling</a:t>
                      </a:r>
                      <a:endParaRPr kumimoji="0" lang="en-US" sz="1200" b="0" i="0" u="none" strike="noStrike" cap="none" normalizeH="0" baseline="0" dirty="0" smtClean="0">
                        <a:ln>
                          <a:noFill/>
                        </a:ln>
                        <a:solidFill>
                          <a:schemeClr val="tx1"/>
                        </a:solidFill>
                        <a:effectLst/>
                        <a:latin typeface="Arial" charset="0"/>
                        <a:ea typeface="ＭＳ Ｐゴシック" pitchFamily="-107" charset="-128"/>
                        <a:cs typeface="Arial" charset="0"/>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Thermosphere composition and due </a:t>
                      </a:r>
                      <a:r>
                        <a:rPr kumimoji="0" lang="en-US" sz="1200" b="0" i="0" u="none" strike="noStrike" cap="none" normalizeH="0" baseline="0" smtClean="0">
                          <a:ln>
                            <a:noFill/>
                          </a:ln>
                          <a:solidFill>
                            <a:schemeClr val="tx1"/>
                          </a:solidFill>
                          <a:effectLst/>
                          <a:latin typeface="Arial" charset="0"/>
                          <a:ea typeface="ＭＳ Ｐゴシック" pitchFamily="-107" charset="-128"/>
                        </a:rPr>
                        <a:t>to </a:t>
                      </a:r>
                      <a:r>
                        <a:rPr kumimoji="0" lang="en-US" sz="1200" b="1" i="0" u="none" strike="noStrike" cap="none" normalizeH="0" baseline="0" smtClean="0">
                          <a:ln>
                            <a:noFill/>
                          </a:ln>
                          <a:solidFill>
                            <a:schemeClr val="tx1"/>
                          </a:solidFill>
                          <a:effectLst/>
                          <a:latin typeface="Arial" charset="0"/>
                          <a:ea typeface="ＭＳ Ｐゴシック" pitchFamily="-107" charset="-128"/>
                        </a:rPr>
                        <a:t>Solar</a:t>
                      </a:r>
                      <a:r>
                        <a:rPr kumimoji="0" lang="en-US" sz="1200" b="0" i="0" u="none" strike="noStrike" cap="none" normalizeH="0" baseline="0" smtClean="0">
                          <a:ln>
                            <a:noFill/>
                          </a:ln>
                          <a:solidFill>
                            <a:schemeClr val="tx1"/>
                          </a:solidFill>
                          <a:effectLst/>
                          <a:latin typeface="Arial" charset="0"/>
                          <a:ea typeface="ＭＳ Ｐゴシック" pitchFamily="-107" charset="-128"/>
                        </a:rPr>
                        <a:t> and high Lat f</a:t>
                      </a:r>
                      <a:r>
                        <a:rPr kumimoji="0" lang="en-US" sz="1200" b="1" i="0" u="none" strike="noStrike" cap="none" normalizeH="0" baseline="0" smtClean="0">
                          <a:ln>
                            <a:noFill/>
                          </a:ln>
                          <a:solidFill>
                            <a:schemeClr val="tx1"/>
                          </a:solidFill>
                          <a:effectLst/>
                          <a:latin typeface="Arial" charset="0"/>
                          <a:ea typeface="ＭＳ Ｐゴシック" pitchFamily="-107" charset="-128"/>
                        </a:rPr>
                        <a:t>orcing </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Abundance of greenhouse gases and dynamics of  Upper Atmosphere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Solar origins of irradiance variations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07" charset="-128"/>
                        </a:rPr>
                        <a:t>Prediction of the </a:t>
                      </a:r>
                      <a:r>
                        <a:rPr kumimoji="0" lang="en-US" sz="1200" b="1" i="0" u="none" strike="noStrike" cap="none" normalizeH="0" baseline="0" smtClean="0">
                          <a:ln>
                            <a:noFill/>
                          </a:ln>
                          <a:solidFill>
                            <a:schemeClr val="tx1"/>
                          </a:solidFill>
                          <a:effectLst/>
                          <a:latin typeface="Arial" charset="0"/>
                          <a:ea typeface="ＭＳ Ｐゴシック" pitchFamily="-107" charset="-128"/>
                        </a:rPr>
                        <a:t>Interplanetary Magnetic Field Vector Bz at L1</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07" charset="0"/>
                          <a:ea typeface="ＭＳ Ｐゴシック" pitchFamily="-107" charset="-128"/>
                        </a:rPr>
                        <a:t>The Sun-Climate Strategic Theme</a:t>
                      </a:r>
                      <a:endParaRPr kumimoji="0" lang="en-US" sz="1200" b="0" i="0" u="none" strike="noStrike" cap="none" normalizeH="0" baseline="0" dirty="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50">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Global</a:t>
                      </a:r>
                      <a:r>
                        <a:rPr kumimoji="0" lang="en-US" sz="1200" b="0" i="0" u="none" strike="noStrike" cap="none" normalizeH="0" baseline="0" smtClean="0">
                          <a:ln>
                            <a:noFill/>
                          </a:ln>
                          <a:solidFill>
                            <a:schemeClr val="tx1"/>
                          </a:solidFill>
                          <a:effectLst/>
                          <a:latin typeface="Arial" charset="0"/>
                          <a:ea typeface="ＭＳ Ｐゴシック" pitchFamily="-107" charset="-128"/>
                        </a:rPr>
                        <a:t>, </a:t>
                      </a:r>
                      <a:r>
                        <a:rPr kumimoji="0" lang="en-US" sz="1200" b="1" i="0" u="none" strike="noStrike" cap="none" normalizeH="0" baseline="0" smtClean="0">
                          <a:ln>
                            <a:noFill/>
                          </a:ln>
                          <a:solidFill>
                            <a:schemeClr val="tx1"/>
                          </a:solidFill>
                          <a:effectLst/>
                          <a:latin typeface="Arial" charset="0"/>
                          <a:ea typeface="ＭＳ Ｐゴシック" pitchFamily="-107" charset="-128"/>
                        </a:rPr>
                        <a:t>regional climate sensitivity </a:t>
                      </a:r>
                      <a:r>
                        <a:rPr kumimoji="0" lang="en-US" sz="1200" b="0" i="0" u="none" strike="noStrike" cap="none" normalizeH="0" baseline="0" smtClean="0">
                          <a:ln>
                            <a:noFill/>
                          </a:ln>
                          <a:solidFill>
                            <a:schemeClr val="tx1"/>
                          </a:solidFill>
                          <a:effectLst/>
                          <a:latin typeface="Arial" charset="0"/>
                          <a:ea typeface="ＭＳ Ｐゴシック" pitchFamily="-107" charset="-128"/>
                        </a:rPr>
                        <a:t>to </a:t>
                      </a:r>
                      <a:r>
                        <a:rPr kumimoji="0" lang="en-US" sz="1200" b="1" i="0" u="none" strike="noStrike" cap="none" normalizeH="0" baseline="0" smtClean="0">
                          <a:ln>
                            <a:noFill/>
                          </a:ln>
                          <a:solidFill>
                            <a:schemeClr val="tx1"/>
                          </a:solidFill>
                          <a:effectLst/>
                          <a:latin typeface="Arial" charset="0"/>
                          <a:ea typeface="ＭＳ Ｐゴシック" pitchFamily="-107" charset="-128"/>
                        </a:rPr>
                        <a:t>solar forcing</a:t>
                      </a:r>
                      <a:endParaRPr kumimoji="0" lang="en-US" sz="1200" b="0" i="0" u="none" strike="noStrike" cap="none" normalizeH="0" baseline="0" smtClean="0">
                        <a:ln>
                          <a:noFill/>
                        </a:ln>
                        <a:solidFill>
                          <a:schemeClr val="tx1"/>
                        </a:solidFill>
                        <a:effectLst/>
                        <a:latin typeface="Arial" charset="0"/>
                        <a:ea typeface="ＭＳ Ｐゴシック" pitchFamily="-107" charset="-128"/>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107" charset="-128"/>
                      </a:endParaRPr>
                    </a:p>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07" charset="-128"/>
                        </a:rPr>
                        <a:t>Extreme Space Weather Events </a:t>
                      </a:r>
                      <a:r>
                        <a:rPr kumimoji="0" lang="en-US" sz="1200" b="0" i="0" u="none" strike="noStrike" cap="none" normalizeH="0" baseline="0" smtClean="0">
                          <a:ln>
                            <a:noFill/>
                          </a:ln>
                          <a:solidFill>
                            <a:schemeClr val="tx1"/>
                          </a:solidFill>
                          <a:effectLst/>
                          <a:latin typeface="Arial" charset="0"/>
                          <a:ea typeface="ＭＳ Ｐゴシック" pitchFamily="-107" charset="-128"/>
                        </a:rPr>
                        <a:t>in the Solar Sys/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107" charset="-128"/>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80" name="Text Box 44"/>
          <p:cNvSpPr txBox="1">
            <a:spLocks noChangeArrowheads="1"/>
          </p:cNvSpPr>
          <p:nvPr/>
        </p:nvSpPr>
        <p:spPr bwMode="auto">
          <a:xfrm>
            <a:off x="2271713" y="271463"/>
            <a:ext cx="5280805" cy="646331"/>
          </a:xfrm>
          <a:prstGeom prst="rect">
            <a:avLst/>
          </a:prstGeom>
          <a:noFill/>
          <a:ln w="9525">
            <a:noFill/>
            <a:miter lim="800000"/>
            <a:headEnd/>
            <a:tailEnd/>
          </a:ln>
        </p:spPr>
        <p:txBody>
          <a:bodyPr wrap="none">
            <a:spAutoFit/>
          </a:bodyPr>
          <a:lstStyle/>
          <a:p>
            <a:r>
              <a:rPr lang="en-US" sz="3600" dirty="0">
                <a:solidFill>
                  <a:srgbClr val="FFFF00"/>
                </a:solidFill>
                <a:latin typeface="+mj-lt"/>
              </a:rPr>
              <a:t>LWS </a:t>
            </a:r>
            <a:r>
              <a:rPr lang="en-US" sz="3600" dirty="0" smtClean="0">
                <a:solidFill>
                  <a:srgbClr val="FFFF00"/>
                </a:solidFill>
                <a:latin typeface="+mj-lt"/>
              </a:rPr>
              <a:t>TR&amp;T Focus </a:t>
            </a:r>
            <a:r>
              <a:rPr lang="en-US" sz="3600" dirty="0">
                <a:solidFill>
                  <a:srgbClr val="FFFF00"/>
                </a:solidFill>
                <a:latin typeface="+mj-lt"/>
              </a:rPr>
              <a:t>Topics</a:t>
            </a:r>
            <a:endParaRPr lang="en-US" sz="4000" dirty="0">
              <a:solidFill>
                <a:srgbClr val="FFFF00"/>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30375" y="1069975"/>
            <a:ext cx="6718300" cy="609600"/>
          </a:xfrm>
        </p:spPr>
        <p:txBody>
          <a:bodyPr/>
          <a:lstStyle/>
          <a:p>
            <a:pPr eaLnBrk="1" hangingPunct="1"/>
            <a:r>
              <a:rPr lang="en-US" sz="4000" smtClean="0"/>
              <a:t>Finishing FOCUS TEAMS</a:t>
            </a:r>
            <a:endParaRPr lang="en-US" smtClean="0"/>
          </a:p>
        </p:txBody>
      </p:sp>
      <p:sp>
        <p:nvSpPr>
          <p:cNvPr id="1063941" name="Rectangle 5"/>
          <p:cNvSpPr>
            <a:spLocks noChangeArrowheads="1"/>
          </p:cNvSpPr>
          <p:nvPr/>
        </p:nvSpPr>
        <p:spPr bwMode="auto">
          <a:xfrm>
            <a:off x="752475" y="2193925"/>
            <a:ext cx="7829550" cy="4031873"/>
          </a:xfrm>
          <a:prstGeom prst="rect">
            <a:avLst/>
          </a:prstGeom>
          <a:noFill/>
          <a:ln w="9525">
            <a:solidFill>
              <a:srgbClr val="FF8000"/>
            </a:solidFill>
            <a:miter lim="800000"/>
            <a:headEnd/>
            <a:tailEnd/>
          </a:ln>
          <a:effectLst/>
        </p:spPr>
        <p:txBody>
          <a:bodyPr>
            <a:spAutoFit/>
          </a:bodyPr>
          <a:lstStyle/>
          <a:p>
            <a:pPr marL="341313" indent="-341313" eaLnBrk="1" hangingPunct="1">
              <a:spcBef>
                <a:spcPct val="20000"/>
              </a:spcBef>
              <a:buClr>
                <a:srgbClr val="DDC428"/>
              </a:buClr>
              <a:buFont typeface="Wingdings" pitchFamily="-32" charset="2"/>
              <a:buBlip>
                <a:blip r:embed="rId3"/>
              </a:buBlip>
              <a:defRPr/>
            </a:pPr>
            <a:r>
              <a:rPr lang="en-US" sz="2800" smtClean="0">
                <a:solidFill>
                  <a:srgbClr val="0000FF"/>
                </a:solidFill>
                <a:latin typeface="Arial" charset="0"/>
              </a:rPr>
              <a:t> </a:t>
            </a:r>
            <a:r>
              <a:rPr lang="en-US" sz="2800" i="1" dirty="0" smtClean="0">
                <a:solidFill>
                  <a:srgbClr val="0000FF"/>
                </a:solidFill>
                <a:latin typeface="Arial" charset="0"/>
              </a:rPr>
              <a:t>Maturing</a:t>
            </a:r>
            <a:r>
              <a:rPr lang="en-US" sz="2800" dirty="0" smtClean="0">
                <a:solidFill>
                  <a:srgbClr val="0000FF"/>
                </a:solidFill>
                <a:latin typeface="Arial" charset="0"/>
              </a:rPr>
              <a:t> Projects, Focus Teams and Strategic Capabilities</a:t>
            </a:r>
            <a:endParaRPr lang="en-US" sz="2800" dirty="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4"/>
              </a:buBlip>
              <a:defRPr/>
            </a:pPr>
            <a:r>
              <a:rPr lang="en-US" sz="2000" dirty="0" smtClean="0">
                <a:solidFill>
                  <a:srgbClr val="0000FF"/>
                </a:solidFill>
                <a:latin typeface="+mj-lt"/>
              </a:rPr>
              <a:t>Strategic Capability</a:t>
            </a:r>
            <a:r>
              <a:rPr lang="en-US" sz="2000" b="1" dirty="0" smtClean="0">
                <a:solidFill>
                  <a:srgbClr val="0000FF"/>
                </a:solidFill>
                <a:latin typeface="+mj-lt"/>
              </a:rPr>
              <a:t>: Earth-Moon-Mars Radiation Environment Model</a:t>
            </a:r>
            <a:r>
              <a:rPr lang="en-US" sz="2000" b="1" dirty="0" smtClean="0"/>
              <a:t> </a:t>
            </a:r>
            <a:r>
              <a:rPr lang="en-US" sz="2000" i="1" dirty="0">
                <a:latin typeface="Arial" charset="0"/>
              </a:rPr>
              <a:t>- </a:t>
            </a:r>
            <a:r>
              <a:rPr lang="en-US" sz="2000" i="1" dirty="0" err="1" smtClean="0">
                <a:latin typeface="Arial" charset="0"/>
              </a:rPr>
              <a:t>Schwadron</a:t>
            </a:r>
            <a:endParaRPr lang="en-US" sz="2000" i="1" dirty="0">
              <a:latin typeface="Arial" charset="0"/>
            </a:endParaRPr>
          </a:p>
          <a:p>
            <a:pPr marL="742950" lvl="1" indent="-285750" eaLnBrk="1" hangingPunct="1">
              <a:spcBef>
                <a:spcPct val="20000"/>
              </a:spcBef>
              <a:buClr>
                <a:srgbClr val="990709"/>
              </a:buClr>
              <a:buFontTx/>
              <a:buBlip>
                <a:blip r:embed="rId4"/>
              </a:buBlip>
              <a:defRPr/>
            </a:pPr>
            <a:r>
              <a:rPr lang="en-US" sz="2000" dirty="0" smtClean="0">
                <a:solidFill>
                  <a:srgbClr val="0000FF"/>
                </a:solidFill>
                <a:latin typeface="+mj-lt"/>
              </a:rPr>
              <a:t>Focus Team: </a:t>
            </a:r>
            <a:r>
              <a:rPr lang="en-US" sz="2000" b="1" dirty="0" smtClean="0">
                <a:solidFill>
                  <a:srgbClr val="0000FF"/>
                </a:solidFill>
                <a:latin typeface="+mj-lt"/>
              </a:rPr>
              <a:t>Sources of Daily Variability in the Thermosphere/Ionosphere </a:t>
            </a:r>
            <a:r>
              <a:rPr lang="en-US" sz="2000" dirty="0">
                <a:latin typeface="Arial" charset="0"/>
              </a:rPr>
              <a:t>-</a:t>
            </a:r>
            <a:r>
              <a:rPr lang="en-US" sz="2000" dirty="0">
                <a:solidFill>
                  <a:srgbClr val="0000FF"/>
                </a:solidFill>
                <a:latin typeface="Arial" charset="0"/>
              </a:rPr>
              <a:t> </a:t>
            </a:r>
            <a:r>
              <a:rPr lang="en-US" sz="2000" i="1" dirty="0" smtClean="0">
                <a:latin typeface="Arial" charset="0"/>
              </a:rPr>
              <a:t>Solomon</a:t>
            </a:r>
            <a:endParaRPr lang="en-US" sz="2000" dirty="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4"/>
              </a:buBlip>
              <a:defRPr/>
            </a:pPr>
            <a:r>
              <a:rPr lang="en-US" sz="2000" dirty="0" smtClean="0">
                <a:solidFill>
                  <a:srgbClr val="0000FF"/>
                </a:solidFill>
              </a:rPr>
              <a:t>Focus Team: </a:t>
            </a:r>
            <a:r>
              <a:rPr lang="en-US" altLang="zh-CN" sz="2000" b="1" dirty="0" smtClean="0">
                <a:solidFill>
                  <a:srgbClr val="0000FF"/>
                </a:solidFill>
                <a:latin typeface="+mj-lt"/>
              </a:rPr>
              <a:t>Extreme Space Weather Events in the Solar System </a:t>
            </a:r>
            <a:r>
              <a:rPr lang="en-US" sz="2000" i="1" dirty="0" smtClean="0">
                <a:latin typeface="Arial" charset="0"/>
              </a:rPr>
              <a:t>- Ma</a:t>
            </a:r>
            <a:endParaRPr lang="en-US" sz="2000" b="1" dirty="0">
              <a:latin typeface="Arial" charset="0"/>
            </a:endParaRPr>
          </a:p>
          <a:p>
            <a:pPr marL="742950" lvl="1" indent="-285750" eaLnBrk="1" hangingPunct="1">
              <a:spcBef>
                <a:spcPct val="20000"/>
              </a:spcBef>
              <a:buClr>
                <a:srgbClr val="990709"/>
              </a:buClr>
              <a:buFont typeface="Wingdings" pitchFamily="-32" charset="2"/>
              <a:buBlip>
                <a:blip r:embed="rId4"/>
              </a:buBlip>
              <a:defRPr/>
            </a:pPr>
            <a:r>
              <a:rPr lang="en-US" sz="2000" dirty="0" smtClean="0">
                <a:solidFill>
                  <a:srgbClr val="0000FF"/>
                </a:solidFill>
              </a:rPr>
              <a:t>Strategic Capability</a:t>
            </a:r>
            <a:r>
              <a:rPr lang="en-US" sz="2000" b="1" dirty="0" smtClean="0">
                <a:solidFill>
                  <a:srgbClr val="0000FF"/>
                </a:solidFill>
              </a:rPr>
              <a:t>: </a:t>
            </a:r>
            <a:r>
              <a:rPr lang="en-US" altLang="zh-CN" sz="2000" b="1" dirty="0" smtClean="0">
                <a:solidFill>
                  <a:srgbClr val="0000FF"/>
                </a:solidFill>
                <a:latin typeface="+mj-lt"/>
              </a:rPr>
              <a:t>A Next-Generation Model of the Solar Corona &amp; Solar Wind</a:t>
            </a:r>
            <a:r>
              <a:rPr lang="en-US" sz="2000" i="1" dirty="0" smtClean="0">
                <a:latin typeface="Arial" charset="0"/>
              </a:rPr>
              <a:t>- Linker</a:t>
            </a:r>
            <a:endParaRPr lang="en-US" sz="2000" dirty="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4"/>
              </a:buBlip>
              <a:defRPr/>
            </a:pPr>
            <a:endParaRPr lang="en-US" sz="2000" i="1" dirty="0">
              <a:latin typeface="+mj-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04975" y="301625"/>
            <a:ext cx="6681788" cy="609600"/>
          </a:xfrm>
        </p:spPr>
        <p:txBody>
          <a:bodyPr/>
          <a:lstStyle/>
          <a:p>
            <a:r>
              <a:rPr lang="en-US" sz="2400" dirty="0" smtClean="0">
                <a:solidFill>
                  <a:srgbClr val="FFFF00"/>
                </a:solidFill>
              </a:rPr>
              <a:t>Emphasis on Sun Climate Connection</a:t>
            </a:r>
          </a:p>
        </p:txBody>
      </p:sp>
      <p:sp>
        <p:nvSpPr>
          <p:cNvPr id="7171" name="Content Placeholder 2"/>
          <p:cNvSpPr>
            <a:spLocks noGrp="1"/>
          </p:cNvSpPr>
          <p:nvPr>
            <p:ph idx="1"/>
          </p:nvPr>
        </p:nvSpPr>
        <p:spPr>
          <a:xfrm>
            <a:off x="276225" y="1052513"/>
            <a:ext cx="8867775" cy="6407908"/>
          </a:xfrm>
        </p:spPr>
        <p:txBody>
          <a:bodyPr/>
          <a:lstStyle/>
          <a:p>
            <a:pPr>
              <a:buFont typeface="Wingdings" pitchFamily="-32" charset="2"/>
              <a:buNone/>
            </a:pPr>
            <a:r>
              <a:rPr lang="en-US" sz="2400" dirty="0" smtClean="0"/>
              <a:t>NASA </a:t>
            </a:r>
            <a:r>
              <a:rPr lang="en-US" sz="2400" dirty="0" smtClean="0"/>
              <a:t>has tasked </a:t>
            </a:r>
            <a:r>
              <a:rPr lang="en-US" sz="2400" dirty="0" smtClean="0"/>
              <a:t>NRC to conduct a study/workshop on</a:t>
            </a:r>
          </a:p>
          <a:p>
            <a:pPr>
              <a:buFont typeface="Wingdings" pitchFamily="-32" charset="2"/>
              <a:buNone/>
            </a:pPr>
            <a:r>
              <a:rPr lang="en-US" b="1" dirty="0" smtClean="0">
                <a:solidFill>
                  <a:srgbClr val="C00000"/>
                </a:solidFill>
              </a:rPr>
              <a:t>Beyond </a:t>
            </a:r>
            <a:r>
              <a:rPr lang="en-US" b="1" dirty="0" err="1" smtClean="0">
                <a:solidFill>
                  <a:srgbClr val="C00000"/>
                </a:solidFill>
              </a:rPr>
              <a:t>Radiative</a:t>
            </a:r>
            <a:r>
              <a:rPr lang="en-US" b="1" dirty="0" smtClean="0">
                <a:solidFill>
                  <a:srgbClr val="C00000"/>
                </a:solidFill>
              </a:rPr>
              <a:t> Forcing and Response:</a:t>
            </a:r>
            <a:endParaRPr lang="en-US" dirty="0" smtClean="0">
              <a:solidFill>
                <a:srgbClr val="C00000"/>
              </a:solidFill>
            </a:endParaRPr>
          </a:p>
          <a:p>
            <a:pPr>
              <a:buFont typeface="Wingdings" pitchFamily="-32" charset="2"/>
              <a:buNone/>
            </a:pPr>
            <a:r>
              <a:rPr lang="en-US" b="1" dirty="0" smtClean="0">
                <a:solidFill>
                  <a:srgbClr val="C00000"/>
                </a:solidFill>
              </a:rPr>
              <a:t>Reconciling Observations and Understanding of Climate Response to </a:t>
            </a:r>
          </a:p>
          <a:p>
            <a:pPr>
              <a:buFont typeface="Wingdings" pitchFamily="-32" charset="2"/>
              <a:buNone/>
            </a:pPr>
            <a:r>
              <a:rPr lang="en-US" b="1" dirty="0" smtClean="0">
                <a:solidFill>
                  <a:srgbClr val="C00000"/>
                </a:solidFill>
              </a:rPr>
              <a:t>Solar Variability</a:t>
            </a:r>
          </a:p>
          <a:p>
            <a:pPr>
              <a:buFont typeface="Wingdings" pitchFamily="-32" charset="2"/>
              <a:buNone/>
            </a:pPr>
            <a:endParaRPr lang="en-US" b="1" dirty="0" smtClean="0"/>
          </a:p>
          <a:p>
            <a:pPr lvl="0"/>
            <a:r>
              <a:rPr lang="en-US" sz="1600" dirty="0" smtClean="0"/>
              <a:t>What part of observed atmospheric variability is in response to solar forcing, particularly in the lower atmosphere?  Are attributed signals consistent over different time scales? </a:t>
            </a:r>
          </a:p>
          <a:p>
            <a:pPr lvl="0"/>
            <a:r>
              <a:rPr lang="en-US" sz="1600" dirty="0" smtClean="0"/>
              <a:t>What are associations between sunspots or </a:t>
            </a:r>
            <a:r>
              <a:rPr lang="en-US" sz="1600" dirty="0" err="1" smtClean="0"/>
              <a:t>cosmogenic</a:t>
            </a:r>
            <a:r>
              <a:rPr lang="en-US" sz="1600" dirty="0" smtClean="0"/>
              <a:t> isotopes and the magnitude of solar irradiance changes in the past? </a:t>
            </a:r>
          </a:p>
          <a:p>
            <a:pPr lvl="0"/>
            <a:r>
              <a:rPr lang="en-US" sz="1600" dirty="0" smtClean="0"/>
              <a:t>If long-term irradiance variations are insufficient to impact climate, were other solar-modulated parameters, such as galactic cosmic rays, responsible for the reported </a:t>
            </a:r>
            <a:r>
              <a:rPr lang="en-US" sz="1600" dirty="0" err="1" smtClean="0"/>
              <a:t>paleo</a:t>
            </a:r>
            <a:r>
              <a:rPr lang="en-US" sz="1600" dirty="0" smtClean="0"/>
              <a:t> sun-climate connections?</a:t>
            </a:r>
          </a:p>
          <a:p>
            <a:pPr lvl="0"/>
            <a:r>
              <a:rPr lang="en-US" sz="1600" dirty="0" smtClean="0"/>
              <a:t>Is empirical evidence sufficiently robust to conclude that the spatial response in climate models is consistent, or not?  What does the evidence imply about the relative roles of the Sun and GHGs for past, present and future climate change and what does this mean for their projections of regional climate response to other </a:t>
            </a:r>
            <a:r>
              <a:rPr lang="en-US" sz="1600" dirty="0" err="1" smtClean="0"/>
              <a:t>radiative</a:t>
            </a:r>
            <a:r>
              <a:rPr lang="en-US" sz="1600" dirty="0" smtClean="0"/>
              <a:t> </a:t>
            </a:r>
            <a:r>
              <a:rPr lang="en-US" sz="1600" dirty="0" err="1" smtClean="0"/>
              <a:t>forcings</a:t>
            </a:r>
            <a:r>
              <a:rPr lang="en-US" sz="1600" dirty="0" smtClean="0"/>
              <a:t>, such as GHGs?</a:t>
            </a:r>
          </a:p>
          <a:p>
            <a:pPr lvl="0"/>
            <a:r>
              <a:rPr lang="en-US" sz="1600" dirty="0" smtClean="0"/>
              <a:t>What are the research directions and model extensions necessary to improve the models, using solar </a:t>
            </a:r>
            <a:r>
              <a:rPr lang="en-US" sz="1600" dirty="0" err="1" smtClean="0"/>
              <a:t>forcings</a:t>
            </a:r>
            <a:r>
              <a:rPr lang="en-US" sz="1600" dirty="0" smtClean="0"/>
              <a:t> and observed climate responses to test their fidelity?  </a:t>
            </a:r>
          </a:p>
          <a:p>
            <a:pPr lvl="0"/>
            <a:r>
              <a:rPr lang="en-US" sz="1600" dirty="0" smtClean="0"/>
              <a:t>Are the long-standing concepts of </a:t>
            </a:r>
            <a:r>
              <a:rPr lang="en-US" sz="1600" dirty="0" err="1" smtClean="0"/>
              <a:t>radiative</a:t>
            </a:r>
            <a:r>
              <a:rPr lang="en-US" sz="1600" dirty="0" smtClean="0"/>
              <a:t> </a:t>
            </a:r>
            <a:r>
              <a:rPr lang="en-US" sz="1600" dirty="0" err="1" smtClean="0"/>
              <a:t>forcings</a:t>
            </a:r>
            <a:r>
              <a:rPr lang="en-US" sz="1600" dirty="0" smtClean="0"/>
              <a:t> and responses that are the basis for the models inadequate to accommodate the actual mechanisms?</a:t>
            </a:r>
          </a:p>
          <a:p>
            <a:pPr>
              <a:buFont typeface="Wingdings" pitchFamily="-32" charset="2"/>
              <a:buNone/>
            </a:pPr>
            <a:endParaRPr lang="en-US" sz="1600" dirty="0" smtClean="0"/>
          </a:p>
          <a:p>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8058" y="319314"/>
            <a:ext cx="5115503" cy="584775"/>
          </a:xfrm>
          <a:prstGeom prst="rect">
            <a:avLst/>
          </a:prstGeom>
          <a:noFill/>
        </p:spPr>
        <p:txBody>
          <a:bodyPr wrap="none" rtlCol="0">
            <a:spAutoFit/>
          </a:bodyPr>
          <a:lstStyle/>
          <a:p>
            <a:r>
              <a:rPr lang="en-US" sz="3200" b="1" dirty="0" err="1" smtClean="0">
                <a:solidFill>
                  <a:srgbClr val="FFFF00"/>
                </a:solidFill>
                <a:latin typeface="+mn-lt"/>
              </a:rPr>
              <a:t>Heliophysics</a:t>
            </a:r>
            <a:r>
              <a:rPr lang="en-US" sz="3200" b="1" dirty="0" smtClean="0">
                <a:solidFill>
                  <a:srgbClr val="FFFF00"/>
                </a:solidFill>
                <a:latin typeface="+mn-lt"/>
              </a:rPr>
              <a:t> Text Books </a:t>
            </a:r>
            <a:endParaRPr lang="en-US" sz="3200" b="1" dirty="0">
              <a:solidFill>
                <a:srgbClr val="FFFF00"/>
              </a:solidFill>
              <a:latin typeface="+mn-lt"/>
            </a:endParaRPr>
          </a:p>
        </p:txBody>
      </p:sp>
      <p:sp>
        <p:nvSpPr>
          <p:cNvPr id="3" name="Rectangle 2"/>
          <p:cNvSpPr/>
          <p:nvPr/>
        </p:nvSpPr>
        <p:spPr>
          <a:xfrm>
            <a:off x="2415934" y="5989284"/>
            <a:ext cx="4399218" cy="523220"/>
          </a:xfrm>
          <a:prstGeom prst="rect">
            <a:avLst/>
          </a:prstGeom>
        </p:spPr>
        <p:txBody>
          <a:bodyPr wrap="none">
            <a:spAutoFit/>
          </a:bodyPr>
          <a:lstStyle/>
          <a:p>
            <a:r>
              <a:rPr lang="en-US" dirty="0" smtClean="0">
                <a:hlinkClick r:id="rId2"/>
              </a:rPr>
              <a:t>http://www.vsp.ucar.edu/HeliophysicsScience/</a:t>
            </a:r>
            <a:endParaRPr lang="en-US" dirty="0" smtClean="0"/>
          </a:p>
          <a:p>
            <a:endParaRPr lang="en-US" dirty="0"/>
          </a:p>
        </p:txBody>
      </p:sp>
      <p:sp>
        <p:nvSpPr>
          <p:cNvPr id="4" name="Rectangle 3"/>
          <p:cNvSpPr/>
          <p:nvPr/>
        </p:nvSpPr>
        <p:spPr>
          <a:xfrm>
            <a:off x="839449" y="1203912"/>
            <a:ext cx="8094689" cy="4247317"/>
          </a:xfrm>
          <a:prstGeom prst="rect">
            <a:avLst/>
          </a:prstGeom>
        </p:spPr>
        <p:txBody>
          <a:bodyPr wrap="square">
            <a:spAutoFit/>
          </a:bodyPr>
          <a:lstStyle/>
          <a:p>
            <a:r>
              <a:rPr lang="en-US" sz="1800" dirty="0" smtClean="0">
                <a:latin typeface="+mn-lt"/>
              </a:rPr>
              <a:t>The sub-disciplines within </a:t>
            </a:r>
            <a:r>
              <a:rPr lang="en-US" sz="1800" dirty="0" err="1" smtClean="0">
                <a:latin typeface="+mn-lt"/>
              </a:rPr>
              <a:t>Heliophysics</a:t>
            </a:r>
            <a:r>
              <a:rPr lang="en-US" sz="1800" dirty="0" smtClean="0">
                <a:latin typeface="+mn-lt"/>
              </a:rPr>
              <a:t> have a rich variety of available textbooks, but no textbooks currently exist that present the diverse materials from their common physical principles, and help teachers well-versed in one discipline to teach the directly related areas within other disciplines.</a:t>
            </a:r>
          </a:p>
          <a:p>
            <a:endParaRPr lang="en-US" sz="1800" dirty="0" smtClean="0">
              <a:latin typeface="+mn-lt"/>
            </a:endParaRPr>
          </a:p>
          <a:p>
            <a:r>
              <a:rPr lang="en-US" sz="1800" dirty="0" smtClean="0">
                <a:latin typeface="+mn-lt"/>
              </a:rPr>
              <a:t>Three affordable textbooks </a:t>
            </a:r>
            <a:r>
              <a:rPr lang="en-US" sz="1800" dirty="0" smtClean="0">
                <a:latin typeface="+mn-lt"/>
              </a:rPr>
              <a:t>have been produced </a:t>
            </a:r>
            <a:r>
              <a:rPr lang="en-US" sz="1800" dirty="0" smtClean="0">
                <a:latin typeface="+mn-lt"/>
              </a:rPr>
              <a:t>for each year of the Summer </a:t>
            </a:r>
            <a:r>
              <a:rPr lang="en-US" sz="1800" dirty="0" smtClean="0">
                <a:latin typeface="+mn-lt"/>
              </a:rPr>
              <a:t>School (2006-2009). </a:t>
            </a:r>
            <a:r>
              <a:rPr lang="en-US" sz="1800" dirty="0" smtClean="0">
                <a:latin typeface="+mn-lt"/>
              </a:rPr>
              <a:t>The books </a:t>
            </a:r>
            <a:r>
              <a:rPr lang="en-US" sz="1800" dirty="0" smtClean="0">
                <a:latin typeface="+mn-lt"/>
              </a:rPr>
              <a:t>are</a:t>
            </a:r>
            <a:r>
              <a:rPr lang="en-US" sz="1800" dirty="0" smtClean="0">
                <a:latin typeface="+mn-lt"/>
              </a:rPr>
              <a:t> </a:t>
            </a:r>
            <a:r>
              <a:rPr lang="en-US" sz="1800" dirty="0" smtClean="0">
                <a:latin typeface="+mn-lt"/>
              </a:rPr>
              <a:t>aimed for senior level undergraduates, graduate students and beginning postdoctoral students in all of the sciences related to climate physics, space physics, and </a:t>
            </a:r>
            <a:r>
              <a:rPr lang="en-US" sz="1800" dirty="0" err="1" smtClean="0">
                <a:latin typeface="+mn-lt"/>
              </a:rPr>
              <a:t>heliospheric</a:t>
            </a:r>
            <a:r>
              <a:rPr lang="en-US" sz="1800" dirty="0" smtClean="0">
                <a:latin typeface="+mn-lt"/>
              </a:rPr>
              <a:t> and solar physics, plus relevant branches of astrophysics and plasma physics. The three </a:t>
            </a:r>
            <a:r>
              <a:rPr lang="en-US" sz="1800" dirty="0" smtClean="0">
                <a:latin typeface="+mn-lt"/>
              </a:rPr>
              <a:t>textbooks </a:t>
            </a:r>
            <a:r>
              <a:rPr lang="en-US" sz="1800" dirty="0" smtClean="0">
                <a:latin typeface="+mn-lt"/>
              </a:rPr>
              <a:t>cover </a:t>
            </a:r>
            <a:r>
              <a:rPr lang="en-US" sz="1800" dirty="0" smtClean="0">
                <a:latin typeface="+mn-lt"/>
              </a:rPr>
              <a:t>the basic</a:t>
            </a:r>
            <a:r>
              <a:rPr lang="en-US" sz="1800" dirty="0" smtClean="0">
                <a:latin typeface="+mn-lt"/>
              </a:rPr>
              <a:t> </a:t>
            </a:r>
            <a:r>
              <a:rPr lang="en-US" sz="1800" dirty="0" smtClean="0">
                <a:latin typeface="+mn-lt"/>
              </a:rPr>
              <a:t>topics in </a:t>
            </a:r>
            <a:r>
              <a:rPr lang="en-US" sz="1800" dirty="0" err="1" smtClean="0">
                <a:latin typeface="+mn-lt"/>
              </a:rPr>
              <a:t>heliophysics</a:t>
            </a:r>
            <a:r>
              <a:rPr lang="en-US" sz="1800" dirty="0" smtClean="0">
                <a:latin typeface="+mn-lt"/>
              </a:rPr>
              <a:t>.</a:t>
            </a:r>
          </a:p>
          <a:p>
            <a:endParaRPr lang="en-US" sz="1800" dirty="0" smtClean="0">
              <a:latin typeface="+mn-lt"/>
            </a:endParaRPr>
          </a:p>
          <a:p>
            <a:r>
              <a:rPr lang="en-US" sz="1800" dirty="0" smtClean="0">
                <a:latin typeface="+mn-lt"/>
              </a:rPr>
              <a:t>NOTE: The </a:t>
            </a:r>
            <a:r>
              <a:rPr lang="en-US" sz="1800" dirty="0" err="1" smtClean="0">
                <a:latin typeface="+mn-lt"/>
              </a:rPr>
              <a:t>Heliophysics</a:t>
            </a:r>
            <a:r>
              <a:rPr lang="en-US" sz="1800" dirty="0" smtClean="0">
                <a:latin typeface="+mn-lt"/>
              </a:rPr>
              <a:t> textbooks </a:t>
            </a:r>
            <a:r>
              <a:rPr lang="en-US" sz="1800" dirty="0" smtClean="0">
                <a:latin typeface="+mn-lt"/>
              </a:rPr>
              <a:t>have been</a:t>
            </a:r>
            <a:r>
              <a:rPr lang="en-US" sz="1800" dirty="0" smtClean="0">
                <a:latin typeface="+mn-lt"/>
              </a:rPr>
              <a:t> </a:t>
            </a:r>
            <a:r>
              <a:rPr lang="en-US" sz="1800" dirty="0" smtClean="0">
                <a:latin typeface="+mn-lt"/>
              </a:rPr>
              <a:t>published by </a:t>
            </a:r>
            <a:r>
              <a:rPr lang="en-US" sz="1800" b="1" i="1" dirty="0" smtClean="0">
                <a:latin typeface="+mn-lt"/>
                <a:hlinkClick r:id="rId3"/>
              </a:rPr>
              <a:t>Cambridge University Press</a:t>
            </a:r>
            <a:r>
              <a:rPr lang="en-US" sz="1800" dirty="0" smtClean="0">
                <a:latin typeface="+mn-lt"/>
              </a:rPr>
              <a:t>. All appendices will be online. </a:t>
            </a:r>
            <a:r>
              <a:rPr lang="en-US" sz="1800" dirty="0" smtClean="0">
                <a:latin typeface="+mn-lt"/>
              </a:rPr>
              <a:t>The </a:t>
            </a:r>
            <a:r>
              <a:rPr lang="en-US" sz="1800" dirty="0" smtClean="0">
                <a:latin typeface="+mn-lt"/>
              </a:rPr>
              <a:t>textbooks will not have 'numerical modeling descriptions' nor 'problem sets'.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3" name="Rectangle 5"/>
          <p:cNvSpPr>
            <a:spLocks noChangeArrowheads="1"/>
          </p:cNvSpPr>
          <p:nvPr/>
        </p:nvSpPr>
        <p:spPr bwMode="auto">
          <a:xfrm>
            <a:off x="377371" y="1190171"/>
            <a:ext cx="5283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hlinkClick r:id="rId2"/>
              </a:rPr>
              <a:t>Cambridge Press: Hardback (</a:t>
            </a:r>
            <a:r>
              <a:rPr kumimoji="0" lang="en-US" sz="1600" b="1" i="0" u="none" strike="noStrike" cap="none" normalizeH="0" baseline="0" dirty="0" smtClean="0">
                <a:ln>
                  <a:noFill/>
                </a:ln>
                <a:solidFill>
                  <a:schemeClr val="tx1"/>
                </a:solidFill>
                <a:effectLst/>
                <a:latin typeface="Arial" pitchFamily="34" charset="0"/>
                <a:hlinkClick r:id="rId2"/>
              </a:rPr>
              <a:t>ISBN-13</a:t>
            </a:r>
            <a:r>
              <a:rPr kumimoji="0" lang="en-US" sz="1600" b="0" i="0" u="none" strike="noStrike" cap="none" normalizeH="0" baseline="0" dirty="0" smtClean="0">
                <a:ln>
                  <a:noFill/>
                </a:ln>
                <a:solidFill>
                  <a:schemeClr val="tx1"/>
                </a:solidFill>
                <a:effectLst/>
                <a:latin typeface="Arial" pitchFamily="34" charset="0"/>
                <a:hlinkClick r:id="rId2"/>
              </a:rPr>
              <a:t>: 9780521110617)</a:t>
            </a:r>
            <a:r>
              <a:rPr kumimoji="0" lang="en-US" sz="1600" b="0" i="0" u="none" strike="noStrike" cap="none" normalizeH="0" baseline="0" dirty="0" smtClean="0">
                <a:ln>
                  <a:noFill/>
                </a:ln>
                <a:solidFill>
                  <a:schemeClr val="tx1"/>
                </a:solidFill>
                <a:effectLst/>
                <a:latin typeface="Arial" pitchFamily="34" charset="0"/>
              </a:rPr>
              <a:t/>
            </a:r>
            <a:br>
              <a:rPr kumimoji="0" lang="en-US" sz="1600" b="0" i="0" u="none" strike="noStrike" cap="none" normalizeH="0" baseline="0" dirty="0" smtClean="0">
                <a:ln>
                  <a:noFill/>
                </a:ln>
                <a:solidFill>
                  <a:schemeClr val="tx1"/>
                </a:solidFill>
                <a:effectLst/>
                <a:latin typeface="Arial" pitchFamily="34" charset="0"/>
              </a:rPr>
            </a:br>
            <a:r>
              <a:rPr kumimoji="0" lang="en-US" sz="1600" b="0" i="1" u="none" strike="noStrike" cap="none" normalizeH="0" baseline="0" dirty="0" smtClean="0">
                <a:ln>
                  <a:noFill/>
                </a:ln>
                <a:solidFill>
                  <a:schemeClr val="tx1"/>
                </a:solidFill>
                <a:effectLst/>
                <a:latin typeface="Arial" pitchFamily="34" charset="0"/>
              </a:rPr>
              <a:t>Now published - available from July 2009</a:t>
            </a:r>
            <a:r>
              <a:rPr kumimoji="0" lang="en-US" sz="16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1) Prologue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2) Introduction to </a:t>
            </a:r>
            <a:r>
              <a:rPr kumimoji="0" lang="en-US" sz="1600" b="0" i="0" u="none" strike="noStrike" cap="none" normalizeH="0" baseline="0" dirty="0" err="1" smtClean="0">
                <a:ln>
                  <a:noFill/>
                </a:ln>
                <a:solidFill>
                  <a:schemeClr val="tx1"/>
                </a:solidFill>
                <a:effectLst/>
                <a:latin typeface="Arial" pitchFamily="34" charset="0"/>
              </a:rPr>
              <a:t>heliophysics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3) Creation and destruction of magnetic field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4) Magnetic field topology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5) Magnetic reconnection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6) Structures of the magnetic field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7) Turbulence in space plasmas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8) The solar atmosphere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9) Stellar winds and magnetic fields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10) Fundamentals of planetary magnetospheres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11) Solar-wind magnetosphere coupling: an MHD perspective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12) On the ionosphere and </a:t>
            </a:r>
            <a:r>
              <a:rPr kumimoji="0" lang="en-US" sz="1600" b="0" i="0" u="none" strike="noStrike" cap="none" normalizeH="0" baseline="0" dirty="0" err="1" smtClean="0">
                <a:ln>
                  <a:noFill/>
                </a:ln>
                <a:solidFill>
                  <a:schemeClr val="tx1"/>
                </a:solidFill>
                <a:effectLst/>
                <a:latin typeface="Arial" pitchFamily="34" charset="0"/>
              </a:rPr>
              <a:t>chromosphere</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13) Comparative planetary environments</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On-line Appendices: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1) Data archives, modeling sites, space weather forecasts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2) Descriptions on packages for numerical modeling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3) Problem sets</a:t>
            </a:r>
          </a:p>
        </p:txBody>
      </p:sp>
      <p:pic>
        <p:nvPicPr>
          <p:cNvPr id="1154054" name="Picture 6" descr="Volume I"/>
          <p:cNvPicPr>
            <a:picLocks noChangeAspect="1" noChangeArrowheads="1"/>
          </p:cNvPicPr>
          <p:nvPr/>
        </p:nvPicPr>
        <p:blipFill>
          <a:blip r:embed="rId3" cstate="print"/>
          <a:srcRect/>
          <a:stretch>
            <a:fillRect/>
          </a:stretch>
        </p:blipFill>
        <p:spPr bwMode="auto">
          <a:xfrm>
            <a:off x="5544457" y="1653087"/>
            <a:ext cx="3599543" cy="4762227"/>
          </a:xfrm>
          <a:prstGeom prst="rect">
            <a:avLst/>
          </a:prstGeom>
          <a:noFill/>
        </p:spPr>
      </p:pic>
      <p:sp>
        <p:nvSpPr>
          <p:cNvPr id="8" name="TextBox 7"/>
          <p:cNvSpPr txBox="1"/>
          <p:nvPr/>
        </p:nvSpPr>
        <p:spPr>
          <a:xfrm>
            <a:off x="1683656" y="261256"/>
            <a:ext cx="5115503" cy="738664"/>
          </a:xfrm>
          <a:prstGeom prst="rect">
            <a:avLst/>
          </a:prstGeom>
          <a:noFill/>
        </p:spPr>
        <p:txBody>
          <a:bodyPr wrap="none" rtlCol="0">
            <a:spAutoFit/>
          </a:bodyPr>
          <a:lstStyle/>
          <a:p>
            <a:r>
              <a:rPr lang="en-US" sz="2400" b="1" dirty="0" err="1" smtClean="0">
                <a:solidFill>
                  <a:srgbClr val="FFFF00"/>
                </a:solidFill>
                <a:latin typeface="+mn-lt"/>
              </a:rPr>
              <a:t>Heliophysics</a:t>
            </a:r>
            <a:r>
              <a:rPr lang="en-US" sz="2400" b="1" dirty="0" smtClean="0">
                <a:solidFill>
                  <a:srgbClr val="FFFF00"/>
                </a:solidFill>
                <a:latin typeface="+mn-lt"/>
              </a:rPr>
              <a:t> I:</a:t>
            </a:r>
          </a:p>
          <a:p>
            <a:r>
              <a:rPr lang="en-US" sz="1800" b="1" dirty="0" smtClean="0">
                <a:solidFill>
                  <a:srgbClr val="FFFF00"/>
                </a:solidFill>
              </a:rPr>
              <a:t>“Plasma Physics of the Local Cosmos”</a:t>
            </a:r>
            <a:endParaRPr lang="en-US" sz="1800" b="1" dirty="0" smtClean="0">
              <a:solidFill>
                <a:srgbClr val="FFFF00"/>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3" name="Rectangle 5"/>
          <p:cNvSpPr>
            <a:spLocks noChangeArrowheads="1"/>
          </p:cNvSpPr>
          <p:nvPr/>
        </p:nvSpPr>
        <p:spPr bwMode="auto">
          <a:xfrm>
            <a:off x="275771" y="928914"/>
            <a:ext cx="5283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r>
              <a:rPr kumimoji="0" lang="en-US" sz="1600" b="0" i="0" u="none" strike="noStrike" cap="none" normalizeH="0" baseline="0" dirty="0" smtClean="0">
                <a:ln>
                  <a:noFill/>
                </a:ln>
                <a:solidFill>
                  <a:schemeClr val="tx1"/>
                </a:solidFill>
                <a:effectLst/>
                <a:latin typeface="Arial" pitchFamily="34" charset="0"/>
              </a:rPr>
              <a:t>Cambridge Press: Hardback )</a:t>
            </a:r>
            <a:br>
              <a:rPr kumimoji="0" lang="en-US" sz="1600" b="0" i="0" u="none" strike="noStrike" cap="none" normalizeH="0" baseline="0" dirty="0" smtClean="0">
                <a:ln>
                  <a:noFill/>
                </a:ln>
                <a:solidFill>
                  <a:schemeClr val="tx1"/>
                </a:solidFill>
                <a:effectLst/>
                <a:latin typeface="Arial" pitchFamily="34" charset="0"/>
              </a:rPr>
            </a:br>
            <a:r>
              <a:rPr lang="en-US" sz="1600" i="1" dirty="0" smtClean="0">
                <a:latin typeface="Arial" pitchFamily="34" charset="0"/>
              </a:rPr>
              <a:t> Now published - available from May 2010</a:t>
            </a:r>
            <a:r>
              <a:rPr lang="en-US" sz="1600" dirty="0" smtClean="0">
                <a:latin typeface="Arial" pitchFamily="34" charset="0"/>
              </a:rPr>
              <a:t>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 </a:t>
            </a:r>
          </a:p>
        </p:txBody>
      </p:sp>
      <p:sp>
        <p:nvSpPr>
          <p:cNvPr id="8" name="TextBox 7"/>
          <p:cNvSpPr txBox="1"/>
          <p:nvPr/>
        </p:nvSpPr>
        <p:spPr>
          <a:xfrm>
            <a:off x="1704143" y="205014"/>
            <a:ext cx="6710491" cy="738664"/>
          </a:xfrm>
          <a:prstGeom prst="rect">
            <a:avLst/>
          </a:prstGeom>
          <a:noFill/>
        </p:spPr>
        <p:txBody>
          <a:bodyPr wrap="none" rtlCol="0">
            <a:spAutoFit/>
          </a:bodyPr>
          <a:lstStyle/>
          <a:p>
            <a:r>
              <a:rPr lang="en-US" sz="2400" b="1" dirty="0" err="1" smtClean="0">
                <a:solidFill>
                  <a:srgbClr val="FFFF00"/>
                </a:solidFill>
                <a:latin typeface="+mn-lt"/>
              </a:rPr>
              <a:t>Heliophysics</a:t>
            </a:r>
            <a:r>
              <a:rPr lang="en-US" sz="2400" b="1" dirty="0" smtClean="0">
                <a:solidFill>
                  <a:srgbClr val="FFFF00"/>
                </a:solidFill>
                <a:latin typeface="+mn-lt"/>
              </a:rPr>
              <a:t> II:</a:t>
            </a:r>
          </a:p>
          <a:p>
            <a:r>
              <a:rPr lang="en-US" sz="1800" b="1" dirty="0" smtClean="0">
                <a:solidFill>
                  <a:srgbClr val="FFFF00"/>
                </a:solidFill>
              </a:rPr>
              <a:t>“Space Storms and Radiation: Causes and Effects”</a:t>
            </a:r>
            <a:endParaRPr lang="en-US" sz="1800" b="1" dirty="0">
              <a:solidFill>
                <a:srgbClr val="FFFF00"/>
              </a:solidFill>
            </a:endParaRPr>
          </a:p>
        </p:txBody>
      </p:sp>
      <p:sp>
        <p:nvSpPr>
          <p:cNvPr id="16" name="Rectangle 15"/>
          <p:cNvSpPr/>
          <p:nvPr/>
        </p:nvSpPr>
        <p:spPr>
          <a:xfrm>
            <a:off x="203200" y="1610057"/>
            <a:ext cx="5101771" cy="5016758"/>
          </a:xfrm>
          <a:prstGeom prst="rect">
            <a:avLst/>
          </a:prstGeom>
        </p:spPr>
        <p:txBody>
          <a:bodyPr wrap="square">
            <a:spAutoFit/>
          </a:bodyPr>
          <a:lstStyle/>
          <a:p>
            <a:r>
              <a:rPr lang="en-US" dirty="0" smtClean="0"/>
              <a:t>1) </a:t>
            </a:r>
            <a:r>
              <a:rPr lang="en-US" sz="1600" dirty="0" smtClean="0">
                <a:latin typeface="+mn-lt"/>
              </a:rPr>
              <a:t>Perspective on </a:t>
            </a:r>
            <a:r>
              <a:rPr lang="en-US" sz="1600" dirty="0" err="1" smtClean="0">
                <a:latin typeface="+mn-lt"/>
              </a:rPr>
              <a:t>heliophysics</a:t>
            </a:r>
            <a:endParaRPr lang="en-US" sz="1600" dirty="0" smtClean="0">
              <a:latin typeface="+mn-lt"/>
            </a:endParaRPr>
          </a:p>
          <a:p>
            <a:r>
              <a:rPr lang="en-US" sz="1600" dirty="0" smtClean="0">
                <a:latin typeface="+mn-lt"/>
              </a:rPr>
              <a:t>2) Introduction: space storms and radiation</a:t>
            </a:r>
          </a:p>
          <a:p>
            <a:r>
              <a:rPr lang="en-US" sz="1600" dirty="0" smtClean="0">
                <a:latin typeface="+mn-lt"/>
              </a:rPr>
              <a:t>3) In situ detection of energetic particles</a:t>
            </a:r>
          </a:p>
          <a:p>
            <a:r>
              <a:rPr lang="en-US" sz="1600" dirty="0" smtClean="0">
                <a:latin typeface="+mn-lt"/>
              </a:rPr>
              <a:t>4) </a:t>
            </a:r>
            <a:r>
              <a:rPr lang="en-US" sz="1600" dirty="0" err="1" smtClean="0">
                <a:latin typeface="+mn-lt"/>
              </a:rPr>
              <a:t>Radiative</a:t>
            </a:r>
            <a:r>
              <a:rPr lang="en-US" sz="1600" dirty="0" smtClean="0">
                <a:latin typeface="+mn-lt"/>
              </a:rPr>
              <a:t> signatures of energetic particles</a:t>
            </a:r>
          </a:p>
          <a:p>
            <a:r>
              <a:rPr lang="en-US" sz="1600" dirty="0" smtClean="0">
                <a:latin typeface="+mn-lt"/>
              </a:rPr>
              <a:t>5) Observations of solar and stellar eruptions, flares, and jets</a:t>
            </a:r>
          </a:p>
          <a:p>
            <a:r>
              <a:rPr lang="en-US" sz="1600" dirty="0" smtClean="0">
                <a:latin typeface="+mn-lt"/>
              </a:rPr>
              <a:t>6) Models of coronal mass ejections and flares</a:t>
            </a:r>
          </a:p>
          <a:p>
            <a:r>
              <a:rPr lang="en-US" sz="1600" dirty="0" smtClean="0">
                <a:latin typeface="+mn-lt"/>
              </a:rPr>
              <a:t>7) Shocks in </a:t>
            </a:r>
            <a:r>
              <a:rPr lang="en-US" sz="1600" dirty="0" err="1" smtClean="0">
                <a:latin typeface="+mn-lt"/>
              </a:rPr>
              <a:t>heliophysics</a:t>
            </a:r>
            <a:endParaRPr lang="en-US" sz="1600" dirty="0" smtClean="0">
              <a:latin typeface="+mn-lt"/>
            </a:endParaRPr>
          </a:p>
          <a:p>
            <a:r>
              <a:rPr lang="en-US" sz="1600" dirty="0" smtClean="0">
                <a:latin typeface="+mn-lt"/>
              </a:rPr>
              <a:t>8) Particle acceleration in shocks</a:t>
            </a:r>
          </a:p>
          <a:p>
            <a:r>
              <a:rPr lang="en-US" sz="1600" dirty="0" smtClean="0">
                <a:latin typeface="+mn-lt"/>
              </a:rPr>
              <a:t>9) Energetic particle transport</a:t>
            </a:r>
          </a:p>
          <a:p>
            <a:r>
              <a:rPr lang="en-US" sz="1600" dirty="0" smtClean="0">
                <a:latin typeface="+mn-lt"/>
              </a:rPr>
              <a:t>10) Energy conversion in planetary magnetospheres</a:t>
            </a:r>
          </a:p>
          <a:p>
            <a:r>
              <a:rPr lang="en-US" sz="1600" dirty="0" smtClean="0">
                <a:latin typeface="+mn-lt"/>
              </a:rPr>
              <a:t>11) </a:t>
            </a:r>
            <a:r>
              <a:rPr lang="en-US" sz="1600" dirty="0" err="1" smtClean="0">
                <a:latin typeface="+mn-lt"/>
              </a:rPr>
              <a:t>Energization</a:t>
            </a:r>
            <a:r>
              <a:rPr lang="en-US" sz="1600" dirty="0" smtClean="0">
                <a:latin typeface="+mn-lt"/>
              </a:rPr>
              <a:t> of trapped particles</a:t>
            </a:r>
          </a:p>
          <a:p>
            <a:r>
              <a:rPr lang="en-US" sz="1600" dirty="0" smtClean="0">
                <a:latin typeface="+mn-lt"/>
              </a:rPr>
              <a:t>12) Flares, CMEs, and atmospheric responses</a:t>
            </a:r>
          </a:p>
          <a:p>
            <a:r>
              <a:rPr lang="en-US" sz="1600" dirty="0" smtClean="0">
                <a:latin typeface="+mn-lt"/>
              </a:rPr>
              <a:t>13) Energetic particles and manned spaceflight</a:t>
            </a:r>
          </a:p>
          <a:p>
            <a:r>
              <a:rPr lang="en-US" sz="1600" dirty="0" smtClean="0">
                <a:latin typeface="+mn-lt"/>
              </a:rPr>
              <a:t>14) Energetic particles and technology</a:t>
            </a:r>
          </a:p>
          <a:p>
            <a:r>
              <a:rPr lang="en-US" sz="1600" b="1" dirty="0" smtClean="0">
                <a:latin typeface="+mn-lt"/>
              </a:rPr>
              <a:t>On-line Appendices:</a:t>
            </a:r>
          </a:p>
          <a:p>
            <a:r>
              <a:rPr lang="en-US" sz="1600" dirty="0" smtClean="0">
                <a:latin typeface="+mn-lt"/>
              </a:rPr>
              <a:t>1) Data archives, modeling sites, space weather forecasts</a:t>
            </a:r>
          </a:p>
          <a:p>
            <a:r>
              <a:rPr lang="en-US" sz="1600" dirty="0" smtClean="0">
                <a:latin typeface="+mn-lt"/>
              </a:rPr>
              <a:t>2) Descriptions on packages for numerical modeling</a:t>
            </a:r>
          </a:p>
          <a:p>
            <a:r>
              <a:rPr lang="en-US" sz="1600" dirty="0" smtClean="0">
                <a:latin typeface="+mn-lt"/>
              </a:rPr>
              <a:t>3) Problem sets</a:t>
            </a:r>
          </a:p>
        </p:txBody>
      </p:sp>
      <p:pic>
        <p:nvPicPr>
          <p:cNvPr id="1154061" name="Picture 13"/>
          <p:cNvPicPr>
            <a:picLocks noChangeAspect="1" noChangeArrowheads="1"/>
          </p:cNvPicPr>
          <p:nvPr/>
        </p:nvPicPr>
        <p:blipFill>
          <a:blip r:embed="rId2" cstate="print"/>
          <a:srcRect/>
          <a:stretch>
            <a:fillRect/>
          </a:stretch>
        </p:blipFill>
        <p:spPr bwMode="auto">
          <a:xfrm>
            <a:off x="5603154" y="1429483"/>
            <a:ext cx="3540846" cy="47709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3" name="Rectangle 5"/>
          <p:cNvSpPr>
            <a:spLocks noChangeArrowheads="1"/>
          </p:cNvSpPr>
          <p:nvPr/>
        </p:nvSpPr>
        <p:spPr bwMode="auto">
          <a:xfrm>
            <a:off x="275771" y="928914"/>
            <a:ext cx="5283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Cambridge Press: Hardback )</a:t>
            </a:r>
            <a:br>
              <a:rPr kumimoji="0" lang="en-US" sz="1600" b="0" i="0" u="none" strike="noStrike" cap="none" normalizeH="0" baseline="0" dirty="0" smtClean="0">
                <a:ln>
                  <a:noFill/>
                </a:ln>
                <a:solidFill>
                  <a:schemeClr val="tx1"/>
                </a:solidFill>
                <a:effectLst/>
                <a:latin typeface="Arial" pitchFamily="34" charset="0"/>
              </a:rPr>
            </a:br>
            <a:r>
              <a:rPr lang="en-US" sz="1600" i="1" dirty="0" smtClean="0">
                <a:latin typeface="Arial" pitchFamily="34" charset="0"/>
              </a:rPr>
              <a:t>From</a:t>
            </a:r>
            <a:r>
              <a:rPr kumimoji="0" lang="en-US" sz="1600" b="0" i="1" u="none" strike="noStrike" cap="none" normalizeH="0" baseline="0" dirty="0" smtClean="0">
                <a:ln>
                  <a:noFill/>
                </a:ln>
                <a:solidFill>
                  <a:schemeClr val="tx1"/>
                </a:solidFill>
                <a:effectLst/>
                <a:latin typeface="Arial" pitchFamily="34" charset="0"/>
              </a:rPr>
              <a:t>- </a:t>
            </a:r>
            <a:r>
              <a:rPr lang="en-US" sz="1600" i="1" dirty="0" smtClean="0">
                <a:latin typeface="Arial" pitchFamily="34" charset="0"/>
              </a:rPr>
              <a:t>November</a:t>
            </a:r>
            <a:r>
              <a:rPr kumimoji="0" lang="en-US" sz="1600" b="0" i="1" u="none" strike="noStrike" cap="none" normalizeH="0" baseline="0" dirty="0" smtClean="0">
                <a:ln>
                  <a:noFill/>
                </a:ln>
                <a:solidFill>
                  <a:schemeClr val="tx1"/>
                </a:solidFill>
                <a:effectLst/>
                <a:latin typeface="Arial" pitchFamily="34" charset="0"/>
              </a:rPr>
              <a:t> </a:t>
            </a:r>
            <a:r>
              <a:rPr kumimoji="0" lang="en-US" sz="1600" b="0" i="0" u="none" strike="noStrike" cap="none" normalizeH="0" baseline="0" dirty="0" smtClean="0">
                <a:ln>
                  <a:noFill/>
                </a:ln>
                <a:solidFill>
                  <a:schemeClr val="tx1"/>
                </a:solidFill>
                <a:effectLst/>
                <a:latin typeface="Arial" pitchFamily="34" charset="0"/>
              </a:rPr>
              <a:t>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 </a:t>
            </a:r>
          </a:p>
        </p:txBody>
      </p:sp>
      <p:sp>
        <p:nvSpPr>
          <p:cNvPr id="8" name="TextBox 7"/>
          <p:cNvSpPr txBox="1"/>
          <p:nvPr/>
        </p:nvSpPr>
        <p:spPr>
          <a:xfrm>
            <a:off x="1611085" y="217714"/>
            <a:ext cx="6960560" cy="707886"/>
          </a:xfrm>
          <a:prstGeom prst="rect">
            <a:avLst/>
          </a:prstGeom>
          <a:noFill/>
        </p:spPr>
        <p:txBody>
          <a:bodyPr wrap="none" rtlCol="0">
            <a:spAutoFit/>
          </a:bodyPr>
          <a:lstStyle/>
          <a:p>
            <a:r>
              <a:rPr lang="en-US" sz="2000" b="1" dirty="0" err="1" smtClean="0">
                <a:solidFill>
                  <a:srgbClr val="FFFF00"/>
                </a:solidFill>
                <a:latin typeface="+mn-lt"/>
              </a:rPr>
              <a:t>Heliophysics</a:t>
            </a:r>
            <a:r>
              <a:rPr lang="en-US" sz="2000" b="1" dirty="0" smtClean="0">
                <a:solidFill>
                  <a:srgbClr val="FFFF00"/>
                </a:solidFill>
                <a:latin typeface="+mn-lt"/>
              </a:rPr>
              <a:t> III:</a:t>
            </a:r>
          </a:p>
          <a:p>
            <a:r>
              <a:rPr lang="en-US" sz="2000" b="1" dirty="0" smtClean="0">
                <a:solidFill>
                  <a:srgbClr val="FFFF00"/>
                </a:solidFill>
                <a:latin typeface="+mn-lt"/>
              </a:rPr>
              <a:t>“Evolving solar activity and climate of space and earth”</a:t>
            </a:r>
            <a:endParaRPr lang="en-US" sz="2000" b="1" dirty="0">
              <a:solidFill>
                <a:srgbClr val="FFFF00"/>
              </a:solidFill>
              <a:latin typeface="+mn-lt"/>
            </a:endParaRPr>
          </a:p>
        </p:txBody>
      </p:sp>
      <p:sp>
        <p:nvSpPr>
          <p:cNvPr id="16" name="Rectangle 15"/>
          <p:cNvSpPr/>
          <p:nvPr/>
        </p:nvSpPr>
        <p:spPr>
          <a:xfrm>
            <a:off x="0" y="1552000"/>
            <a:ext cx="5791200" cy="5509200"/>
          </a:xfrm>
          <a:prstGeom prst="rect">
            <a:avLst/>
          </a:prstGeom>
        </p:spPr>
        <p:txBody>
          <a:bodyPr wrap="square">
            <a:spAutoFit/>
          </a:bodyPr>
          <a:lstStyle/>
          <a:p>
            <a:r>
              <a:rPr lang="en-US" sz="1600" dirty="0" smtClean="0">
                <a:latin typeface="+mn-lt"/>
              </a:rPr>
              <a:t>1) Formation, evolution, and demise of stars and their planets</a:t>
            </a:r>
          </a:p>
          <a:p>
            <a:r>
              <a:rPr lang="en-US" sz="1600" dirty="0" smtClean="0">
                <a:latin typeface="+mn-lt"/>
              </a:rPr>
              <a:t>2) Planetary habitability on astronomical time scales</a:t>
            </a:r>
          </a:p>
          <a:p>
            <a:r>
              <a:rPr lang="en-US" sz="1600" dirty="0" smtClean="0">
                <a:latin typeface="+mn-lt"/>
              </a:rPr>
              <a:t>3) Long-term evolution of magnetic activity of Sun-like stars</a:t>
            </a:r>
          </a:p>
          <a:p>
            <a:r>
              <a:rPr lang="en-US" sz="1600" dirty="0" smtClean="0">
                <a:latin typeface="+mn-lt"/>
              </a:rPr>
              <a:t>4) Astrophysical dynamo actions and stellar dynamo models</a:t>
            </a:r>
          </a:p>
          <a:p>
            <a:r>
              <a:rPr lang="en-US" sz="1600" dirty="0" smtClean="0">
                <a:latin typeface="+mn-lt"/>
              </a:rPr>
              <a:t>5) Solar internal flows and dynamo action</a:t>
            </a:r>
          </a:p>
          <a:p>
            <a:r>
              <a:rPr lang="en-US" sz="1600" dirty="0" smtClean="0">
                <a:latin typeface="+mn-lt"/>
              </a:rPr>
              <a:t>6) Planetary fields and dynamos</a:t>
            </a:r>
          </a:p>
          <a:p>
            <a:r>
              <a:rPr lang="en-US" sz="1600" dirty="0" smtClean="0">
                <a:latin typeface="+mn-lt"/>
              </a:rPr>
              <a:t>7) The evolving </a:t>
            </a:r>
            <a:r>
              <a:rPr lang="en-US" sz="1600" dirty="0" err="1" smtClean="0">
                <a:latin typeface="+mn-lt"/>
              </a:rPr>
              <a:t>heliosphere</a:t>
            </a:r>
            <a:r>
              <a:rPr lang="en-US" sz="1600" dirty="0" smtClean="0">
                <a:latin typeface="+mn-lt"/>
              </a:rPr>
              <a:t> and its particle environment</a:t>
            </a:r>
          </a:p>
          <a:p>
            <a:r>
              <a:rPr lang="en-US" sz="1600" dirty="0" smtClean="0">
                <a:latin typeface="+mn-lt"/>
              </a:rPr>
              <a:t>8) Solar spectral irradiance: measurements and models</a:t>
            </a:r>
          </a:p>
          <a:p>
            <a:r>
              <a:rPr lang="en-US" sz="1600" dirty="0" smtClean="0">
                <a:latin typeface="+mn-lt"/>
              </a:rPr>
              <a:t>9) Long-term evolution of the </a:t>
            </a:r>
            <a:r>
              <a:rPr lang="en-US" sz="1600" dirty="0" err="1" smtClean="0">
                <a:latin typeface="+mn-lt"/>
              </a:rPr>
              <a:t>geospace</a:t>
            </a:r>
            <a:r>
              <a:rPr lang="en-US" sz="1600" dirty="0" smtClean="0">
                <a:latin typeface="+mn-lt"/>
              </a:rPr>
              <a:t> climate</a:t>
            </a:r>
          </a:p>
          <a:p>
            <a:r>
              <a:rPr lang="en-US" sz="1600" dirty="0" smtClean="0">
                <a:latin typeface="+mn-lt"/>
              </a:rPr>
              <a:t>10) Planetary ITM-magnetosphere processes and the solar cycle</a:t>
            </a:r>
          </a:p>
          <a:p>
            <a:r>
              <a:rPr lang="en-US" sz="1600" dirty="0" smtClean="0">
                <a:latin typeface="+mn-lt"/>
              </a:rPr>
              <a:t>11) Waves and transport processes in planetary </a:t>
            </a:r>
            <a:r>
              <a:rPr lang="en-US" sz="1600" dirty="0" err="1" smtClean="0">
                <a:latin typeface="+mn-lt"/>
              </a:rPr>
              <a:t>atmosheres</a:t>
            </a:r>
            <a:endParaRPr lang="en-US" sz="1600" dirty="0" smtClean="0">
              <a:latin typeface="+mn-lt"/>
            </a:endParaRPr>
          </a:p>
          <a:p>
            <a:r>
              <a:rPr lang="en-US" sz="1600" dirty="0" smtClean="0">
                <a:latin typeface="+mn-lt"/>
              </a:rPr>
              <a:t>12) Climate couplings via (photo-)chemistry</a:t>
            </a:r>
          </a:p>
          <a:p>
            <a:r>
              <a:rPr lang="en-US" sz="1600" dirty="0" smtClean="0">
                <a:latin typeface="+mn-lt"/>
              </a:rPr>
              <a:t>13) Records of climate and climate drivers</a:t>
            </a:r>
          </a:p>
          <a:p>
            <a:r>
              <a:rPr lang="en-US" sz="1600" dirty="0" smtClean="0">
                <a:latin typeface="+mn-lt"/>
              </a:rPr>
              <a:t>14) External influences on planetary climates</a:t>
            </a:r>
          </a:p>
          <a:p>
            <a:r>
              <a:rPr lang="en-US" sz="1600" dirty="0" smtClean="0">
                <a:latin typeface="+mn-lt"/>
              </a:rPr>
              <a:t>15) Climate models of Earth and planets</a:t>
            </a:r>
          </a:p>
          <a:p>
            <a:r>
              <a:rPr lang="en-US" sz="1600" dirty="0" smtClean="0">
                <a:latin typeface="+mn-lt"/>
              </a:rPr>
              <a:t>16) </a:t>
            </a:r>
            <a:r>
              <a:rPr lang="en-US" sz="1600" dirty="0" err="1" smtClean="0">
                <a:latin typeface="+mn-lt"/>
              </a:rPr>
              <a:t>Heliophysics</a:t>
            </a:r>
            <a:r>
              <a:rPr lang="en-US" sz="1600" dirty="0" smtClean="0">
                <a:latin typeface="+mn-lt"/>
              </a:rPr>
              <a:t> - epilogue</a:t>
            </a:r>
          </a:p>
          <a:p>
            <a:r>
              <a:rPr lang="en-US" sz="1600" b="1" dirty="0" smtClean="0">
                <a:latin typeface="+mn-lt"/>
              </a:rPr>
              <a:t>On-Line Appendices:</a:t>
            </a:r>
          </a:p>
          <a:p>
            <a:r>
              <a:rPr lang="en-US" sz="1600" dirty="0" smtClean="0">
                <a:latin typeface="+mn-lt"/>
              </a:rPr>
              <a:t>1) Data archives, modeling sites, space weather forecasts</a:t>
            </a:r>
          </a:p>
          <a:p>
            <a:r>
              <a:rPr lang="en-US" sz="1600" dirty="0" smtClean="0">
                <a:latin typeface="+mn-lt"/>
              </a:rPr>
              <a:t>2) Descriptions on packages for numerical modeling</a:t>
            </a:r>
          </a:p>
          <a:p>
            <a:r>
              <a:rPr lang="en-US" sz="1600" dirty="0" smtClean="0">
                <a:latin typeface="+mn-lt"/>
              </a:rPr>
              <a:t>3) Problem sets</a:t>
            </a:r>
          </a:p>
          <a:p>
            <a:endParaRPr lang="en-US" sz="1600" dirty="0" smtClean="0">
              <a:latin typeface="+mn-lt"/>
            </a:endParaRPr>
          </a:p>
        </p:txBody>
      </p:sp>
      <p:pic>
        <p:nvPicPr>
          <p:cNvPr id="1156098" name="Picture 2"/>
          <p:cNvPicPr>
            <a:picLocks noChangeAspect="1" noChangeArrowheads="1"/>
          </p:cNvPicPr>
          <p:nvPr/>
        </p:nvPicPr>
        <p:blipFill>
          <a:blip r:embed="rId2" cstate="print"/>
          <a:srcRect/>
          <a:stretch>
            <a:fillRect/>
          </a:stretch>
        </p:blipFill>
        <p:spPr bwMode="auto">
          <a:xfrm>
            <a:off x="5681272" y="1793887"/>
            <a:ext cx="3462728" cy="46241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2457579" y="38100"/>
            <a:ext cx="5016243" cy="8437011"/>
          </a:xfrm>
          <a:prstGeom prst="rect">
            <a:avLst/>
          </a:prstGeom>
          <a:noFill/>
          <a:ln w="9525">
            <a:noFill/>
            <a:miter lim="800000"/>
            <a:headEnd/>
            <a:tailEnd/>
          </a:ln>
          <a:effectLst/>
        </p:spPr>
      </p:pic>
      <p:sp>
        <p:nvSpPr>
          <p:cNvPr id="3" name="Rectangle 2"/>
          <p:cNvSpPr/>
          <p:nvPr/>
        </p:nvSpPr>
        <p:spPr bwMode="auto">
          <a:xfrm>
            <a:off x="1511300" y="0"/>
            <a:ext cx="952500" cy="1079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Osaka" charset="-128"/>
            </a:endParaRPr>
          </a:p>
        </p:txBody>
      </p:sp>
      <p:sp>
        <p:nvSpPr>
          <p:cNvPr id="4" name="Rectangle 3"/>
          <p:cNvSpPr/>
          <p:nvPr/>
        </p:nvSpPr>
        <p:spPr bwMode="auto">
          <a:xfrm>
            <a:off x="7480300" y="152400"/>
            <a:ext cx="990600" cy="965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Osaka"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2027583" y="0"/>
            <a:ext cx="6136653" cy="9482332"/>
          </a:xfrm>
          <a:prstGeom prst="rect">
            <a:avLst/>
          </a:prstGeom>
          <a:noFill/>
          <a:ln w="9525">
            <a:noFill/>
            <a:miter lim="800000"/>
            <a:headEnd/>
            <a:tailEnd/>
          </a:ln>
          <a:effectLst/>
        </p:spPr>
      </p:pic>
      <p:sp>
        <p:nvSpPr>
          <p:cNvPr id="3" name="Rectangle 2"/>
          <p:cNvSpPr/>
          <p:nvPr/>
        </p:nvSpPr>
        <p:spPr bwMode="auto">
          <a:xfrm>
            <a:off x="1270000" y="152400"/>
            <a:ext cx="749300" cy="977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Osaka" charset="-128"/>
            </a:endParaRPr>
          </a:p>
        </p:txBody>
      </p:sp>
      <p:sp>
        <p:nvSpPr>
          <p:cNvPr id="4" name="Rectangle 3"/>
          <p:cNvSpPr/>
          <p:nvPr/>
        </p:nvSpPr>
        <p:spPr bwMode="auto">
          <a:xfrm>
            <a:off x="8178800" y="0"/>
            <a:ext cx="660400" cy="1079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Osaka"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74800" y="2117513"/>
          <a:ext cx="6096000" cy="3969174"/>
        </p:xfrm>
        <a:graphic>
          <a:graphicData uri="http://schemas.openxmlformats.org/drawingml/2006/table">
            <a:tbl>
              <a:tblPr/>
              <a:tblGrid>
                <a:gridCol w="2032000"/>
                <a:gridCol w="2032000"/>
                <a:gridCol w="2032000"/>
              </a:tblGrid>
              <a:tr h="277707">
                <a:tc>
                  <a:txBody>
                    <a:bodyPr/>
                    <a:lstStyle/>
                    <a:p>
                      <a:endParaRPr lang="en-US" sz="1600" dirty="0"/>
                    </a:p>
                  </a:txBody>
                  <a:tcPr marL="16933" marR="16933" marT="16933" marB="16933" anchor="ctr">
                    <a:lnL>
                      <a:noFill/>
                    </a:lnL>
                    <a:lnR>
                      <a:noFill/>
                    </a:lnR>
                    <a:lnT>
                      <a:noFill/>
                    </a:lnT>
                    <a:lnB>
                      <a:noFill/>
                    </a:lnB>
                  </a:tcPr>
                </a:tc>
                <a:tc>
                  <a:txBody>
                    <a:bodyPr/>
                    <a:lstStyle/>
                    <a:p>
                      <a:endParaRPr lang="en-US" sz="1600"/>
                    </a:p>
                  </a:txBody>
                  <a:tcPr marL="16933" marR="16933" marT="16933" marB="16933" anchor="ctr">
                    <a:lnL>
                      <a:noFill/>
                    </a:lnL>
                    <a:lnR>
                      <a:noFill/>
                    </a:lnR>
                    <a:lnT>
                      <a:noFill/>
                    </a:lnT>
                    <a:lnB>
                      <a:noFill/>
                    </a:lnB>
                  </a:tcPr>
                </a:tc>
                <a:tc>
                  <a:txBody>
                    <a:bodyPr/>
                    <a:lstStyle/>
                    <a:p>
                      <a:endParaRPr lang="en-US" sz="1600"/>
                    </a:p>
                  </a:txBody>
                  <a:tcPr marL="16933" marR="16933" marT="16933" marB="16933" anchor="ctr">
                    <a:lnL>
                      <a:noFill/>
                    </a:lnL>
                    <a:lnR>
                      <a:noFill/>
                    </a:lnR>
                    <a:lnT>
                      <a:noFill/>
                    </a:lnT>
                    <a:lnB>
                      <a:noFill/>
                    </a:lnB>
                  </a:tcPr>
                </a:tc>
              </a:tr>
              <a:tr h="3691467">
                <a:tc>
                  <a:txBody>
                    <a:bodyPr/>
                    <a:lstStyle/>
                    <a:p>
                      <a:r>
                        <a:rPr lang="en-US" sz="1600" b="1" i="1"/>
                        <a:t>Nicholas Bunch</a:t>
                      </a:r>
                      <a:endParaRPr lang="en-US" sz="1600"/>
                    </a:p>
                    <a:p>
                      <a:r>
                        <a:rPr lang="en-US" sz="1600" i="1"/>
                        <a:t>Research Topic: </a:t>
                      </a:r>
                      <a:r>
                        <a:rPr lang="en-US" sz="1600"/>
                        <a:t>Plasmaspheric Erosion</a:t>
                      </a:r>
                    </a:p>
                    <a:p>
                      <a:r>
                        <a:rPr lang="en-US" sz="1600" i="1"/>
                        <a:t>PhD Institution:</a:t>
                      </a:r>
                      <a:r>
                        <a:rPr lang="en-US" sz="1600"/>
                        <a:t> Dartmouth College, Physics and Astronomy</a:t>
                      </a:r>
                    </a:p>
                    <a:p>
                      <a:pPr algn="l"/>
                      <a:r>
                        <a:rPr lang="en-US" sz="1600" i="1"/>
                        <a:t>Host: </a:t>
                      </a:r>
                      <a:r>
                        <a:rPr lang="en-US" sz="1600"/>
                        <a:t>Dr. Maria Spasojevic, Stanford University</a:t>
                      </a:r>
                      <a:br>
                        <a:rPr lang="en-US" sz="1600"/>
                      </a:br>
                      <a:r>
                        <a:rPr lang="en-US" sz="1600"/>
                        <a:t/>
                      </a:r>
                      <a:br>
                        <a:rPr lang="en-US" sz="1600"/>
                      </a:br>
                      <a:endParaRPr lang="en-US" sz="1600"/>
                    </a:p>
                  </a:txBody>
                  <a:tcPr marL="16933" marR="16933" marT="16933" marB="16933" anchor="ctr">
                    <a:lnL>
                      <a:noFill/>
                    </a:lnL>
                    <a:lnR>
                      <a:noFill/>
                    </a:lnR>
                    <a:lnT>
                      <a:noFill/>
                    </a:lnT>
                    <a:lnB>
                      <a:noFill/>
                    </a:lnB>
                  </a:tcPr>
                </a:tc>
                <a:tc>
                  <a:txBody>
                    <a:bodyPr/>
                    <a:lstStyle/>
                    <a:p>
                      <a:r>
                        <a:rPr lang="en-US" sz="1600" b="1" i="1" dirty="0">
                          <a:hlinkClick r:id="rId2"/>
                        </a:rPr>
                        <a:t>Lynn Wilson III</a:t>
                      </a:r>
                      <a:endParaRPr lang="en-US" sz="1600" dirty="0"/>
                    </a:p>
                    <a:p>
                      <a:r>
                        <a:rPr lang="en-US" sz="1600" i="1" dirty="0"/>
                        <a:t>Research Topic: </a:t>
                      </a:r>
                      <a:r>
                        <a:rPr lang="en-US" sz="1600" dirty="0"/>
                        <a:t>THEMIS Investigations</a:t>
                      </a:r>
                    </a:p>
                    <a:p>
                      <a:r>
                        <a:rPr lang="en-US" sz="1600" i="1" dirty="0"/>
                        <a:t>PhD Institution:</a:t>
                      </a:r>
                      <a:r>
                        <a:rPr lang="en-US" sz="1600" dirty="0"/>
                        <a:t> University of Minnesota at Minneapolis, Physics</a:t>
                      </a:r>
                    </a:p>
                    <a:p>
                      <a:r>
                        <a:rPr lang="en-US" sz="1600" i="1" dirty="0"/>
                        <a:t>Host: </a:t>
                      </a:r>
                      <a:r>
                        <a:rPr lang="en-US" sz="1600" dirty="0"/>
                        <a:t>Dr. David Sibeck, NASA Goddard Space Flight Center </a:t>
                      </a:r>
                    </a:p>
                    <a:p>
                      <a:r>
                        <a:rPr lang="en-US" sz="1600" dirty="0"/>
                        <a:t> </a:t>
                      </a:r>
                    </a:p>
                  </a:txBody>
                  <a:tcPr marL="16933" marR="16933" marT="16933" marB="16933" anchor="ctr">
                    <a:lnL>
                      <a:noFill/>
                    </a:lnL>
                    <a:lnR>
                      <a:noFill/>
                    </a:lnR>
                    <a:lnT>
                      <a:noFill/>
                    </a:lnT>
                    <a:lnB>
                      <a:noFill/>
                    </a:lnB>
                  </a:tcPr>
                </a:tc>
                <a:tc>
                  <a:txBody>
                    <a:bodyPr/>
                    <a:lstStyle/>
                    <a:p>
                      <a:r>
                        <a:rPr lang="en-US" sz="1600" b="1" i="1" dirty="0"/>
                        <a:t>Liang Zhao</a:t>
                      </a:r>
                      <a:endParaRPr lang="en-US" sz="1600" dirty="0"/>
                    </a:p>
                    <a:p>
                      <a:r>
                        <a:rPr lang="en-US" sz="1600" i="1" dirty="0"/>
                        <a:t>Research </a:t>
                      </a:r>
                      <a:r>
                        <a:rPr lang="en-US" sz="1600" i="1" dirty="0" err="1"/>
                        <a:t>Topic:</a:t>
                      </a:r>
                      <a:r>
                        <a:rPr lang="en-US" sz="1600" dirty="0" err="1"/>
                        <a:t>Solar</a:t>
                      </a:r>
                      <a:r>
                        <a:rPr lang="en-US" sz="1600" dirty="0"/>
                        <a:t> minimum impacts on space weather</a:t>
                      </a:r>
                    </a:p>
                    <a:p>
                      <a:r>
                        <a:rPr lang="en-US" sz="1600" i="1" dirty="0"/>
                        <a:t>PhD </a:t>
                      </a:r>
                      <a:r>
                        <a:rPr lang="en-US" sz="1600" i="1" dirty="0" err="1"/>
                        <a:t>Institution:</a:t>
                      </a:r>
                      <a:r>
                        <a:rPr lang="en-US" sz="1600" dirty="0" err="1"/>
                        <a:t>University</a:t>
                      </a:r>
                      <a:r>
                        <a:rPr lang="en-US" sz="1600" dirty="0"/>
                        <a:t> of Michigan, Atmospheric and Space Sciences</a:t>
                      </a:r>
                    </a:p>
                    <a:p>
                      <a:r>
                        <a:rPr lang="en-US" sz="1600" i="1" dirty="0"/>
                        <a:t>Host: </a:t>
                      </a:r>
                      <a:r>
                        <a:rPr lang="en-US" sz="1600" dirty="0"/>
                        <a:t>Dr. Sarah Gibson, National Center for Atmospheric Research, High Altitude Observatory</a:t>
                      </a:r>
                    </a:p>
                  </a:txBody>
                  <a:tcPr marL="16933" marR="16933" marT="16933" marB="16933" anchor="ctr">
                    <a:lnL>
                      <a:noFill/>
                    </a:lnL>
                    <a:lnR>
                      <a:noFill/>
                    </a:lnR>
                    <a:lnT>
                      <a:noFill/>
                    </a:lnT>
                    <a:lnB>
                      <a:noFill/>
                    </a:lnB>
                  </a:tcPr>
                </a:tc>
              </a:tr>
            </a:tbl>
          </a:graphicData>
        </a:graphic>
      </p:graphicFrame>
      <p:sp>
        <p:nvSpPr>
          <p:cNvPr id="55297" name="Rectangle 1"/>
          <p:cNvSpPr>
            <a:spLocks noChangeArrowheads="1"/>
          </p:cNvSpPr>
          <p:nvPr/>
        </p:nvSpPr>
        <p:spPr bwMode="auto">
          <a:xfrm>
            <a:off x="0" y="-146327"/>
            <a:ext cx="8606118" cy="2462213"/>
          </a:xfrm>
          <a:prstGeom prst="rect">
            <a:avLst/>
          </a:prstGeom>
          <a:noFill/>
          <a:ln w="9525">
            <a:noFill/>
            <a:miter lim="800000"/>
            <a:headEnd/>
            <a:tailEnd/>
          </a:ln>
          <a:effectLst/>
        </p:spPr>
        <p:txBody>
          <a:bodyPr vert="horz" wrap="square" lIns="0" tIns="0" rIns="66654"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600" b="0" i="0" u="none" strike="noStrike" cap="none" normalizeH="0" baseline="0" dirty="0" smtClean="0">
                <a:ln>
                  <a:noFill/>
                </a:ln>
                <a:solidFill>
                  <a:schemeClr val="tx1"/>
                </a:solidFill>
                <a:effectLst/>
                <a:latin typeface="Arial" pitchFamily="34"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r>
              <a:rPr kumimoji="0" lang="en-US" sz="13600" b="0" i="0" u="none" strike="noStrike" cap="none" normalizeH="0" baseline="0" dirty="0" smtClean="0">
                <a:ln>
                  <a:noFill/>
                </a:ln>
                <a:solidFill>
                  <a:schemeClr val="tx1"/>
                </a:solidFill>
                <a:effectLst/>
                <a:latin typeface="Arial" pitchFamily="34"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r>
              <a:rPr kumimoji="0" lang="en-US" sz="13600" b="0" i="0" u="none" strike="noStrike" cap="none" normalizeH="0" baseline="0" dirty="0" smtClean="0">
                <a:ln>
                  <a:noFill/>
                </a:ln>
                <a:solidFill>
                  <a:schemeClr val="tx1"/>
                </a:solidFill>
                <a:effectLst/>
                <a:latin typeface="Arial" pitchFamily="34"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000" b="1" i="0" u="none" strike="noStrike" cap="none" normalizeH="0" baseline="0" dirty="0" smtClean="0">
              <a:ln>
                <a:noFill/>
              </a:ln>
              <a:solidFill>
                <a:srgbClr val="7007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700700"/>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700700"/>
              </a:solidFill>
              <a:effectLst/>
              <a:latin typeface="Arial" pitchFamily="34" charset="0"/>
              <a:cs typeface="Arial" pitchFamily="34" charset="0"/>
            </a:endParaRPr>
          </a:p>
        </p:txBody>
      </p:sp>
      <p:pic>
        <p:nvPicPr>
          <p:cNvPr id="55298" name="Picture 2" descr="spacer"/>
          <p:cNvPicPr>
            <a:picLocks noChangeAspect="1" noChangeArrowheads="1"/>
          </p:cNvPicPr>
          <p:nvPr/>
        </p:nvPicPr>
        <p:blipFill>
          <a:blip r:embed="rId3"/>
          <a:srcRect/>
          <a:stretch>
            <a:fillRect/>
          </a:stretch>
        </p:blipFill>
        <p:spPr bwMode="auto">
          <a:xfrm>
            <a:off x="28575" y="-808038"/>
            <a:ext cx="9525" cy="9525"/>
          </a:xfrm>
          <a:prstGeom prst="rect">
            <a:avLst/>
          </a:prstGeom>
          <a:noFill/>
        </p:spPr>
      </p:pic>
      <p:pic>
        <p:nvPicPr>
          <p:cNvPr id="55299" name="Picture 3" descr="Nicholas Bunch"/>
          <p:cNvPicPr>
            <a:picLocks noChangeAspect="1" noChangeArrowheads="1"/>
          </p:cNvPicPr>
          <p:nvPr/>
        </p:nvPicPr>
        <p:blipFill>
          <a:blip r:embed="rId4" cstate="print"/>
          <a:srcRect/>
          <a:stretch>
            <a:fillRect/>
          </a:stretch>
        </p:blipFill>
        <p:spPr bwMode="auto">
          <a:xfrm>
            <a:off x="1168400" y="0"/>
            <a:ext cx="2285305" cy="2209800"/>
          </a:xfrm>
          <a:prstGeom prst="rect">
            <a:avLst/>
          </a:prstGeom>
          <a:noFill/>
        </p:spPr>
      </p:pic>
      <p:pic>
        <p:nvPicPr>
          <p:cNvPr id="55300" name="Picture 4" descr="Lynn Wilson III"/>
          <p:cNvPicPr>
            <a:picLocks noChangeAspect="1" noChangeArrowheads="1"/>
          </p:cNvPicPr>
          <p:nvPr/>
        </p:nvPicPr>
        <p:blipFill>
          <a:blip r:embed="rId5" cstate="print"/>
          <a:srcRect/>
          <a:stretch>
            <a:fillRect/>
          </a:stretch>
        </p:blipFill>
        <p:spPr bwMode="auto">
          <a:xfrm>
            <a:off x="3378200" y="0"/>
            <a:ext cx="2162175" cy="2230438"/>
          </a:xfrm>
          <a:prstGeom prst="rect">
            <a:avLst/>
          </a:prstGeom>
          <a:noFill/>
        </p:spPr>
      </p:pic>
      <p:pic>
        <p:nvPicPr>
          <p:cNvPr id="55301" name="Picture 5" descr="Liang Zhou"/>
          <p:cNvPicPr>
            <a:picLocks noChangeAspect="1" noChangeArrowheads="1"/>
          </p:cNvPicPr>
          <p:nvPr/>
        </p:nvPicPr>
        <p:blipFill>
          <a:blip r:embed="rId6" cstate="print"/>
          <a:srcRect/>
          <a:stretch>
            <a:fillRect/>
          </a:stretch>
        </p:blipFill>
        <p:spPr bwMode="auto">
          <a:xfrm>
            <a:off x="5562600" y="0"/>
            <a:ext cx="2232025" cy="2232026"/>
          </a:xfrm>
          <a:prstGeom prst="rect">
            <a:avLst/>
          </a:prstGeom>
          <a:noFill/>
        </p:spPr>
      </p:pic>
      <p:pic>
        <p:nvPicPr>
          <p:cNvPr id="55302" name="Picture 6" descr="spacer"/>
          <p:cNvPicPr>
            <a:picLocks noChangeAspect="1" noChangeArrowheads="1"/>
          </p:cNvPicPr>
          <p:nvPr/>
        </p:nvPicPr>
        <p:blipFill>
          <a:blip r:embed="rId3"/>
          <a:srcRect/>
          <a:stretch>
            <a:fillRect/>
          </a:stretch>
        </p:blipFill>
        <p:spPr bwMode="auto">
          <a:xfrm>
            <a:off x="34925" y="1265238"/>
            <a:ext cx="9525" cy="9525"/>
          </a:xfrm>
          <a:prstGeom prst="rect">
            <a:avLst/>
          </a:prstGeom>
          <a:noFill/>
        </p:spPr>
      </p:pic>
      <p:sp>
        <p:nvSpPr>
          <p:cNvPr id="9" name="Rectangle 8"/>
          <p:cNvSpPr/>
          <p:nvPr/>
        </p:nvSpPr>
        <p:spPr bwMode="auto">
          <a:xfrm>
            <a:off x="738094" y="5732182"/>
            <a:ext cx="2664011" cy="7761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mn-lt"/>
                <a:ea typeface="Osaka" charset="-128"/>
              </a:rPr>
              <a:t>EDD</a:t>
            </a:r>
            <a:r>
              <a:rPr kumimoji="0" lang="en-US" sz="2000" b="1" i="0" u="none" strike="noStrike" cap="none" normalizeH="0" baseline="0" dirty="0" err="1" smtClean="0">
                <a:ln>
                  <a:noFill/>
                </a:ln>
                <a:effectLst/>
                <a:latin typeface="+mn-lt"/>
                <a:ea typeface="Osaka" charset="-128"/>
              </a:rPr>
              <a:t>Eddy</a:t>
            </a:r>
            <a:r>
              <a:rPr kumimoji="0" lang="en-US" sz="2000" b="1" i="0" u="none" strike="noStrike" cap="none" normalizeH="0" dirty="0" smtClean="0">
                <a:ln>
                  <a:noFill/>
                </a:ln>
                <a:effectLst/>
                <a:latin typeface="+mn-lt"/>
                <a:ea typeface="Osaka" charset="-128"/>
              </a:rPr>
              <a:t> Fellows</a:t>
            </a:r>
            <a:endParaRPr kumimoji="0" lang="en-US" sz="2000" b="1" i="0" u="none" strike="noStrike" cap="none" normalizeH="0" baseline="0" dirty="0" smtClean="0">
              <a:ln>
                <a:noFill/>
              </a:ln>
              <a:solidFill>
                <a:schemeClr val="bg1"/>
              </a:solidFill>
              <a:effectLst/>
              <a:latin typeface="+mn-lt"/>
              <a:ea typeface="Osaka" charset="-128"/>
            </a:endParaRPr>
          </a:p>
        </p:txBody>
      </p:sp>
      <p:sp>
        <p:nvSpPr>
          <p:cNvPr id="10" name="Rectangle 9"/>
          <p:cNvSpPr/>
          <p:nvPr/>
        </p:nvSpPr>
        <p:spPr>
          <a:xfrm>
            <a:off x="7816392" y="0"/>
            <a:ext cx="1327608" cy="307777"/>
          </a:xfrm>
          <a:prstGeom prst="rect">
            <a:avLst/>
          </a:prstGeom>
        </p:spPr>
        <p:txBody>
          <a:bodyPr wrap="square">
            <a:spAutoFit/>
          </a:bodyPr>
          <a:lstStyle/>
          <a:p>
            <a:pPr lvl="0" eaLnBrk="1" hangingPunct="1"/>
            <a:r>
              <a:rPr lang="en-US" b="1" dirty="0" smtClean="0">
                <a:solidFill>
                  <a:srgbClr val="700700"/>
                </a:solidFill>
                <a:latin typeface="Arial" pitchFamily="34" charset="0"/>
                <a:cs typeface="Arial" pitchFamily="34" charset="0"/>
              </a:rPr>
              <a:t>Class of 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Picture 2"/>
          <p:cNvPicPr>
            <a:picLocks noChangeAspect="1" noChangeArrowheads="1"/>
          </p:cNvPicPr>
          <p:nvPr/>
        </p:nvPicPr>
        <p:blipFill>
          <a:blip r:embed="rId2" cstate="print"/>
          <a:srcRect/>
          <a:stretch>
            <a:fillRect/>
          </a:stretch>
        </p:blipFill>
        <p:spPr bwMode="auto">
          <a:xfrm>
            <a:off x="3733800" y="1373188"/>
            <a:ext cx="5181600" cy="4799012"/>
          </a:xfrm>
          <a:prstGeom prst="rect">
            <a:avLst/>
          </a:prstGeom>
          <a:noFill/>
        </p:spPr>
      </p:pic>
      <p:sp>
        <p:nvSpPr>
          <p:cNvPr id="442371" name="Rectangle 3"/>
          <p:cNvSpPr>
            <a:spLocks noGrp="1" noChangeArrowheads="1"/>
          </p:cNvSpPr>
          <p:nvPr>
            <p:ph type="title"/>
          </p:nvPr>
        </p:nvSpPr>
        <p:spPr bwMode="auto">
          <a:xfrm>
            <a:off x="762000" y="106363"/>
            <a:ext cx="7772400" cy="103663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3600">
                <a:solidFill>
                  <a:srgbClr val="003399"/>
                </a:solidFill>
              </a:rPr>
              <a:t>Science Application as the Focus</a:t>
            </a:r>
          </a:p>
        </p:txBody>
      </p:sp>
      <p:sp>
        <p:nvSpPr>
          <p:cNvPr id="442372" name="Rectangle 4"/>
          <p:cNvSpPr>
            <a:spLocks noChangeArrowheads="1"/>
          </p:cNvSpPr>
          <p:nvPr/>
        </p:nvSpPr>
        <p:spPr bwMode="auto">
          <a:xfrm>
            <a:off x="152400" y="1600200"/>
            <a:ext cx="3581400" cy="4876800"/>
          </a:xfrm>
          <a:prstGeom prst="rect">
            <a:avLst/>
          </a:prstGeom>
          <a:noFill/>
          <a:ln w="9525">
            <a:noFill/>
            <a:miter lim="800000"/>
            <a:headEnd/>
            <a:tailEnd/>
          </a:ln>
          <a:effectLst/>
        </p:spPr>
        <p:txBody>
          <a:bodyPr/>
          <a:lstStyle/>
          <a:p>
            <a:pPr indent="1588">
              <a:spcBef>
                <a:spcPct val="100000"/>
              </a:spcBef>
            </a:pPr>
            <a:r>
              <a:rPr lang="en-US">
                <a:solidFill>
                  <a:srgbClr val="003399"/>
                </a:solidFill>
                <a:latin typeface="Times New Roman" pitchFamily="18" charset="0"/>
              </a:rPr>
              <a:t>The primary goal of the LWS Program is to develop the understanding necessary to enable the U.S. to effectively address those aspects of the Connected Sun-Solar system that directly affect life and society.</a:t>
            </a:r>
          </a:p>
          <a:p>
            <a:pPr indent="1588">
              <a:lnSpc>
                <a:spcPct val="50000"/>
              </a:lnSpc>
              <a:spcBef>
                <a:spcPct val="100000"/>
              </a:spcBef>
              <a:buFontTx/>
              <a:buChar char="•"/>
            </a:pPr>
            <a:r>
              <a:rPr lang="en-US">
                <a:solidFill>
                  <a:srgbClr val="00CC00"/>
                </a:solidFill>
                <a:latin typeface="Times New Roman" pitchFamily="18" charset="0"/>
              </a:rPr>
              <a:t>Space Weather</a:t>
            </a:r>
          </a:p>
          <a:p>
            <a:pPr indent="1588">
              <a:lnSpc>
                <a:spcPct val="50000"/>
              </a:lnSpc>
              <a:spcBef>
                <a:spcPct val="100000"/>
              </a:spcBef>
              <a:buFontTx/>
              <a:buChar char="•"/>
            </a:pPr>
            <a:r>
              <a:rPr lang="en-US">
                <a:solidFill>
                  <a:srgbClr val="FF33CC"/>
                </a:solidFill>
                <a:latin typeface="Times New Roman" pitchFamily="18" charset="0"/>
              </a:rPr>
              <a:t>Space Climate</a:t>
            </a:r>
          </a:p>
          <a:p>
            <a:pPr indent="1588">
              <a:lnSpc>
                <a:spcPct val="50000"/>
              </a:lnSpc>
              <a:spcBef>
                <a:spcPct val="100000"/>
              </a:spcBef>
              <a:buFontTx/>
              <a:buChar char="•"/>
            </a:pPr>
            <a:r>
              <a:rPr lang="en-US">
                <a:solidFill>
                  <a:srgbClr val="FF3300"/>
                </a:solidFill>
                <a:latin typeface="Times New Roman" pitchFamily="18" charset="0"/>
              </a:rPr>
              <a:t>Sun-Climate Connection</a:t>
            </a:r>
          </a:p>
        </p:txBody>
      </p:sp>
      <p:sp>
        <p:nvSpPr>
          <p:cNvPr id="442373" name="Line 5"/>
          <p:cNvSpPr>
            <a:spLocks noChangeShapeType="1"/>
          </p:cNvSpPr>
          <p:nvPr/>
        </p:nvSpPr>
        <p:spPr bwMode="auto">
          <a:xfrm>
            <a:off x="762000" y="1219200"/>
            <a:ext cx="7556500" cy="0"/>
          </a:xfrm>
          <a:prstGeom prst="line">
            <a:avLst/>
          </a:prstGeom>
          <a:noFill/>
          <a:ln w="57150" cmpd="thickThin">
            <a:solidFill>
              <a:srgbClr val="003399"/>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5"/>
          <p:cNvSpPr>
            <a:spLocks noChangeArrowheads="1"/>
          </p:cNvSpPr>
          <p:nvPr/>
        </p:nvSpPr>
        <p:spPr bwMode="auto">
          <a:xfrm>
            <a:off x="1676400" y="0"/>
            <a:ext cx="6870700" cy="1050925"/>
          </a:xfrm>
          <a:prstGeom prst="rect">
            <a:avLst/>
          </a:prstGeom>
          <a:gradFill rotWithShape="1">
            <a:gsLst>
              <a:gs pos="0">
                <a:srgbClr val="FFFFFF"/>
              </a:gs>
              <a:gs pos="100000">
                <a:srgbClr val="0099D9">
                  <a:alpha val="39999"/>
                </a:srgbClr>
              </a:gs>
            </a:gsLst>
            <a:lin ang="0"/>
          </a:gradFill>
          <a:ln w="9525">
            <a:noFill/>
            <a:round/>
            <a:headEnd/>
            <a:tailEnd/>
          </a:ln>
        </p:spPr>
        <p:txBody>
          <a:bodyPr/>
          <a:lstStyle/>
          <a:p>
            <a:endParaRPr lang="en-US"/>
          </a:p>
        </p:txBody>
      </p:sp>
      <p:pic>
        <p:nvPicPr>
          <p:cNvPr id="13317" name="Picture 3" descr="Heliophysics PPT Banner2Logo2.jpg"/>
          <p:cNvPicPr>
            <a:picLocks noChangeAspect="1"/>
          </p:cNvPicPr>
          <p:nvPr/>
        </p:nvPicPr>
        <p:blipFill>
          <a:blip r:embed="rId2" cstate="print"/>
          <a:srcRect/>
          <a:stretch>
            <a:fillRect/>
          </a:stretch>
        </p:blipFill>
        <p:spPr bwMode="auto">
          <a:xfrm>
            <a:off x="1443038" y="855663"/>
            <a:ext cx="1304925" cy="533400"/>
          </a:xfrm>
          <a:prstGeom prst="rect">
            <a:avLst/>
          </a:prstGeom>
          <a:noFill/>
          <a:ln w="9525">
            <a:noFill/>
            <a:miter lim="800000"/>
            <a:headEnd/>
            <a:tailEnd/>
          </a:ln>
        </p:spPr>
      </p:pic>
      <p:sp>
        <p:nvSpPr>
          <p:cNvPr id="13323" name="Rectangle 11"/>
          <p:cNvSpPr>
            <a:spLocks noChangeArrowheads="1"/>
          </p:cNvSpPr>
          <p:nvPr/>
        </p:nvSpPr>
        <p:spPr bwMode="auto">
          <a:xfrm>
            <a:off x="609600" y="-76200"/>
            <a:ext cx="7772400" cy="1143000"/>
          </a:xfrm>
          <a:prstGeom prst="rect">
            <a:avLst/>
          </a:prstGeom>
          <a:noFill/>
          <a:ln w="9525">
            <a:noFill/>
            <a:miter lim="800000"/>
            <a:headEnd/>
            <a:tailEnd/>
          </a:ln>
        </p:spPr>
        <p:txBody>
          <a:bodyPr anchor="ctr"/>
          <a:lstStyle/>
          <a:p>
            <a:pPr algn="ctr"/>
            <a:r>
              <a:rPr lang="en-US" dirty="0">
                <a:ea typeface="SimSun" pitchFamily="2" charset="-122"/>
              </a:rPr>
              <a:t>The Sun, The Earth, and Near-Earth Space</a:t>
            </a:r>
            <a:br>
              <a:rPr lang="en-US" dirty="0">
                <a:ea typeface="SimSun" pitchFamily="2" charset="-122"/>
              </a:rPr>
            </a:br>
            <a:r>
              <a:rPr lang="en-US" dirty="0">
                <a:ea typeface="SimSun" pitchFamily="2" charset="-122"/>
              </a:rPr>
              <a:t>John Allen Eddy</a:t>
            </a:r>
          </a:p>
        </p:txBody>
      </p:sp>
      <p:sp>
        <p:nvSpPr>
          <p:cNvPr id="13324" name="Rectangle 12"/>
          <p:cNvSpPr>
            <a:spLocks noChangeArrowheads="1"/>
          </p:cNvSpPr>
          <p:nvPr/>
        </p:nvSpPr>
        <p:spPr bwMode="auto">
          <a:xfrm>
            <a:off x="4081463" y="1162050"/>
            <a:ext cx="4865687" cy="1752600"/>
          </a:xfrm>
          <a:prstGeom prst="rect">
            <a:avLst/>
          </a:prstGeom>
          <a:noFill/>
          <a:ln w="9525">
            <a:noFill/>
            <a:miter lim="800000"/>
            <a:headEnd/>
            <a:tailEnd/>
          </a:ln>
        </p:spPr>
        <p:txBody>
          <a:bodyPr/>
          <a:lstStyle/>
          <a:p>
            <a:pPr marL="176213" indent="-176213">
              <a:spcBef>
                <a:spcPct val="20000"/>
              </a:spcBef>
            </a:pPr>
            <a:r>
              <a:rPr lang="en-US" sz="1400" b="1" i="1" dirty="0">
                <a:ea typeface="SimSun" pitchFamily="2" charset="-122"/>
              </a:rPr>
              <a:t>The Sun, The Earth, and Near-Earth Space</a:t>
            </a:r>
            <a:r>
              <a:rPr lang="en-US" sz="1400" dirty="0">
                <a:ea typeface="SimSun" pitchFamily="2" charset="-122"/>
              </a:rPr>
              <a:t> is meant as a non-technical introduction, or </a:t>
            </a:r>
            <a:r>
              <a:rPr lang="en-US" sz="1400" i="1" dirty="0">
                <a:ea typeface="SimSun" pitchFamily="2" charset="-122"/>
              </a:rPr>
              <a:t>primer</a:t>
            </a:r>
            <a:r>
              <a:rPr lang="en-US" sz="1400" dirty="0">
                <a:ea typeface="SimSun" pitchFamily="2" charset="-122"/>
              </a:rPr>
              <a:t>, for those with an interest in knowing more about the totally different and highly hazardous world that lies just outside our door in near-Earth space:  a largely unseen world governed by unfamiliar laws of physics and ruled by the iron hand of the often moody star we call our Sun. About what fills the space—long thought to be still and empty—between our Earth and the Sun.  And the many ways in which the closely-entwined Sun-Earth system now affects much of what we do in our everyday lives.</a:t>
            </a:r>
          </a:p>
          <a:p>
            <a:pPr marL="176213" indent="-176213">
              <a:spcBef>
                <a:spcPct val="20000"/>
              </a:spcBef>
            </a:pPr>
            <a:endParaRPr lang="en-US" sz="1400" dirty="0">
              <a:ea typeface="SimSun" pitchFamily="2" charset="-122"/>
            </a:endParaRPr>
          </a:p>
          <a:p>
            <a:pPr marL="176213" indent="-176213">
              <a:spcBef>
                <a:spcPct val="20000"/>
              </a:spcBef>
            </a:pPr>
            <a:r>
              <a:rPr lang="en-US" sz="1400" dirty="0" smtClean="0">
                <a:ea typeface="SimSun" pitchFamily="2" charset="-122"/>
              </a:rPr>
              <a:t>   It </a:t>
            </a:r>
            <a:r>
              <a:rPr lang="en-US" sz="1400" dirty="0">
                <a:ea typeface="SimSun" pitchFamily="2" charset="-122"/>
              </a:rPr>
              <a:t>is aimed not at research scientists but at educators and students, at engineers and managers and administrators with responsibilities in activities related to exploration and utilization of near-Earth space, and at the reading public who take interest in the wider world in which our small green planet is wholly immersed.  With this in mind, the author, </a:t>
            </a:r>
            <a:r>
              <a:rPr lang="en-US" sz="1400" b="1" dirty="0">
                <a:ea typeface="SimSun" pitchFamily="2" charset="-122"/>
              </a:rPr>
              <a:t>John A. Eddy</a:t>
            </a:r>
            <a:r>
              <a:rPr lang="en-US" sz="1400" dirty="0">
                <a:ea typeface="SimSun" pitchFamily="2" charset="-122"/>
              </a:rPr>
              <a:t>, wrote it in a non-mathematical way, often told in narrative form and embroidered here and there with allusions to things historical, literary and humanistic.</a:t>
            </a:r>
          </a:p>
          <a:p>
            <a:pPr marL="176213" indent="-176213" algn="ctr">
              <a:spcBef>
                <a:spcPct val="20000"/>
              </a:spcBef>
            </a:pPr>
            <a:endParaRPr lang="en-US" sz="1400" dirty="0"/>
          </a:p>
        </p:txBody>
      </p:sp>
      <p:pic>
        <p:nvPicPr>
          <p:cNvPr id="13326" name="Picture 14" descr="SES_Book_Cover"/>
          <p:cNvPicPr>
            <a:picLocks noChangeAspect="1" noChangeArrowheads="1"/>
          </p:cNvPicPr>
          <p:nvPr/>
        </p:nvPicPr>
        <p:blipFill>
          <a:blip r:embed="rId3" cstate="print"/>
          <a:srcRect/>
          <a:stretch>
            <a:fillRect/>
          </a:stretch>
        </p:blipFill>
        <p:spPr bwMode="auto">
          <a:xfrm>
            <a:off x="381000" y="1536700"/>
            <a:ext cx="3594100" cy="4584700"/>
          </a:xfrm>
          <a:prstGeom prst="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a:xfrm>
            <a:off x="1742373" y="310941"/>
            <a:ext cx="6681787" cy="609600"/>
          </a:xfrm>
        </p:spPr>
        <p:txBody>
          <a:bodyPr/>
          <a:lstStyle/>
          <a:p>
            <a:r>
              <a:rPr lang="en-US" dirty="0">
                <a:solidFill>
                  <a:srgbClr val="FFFF00"/>
                </a:solidFill>
              </a:rPr>
              <a:t>LWS TR&amp;T Strategic Plan</a:t>
            </a:r>
          </a:p>
        </p:txBody>
      </p:sp>
      <p:sp>
        <p:nvSpPr>
          <p:cNvPr id="1097731" name="Rectangle 3"/>
          <p:cNvSpPr>
            <a:spLocks noGrp="1" noChangeArrowheads="1"/>
          </p:cNvSpPr>
          <p:nvPr>
            <p:ph type="body" idx="1"/>
          </p:nvPr>
        </p:nvSpPr>
        <p:spPr>
          <a:xfrm>
            <a:off x="806450" y="1827135"/>
            <a:ext cx="7396163" cy="2365375"/>
          </a:xfrm>
          <a:ln/>
        </p:spPr>
        <p:txBody>
          <a:bodyPr/>
          <a:lstStyle/>
          <a:p>
            <a:r>
              <a:rPr lang="en-US" sz="2400" dirty="0">
                <a:latin typeface="Times New Roman" pitchFamily="18" charset="0"/>
                <a:ea typeface="Batang" charset="-127"/>
              </a:rPr>
              <a:t>LWS is a systematic, goal-oriented research program targeting those aspects of the Sun-Earth system that affect life and society.</a:t>
            </a:r>
          </a:p>
          <a:p>
            <a:r>
              <a:rPr lang="en-US" sz="2400" dirty="0">
                <a:latin typeface="Times New Roman" pitchFamily="18" charset="0"/>
                <a:ea typeface="Batang" charset="-127"/>
              </a:rPr>
              <a:t>The TR&amp;T component of LWS is to provide the theory, modeling, and data analysis necessary to enable an integrated, system-wide approach to LWS science.</a:t>
            </a:r>
          </a:p>
        </p:txBody>
      </p:sp>
      <p:sp>
        <p:nvSpPr>
          <p:cNvPr id="1097732" name="Text Box 4"/>
          <p:cNvSpPr txBox="1">
            <a:spLocks noChangeArrowheads="1"/>
          </p:cNvSpPr>
          <p:nvPr/>
        </p:nvSpPr>
        <p:spPr bwMode="auto">
          <a:xfrm>
            <a:off x="416628" y="1119812"/>
            <a:ext cx="8536872" cy="400110"/>
          </a:xfrm>
          <a:prstGeom prst="rect">
            <a:avLst/>
          </a:prstGeom>
          <a:noFill/>
          <a:ln w="9525">
            <a:noFill/>
            <a:miter lim="800000"/>
            <a:headEnd/>
            <a:tailEnd/>
          </a:ln>
          <a:effectLst/>
        </p:spPr>
        <p:txBody>
          <a:bodyPr wrap="square">
            <a:spAutoFit/>
          </a:bodyPr>
          <a:lstStyle/>
          <a:p>
            <a:pPr>
              <a:spcAft>
                <a:spcPts val="900"/>
              </a:spcAft>
            </a:pPr>
            <a:r>
              <a:rPr lang="en-US" sz="2000" b="1" dirty="0">
                <a:latin typeface="Times" charset="0"/>
              </a:rPr>
              <a:t>B</a:t>
            </a:r>
            <a:r>
              <a:rPr lang="en-US" sz="2000" b="1" dirty="0" smtClean="0">
                <a:latin typeface="Times" charset="0"/>
              </a:rPr>
              <a:t>ased </a:t>
            </a:r>
            <a:r>
              <a:rPr lang="en-US" sz="2000" b="1" dirty="0">
                <a:latin typeface="Times" charset="0"/>
              </a:rPr>
              <a:t>on the LWS TR&amp;T Science Definition Team report of November 2003</a:t>
            </a:r>
            <a:endParaRPr lang="en-US" b="1" dirty="0"/>
          </a:p>
        </p:txBody>
      </p:sp>
      <p:sp>
        <p:nvSpPr>
          <p:cNvPr id="1097733" name="Text Box 5"/>
          <p:cNvSpPr txBox="1">
            <a:spLocks noChangeArrowheads="1"/>
          </p:cNvSpPr>
          <p:nvPr/>
        </p:nvSpPr>
        <p:spPr bwMode="auto">
          <a:xfrm>
            <a:off x="1504950" y="5300663"/>
            <a:ext cx="1955800" cy="1060450"/>
          </a:xfrm>
          <a:prstGeom prst="rect">
            <a:avLst/>
          </a:prstGeom>
          <a:noFill/>
          <a:ln w="9525">
            <a:noFill/>
            <a:miter lim="800000"/>
            <a:headEnd/>
            <a:tailEnd/>
          </a:ln>
          <a:effectLst/>
        </p:spPr>
        <p:txBody>
          <a:bodyPr>
            <a:spAutoFit/>
          </a:bodyPr>
          <a:lstStyle/>
          <a:p>
            <a:pPr algn="ctr">
              <a:spcAft>
                <a:spcPts val="900"/>
              </a:spcAft>
            </a:pPr>
            <a:r>
              <a:rPr lang="en-US" sz="2800" dirty="0">
                <a:latin typeface="Times" charset="0"/>
              </a:rPr>
              <a:t>TR&amp;T Supports:</a:t>
            </a:r>
            <a:endParaRPr lang="en-US" dirty="0"/>
          </a:p>
        </p:txBody>
      </p:sp>
      <p:sp>
        <p:nvSpPr>
          <p:cNvPr id="1097734" name="Rectangle 6"/>
          <p:cNvSpPr>
            <a:spLocks noChangeArrowheads="1"/>
          </p:cNvSpPr>
          <p:nvPr/>
        </p:nvSpPr>
        <p:spPr bwMode="auto">
          <a:xfrm>
            <a:off x="3600112" y="4313022"/>
            <a:ext cx="3878262" cy="2185214"/>
          </a:xfrm>
          <a:prstGeom prst="rect">
            <a:avLst/>
          </a:prstGeom>
          <a:noFill/>
          <a:ln w="9525">
            <a:solidFill>
              <a:srgbClr val="FF8000"/>
            </a:solidFill>
            <a:miter lim="800000"/>
            <a:headEnd/>
            <a:tailEnd/>
          </a:ln>
          <a:effectLst/>
        </p:spPr>
        <p:txBody>
          <a:bodyPr>
            <a:spAutoFit/>
          </a:bodyPr>
          <a:lstStyle/>
          <a:p>
            <a:pPr marL="341313" indent="-341313" eaLnBrk="1" hangingPunct="1">
              <a:spcBef>
                <a:spcPct val="20000"/>
              </a:spcBef>
              <a:buClr>
                <a:srgbClr val="DDC428"/>
              </a:buClr>
              <a:buFont typeface="Wingdings" pitchFamily="2" charset="2"/>
              <a:buBlip>
                <a:blip r:embed="rId2"/>
              </a:buBlip>
            </a:pPr>
            <a:r>
              <a:rPr lang="en-US" sz="2000" dirty="0">
                <a:solidFill>
                  <a:srgbClr val="0000FF"/>
                </a:solidFill>
                <a:latin typeface="Times New Roman" pitchFamily="18" charset="0"/>
                <a:ea typeface="Batang" charset="-127"/>
              </a:rPr>
              <a:t>Focused Science Teams</a:t>
            </a:r>
          </a:p>
          <a:p>
            <a:pPr marL="341313" indent="-341313" eaLnBrk="1" hangingPunct="1">
              <a:spcBef>
                <a:spcPct val="20000"/>
              </a:spcBef>
              <a:buClr>
                <a:srgbClr val="DDC428"/>
              </a:buClr>
              <a:buFont typeface="Wingdings" pitchFamily="2" charset="2"/>
              <a:buBlip>
                <a:blip r:embed="rId2"/>
              </a:buBlip>
            </a:pPr>
            <a:r>
              <a:rPr lang="en-US" sz="2000" dirty="0">
                <a:solidFill>
                  <a:srgbClr val="0000FF"/>
                </a:solidFill>
                <a:latin typeface="Times New Roman" pitchFamily="18" charset="0"/>
                <a:ea typeface="Batang" charset="-127"/>
              </a:rPr>
              <a:t>Strategic Capabilities</a:t>
            </a:r>
          </a:p>
          <a:p>
            <a:pPr marL="341313" indent="-341313" eaLnBrk="1" hangingPunct="1">
              <a:spcBef>
                <a:spcPct val="20000"/>
              </a:spcBef>
              <a:buClr>
                <a:srgbClr val="DDC428"/>
              </a:buClr>
              <a:buFont typeface="Wingdings" pitchFamily="2" charset="2"/>
              <a:buBlip>
                <a:blip r:embed="rId2"/>
              </a:buBlip>
            </a:pPr>
            <a:r>
              <a:rPr lang="en-US" sz="2000" dirty="0">
                <a:solidFill>
                  <a:srgbClr val="0000FF"/>
                </a:solidFill>
                <a:latin typeface="Times New Roman" pitchFamily="18" charset="0"/>
                <a:ea typeface="Batang" charset="-127"/>
              </a:rPr>
              <a:t>Cross-cutting Workshops</a:t>
            </a:r>
          </a:p>
          <a:p>
            <a:pPr marL="341313" indent="-341313" eaLnBrk="1" hangingPunct="1">
              <a:spcBef>
                <a:spcPct val="20000"/>
              </a:spcBef>
              <a:buClr>
                <a:srgbClr val="DDC428"/>
              </a:buClr>
              <a:buFont typeface="Wingdings" pitchFamily="2" charset="2"/>
              <a:buBlip>
                <a:blip r:embed="rId2"/>
              </a:buBlip>
            </a:pPr>
            <a:r>
              <a:rPr lang="en-US" sz="2000" dirty="0">
                <a:solidFill>
                  <a:srgbClr val="0000FF"/>
                </a:solidFill>
                <a:latin typeface="Times New Roman" pitchFamily="18" charset="0"/>
                <a:ea typeface="Batang" charset="-127"/>
              </a:rPr>
              <a:t>Summer </a:t>
            </a:r>
            <a:r>
              <a:rPr lang="en-US" sz="2000" dirty="0" smtClean="0">
                <a:solidFill>
                  <a:srgbClr val="0000FF"/>
                </a:solidFill>
                <a:latin typeface="Times New Roman" pitchFamily="18" charset="0"/>
                <a:ea typeface="Batang" charset="-127"/>
              </a:rPr>
              <a:t>Schools</a:t>
            </a:r>
          </a:p>
          <a:p>
            <a:pPr marL="341313" indent="-341313" eaLnBrk="1" hangingPunct="1">
              <a:spcBef>
                <a:spcPct val="20000"/>
              </a:spcBef>
              <a:buClr>
                <a:srgbClr val="DDC428"/>
              </a:buClr>
              <a:buFont typeface="Wingdings" pitchFamily="2" charset="2"/>
              <a:buBlip>
                <a:blip r:embed="rId2"/>
              </a:buBlip>
            </a:pPr>
            <a:r>
              <a:rPr lang="en-US" sz="2000" dirty="0" err="1" smtClean="0">
                <a:solidFill>
                  <a:srgbClr val="0000FF"/>
                </a:solidFill>
                <a:latin typeface="Times New Roman" pitchFamily="18" charset="0"/>
                <a:ea typeface="Batang" charset="-127"/>
              </a:rPr>
              <a:t>Heliophysics</a:t>
            </a:r>
            <a:r>
              <a:rPr lang="en-US" sz="2000" dirty="0" smtClean="0">
                <a:solidFill>
                  <a:srgbClr val="0000FF"/>
                </a:solidFill>
                <a:latin typeface="Times New Roman" pitchFamily="18" charset="0"/>
                <a:ea typeface="Batang" charset="-127"/>
              </a:rPr>
              <a:t> Postdoctoral Fellows</a:t>
            </a:r>
            <a:endParaRPr lang="en-US" sz="2000" dirty="0">
              <a:solidFill>
                <a:srgbClr val="0000FF"/>
              </a:solidFill>
              <a:latin typeface="Times New Roman" pitchFamily="18" charset="0"/>
              <a:ea typeface="Batang" charset="-127"/>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a:xfrm>
            <a:off x="1712392" y="295952"/>
            <a:ext cx="6681787" cy="609600"/>
          </a:xfrm>
        </p:spPr>
        <p:txBody>
          <a:bodyPr/>
          <a:lstStyle/>
          <a:p>
            <a:r>
              <a:rPr lang="en-US" dirty="0">
                <a:solidFill>
                  <a:srgbClr val="FFFF00"/>
                </a:solidFill>
              </a:rPr>
              <a:t>LWS TR&amp;T Strategic Plan</a:t>
            </a:r>
          </a:p>
        </p:txBody>
      </p:sp>
      <p:sp>
        <p:nvSpPr>
          <p:cNvPr id="1099779" name="Rectangle 3"/>
          <p:cNvSpPr>
            <a:spLocks noGrp="1" noChangeArrowheads="1"/>
          </p:cNvSpPr>
          <p:nvPr>
            <p:ph type="body" idx="1"/>
          </p:nvPr>
        </p:nvSpPr>
        <p:spPr>
          <a:xfrm>
            <a:off x="588963" y="1804337"/>
            <a:ext cx="8115300" cy="4643438"/>
          </a:xfrm>
          <a:ln/>
        </p:spPr>
        <p:txBody>
          <a:bodyPr/>
          <a:lstStyle/>
          <a:p>
            <a:pPr>
              <a:lnSpc>
                <a:spcPct val="90000"/>
              </a:lnSpc>
            </a:pPr>
            <a:r>
              <a:rPr lang="en-US" sz="2000" dirty="0">
                <a:latin typeface="Times New Roman" pitchFamily="18" charset="0"/>
                <a:ea typeface="Batang" charset="-127"/>
              </a:rPr>
              <a:t>Encourages and enables teamwork toward solving specific LWS science and applications problems through the creation of Focused Science Topic working groups and substantial Strategic Capability development efforts;</a:t>
            </a:r>
          </a:p>
          <a:p>
            <a:pPr>
              <a:lnSpc>
                <a:spcPct val="90000"/>
              </a:lnSpc>
            </a:pPr>
            <a:r>
              <a:rPr lang="en-US" sz="2000" dirty="0">
                <a:latin typeface="Times New Roman" pitchFamily="18" charset="0"/>
                <a:ea typeface="Batang" charset="-127"/>
              </a:rPr>
              <a:t>Supports data analysis and the development of theories and models in TR&amp;T target areas that clearly have potential societal benefits;</a:t>
            </a:r>
          </a:p>
          <a:p>
            <a:pPr>
              <a:lnSpc>
                <a:spcPct val="90000"/>
              </a:lnSpc>
            </a:pPr>
            <a:r>
              <a:rPr lang="en-US" sz="2000" dirty="0">
                <a:latin typeface="Times New Roman" pitchFamily="18" charset="0"/>
                <a:ea typeface="Batang" charset="-127"/>
              </a:rPr>
              <a:t>Requires deliverables with clear relevance to the program's goals;</a:t>
            </a:r>
          </a:p>
          <a:p>
            <a:pPr>
              <a:lnSpc>
                <a:spcPct val="90000"/>
              </a:lnSpc>
            </a:pPr>
            <a:r>
              <a:rPr lang="en-US" sz="2000" dirty="0">
                <a:latin typeface="Times New Roman" pitchFamily="18" charset="0"/>
                <a:ea typeface="Batang" charset="-127"/>
              </a:rPr>
              <a:t>Gives particular emphasis to cross-disciplinary research;</a:t>
            </a:r>
          </a:p>
          <a:p>
            <a:pPr>
              <a:lnSpc>
                <a:spcPct val="90000"/>
              </a:lnSpc>
            </a:pPr>
            <a:r>
              <a:rPr lang="en-US" sz="2000" dirty="0">
                <a:latin typeface="Times New Roman" pitchFamily="18" charset="0"/>
                <a:ea typeface="Batang" charset="-127"/>
              </a:rPr>
              <a:t>Supports synergistic activities such as workshops and summer schools to facilitate cross-disciplinary activities and to foster an infrastructure for mentoring and developing careers in LWS science areas;</a:t>
            </a:r>
          </a:p>
          <a:p>
            <a:pPr>
              <a:lnSpc>
                <a:spcPct val="90000"/>
              </a:lnSpc>
            </a:pPr>
            <a:r>
              <a:rPr lang="en-US" sz="2000" dirty="0">
                <a:latin typeface="Times New Roman" pitchFamily="18" charset="0"/>
                <a:ea typeface="Batang" charset="-127"/>
              </a:rPr>
              <a:t>Supports the development of selected strategic capabilities that lead directly to LWS science applications;</a:t>
            </a:r>
          </a:p>
          <a:p>
            <a:pPr>
              <a:lnSpc>
                <a:spcPct val="90000"/>
              </a:lnSpc>
            </a:pPr>
            <a:r>
              <a:rPr lang="en-US" sz="2000" dirty="0">
                <a:latin typeface="Times New Roman" pitchFamily="18" charset="0"/>
                <a:ea typeface="Batang" charset="-127"/>
              </a:rPr>
              <a:t>Supports model testing and validation using available data and</a:t>
            </a:r>
          </a:p>
          <a:p>
            <a:pPr>
              <a:lnSpc>
                <a:spcPct val="90000"/>
              </a:lnSpc>
            </a:pPr>
            <a:r>
              <a:rPr lang="en-US" sz="2000" dirty="0">
                <a:latin typeface="Times New Roman" pitchFamily="18" charset="0"/>
                <a:ea typeface="Batang" charset="-127"/>
              </a:rPr>
              <a:t>Supports the development of tools and data environments that better enable the achievement of LWS goals and objectives.</a:t>
            </a:r>
            <a:endParaRPr lang="en-US" sz="2000" dirty="0"/>
          </a:p>
        </p:txBody>
      </p:sp>
      <p:sp>
        <p:nvSpPr>
          <p:cNvPr id="1099780" name="Text Box 4"/>
          <p:cNvSpPr txBox="1">
            <a:spLocks noChangeArrowheads="1"/>
          </p:cNvSpPr>
          <p:nvPr/>
        </p:nvSpPr>
        <p:spPr bwMode="auto">
          <a:xfrm>
            <a:off x="446608" y="1239734"/>
            <a:ext cx="8047037" cy="400110"/>
          </a:xfrm>
          <a:prstGeom prst="rect">
            <a:avLst/>
          </a:prstGeom>
          <a:noFill/>
          <a:ln w="9525">
            <a:noFill/>
            <a:miter lim="800000"/>
            <a:headEnd/>
            <a:tailEnd/>
          </a:ln>
          <a:effectLst/>
        </p:spPr>
        <p:txBody>
          <a:bodyPr>
            <a:spAutoFit/>
          </a:bodyPr>
          <a:lstStyle/>
          <a:p>
            <a:pPr>
              <a:spcAft>
                <a:spcPts val="900"/>
              </a:spcAft>
            </a:pPr>
            <a:r>
              <a:rPr lang="en-US" sz="1800" b="1" dirty="0">
                <a:latin typeface="Times" charset="0"/>
              </a:rPr>
              <a:t>Vision for TR&amp;T depends on successful implementation of an approach that</a:t>
            </a:r>
            <a:r>
              <a:rPr lang="en-US" sz="2000" b="1" dirty="0">
                <a:latin typeface="Times" charset="0"/>
              </a:rPr>
              <a:t>:</a:t>
            </a:r>
            <a:endParaRPr lang="en-US"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a:xfrm>
            <a:off x="1757363" y="280962"/>
            <a:ext cx="6681787" cy="609600"/>
          </a:xfrm>
        </p:spPr>
        <p:txBody>
          <a:bodyPr/>
          <a:lstStyle/>
          <a:p>
            <a:r>
              <a:rPr lang="en-US" dirty="0">
                <a:solidFill>
                  <a:srgbClr val="FFFF00"/>
                </a:solidFill>
              </a:rPr>
              <a:t>TR&amp;T Steering Committee</a:t>
            </a:r>
          </a:p>
        </p:txBody>
      </p:sp>
      <p:sp>
        <p:nvSpPr>
          <p:cNvPr id="1098756" name="Rectangle 4"/>
          <p:cNvSpPr>
            <a:spLocks noChangeArrowheads="1"/>
          </p:cNvSpPr>
          <p:nvPr/>
        </p:nvSpPr>
        <p:spPr bwMode="auto">
          <a:xfrm>
            <a:off x="411163" y="1793875"/>
            <a:ext cx="3962400" cy="812530"/>
          </a:xfrm>
          <a:prstGeom prst="rect">
            <a:avLst/>
          </a:prstGeom>
          <a:noFill/>
          <a:ln w="9525">
            <a:noFill/>
            <a:miter lim="800000"/>
            <a:headEnd/>
            <a:tailEnd/>
          </a:ln>
          <a:effectLst/>
        </p:spPr>
        <p:txBody>
          <a:bodyPr>
            <a:spAutoFit/>
          </a:bodyPr>
          <a:lstStyle/>
          <a:p>
            <a:pPr marL="341313" indent="-341313" eaLnBrk="1" hangingPunct="1">
              <a:lnSpc>
                <a:spcPct val="80000"/>
              </a:lnSpc>
              <a:spcBef>
                <a:spcPct val="20000"/>
              </a:spcBef>
              <a:buClr>
                <a:srgbClr val="DDC428"/>
              </a:buClr>
              <a:buFont typeface="Wingdings" pitchFamily="2" charset="2"/>
              <a:buNone/>
            </a:pPr>
            <a:r>
              <a:rPr lang="en-US" sz="1800" b="1" i="1" dirty="0">
                <a:solidFill>
                  <a:schemeClr val="accent2"/>
                </a:solidFill>
                <a:latin typeface="Arial" charset="0"/>
              </a:rPr>
              <a:t>New Membership </a:t>
            </a:r>
            <a:r>
              <a:rPr lang="en-US" sz="1800" b="1" i="1" dirty="0" smtClean="0">
                <a:solidFill>
                  <a:schemeClr val="accent2"/>
                </a:solidFill>
                <a:latin typeface="Arial" charset="0"/>
              </a:rPr>
              <a:t>for 2011 </a:t>
            </a:r>
            <a:r>
              <a:rPr lang="en-US" sz="1800" b="1" i="1" dirty="0" err="1" smtClean="0">
                <a:solidFill>
                  <a:schemeClr val="accent2"/>
                </a:solidFill>
                <a:latin typeface="Arial" charset="0"/>
              </a:rPr>
              <a:t>establised</a:t>
            </a:r>
            <a:endParaRPr lang="en-US" sz="1800" b="1" i="1" dirty="0">
              <a:solidFill>
                <a:schemeClr val="accent2"/>
              </a:solidFill>
              <a:latin typeface="Arial" charset="0"/>
            </a:endParaRPr>
          </a:p>
          <a:p>
            <a:pPr marL="341313" indent="-341313" eaLnBrk="1" hangingPunct="1">
              <a:lnSpc>
                <a:spcPct val="80000"/>
              </a:lnSpc>
              <a:spcBef>
                <a:spcPct val="20000"/>
              </a:spcBef>
              <a:buClr>
                <a:srgbClr val="DDC428"/>
              </a:buClr>
              <a:buFont typeface="Wingdings" pitchFamily="2" charset="2"/>
              <a:buBlip>
                <a:blip r:embed="rId2"/>
              </a:buBlip>
            </a:pPr>
            <a:endParaRPr lang="en-US" sz="1800" b="1" i="1" dirty="0">
              <a:solidFill>
                <a:srgbClr val="000099"/>
              </a:solidFill>
              <a:latin typeface="Arial" charset="0"/>
            </a:endParaRPr>
          </a:p>
        </p:txBody>
      </p:sp>
      <p:sp>
        <p:nvSpPr>
          <p:cNvPr id="1098757" name="Rectangle 5"/>
          <p:cNvSpPr>
            <a:spLocks noChangeArrowheads="1"/>
          </p:cNvSpPr>
          <p:nvPr/>
        </p:nvSpPr>
        <p:spPr bwMode="auto">
          <a:xfrm>
            <a:off x="4906962" y="4925848"/>
            <a:ext cx="3856037" cy="1698927"/>
          </a:xfrm>
          <a:prstGeom prst="rect">
            <a:avLst/>
          </a:prstGeom>
          <a:noFill/>
          <a:ln w="9525">
            <a:noFill/>
            <a:miter lim="800000"/>
            <a:headEnd/>
            <a:tailEnd/>
          </a:ln>
          <a:effectLst/>
        </p:spPr>
        <p:txBody>
          <a:bodyPr wrap="square">
            <a:spAutoFit/>
          </a:bodyPr>
          <a:lstStyle/>
          <a:p>
            <a:pPr marL="341313" indent="-341313" eaLnBrk="1" hangingPunct="1">
              <a:lnSpc>
                <a:spcPct val="80000"/>
              </a:lnSpc>
              <a:spcBef>
                <a:spcPct val="20000"/>
              </a:spcBef>
              <a:buClr>
                <a:srgbClr val="DDC428"/>
              </a:buClr>
              <a:buFont typeface="Wingdings" pitchFamily="2" charset="2"/>
              <a:buNone/>
            </a:pPr>
            <a:r>
              <a:rPr lang="en-US" sz="1800" b="1" i="1" dirty="0">
                <a:solidFill>
                  <a:srgbClr val="000099"/>
                </a:solidFill>
                <a:latin typeface="Arial" charset="0"/>
              </a:rPr>
              <a:t>Agency </a:t>
            </a:r>
            <a:r>
              <a:rPr lang="en-US" sz="1800" b="1" i="1" dirty="0" err="1">
                <a:solidFill>
                  <a:srgbClr val="000099"/>
                </a:solidFill>
                <a:latin typeface="Arial" charset="0"/>
              </a:rPr>
              <a:t>Liasion</a:t>
            </a:r>
            <a:r>
              <a:rPr lang="en-US" sz="1800" b="1" i="1" dirty="0">
                <a:solidFill>
                  <a:srgbClr val="000099"/>
                </a:solidFill>
                <a:latin typeface="Arial" charset="0"/>
              </a:rPr>
              <a:t>:</a:t>
            </a:r>
          </a:p>
          <a:p>
            <a:pPr marL="341313" indent="-341313" eaLnBrk="1" hangingPunct="1">
              <a:lnSpc>
                <a:spcPct val="80000"/>
              </a:lnSpc>
              <a:spcBef>
                <a:spcPct val="20000"/>
              </a:spcBef>
              <a:buClr>
                <a:srgbClr val="DDC428"/>
              </a:buClr>
              <a:buFont typeface="Wingdings" pitchFamily="2" charset="2"/>
              <a:buBlip>
                <a:blip r:embed="rId2"/>
              </a:buBlip>
            </a:pPr>
            <a:r>
              <a:rPr lang="en-US" sz="1800" b="1" i="1" dirty="0">
                <a:solidFill>
                  <a:srgbClr val="000099"/>
                </a:solidFill>
                <a:latin typeface="Arial" charset="0"/>
              </a:rPr>
              <a:t>NOAA (Terry Onsager)</a:t>
            </a:r>
          </a:p>
          <a:p>
            <a:pPr marL="341313" indent="-341313" eaLnBrk="1" hangingPunct="1">
              <a:lnSpc>
                <a:spcPct val="80000"/>
              </a:lnSpc>
              <a:spcBef>
                <a:spcPct val="20000"/>
              </a:spcBef>
              <a:buClr>
                <a:srgbClr val="DDC428"/>
              </a:buClr>
              <a:buFont typeface="Wingdings" pitchFamily="2" charset="2"/>
              <a:buBlip>
                <a:blip r:embed="rId2"/>
              </a:buBlip>
            </a:pPr>
            <a:r>
              <a:rPr lang="en-US" sz="1800" b="1" i="1" dirty="0">
                <a:solidFill>
                  <a:srgbClr val="000099"/>
                </a:solidFill>
                <a:latin typeface="Arial" charset="0"/>
              </a:rPr>
              <a:t>NSF </a:t>
            </a:r>
            <a:r>
              <a:rPr lang="en-US" sz="1800" b="1" i="1" dirty="0" smtClean="0">
                <a:solidFill>
                  <a:srgbClr val="000099"/>
                </a:solidFill>
                <a:latin typeface="Arial" charset="0"/>
              </a:rPr>
              <a:t>(Farzad </a:t>
            </a:r>
            <a:r>
              <a:rPr lang="en-US" sz="1800" b="1" i="1" dirty="0" err="1" smtClean="0">
                <a:solidFill>
                  <a:srgbClr val="000099"/>
                </a:solidFill>
                <a:latin typeface="Arial" charset="0"/>
              </a:rPr>
              <a:t>Kamlabadi</a:t>
            </a:r>
            <a:r>
              <a:rPr lang="en-US" sz="1800" b="1" i="1" dirty="0" smtClean="0">
                <a:solidFill>
                  <a:srgbClr val="000099"/>
                </a:solidFill>
                <a:latin typeface="Arial" charset="0"/>
              </a:rPr>
              <a:t>)</a:t>
            </a:r>
            <a:endParaRPr lang="en-US" sz="1800" b="1" i="1" dirty="0">
              <a:solidFill>
                <a:srgbClr val="000099"/>
              </a:solidFill>
              <a:latin typeface="Arial" charset="0"/>
            </a:endParaRPr>
          </a:p>
          <a:p>
            <a:pPr marL="341313" indent="-341313" eaLnBrk="1" hangingPunct="1">
              <a:lnSpc>
                <a:spcPct val="80000"/>
              </a:lnSpc>
              <a:spcBef>
                <a:spcPct val="20000"/>
              </a:spcBef>
              <a:buClr>
                <a:srgbClr val="DDC428"/>
              </a:buClr>
              <a:buFont typeface="Wingdings" pitchFamily="2" charset="2"/>
              <a:buBlip>
                <a:blip r:embed="rId2"/>
              </a:buBlip>
            </a:pPr>
            <a:r>
              <a:rPr lang="en-US" sz="1800" b="1" i="1" dirty="0">
                <a:solidFill>
                  <a:srgbClr val="000099"/>
                </a:solidFill>
                <a:latin typeface="Arial" charset="0"/>
              </a:rPr>
              <a:t>AFSOR </a:t>
            </a:r>
            <a:r>
              <a:rPr lang="en-US" sz="1800" b="1" i="1" dirty="0" smtClean="0">
                <a:solidFill>
                  <a:srgbClr val="000099"/>
                </a:solidFill>
                <a:latin typeface="Arial" charset="0"/>
              </a:rPr>
              <a:t>(</a:t>
            </a:r>
            <a:r>
              <a:rPr lang="en-US" sz="1800" b="1" i="1" dirty="0" err="1" smtClean="0">
                <a:solidFill>
                  <a:srgbClr val="000099"/>
                </a:solidFill>
                <a:latin typeface="Arial" charset="0"/>
              </a:rPr>
              <a:t>Casandra</a:t>
            </a:r>
            <a:r>
              <a:rPr lang="en-US" sz="1800" b="1" i="1" dirty="0" smtClean="0">
                <a:solidFill>
                  <a:srgbClr val="000099"/>
                </a:solidFill>
                <a:latin typeface="Arial" charset="0"/>
              </a:rPr>
              <a:t> </a:t>
            </a:r>
            <a:r>
              <a:rPr lang="en-US" sz="1800" b="1" i="1" dirty="0" err="1" smtClean="0">
                <a:solidFill>
                  <a:srgbClr val="000099"/>
                </a:solidFill>
                <a:latin typeface="Arial" charset="0"/>
              </a:rPr>
              <a:t>Fessen</a:t>
            </a:r>
            <a:r>
              <a:rPr lang="en-US" sz="1800" b="1" i="1" dirty="0" smtClean="0">
                <a:solidFill>
                  <a:srgbClr val="000099"/>
                </a:solidFill>
                <a:latin typeface="Arial" charset="0"/>
              </a:rPr>
              <a:t>) </a:t>
            </a:r>
            <a:endParaRPr lang="en-US" sz="1800" b="1" i="1" dirty="0">
              <a:solidFill>
                <a:srgbClr val="000099"/>
              </a:solidFill>
              <a:latin typeface="Arial" charset="0"/>
            </a:endParaRPr>
          </a:p>
          <a:p>
            <a:pPr marL="341313" indent="-341313" eaLnBrk="1" hangingPunct="1">
              <a:lnSpc>
                <a:spcPct val="80000"/>
              </a:lnSpc>
              <a:spcBef>
                <a:spcPct val="20000"/>
              </a:spcBef>
              <a:buClr>
                <a:srgbClr val="DDC428"/>
              </a:buClr>
              <a:buFont typeface="Wingdings" pitchFamily="2" charset="2"/>
              <a:buBlip>
                <a:blip r:embed="rId2"/>
              </a:buBlip>
            </a:pPr>
            <a:r>
              <a:rPr lang="en-US" sz="1800" b="1" i="1" dirty="0">
                <a:solidFill>
                  <a:srgbClr val="000099"/>
                </a:solidFill>
                <a:latin typeface="Arial" charset="0"/>
              </a:rPr>
              <a:t>CCMC (Michael Hesse)</a:t>
            </a:r>
          </a:p>
          <a:p>
            <a:pPr marL="341313" indent="-341313" eaLnBrk="1" hangingPunct="1">
              <a:lnSpc>
                <a:spcPct val="80000"/>
              </a:lnSpc>
              <a:spcBef>
                <a:spcPct val="20000"/>
              </a:spcBef>
              <a:buClr>
                <a:srgbClr val="DDC428"/>
              </a:buClr>
              <a:buFont typeface="Wingdings" pitchFamily="2" charset="2"/>
              <a:buBlip>
                <a:blip r:embed="rId2"/>
              </a:buBlip>
            </a:pPr>
            <a:r>
              <a:rPr lang="en-US" sz="1800" b="1" i="1" dirty="0">
                <a:solidFill>
                  <a:srgbClr val="000099"/>
                </a:solidFill>
                <a:latin typeface="Arial" charset="0"/>
              </a:rPr>
              <a:t>Neal Zapp </a:t>
            </a:r>
            <a:r>
              <a:rPr lang="en-US" sz="1800" b="1" i="1" dirty="0" smtClean="0">
                <a:solidFill>
                  <a:srgbClr val="000099"/>
                </a:solidFill>
                <a:latin typeface="Arial" charset="0"/>
              </a:rPr>
              <a:t>NASA (SRAG/JSC)</a:t>
            </a:r>
            <a:endParaRPr lang="en-US" sz="1800" b="1" i="1" dirty="0">
              <a:solidFill>
                <a:srgbClr val="000099"/>
              </a:solidFill>
              <a:latin typeface="Arial" charset="0"/>
            </a:endParaRPr>
          </a:p>
        </p:txBody>
      </p:sp>
      <p:sp>
        <p:nvSpPr>
          <p:cNvPr id="1098758" name="Rectangle 6"/>
          <p:cNvSpPr>
            <a:spLocks noGrp="1" noChangeArrowheads="1"/>
          </p:cNvSpPr>
          <p:nvPr>
            <p:ph type="body" idx="1"/>
          </p:nvPr>
        </p:nvSpPr>
        <p:spPr>
          <a:xfrm>
            <a:off x="4585247" y="1718442"/>
            <a:ext cx="4085787" cy="2973122"/>
          </a:xfrm>
          <a:noFill/>
          <a:ln/>
        </p:spPr>
        <p:txBody>
          <a:bodyPr/>
          <a:lstStyle/>
          <a:p>
            <a:pPr algn="just"/>
            <a:r>
              <a:rPr lang="en-US" dirty="0"/>
              <a:t>Establishing </a:t>
            </a:r>
            <a:r>
              <a:rPr lang="en-US" dirty="0" smtClean="0"/>
              <a:t>and continually </a:t>
            </a:r>
            <a:r>
              <a:rPr lang="en-US" dirty="0"/>
              <a:t>updating targets and top-level priorities;</a:t>
            </a:r>
          </a:p>
          <a:p>
            <a:pPr algn="just"/>
            <a:r>
              <a:rPr lang="en-US" dirty="0"/>
              <a:t>Measuring the progress of the program in meeting science goals and objectives;</a:t>
            </a:r>
          </a:p>
          <a:p>
            <a:pPr algn="just"/>
            <a:r>
              <a:rPr lang="en-US" dirty="0"/>
              <a:t>Providing mechanisms for monitoring how well products that result from the program are transferred into societal benefits.</a:t>
            </a:r>
          </a:p>
        </p:txBody>
      </p:sp>
      <p:grpSp>
        <p:nvGrpSpPr>
          <p:cNvPr id="2" name="Group 9"/>
          <p:cNvGrpSpPr>
            <a:grpSpLocks/>
          </p:cNvGrpSpPr>
          <p:nvPr/>
        </p:nvGrpSpPr>
        <p:grpSpPr bwMode="auto">
          <a:xfrm>
            <a:off x="314326" y="2998789"/>
            <a:ext cx="4162425" cy="1762125"/>
            <a:chOff x="-11" y="1762"/>
            <a:chExt cx="2622" cy="1110"/>
          </a:xfrm>
        </p:grpSpPr>
        <p:sp>
          <p:nvSpPr>
            <p:cNvPr id="1098759" name="Text Box 7"/>
            <p:cNvSpPr txBox="1">
              <a:spLocks noChangeArrowheads="1"/>
            </p:cNvSpPr>
            <p:nvPr/>
          </p:nvSpPr>
          <p:spPr bwMode="auto">
            <a:xfrm>
              <a:off x="16" y="1762"/>
              <a:ext cx="2595" cy="1028"/>
            </a:xfrm>
            <a:prstGeom prst="rect">
              <a:avLst/>
            </a:prstGeom>
            <a:noFill/>
            <a:ln w="9525">
              <a:noFill/>
              <a:miter lim="800000"/>
              <a:headEnd/>
              <a:tailEnd/>
            </a:ln>
            <a:effectLst/>
          </p:spPr>
          <p:txBody>
            <a:bodyPr>
              <a:spAutoFit/>
            </a:bodyPr>
            <a:lstStyle/>
            <a:p>
              <a:r>
                <a:rPr lang="en-US" sz="2000" dirty="0" smtClean="0">
                  <a:latin typeface="Arial" charset="0"/>
                </a:rPr>
                <a:t>SC has </a:t>
              </a:r>
              <a:r>
                <a:rPr lang="en-US" sz="2000" dirty="0">
                  <a:latin typeface="Arial" charset="0"/>
                </a:rPr>
                <a:t>broad science and application community representation and rotating membership, </a:t>
              </a:r>
              <a:r>
                <a:rPr lang="en-US" sz="2000" dirty="0" smtClean="0">
                  <a:latin typeface="Arial" charset="0"/>
                </a:rPr>
                <a:t>who will support </a:t>
              </a:r>
              <a:r>
                <a:rPr lang="en-US" sz="2000" dirty="0">
                  <a:latin typeface="Arial" charset="0"/>
                </a:rPr>
                <a:t>NASA Headquarters in:</a:t>
              </a:r>
            </a:p>
          </p:txBody>
        </p:sp>
        <p:sp>
          <p:nvSpPr>
            <p:cNvPr id="1098760" name="Rectangle 8"/>
            <p:cNvSpPr>
              <a:spLocks noChangeArrowheads="1"/>
            </p:cNvSpPr>
            <p:nvPr/>
          </p:nvSpPr>
          <p:spPr bwMode="auto">
            <a:xfrm>
              <a:off x="-11" y="1789"/>
              <a:ext cx="2583" cy="1083"/>
            </a:xfrm>
            <a:prstGeom prst="rect">
              <a:avLst/>
            </a:prstGeom>
            <a:noFill/>
            <a:ln w="9525">
              <a:solidFill>
                <a:srgbClr val="FF6600"/>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50394" y="1177157"/>
            <a:ext cx="7226708" cy="5318235"/>
          </a:xfrm>
        </p:spPr>
        <p:txBody>
          <a:bodyPr>
            <a:normAutofit fontScale="90000"/>
          </a:bodyPr>
          <a:lstStyle/>
          <a:p>
            <a:pPr algn="l"/>
            <a:r>
              <a:rPr lang="en-US" sz="1400" dirty="0" err="1" smtClean="0">
                <a:solidFill>
                  <a:srgbClr val="0000FF"/>
                </a:solidFill>
              </a:rPr>
              <a:t>Amitava</a:t>
            </a:r>
            <a:r>
              <a:rPr lang="en-US" sz="1400" dirty="0" smtClean="0">
                <a:solidFill>
                  <a:srgbClr val="0000FF"/>
                </a:solidFill>
              </a:rPr>
              <a:t> </a:t>
            </a:r>
            <a:r>
              <a:rPr lang="en-US" sz="1400" dirty="0" err="1" smtClean="0">
                <a:solidFill>
                  <a:srgbClr val="0000FF"/>
                </a:solidFill>
              </a:rPr>
              <a:t>Bhattacharjee</a:t>
            </a:r>
            <a:r>
              <a:rPr lang="en-US" sz="1400" dirty="0" smtClean="0">
                <a:solidFill>
                  <a:srgbClr val="0000FF"/>
                </a:solidFill>
              </a:rPr>
              <a:t>,  Chair, 	</a:t>
            </a:r>
            <a:r>
              <a:rPr lang="en-US" sz="1400" dirty="0" smtClean="0">
                <a:solidFill>
                  <a:srgbClr val="0000FF"/>
                </a:solidFill>
                <a:hlinkClick r:id="rId3"/>
              </a:rPr>
              <a:t>Amitava.bhattacharjee@unh.edu</a:t>
            </a:r>
            <a:r>
              <a:rPr lang="en-US" sz="1400" dirty="0" smtClean="0">
                <a:solidFill>
                  <a:srgbClr val="0000FF"/>
                </a:solidFill>
              </a:rPr>
              <a:t>  UNH</a:t>
            </a:r>
            <a:br>
              <a:rPr lang="en-US" sz="1400" dirty="0" smtClean="0">
                <a:solidFill>
                  <a:srgbClr val="0000FF"/>
                </a:solidFill>
              </a:rPr>
            </a:br>
            <a:r>
              <a:rPr lang="en-US" sz="1400" dirty="0" smtClean="0">
                <a:solidFill>
                  <a:srgbClr val="0000FF"/>
                </a:solidFill>
              </a:rPr>
              <a:t>Bruce T </a:t>
            </a:r>
            <a:r>
              <a:rPr lang="en-US" sz="1400" dirty="0" err="1" smtClean="0">
                <a:solidFill>
                  <a:srgbClr val="0000FF"/>
                </a:solidFill>
              </a:rPr>
              <a:t>Tsurutani</a:t>
            </a:r>
            <a:r>
              <a:rPr lang="en-US" sz="1400" dirty="0" smtClean="0">
                <a:solidFill>
                  <a:srgbClr val="0000FF"/>
                </a:solidFill>
              </a:rPr>
              <a:t>, 		</a:t>
            </a:r>
            <a:r>
              <a:rPr lang="en-US" sz="1400" dirty="0" smtClean="0">
                <a:solidFill>
                  <a:srgbClr val="0000FF"/>
                </a:solidFill>
                <a:hlinkClick r:id="rId4"/>
              </a:rPr>
              <a:t>bruce.t.tsurutani@jpl.nasa.gov</a:t>
            </a:r>
            <a:r>
              <a:rPr lang="en-US" sz="1400" dirty="0" smtClean="0">
                <a:solidFill>
                  <a:srgbClr val="0000FF"/>
                </a:solidFill>
              </a:rPr>
              <a:t>, JPL</a:t>
            </a:r>
            <a:br>
              <a:rPr lang="en-US" sz="1400" dirty="0" smtClean="0">
                <a:solidFill>
                  <a:srgbClr val="0000FF"/>
                </a:solidFill>
              </a:rPr>
            </a:br>
            <a:r>
              <a:rPr lang="en-US" sz="1400" dirty="0" smtClean="0">
                <a:solidFill>
                  <a:srgbClr val="0000FF"/>
                </a:solidFill>
              </a:rPr>
              <a:t>Pontus </a:t>
            </a:r>
            <a:r>
              <a:rPr lang="en-US" sz="1400" dirty="0" err="1" smtClean="0">
                <a:solidFill>
                  <a:srgbClr val="0000FF"/>
                </a:solidFill>
              </a:rPr>
              <a:t>C.Brandt</a:t>
            </a:r>
            <a:r>
              <a:rPr lang="en-US" sz="1400" dirty="0" smtClean="0">
                <a:solidFill>
                  <a:srgbClr val="0000FF"/>
                </a:solidFill>
              </a:rPr>
              <a:t>, 		</a:t>
            </a:r>
            <a:r>
              <a:rPr lang="en-US" sz="1400" dirty="0" smtClean="0">
                <a:solidFill>
                  <a:srgbClr val="0000FF"/>
                </a:solidFill>
                <a:hlinkClick r:id="rId5"/>
              </a:rPr>
              <a:t>Pontus.Brandt@jhuapl.edu</a:t>
            </a:r>
            <a:r>
              <a:rPr lang="en-US" sz="1400" dirty="0" smtClean="0">
                <a:solidFill>
                  <a:srgbClr val="0000FF"/>
                </a:solidFill>
              </a:rPr>
              <a:t>, JHU/APL</a:t>
            </a:r>
            <a:br>
              <a:rPr lang="en-US" sz="1400" dirty="0" smtClean="0">
                <a:solidFill>
                  <a:srgbClr val="0000FF"/>
                </a:solidFill>
              </a:rPr>
            </a:br>
            <a:r>
              <a:rPr lang="en-US" sz="1400" dirty="0" smtClean="0">
                <a:solidFill>
                  <a:srgbClr val="0000FF"/>
                </a:solidFill>
              </a:rPr>
              <a:t>Michael Wiltberger, 		</a:t>
            </a:r>
            <a:r>
              <a:rPr lang="en-US" sz="1400" dirty="0" smtClean="0">
                <a:solidFill>
                  <a:srgbClr val="0000FF"/>
                </a:solidFill>
                <a:hlinkClick r:id="rId6"/>
              </a:rPr>
              <a:t>wiltbemj@ucar.edu</a:t>
            </a:r>
            <a:r>
              <a:rPr lang="en-US" sz="1400" dirty="0" smtClean="0">
                <a:solidFill>
                  <a:srgbClr val="0000FF"/>
                </a:solidFill>
              </a:rPr>
              <a:t>, NCAR</a:t>
            </a:r>
            <a:br>
              <a:rPr lang="en-US" sz="1400" dirty="0" smtClean="0">
                <a:solidFill>
                  <a:srgbClr val="0000FF"/>
                </a:solidFill>
              </a:rPr>
            </a:br>
            <a:r>
              <a:rPr lang="en-US" sz="1400" dirty="0" smtClean="0">
                <a:solidFill>
                  <a:srgbClr val="0000FF"/>
                </a:solidFill>
              </a:rPr>
              <a:t>Phil Erikson, 		</a:t>
            </a:r>
            <a:r>
              <a:rPr lang="en-US" sz="1400" dirty="0" smtClean="0">
                <a:solidFill>
                  <a:srgbClr val="0000FF"/>
                </a:solidFill>
                <a:hlinkClick r:id="rId7"/>
              </a:rPr>
              <a:t>pje@haystack.mit.edu</a:t>
            </a:r>
            <a:r>
              <a:rPr lang="en-US" sz="1400" dirty="0" smtClean="0">
                <a:solidFill>
                  <a:srgbClr val="0000FF"/>
                </a:solidFill>
              </a:rPr>
              <a:t> , MIT/Haystack</a:t>
            </a:r>
            <a:br>
              <a:rPr lang="en-US" sz="1400" dirty="0" smtClean="0">
                <a:solidFill>
                  <a:srgbClr val="0000FF"/>
                </a:solidFill>
              </a:rPr>
            </a:br>
            <a:r>
              <a:rPr lang="en-US" sz="1400" dirty="0" smtClean="0">
                <a:solidFill>
                  <a:srgbClr val="0000FF"/>
                </a:solidFill>
              </a:rPr>
              <a:t>Dolores </a:t>
            </a:r>
            <a:r>
              <a:rPr lang="en-US" sz="1400" dirty="0" err="1" smtClean="0">
                <a:solidFill>
                  <a:srgbClr val="0000FF"/>
                </a:solidFill>
              </a:rPr>
              <a:t>Knipp</a:t>
            </a:r>
            <a:r>
              <a:rPr lang="en-US" sz="1400" dirty="0" smtClean="0">
                <a:solidFill>
                  <a:srgbClr val="0000FF"/>
                </a:solidFill>
              </a:rPr>
              <a:t>  		</a:t>
            </a:r>
            <a:r>
              <a:rPr lang="en-US" sz="1400" dirty="0" smtClean="0">
                <a:solidFill>
                  <a:srgbClr val="0000FF"/>
                </a:solidFill>
                <a:hlinkClick r:id="rId8"/>
              </a:rPr>
              <a:t>Delores.Knipp@gmail.com</a:t>
            </a:r>
            <a:r>
              <a:rPr lang="en-US" sz="1400" dirty="0" smtClean="0">
                <a:solidFill>
                  <a:srgbClr val="0000FF"/>
                </a:solidFill>
              </a:rPr>
              <a:t> , CIRES</a:t>
            </a:r>
            <a:br>
              <a:rPr lang="en-US" sz="1400" dirty="0" smtClean="0">
                <a:solidFill>
                  <a:srgbClr val="0000FF"/>
                </a:solidFill>
              </a:rPr>
            </a:br>
            <a:r>
              <a:rPr lang="en-US" sz="1400" dirty="0" smtClean="0">
                <a:solidFill>
                  <a:srgbClr val="0000FF"/>
                </a:solidFill>
              </a:rPr>
              <a:t>Stan Solomon,  		</a:t>
            </a:r>
            <a:r>
              <a:rPr lang="en-US" sz="1400" dirty="0" smtClean="0">
                <a:solidFill>
                  <a:srgbClr val="0000FF"/>
                </a:solidFill>
                <a:hlinkClick r:id="rId9"/>
              </a:rPr>
              <a:t>stans@ucar.edu</a:t>
            </a:r>
            <a:r>
              <a:rPr lang="en-US" sz="1400" dirty="0" smtClean="0">
                <a:solidFill>
                  <a:srgbClr val="0000FF"/>
                </a:solidFill>
              </a:rPr>
              <a:t> , NCAR</a:t>
            </a:r>
            <a:br>
              <a:rPr lang="en-US" sz="1400" dirty="0" smtClean="0">
                <a:solidFill>
                  <a:srgbClr val="0000FF"/>
                </a:solidFill>
              </a:rPr>
            </a:br>
            <a:r>
              <a:rPr lang="en-US" sz="1400" dirty="0" smtClean="0">
                <a:solidFill>
                  <a:srgbClr val="0000FF"/>
                </a:solidFill>
              </a:rPr>
              <a:t>Peter </a:t>
            </a:r>
            <a:r>
              <a:rPr lang="en-US" sz="1400" dirty="0" err="1" smtClean="0">
                <a:solidFill>
                  <a:srgbClr val="0000FF"/>
                </a:solidFill>
              </a:rPr>
              <a:t>Schuck</a:t>
            </a:r>
            <a:r>
              <a:rPr lang="en-US" sz="1400" dirty="0" smtClean="0">
                <a:solidFill>
                  <a:srgbClr val="0000FF"/>
                </a:solidFill>
              </a:rPr>
              <a:t>, 		</a:t>
            </a:r>
            <a:r>
              <a:rPr lang="en-US" sz="1400" dirty="0" smtClean="0">
                <a:solidFill>
                  <a:srgbClr val="0000FF"/>
                </a:solidFill>
                <a:hlinkClick r:id="rId10"/>
              </a:rPr>
              <a:t>peter.schuck@nasa.gov</a:t>
            </a:r>
            <a:r>
              <a:rPr lang="en-US" sz="1400" dirty="0" smtClean="0">
                <a:solidFill>
                  <a:srgbClr val="0000FF"/>
                </a:solidFill>
              </a:rPr>
              <a:t>, GSFC</a:t>
            </a:r>
            <a:br>
              <a:rPr lang="en-US" sz="1400" dirty="0" smtClean="0">
                <a:solidFill>
                  <a:srgbClr val="0000FF"/>
                </a:solidFill>
              </a:rPr>
            </a:br>
            <a:r>
              <a:rPr lang="en-US" sz="1400" dirty="0" smtClean="0">
                <a:solidFill>
                  <a:srgbClr val="0000FF"/>
                </a:solidFill>
              </a:rPr>
              <a:t>Peter </a:t>
            </a:r>
            <a:r>
              <a:rPr lang="en-US" sz="1400" dirty="0" err="1" smtClean="0">
                <a:solidFill>
                  <a:srgbClr val="0000FF"/>
                </a:solidFill>
              </a:rPr>
              <a:t>Pilewskie</a:t>
            </a:r>
            <a:r>
              <a:rPr lang="en-US" sz="1400" dirty="0" smtClean="0">
                <a:solidFill>
                  <a:srgbClr val="0000FF"/>
                </a:solidFill>
              </a:rPr>
              <a:t> , 		</a:t>
            </a:r>
            <a:r>
              <a:rPr lang="en-US" sz="1400" dirty="0" smtClean="0">
                <a:solidFill>
                  <a:srgbClr val="0000FF"/>
                </a:solidFill>
                <a:hlinkClick r:id="rId11"/>
              </a:rPr>
              <a:t>peter.pilewskie@lasp.colorado.edu</a:t>
            </a:r>
            <a:r>
              <a:rPr lang="en-US" sz="1400" dirty="0" smtClean="0">
                <a:solidFill>
                  <a:srgbClr val="0000FF"/>
                </a:solidFill>
              </a:rPr>
              <a:t>, CUB</a:t>
            </a:r>
            <a:br>
              <a:rPr lang="en-US" sz="1400" dirty="0" smtClean="0">
                <a:solidFill>
                  <a:srgbClr val="0000FF"/>
                </a:solidFill>
              </a:rPr>
            </a:br>
            <a:r>
              <a:rPr lang="en-US" sz="1400" dirty="0" smtClean="0">
                <a:solidFill>
                  <a:srgbClr val="0000FF"/>
                </a:solidFill>
              </a:rPr>
              <a:t>Peter </a:t>
            </a:r>
            <a:r>
              <a:rPr lang="en-US" sz="1400" dirty="0" err="1" smtClean="0">
                <a:solidFill>
                  <a:srgbClr val="0000FF"/>
                </a:solidFill>
              </a:rPr>
              <a:t>Foukal</a:t>
            </a:r>
            <a:r>
              <a:rPr lang="en-US" sz="1400" dirty="0" smtClean="0">
                <a:solidFill>
                  <a:srgbClr val="0000FF"/>
                </a:solidFill>
              </a:rPr>
              <a:t>, 		</a:t>
            </a:r>
            <a:r>
              <a:rPr lang="en-US" sz="1400" dirty="0" smtClean="0">
                <a:solidFill>
                  <a:srgbClr val="0000FF"/>
                </a:solidFill>
                <a:hlinkClick r:id="rId12"/>
              </a:rPr>
              <a:t>pvfoukal@comcast.net</a:t>
            </a:r>
            <a:r>
              <a:rPr lang="en-US" sz="1400" dirty="0" smtClean="0">
                <a:solidFill>
                  <a:srgbClr val="0000FF"/>
                </a:solidFill>
              </a:rPr>
              <a:t>, SC</a:t>
            </a:r>
            <a:br>
              <a:rPr lang="en-US" sz="1400" dirty="0" smtClean="0">
                <a:solidFill>
                  <a:srgbClr val="0000FF"/>
                </a:solidFill>
              </a:rPr>
            </a:br>
            <a:r>
              <a:rPr lang="en-US" sz="1400" dirty="0" smtClean="0">
                <a:solidFill>
                  <a:srgbClr val="0000FF"/>
                </a:solidFill>
              </a:rPr>
              <a:t>Hugh Hudson, 		</a:t>
            </a:r>
            <a:r>
              <a:rPr lang="en-US" sz="1400" dirty="0" smtClean="0">
                <a:solidFill>
                  <a:srgbClr val="0000FF"/>
                </a:solidFill>
                <a:hlinkClick r:id="rId13"/>
              </a:rPr>
              <a:t>hhudson@ssl.berkeley.edu</a:t>
            </a:r>
            <a:r>
              <a:rPr lang="en-US" sz="1400" dirty="0" smtClean="0">
                <a:solidFill>
                  <a:srgbClr val="0000FF"/>
                </a:solidFill>
              </a:rPr>
              <a:t>, Berkeley</a:t>
            </a:r>
            <a:br>
              <a:rPr lang="en-US" sz="1400" dirty="0" smtClean="0">
                <a:solidFill>
                  <a:srgbClr val="0000FF"/>
                </a:solidFill>
              </a:rPr>
            </a:br>
            <a:r>
              <a:rPr lang="en-US" sz="1400" dirty="0" smtClean="0">
                <a:solidFill>
                  <a:srgbClr val="0000FF"/>
                </a:solidFill>
              </a:rPr>
              <a:t>Gang Li, 			</a:t>
            </a:r>
            <a:r>
              <a:rPr lang="en-US" sz="1400" dirty="0" smtClean="0">
                <a:solidFill>
                  <a:srgbClr val="0000FF"/>
                </a:solidFill>
                <a:hlinkClick r:id="rId14"/>
              </a:rPr>
              <a:t>ganli.uah@gmail.com</a:t>
            </a:r>
            <a:r>
              <a:rPr lang="en-US" sz="1400" dirty="0" smtClean="0">
                <a:solidFill>
                  <a:srgbClr val="0000FF"/>
                </a:solidFill>
              </a:rPr>
              <a:t>, UAH,</a:t>
            </a:r>
            <a:br>
              <a:rPr lang="en-US" sz="1400" dirty="0" smtClean="0">
                <a:solidFill>
                  <a:srgbClr val="0000FF"/>
                </a:solidFill>
              </a:rPr>
            </a:br>
            <a:r>
              <a:rPr lang="en-US" sz="1400" dirty="0" smtClean="0">
                <a:solidFill>
                  <a:srgbClr val="0000FF"/>
                </a:solidFill>
              </a:rPr>
              <a:t>Yuan-</a:t>
            </a:r>
            <a:r>
              <a:rPr lang="en-US" sz="1400" dirty="0" err="1" smtClean="0">
                <a:solidFill>
                  <a:srgbClr val="0000FF"/>
                </a:solidFill>
              </a:rPr>
              <a:t>Kuen</a:t>
            </a:r>
            <a:r>
              <a:rPr lang="en-US" sz="1400" dirty="0" smtClean="0">
                <a:solidFill>
                  <a:srgbClr val="0000FF"/>
                </a:solidFill>
              </a:rPr>
              <a:t> </a:t>
            </a:r>
            <a:r>
              <a:rPr lang="en-US" sz="1400" dirty="0" err="1" smtClean="0">
                <a:solidFill>
                  <a:srgbClr val="0000FF"/>
                </a:solidFill>
              </a:rPr>
              <a:t>Ko</a:t>
            </a:r>
            <a:r>
              <a:rPr lang="en-US" sz="1400" dirty="0" smtClean="0">
                <a:solidFill>
                  <a:srgbClr val="0000FF"/>
                </a:solidFill>
              </a:rPr>
              <a:t>, 		</a:t>
            </a:r>
            <a:r>
              <a:rPr lang="en-US" sz="1400" dirty="0" smtClean="0">
                <a:solidFill>
                  <a:srgbClr val="0000FF"/>
                </a:solidFill>
                <a:hlinkClick r:id="rId15"/>
              </a:rPr>
              <a:t>yuan-kuen.ko@nrl.navy.mil</a:t>
            </a:r>
            <a:r>
              <a:rPr lang="en-US" sz="1400" dirty="0" smtClean="0">
                <a:solidFill>
                  <a:srgbClr val="0000FF"/>
                </a:solidFill>
              </a:rPr>
              <a:t>, NRL</a:t>
            </a:r>
            <a:br>
              <a:rPr lang="en-US" sz="1400" dirty="0" smtClean="0">
                <a:solidFill>
                  <a:srgbClr val="0000FF"/>
                </a:solidFill>
              </a:rPr>
            </a:br>
            <a:r>
              <a:rPr lang="en-US" sz="1400" dirty="0" smtClean="0">
                <a:solidFill>
                  <a:srgbClr val="0000FF"/>
                </a:solidFill>
              </a:rPr>
              <a:t> Alexei </a:t>
            </a:r>
            <a:r>
              <a:rPr lang="en-US" sz="1400" dirty="0" err="1" smtClean="0">
                <a:solidFill>
                  <a:srgbClr val="0000FF"/>
                </a:solidFill>
              </a:rPr>
              <a:t>Pevtsov</a:t>
            </a:r>
            <a:r>
              <a:rPr lang="en-US" sz="1400" dirty="0" smtClean="0">
                <a:solidFill>
                  <a:srgbClr val="0000FF"/>
                </a:solidFill>
              </a:rPr>
              <a:t>, 		</a:t>
            </a:r>
            <a:r>
              <a:rPr lang="en-US" sz="1400" dirty="0" smtClean="0">
                <a:solidFill>
                  <a:srgbClr val="0000FF"/>
                </a:solidFill>
                <a:hlinkClick r:id="rId16"/>
              </a:rPr>
              <a:t>pevtsov@email.noao.edu</a:t>
            </a:r>
            <a:r>
              <a:rPr lang="en-US" sz="1400" dirty="0" smtClean="0">
                <a:solidFill>
                  <a:srgbClr val="0000FF"/>
                </a:solidFill>
              </a:rPr>
              <a:t>, NOAO,</a:t>
            </a:r>
            <a:br>
              <a:rPr lang="en-US" sz="1400" dirty="0" smtClean="0">
                <a:solidFill>
                  <a:srgbClr val="0000FF"/>
                </a:solidFill>
              </a:rPr>
            </a:br>
            <a:r>
              <a:rPr lang="en-US" sz="1400" dirty="0" smtClean="0">
                <a:solidFill>
                  <a:srgbClr val="0000FF"/>
                </a:solidFill>
              </a:rPr>
              <a:t> Edward </a:t>
            </a:r>
            <a:r>
              <a:rPr lang="en-US" sz="1400" dirty="0" err="1" smtClean="0">
                <a:solidFill>
                  <a:srgbClr val="0000FF"/>
                </a:solidFill>
              </a:rPr>
              <a:t>DeLuca</a:t>
            </a:r>
            <a:r>
              <a:rPr lang="en-US" sz="1400" dirty="0" smtClean="0">
                <a:solidFill>
                  <a:srgbClr val="0000FF"/>
                </a:solidFill>
              </a:rPr>
              <a:t>, 		</a:t>
            </a:r>
            <a:r>
              <a:rPr lang="en-US" sz="1400" dirty="0" smtClean="0">
                <a:solidFill>
                  <a:srgbClr val="0000FF"/>
                </a:solidFill>
                <a:hlinkClick r:id="rId17"/>
              </a:rPr>
              <a:t>edeluca@cfa.harvard.edu</a:t>
            </a:r>
            <a:r>
              <a:rPr lang="en-US" sz="1400" dirty="0" smtClean="0">
                <a:solidFill>
                  <a:srgbClr val="0000FF"/>
                </a:solidFill>
              </a:rPr>
              <a:t>, Harvard/SAO</a:t>
            </a:r>
            <a:r>
              <a:rPr lang="en-US" sz="1600" dirty="0" smtClean="0"/>
              <a:t>    </a:t>
            </a:r>
            <a:r>
              <a:rPr lang="en-US" sz="1600" dirty="0" smtClean="0">
                <a:solidFill>
                  <a:srgbClr val="0000FF"/>
                </a:solidFill>
              </a:rPr>
              <a:t/>
            </a:r>
            <a:br>
              <a:rPr lang="en-US" sz="1600" dirty="0" smtClean="0">
                <a:solidFill>
                  <a:srgbClr val="0000FF"/>
                </a:solidFill>
              </a:rPr>
            </a:br>
            <a:r>
              <a:rPr lang="en-US" sz="1600" dirty="0" smtClean="0"/>
              <a:t/>
            </a:r>
            <a:br>
              <a:rPr lang="en-US" sz="1600" dirty="0" smtClean="0"/>
            </a:br>
            <a:r>
              <a:rPr lang="en-US" sz="1400" dirty="0" err="1" smtClean="0">
                <a:solidFill>
                  <a:srgbClr val="0000FF"/>
                </a:solidFill>
              </a:rPr>
              <a:t>Liason</a:t>
            </a:r>
            <a:r>
              <a:rPr lang="en-US" sz="1400" dirty="0" smtClean="0">
                <a:solidFill>
                  <a:srgbClr val="0000FF"/>
                </a:solidFill>
              </a:rPr>
              <a:t> to TR&amp;T SC:</a:t>
            </a:r>
            <a:r>
              <a:rPr lang="en-US" sz="1400" dirty="0" smtClean="0"/>
              <a:t/>
            </a:r>
            <a:br>
              <a:rPr lang="en-US" sz="1400" dirty="0" smtClean="0"/>
            </a:br>
            <a:r>
              <a:rPr lang="en-US" sz="1400" dirty="0" smtClean="0"/>
              <a:t>Terry Onsager, NOAA SWPC </a:t>
            </a:r>
            <a:br>
              <a:rPr lang="en-US" sz="1400" dirty="0" smtClean="0"/>
            </a:br>
            <a:r>
              <a:rPr lang="en-US" sz="1400" dirty="0" smtClean="0"/>
              <a:t>F. Kamalabadi, NSF </a:t>
            </a:r>
            <a:br>
              <a:rPr lang="en-US" sz="1400" dirty="0" smtClean="0"/>
            </a:br>
            <a:r>
              <a:rPr lang="en-US" sz="1400" dirty="0" err="1" smtClean="0"/>
              <a:t>Casandra</a:t>
            </a:r>
            <a:r>
              <a:rPr lang="en-US" sz="1400" dirty="0" smtClean="0"/>
              <a:t>, </a:t>
            </a:r>
            <a:r>
              <a:rPr lang="en-US" sz="1400" dirty="0" err="1" smtClean="0"/>
              <a:t>Fessen</a:t>
            </a:r>
            <a:r>
              <a:rPr lang="en-US" sz="1400" dirty="0" smtClean="0"/>
              <a:t>, AFOSR </a:t>
            </a:r>
            <a:br>
              <a:rPr lang="en-US" sz="1400" dirty="0" smtClean="0"/>
            </a:br>
            <a:r>
              <a:rPr lang="en-US" sz="1400" dirty="0" smtClean="0"/>
              <a:t>Michael Hesse, GSFC </a:t>
            </a:r>
            <a:r>
              <a:rPr lang="en-US" sz="1400" dirty="0" smtClean="0"/>
              <a:t/>
            </a:r>
            <a:br>
              <a:rPr lang="en-US" sz="1400" dirty="0" smtClean="0"/>
            </a:br>
            <a:r>
              <a:rPr lang="en-US" sz="1400" dirty="0" smtClean="0"/>
              <a:t>Neal Zapp SRAG/JSC</a:t>
            </a:r>
            <a:r>
              <a:rPr lang="en-US" sz="1400" dirty="0" smtClean="0"/>
              <a:t/>
            </a:r>
            <a:br>
              <a:rPr lang="en-US" sz="1400" dirty="0" smtClean="0"/>
            </a:br>
            <a:r>
              <a:rPr lang="en-US" sz="1400" dirty="0" smtClean="0">
                <a:solidFill>
                  <a:srgbClr val="0000FF"/>
                </a:solidFill>
              </a:rPr>
              <a:t>Ex Officio:</a:t>
            </a:r>
            <a:br>
              <a:rPr lang="en-US" sz="1400" dirty="0" smtClean="0">
                <a:solidFill>
                  <a:srgbClr val="0000FF"/>
                </a:solidFill>
              </a:rPr>
            </a:br>
            <a:r>
              <a:rPr lang="en-US" sz="1400" dirty="0" smtClean="0"/>
              <a:t>Lika Guhathakurta, Lead Program Scientist, NASA HQ </a:t>
            </a:r>
            <a:br>
              <a:rPr lang="en-US" sz="1400" dirty="0" smtClean="0"/>
            </a:br>
            <a:r>
              <a:rPr lang="en-US" sz="1400" dirty="0" smtClean="0"/>
              <a:t>Mona Kessel, RBSP Program Scientist </a:t>
            </a:r>
            <a:br>
              <a:rPr lang="en-US" sz="1400" dirty="0" smtClean="0"/>
            </a:br>
            <a:r>
              <a:rPr lang="en-US" sz="1400" dirty="0" smtClean="0"/>
              <a:t>Bob Leamon, NASA HQ </a:t>
            </a:r>
            <a:br>
              <a:rPr lang="en-US" sz="1400" dirty="0" smtClean="0"/>
            </a:br>
            <a:r>
              <a:rPr lang="en-US" sz="1400" dirty="0" smtClean="0"/>
              <a:t>Chuck Goodrich, NASA HQ</a:t>
            </a:r>
            <a:endParaRPr lang="en-US" dirty="0" smtClean="0"/>
          </a:p>
        </p:txBody>
      </p:sp>
      <p:sp>
        <p:nvSpPr>
          <p:cNvPr id="8195" name="Content Placeholder 2"/>
          <p:cNvSpPr>
            <a:spLocks noGrp="1"/>
          </p:cNvSpPr>
          <p:nvPr>
            <p:ph idx="1"/>
          </p:nvPr>
        </p:nvSpPr>
        <p:spPr>
          <a:xfrm>
            <a:off x="2062163" y="328613"/>
            <a:ext cx="5961062" cy="461962"/>
          </a:xfrm>
        </p:spPr>
        <p:txBody>
          <a:bodyPr/>
          <a:lstStyle/>
          <a:p>
            <a:pPr>
              <a:buFont typeface="Wingdings" pitchFamily="-32" charset="2"/>
              <a:buNone/>
            </a:pPr>
            <a:r>
              <a:rPr lang="en-US" sz="2400" b="1" dirty="0" smtClean="0">
                <a:solidFill>
                  <a:srgbClr val="FFC000"/>
                </a:solidFill>
              </a:rPr>
              <a:t>New Steering Committee Members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49425" y="990600"/>
            <a:ext cx="6699250" cy="609600"/>
          </a:xfrm>
        </p:spPr>
        <p:txBody>
          <a:bodyPr/>
          <a:lstStyle/>
          <a:p>
            <a:pPr eaLnBrk="1" hangingPunct="1"/>
            <a:r>
              <a:rPr lang="en-US" sz="4000" smtClean="0"/>
              <a:t>Proposals and Awards</a:t>
            </a:r>
          </a:p>
        </p:txBody>
      </p:sp>
      <p:sp>
        <p:nvSpPr>
          <p:cNvPr id="5124" name="Rectangle 4"/>
          <p:cNvSpPr>
            <a:spLocks noChangeArrowheads="1"/>
          </p:cNvSpPr>
          <p:nvPr/>
        </p:nvSpPr>
        <p:spPr bwMode="auto">
          <a:xfrm>
            <a:off x="887795" y="2263392"/>
            <a:ext cx="7346950" cy="1224951"/>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None/>
            </a:pPr>
            <a:r>
              <a:rPr lang="en-US" sz="1600" dirty="0">
                <a:solidFill>
                  <a:srgbClr val="0000FF"/>
                </a:solidFill>
                <a:latin typeface="Arial" charset="0"/>
              </a:rPr>
              <a:t>Selection for </a:t>
            </a:r>
            <a:r>
              <a:rPr lang="en-US" sz="1600" dirty="0" smtClean="0">
                <a:solidFill>
                  <a:srgbClr val="0000FF"/>
                </a:solidFill>
                <a:latin typeface="Arial" charset="0"/>
              </a:rPr>
              <a:t>2009</a:t>
            </a:r>
            <a:endParaRPr lang="en-US" sz="1600" dirty="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3"/>
              </a:buBlip>
            </a:pPr>
            <a:r>
              <a:rPr lang="en-US" sz="1600" dirty="0" smtClean="0">
                <a:solidFill>
                  <a:srgbClr val="0000FF"/>
                </a:solidFill>
                <a:latin typeface="Arial" charset="0"/>
              </a:rPr>
              <a:t>135 </a:t>
            </a:r>
            <a:r>
              <a:rPr lang="en-US" sz="1600" dirty="0">
                <a:solidFill>
                  <a:srgbClr val="0000FF"/>
                </a:solidFill>
                <a:latin typeface="Arial" charset="0"/>
              </a:rPr>
              <a:t>proposals </a:t>
            </a:r>
            <a:r>
              <a:rPr lang="en-US" sz="1600" dirty="0" smtClean="0">
                <a:solidFill>
                  <a:srgbClr val="0000FF"/>
                </a:solidFill>
                <a:latin typeface="Arial" charset="0"/>
              </a:rPr>
              <a:t>submitted, but  6 noncompliant  </a:t>
            </a:r>
          </a:p>
          <a:p>
            <a:pPr marL="1200150" lvl="2" indent="-285750" eaLnBrk="1" hangingPunct="1">
              <a:spcBef>
                <a:spcPct val="20000"/>
              </a:spcBef>
              <a:buClr>
                <a:srgbClr val="990709"/>
              </a:buClr>
              <a:buFont typeface="Wingdings" pitchFamily="-32" charset="2"/>
              <a:buBlip>
                <a:blip r:embed="rId3"/>
              </a:buBlip>
            </a:pPr>
            <a:r>
              <a:rPr lang="en-US" sz="1600" dirty="0" smtClean="0">
                <a:solidFill>
                  <a:srgbClr val="0000FF"/>
                </a:solidFill>
                <a:latin typeface="Arial" charset="0"/>
              </a:rPr>
              <a:t>Of 124 proposals reviewed, 31 were selected (</a:t>
            </a:r>
            <a:r>
              <a:rPr lang="en-US" sz="1600" dirty="0">
                <a:solidFill>
                  <a:srgbClr val="0000FF"/>
                </a:solidFill>
                <a:latin typeface="Arial" charset="0"/>
              </a:rPr>
              <a:t>success ratio: </a:t>
            </a:r>
            <a:r>
              <a:rPr lang="en-US" sz="1600" dirty="0" smtClean="0">
                <a:solidFill>
                  <a:srgbClr val="0000FF"/>
                </a:solidFill>
                <a:latin typeface="Arial" charset="0"/>
              </a:rPr>
              <a:t>1/4) </a:t>
            </a:r>
            <a:endParaRPr lang="en-US" sz="1600" dirty="0">
              <a:solidFill>
                <a:srgbClr val="0000FF"/>
              </a:solidFill>
              <a:latin typeface="Arial" charset="0"/>
            </a:endParaRPr>
          </a:p>
          <a:p>
            <a:pPr marL="1200150" lvl="2" indent="-285750" eaLnBrk="1" hangingPunct="1">
              <a:spcBef>
                <a:spcPct val="20000"/>
              </a:spcBef>
              <a:buClr>
                <a:srgbClr val="990709"/>
              </a:buClr>
              <a:buFont typeface="Wingdings" pitchFamily="-32" charset="2"/>
              <a:buBlip>
                <a:blip r:embed="rId3"/>
              </a:buBlip>
            </a:pPr>
            <a:r>
              <a:rPr lang="en-US" sz="1600" dirty="0" smtClean="0">
                <a:solidFill>
                  <a:srgbClr val="0000FF"/>
                </a:solidFill>
                <a:latin typeface="Arial" charset="0"/>
              </a:rPr>
              <a:t>3 workshop proposals selected</a:t>
            </a:r>
            <a:endParaRPr lang="en-US" sz="1600" dirty="0">
              <a:solidFill>
                <a:srgbClr val="0000FF"/>
              </a:solidFill>
              <a:latin typeface="Arial" charset="0"/>
            </a:endParaRPr>
          </a:p>
        </p:txBody>
      </p:sp>
      <p:sp>
        <p:nvSpPr>
          <p:cNvPr id="5125" name="Rectangle 6"/>
          <p:cNvSpPr>
            <a:spLocks noChangeArrowheads="1"/>
          </p:cNvSpPr>
          <p:nvPr/>
        </p:nvSpPr>
        <p:spPr bwMode="auto">
          <a:xfrm>
            <a:off x="865188" y="3943679"/>
            <a:ext cx="7378700" cy="1815882"/>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None/>
            </a:pPr>
            <a:r>
              <a:rPr lang="en-US" sz="1600" dirty="0">
                <a:solidFill>
                  <a:srgbClr val="0000FF"/>
                </a:solidFill>
                <a:latin typeface="Arial" charset="0"/>
              </a:rPr>
              <a:t>ROSES </a:t>
            </a:r>
            <a:r>
              <a:rPr lang="en-US" sz="1600" dirty="0" smtClean="0">
                <a:solidFill>
                  <a:srgbClr val="0000FF"/>
                </a:solidFill>
                <a:latin typeface="Arial" charset="0"/>
              </a:rPr>
              <a:t>2010</a:t>
            </a:r>
            <a:endParaRPr lang="en-US" sz="1600" dirty="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3"/>
              </a:buBlip>
            </a:pPr>
            <a:r>
              <a:rPr lang="en-US" sz="1600" dirty="0" smtClean="0">
                <a:solidFill>
                  <a:srgbClr val="0000FF"/>
                </a:solidFill>
                <a:latin typeface="Arial" charset="0"/>
              </a:rPr>
              <a:t>New SDO analysis opportunity</a:t>
            </a:r>
          </a:p>
          <a:p>
            <a:pPr marL="1200150" lvl="2" indent="-285750" eaLnBrk="1" hangingPunct="1">
              <a:spcBef>
                <a:spcPct val="20000"/>
              </a:spcBef>
              <a:buClr>
                <a:srgbClr val="990709"/>
              </a:buClr>
              <a:buFont typeface="Wingdings" pitchFamily="-32" charset="2"/>
              <a:buBlip>
                <a:blip r:embed="rId3"/>
              </a:buBlip>
            </a:pPr>
            <a:r>
              <a:rPr lang="en-US" sz="1600" dirty="0" smtClean="0">
                <a:solidFill>
                  <a:srgbClr val="0000FF"/>
                </a:solidFill>
                <a:latin typeface="Arial" charset="0"/>
              </a:rPr>
              <a:t>No Tools and Methods</a:t>
            </a:r>
            <a:endParaRPr lang="en-US" sz="1600" dirty="0">
              <a:solidFill>
                <a:srgbClr val="0000FF"/>
              </a:solidFill>
              <a:latin typeface="Arial" charset="0"/>
            </a:endParaRPr>
          </a:p>
          <a:p>
            <a:pPr marL="742950" lvl="1" indent="-285750" eaLnBrk="1" hangingPunct="1">
              <a:spcBef>
                <a:spcPct val="20000"/>
              </a:spcBef>
              <a:buClr>
                <a:srgbClr val="990709"/>
              </a:buClr>
              <a:buFont typeface="Wingdings" pitchFamily="-32" charset="2"/>
              <a:buBlip>
                <a:blip r:embed="rId3"/>
              </a:buBlip>
            </a:pPr>
            <a:r>
              <a:rPr lang="en-US" sz="1600" dirty="0" smtClean="0">
                <a:solidFill>
                  <a:srgbClr val="0000FF"/>
                </a:solidFill>
                <a:latin typeface="Arial" charset="0"/>
              </a:rPr>
              <a:t>Many</a:t>
            </a:r>
            <a:r>
              <a:rPr lang="en-US" sz="1600" dirty="0" smtClean="0">
                <a:solidFill>
                  <a:srgbClr val="0000FF"/>
                </a:solidFill>
                <a:latin typeface="Arial" charset="0"/>
              </a:rPr>
              <a:t> </a:t>
            </a:r>
            <a:r>
              <a:rPr lang="en-US" sz="1600" dirty="0" smtClean="0">
                <a:solidFill>
                  <a:srgbClr val="0000FF"/>
                </a:solidFill>
                <a:latin typeface="Arial" charset="0"/>
              </a:rPr>
              <a:t>proposals </a:t>
            </a:r>
            <a:r>
              <a:rPr lang="en-US" sz="1600" dirty="0">
                <a:solidFill>
                  <a:srgbClr val="0000FF"/>
                </a:solidFill>
                <a:latin typeface="Arial" charset="0"/>
              </a:rPr>
              <a:t>submitted for TR&amp;T, </a:t>
            </a:r>
            <a:r>
              <a:rPr lang="en-US" sz="1600" dirty="0" smtClean="0">
                <a:solidFill>
                  <a:srgbClr val="0000FF"/>
                </a:solidFill>
                <a:latin typeface="Arial" charset="0"/>
              </a:rPr>
              <a:t>very few are non-compliant</a:t>
            </a:r>
            <a:r>
              <a:rPr lang="en-US" sz="1600" dirty="0">
                <a:solidFill>
                  <a:srgbClr val="0000FF"/>
                </a:solidFill>
                <a:latin typeface="Arial" charset="0"/>
              </a:rPr>
              <a:t>, </a:t>
            </a:r>
          </a:p>
          <a:p>
            <a:pPr marL="742950" lvl="1" indent="-285750" eaLnBrk="1" hangingPunct="1">
              <a:spcBef>
                <a:spcPct val="20000"/>
              </a:spcBef>
              <a:buClr>
                <a:srgbClr val="990709"/>
              </a:buClr>
              <a:buFont typeface="Wingdings" pitchFamily="-32" charset="2"/>
              <a:buBlip>
                <a:blip r:embed="rId3"/>
              </a:buBlip>
            </a:pPr>
            <a:r>
              <a:rPr lang="en-US" sz="1600" dirty="0">
                <a:solidFill>
                  <a:srgbClr val="0000FF"/>
                </a:solidFill>
                <a:latin typeface="Arial" charset="0"/>
              </a:rPr>
              <a:t>No Strategic Capability</a:t>
            </a:r>
          </a:p>
          <a:p>
            <a:pPr marL="742950" lvl="1" indent="-285750" eaLnBrk="1" hangingPunct="1">
              <a:spcBef>
                <a:spcPct val="20000"/>
              </a:spcBef>
              <a:buClr>
                <a:srgbClr val="990709"/>
              </a:buClr>
              <a:buFont typeface="Wingdings" pitchFamily="-32" charset="2"/>
              <a:buBlip>
                <a:blip r:embed="rId3"/>
              </a:buBlip>
            </a:pPr>
            <a:r>
              <a:rPr lang="en-US" sz="1600" dirty="0">
                <a:solidFill>
                  <a:srgbClr val="0000FF"/>
                </a:solidFill>
                <a:latin typeface="Arial" charset="0"/>
              </a:rPr>
              <a:t>Proposal selection </a:t>
            </a:r>
            <a:r>
              <a:rPr lang="en-US" sz="1600" dirty="0" smtClean="0">
                <a:solidFill>
                  <a:srgbClr val="0000FF"/>
                </a:solidFill>
                <a:latin typeface="Arial" charset="0"/>
              </a:rPr>
              <a:t>March/April </a:t>
            </a:r>
            <a:r>
              <a:rPr lang="en-US" sz="1600" dirty="0" smtClean="0">
                <a:solidFill>
                  <a:srgbClr val="0000FF"/>
                </a:solidFill>
                <a:latin typeface="Arial" charset="0"/>
              </a:rPr>
              <a:t>2011, </a:t>
            </a:r>
            <a:endParaRPr lang="en-US" sz="1600" dirty="0">
              <a:solidFill>
                <a:srgbClr val="0000FF"/>
              </a:solidFill>
              <a:latin typeface="Arial" charset="0"/>
            </a:endParaRPr>
          </a:p>
        </p:txBody>
      </p:sp>
      <p:sp>
        <p:nvSpPr>
          <p:cNvPr id="5126" name="Rectangle 9"/>
          <p:cNvSpPr>
            <a:spLocks noChangeArrowheads="1"/>
          </p:cNvSpPr>
          <p:nvPr/>
        </p:nvSpPr>
        <p:spPr bwMode="auto">
          <a:xfrm>
            <a:off x="851119" y="6013559"/>
            <a:ext cx="7378700" cy="371475"/>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4"/>
              </a:buBlip>
            </a:pPr>
            <a:r>
              <a:rPr lang="en-US" sz="1800" dirty="0">
                <a:solidFill>
                  <a:srgbClr val="0000FF"/>
                </a:solidFill>
                <a:latin typeface="Arial" charset="0"/>
              </a:rPr>
              <a:t>TR&amp;T email:  </a:t>
            </a:r>
            <a:r>
              <a:rPr lang="en-US" sz="1800" dirty="0">
                <a:solidFill>
                  <a:srgbClr val="0000FF"/>
                </a:solidFill>
                <a:latin typeface="Arial" charset="0"/>
                <a:hlinkClick r:id="rId5"/>
              </a:rPr>
              <a:t> lws.trt@nasa.gov</a:t>
            </a:r>
            <a:endParaRPr lang="en-US" sz="1800" dirty="0">
              <a:solidFill>
                <a:srgbClr val="0000FF"/>
              </a:solidFill>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050323" y="4412593"/>
            <a:ext cx="7718425" cy="2209836"/>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000" dirty="0" smtClean="0">
                <a:solidFill>
                  <a:srgbClr val="0000FF"/>
                </a:solidFill>
                <a:latin typeface="Arial" charset="0"/>
              </a:rPr>
              <a:t>Sun-Climate Theme</a:t>
            </a:r>
          </a:p>
          <a:p>
            <a:pPr marL="798513" lvl="1" indent="-341313" eaLnBrk="1" hangingPunct="1">
              <a:spcBef>
                <a:spcPct val="20000"/>
              </a:spcBef>
              <a:buClr>
                <a:srgbClr val="DDC428"/>
              </a:buClr>
            </a:pPr>
            <a:r>
              <a:rPr lang="en-US" sz="2000" dirty="0" smtClean="0">
                <a:solidFill>
                  <a:srgbClr val="0000FF"/>
                </a:solidFill>
                <a:latin typeface="Arial" charset="0"/>
              </a:rPr>
              <a:t>	</a:t>
            </a:r>
            <a:r>
              <a:rPr lang="en-US" sz="2000" i="1" dirty="0" smtClean="0">
                <a:latin typeface="Arial" charset="0"/>
              </a:rPr>
              <a:t> 20 proposals, 4 funded, average $128 K</a:t>
            </a:r>
            <a:endParaRPr lang="en-US" sz="2000" dirty="0" smtClean="0">
              <a:solidFill>
                <a:srgbClr val="0000FF"/>
              </a:solidFill>
              <a:latin typeface="Arial" charset="0"/>
            </a:endParaRPr>
          </a:p>
          <a:p>
            <a:pPr marL="341313" indent="-341313" eaLnBrk="1" hangingPunct="1">
              <a:spcBef>
                <a:spcPct val="20000"/>
              </a:spcBef>
              <a:buClr>
                <a:srgbClr val="DDC428"/>
              </a:buClr>
              <a:buBlip>
                <a:blip r:embed="rId3"/>
              </a:buBlip>
            </a:pPr>
            <a:r>
              <a:rPr lang="en-US" sz="2000" dirty="0" smtClean="0">
                <a:solidFill>
                  <a:srgbClr val="0000FF"/>
                </a:solidFill>
                <a:latin typeface="Arial" charset="0"/>
              </a:rPr>
              <a:t>Workshops</a:t>
            </a:r>
          </a:p>
          <a:p>
            <a:pPr marL="798513" lvl="1" indent="-341313" eaLnBrk="1" hangingPunct="1">
              <a:spcBef>
                <a:spcPct val="20000"/>
              </a:spcBef>
              <a:buClr>
                <a:srgbClr val="DDC428"/>
              </a:buClr>
            </a:pPr>
            <a:r>
              <a:rPr lang="en-US" sz="2000" i="1" dirty="0" smtClean="0">
                <a:latin typeface="Arial" charset="0"/>
              </a:rPr>
              <a:t>	26 proposals, 4 funded, average $109 K</a:t>
            </a:r>
            <a:endParaRPr lang="en-US" sz="2000" dirty="0" smtClean="0">
              <a:solidFill>
                <a:srgbClr val="0000FF"/>
              </a:solidFill>
              <a:latin typeface="Arial" charset="0"/>
            </a:endParaRPr>
          </a:p>
          <a:p>
            <a:pPr marL="341313" indent="-341313" eaLnBrk="1" hangingPunct="1">
              <a:spcBef>
                <a:spcPct val="20000"/>
              </a:spcBef>
              <a:buClr>
                <a:srgbClr val="DDC428"/>
              </a:buClr>
              <a:buFont typeface="Wingdings" pitchFamily="-32" charset="2"/>
              <a:buBlip>
                <a:blip r:embed="rId3"/>
              </a:buBlip>
            </a:pPr>
            <a:r>
              <a:rPr lang="en-US" sz="2000" dirty="0" smtClean="0">
                <a:solidFill>
                  <a:srgbClr val="0000FF"/>
                </a:solidFill>
                <a:latin typeface="Arial" charset="0"/>
              </a:rPr>
              <a:t>Tools </a:t>
            </a:r>
            <a:r>
              <a:rPr lang="en-US" sz="2000" dirty="0">
                <a:solidFill>
                  <a:srgbClr val="0000FF"/>
                </a:solidFill>
                <a:latin typeface="Arial" charset="0"/>
              </a:rPr>
              <a:t>and Methods</a:t>
            </a:r>
          </a:p>
          <a:p>
            <a:pPr marL="742950" lvl="1" indent="-285750" eaLnBrk="1" hangingPunct="1">
              <a:spcBef>
                <a:spcPct val="20000"/>
              </a:spcBef>
              <a:buClr>
                <a:srgbClr val="990709"/>
              </a:buClr>
              <a:buFontTx/>
              <a:buBlip>
                <a:blip r:embed="rId4"/>
              </a:buBlip>
            </a:pPr>
            <a:r>
              <a:rPr lang="en-US" sz="1800" i="1" dirty="0" smtClean="0">
                <a:latin typeface="Arial" charset="0"/>
              </a:rPr>
              <a:t>26 </a:t>
            </a:r>
            <a:r>
              <a:rPr lang="en-US" sz="1800" i="1" dirty="0">
                <a:latin typeface="Arial" charset="0"/>
              </a:rPr>
              <a:t>proposals, </a:t>
            </a:r>
            <a:r>
              <a:rPr lang="en-US" sz="1800" i="1" dirty="0" smtClean="0">
                <a:latin typeface="Arial" charset="0"/>
              </a:rPr>
              <a:t>4 </a:t>
            </a:r>
            <a:r>
              <a:rPr lang="en-US" sz="1800" i="1" dirty="0">
                <a:latin typeface="Arial" charset="0"/>
              </a:rPr>
              <a:t>funded, average </a:t>
            </a:r>
            <a:r>
              <a:rPr lang="en-US" sz="1800" i="1" dirty="0" smtClean="0">
                <a:latin typeface="Arial" charset="0"/>
              </a:rPr>
              <a:t>$109 </a:t>
            </a:r>
            <a:r>
              <a:rPr lang="en-US" sz="1800" i="1" dirty="0">
                <a:latin typeface="Arial" charset="0"/>
              </a:rPr>
              <a:t>K</a:t>
            </a:r>
            <a:endParaRPr lang="en-US" sz="1800" dirty="0">
              <a:solidFill>
                <a:srgbClr val="0000FF"/>
              </a:solidFill>
              <a:latin typeface="Arial" charset="0"/>
            </a:endParaRPr>
          </a:p>
        </p:txBody>
      </p:sp>
      <p:sp>
        <p:nvSpPr>
          <p:cNvPr id="6147" name="Rectangle 5"/>
          <p:cNvSpPr>
            <a:spLocks noChangeArrowheads="1"/>
          </p:cNvSpPr>
          <p:nvPr/>
        </p:nvSpPr>
        <p:spPr bwMode="auto">
          <a:xfrm>
            <a:off x="1046163" y="1169988"/>
            <a:ext cx="7705725" cy="3176254"/>
          </a:xfrm>
          <a:prstGeom prst="rect">
            <a:avLst/>
          </a:prstGeom>
          <a:noFill/>
          <a:ln w="9525">
            <a:solidFill>
              <a:srgbClr val="FF8000"/>
            </a:solidFill>
            <a:miter lim="800000"/>
            <a:headEnd/>
            <a:tailEnd/>
          </a:ln>
        </p:spPr>
        <p:txBody>
          <a:bodyPr>
            <a:spAutoFit/>
          </a:bodyPr>
          <a:lstStyle/>
          <a:p>
            <a:pPr marL="341313" indent="-341313" eaLnBrk="1" hangingPunct="1">
              <a:spcBef>
                <a:spcPct val="20000"/>
              </a:spcBef>
              <a:buClr>
                <a:srgbClr val="DDC428"/>
              </a:buClr>
              <a:buFont typeface="Wingdings" pitchFamily="-32" charset="2"/>
              <a:buBlip>
                <a:blip r:embed="rId3"/>
              </a:buBlip>
            </a:pPr>
            <a:r>
              <a:rPr lang="en-US" sz="2400" dirty="0">
                <a:solidFill>
                  <a:srgbClr val="0000FF"/>
                </a:solidFill>
                <a:latin typeface="Arial" charset="0"/>
              </a:rPr>
              <a:t>4 New Focus Teams in </a:t>
            </a:r>
            <a:r>
              <a:rPr lang="en-US" sz="2400" dirty="0" smtClean="0">
                <a:solidFill>
                  <a:srgbClr val="0000FF"/>
                </a:solidFill>
                <a:latin typeface="Arial" charset="0"/>
              </a:rPr>
              <a:t>2009</a:t>
            </a:r>
            <a:endParaRPr lang="en-US" sz="2400" dirty="0">
              <a:solidFill>
                <a:srgbClr val="0000FF"/>
              </a:solidFill>
              <a:latin typeface="Arial" charset="0"/>
            </a:endParaRPr>
          </a:p>
          <a:p>
            <a:pPr marL="742950" lvl="1" indent="-285750" eaLnBrk="1" hangingPunct="1">
              <a:spcBef>
                <a:spcPct val="20000"/>
              </a:spcBef>
              <a:buClr>
                <a:srgbClr val="990709"/>
              </a:buClr>
              <a:buFontTx/>
              <a:buBlip>
                <a:blip r:embed="rId4"/>
              </a:buBlip>
            </a:pPr>
            <a:r>
              <a:rPr lang="en-US" sz="1800" dirty="0" smtClean="0">
                <a:solidFill>
                  <a:srgbClr val="0000FF"/>
                </a:solidFill>
                <a:latin typeface="Arial" charset="0"/>
              </a:rPr>
              <a:t>Behavior of the </a:t>
            </a:r>
            <a:r>
              <a:rPr lang="en-US" sz="1800" dirty="0" err="1" smtClean="0">
                <a:solidFill>
                  <a:srgbClr val="0000FF"/>
                </a:solidFill>
                <a:latin typeface="Arial" charset="0"/>
              </a:rPr>
              <a:t>Plasmasphere</a:t>
            </a:r>
            <a:r>
              <a:rPr lang="en-US" sz="1800" dirty="0" smtClean="0">
                <a:solidFill>
                  <a:srgbClr val="0000FF"/>
                </a:solidFill>
                <a:latin typeface="Arial" charset="0"/>
              </a:rPr>
              <a:t> and its Influence on the Ionosphere and Magnetosphere</a:t>
            </a:r>
            <a:r>
              <a:rPr lang="en-US" sz="1800" dirty="0" smtClean="0"/>
              <a:t>.</a:t>
            </a:r>
            <a:r>
              <a:rPr lang="en-US" sz="1800" i="1" dirty="0" smtClean="0">
                <a:latin typeface="Arial" charset="0"/>
              </a:rPr>
              <a:t> 24 </a:t>
            </a:r>
            <a:r>
              <a:rPr lang="en-US" sz="1800" i="1" dirty="0">
                <a:latin typeface="Arial" charset="0"/>
              </a:rPr>
              <a:t>proposals, 5 funded, average </a:t>
            </a:r>
            <a:r>
              <a:rPr lang="en-US" sz="1800" i="1" dirty="0" smtClean="0">
                <a:latin typeface="Arial" charset="0"/>
              </a:rPr>
              <a:t>$128 </a:t>
            </a:r>
            <a:r>
              <a:rPr lang="en-US" sz="1800" i="1" dirty="0">
                <a:latin typeface="Arial" charset="0"/>
              </a:rPr>
              <a:t>K</a:t>
            </a:r>
          </a:p>
          <a:p>
            <a:pPr marL="742950" lvl="1" indent="-285750" eaLnBrk="1" hangingPunct="1">
              <a:spcBef>
                <a:spcPct val="20000"/>
              </a:spcBef>
              <a:buClr>
                <a:srgbClr val="990709"/>
              </a:buClr>
              <a:buFontTx/>
              <a:buBlip>
                <a:blip r:embed="rId4"/>
              </a:buBlip>
            </a:pPr>
            <a:r>
              <a:rPr lang="en-US" sz="1800" dirty="0" smtClean="0">
                <a:solidFill>
                  <a:srgbClr val="0000FF"/>
                </a:solidFill>
                <a:latin typeface="Arial" charset="0"/>
              </a:rPr>
              <a:t>Predict Onset and Space Weather Effects of Fast CMEs/Eruptive Flares, </a:t>
            </a:r>
            <a:r>
              <a:rPr lang="en-US" sz="1800" i="1" dirty="0" smtClean="0">
                <a:latin typeface="Arial" charset="0"/>
              </a:rPr>
              <a:t>21 proposals</a:t>
            </a:r>
            <a:r>
              <a:rPr lang="en-US" sz="1800" i="1" dirty="0">
                <a:latin typeface="Arial" charset="0"/>
              </a:rPr>
              <a:t>, </a:t>
            </a:r>
            <a:r>
              <a:rPr lang="en-US" sz="1800" i="1" dirty="0" smtClean="0">
                <a:latin typeface="Arial" charset="0"/>
              </a:rPr>
              <a:t>4 </a:t>
            </a:r>
            <a:r>
              <a:rPr lang="en-US" sz="1800" i="1" dirty="0">
                <a:latin typeface="Arial" charset="0"/>
              </a:rPr>
              <a:t>funded, average </a:t>
            </a:r>
            <a:r>
              <a:rPr lang="en-US" sz="1800" i="1" dirty="0" smtClean="0">
                <a:latin typeface="Arial" charset="0"/>
              </a:rPr>
              <a:t>$101 </a:t>
            </a:r>
            <a:r>
              <a:rPr lang="en-US" sz="1800" i="1" dirty="0">
                <a:latin typeface="Arial" charset="0"/>
              </a:rPr>
              <a:t>K </a:t>
            </a:r>
          </a:p>
          <a:p>
            <a:pPr marL="742950" lvl="1" indent="-285750" eaLnBrk="1" hangingPunct="1">
              <a:spcBef>
                <a:spcPct val="20000"/>
              </a:spcBef>
              <a:buClr>
                <a:srgbClr val="990709"/>
              </a:buClr>
              <a:buFont typeface="Wingdings" pitchFamily="-32" charset="2"/>
              <a:buBlip>
                <a:blip r:embed="rId4"/>
              </a:buBlip>
            </a:pPr>
            <a:r>
              <a:rPr lang="en-US" sz="1800" dirty="0" smtClean="0">
                <a:solidFill>
                  <a:srgbClr val="0000FF"/>
                </a:solidFill>
                <a:latin typeface="Arial" charset="0"/>
              </a:rPr>
              <a:t>Plasma – Neutral Gas Interactions, </a:t>
            </a:r>
            <a:r>
              <a:rPr lang="en-US" sz="1800" i="1" dirty="0" smtClean="0">
                <a:latin typeface="Arial" charset="0"/>
              </a:rPr>
              <a:t>15 </a:t>
            </a:r>
            <a:r>
              <a:rPr lang="en-US" sz="1800" i="1" dirty="0">
                <a:latin typeface="Arial" charset="0"/>
              </a:rPr>
              <a:t>proposals, </a:t>
            </a:r>
            <a:r>
              <a:rPr lang="en-US" sz="1800" i="1" dirty="0" smtClean="0">
                <a:latin typeface="Arial" charset="0"/>
              </a:rPr>
              <a:t>6 </a:t>
            </a:r>
            <a:r>
              <a:rPr lang="en-US" sz="1800" i="1" dirty="0">
                <a:latin typeface="Arial" charset="0"/>
              </a:rPr>
              <a:t>funded, average $127 K</a:t>
            </a:r>
          </a:p>
          <a:p>
            <a:pPr marL="742950" lvl="1" indent="-285750" eaLnBrk="1" hangingPunct="1">
              <a:spcBef>
                <a:spcPct val="20000"/>
              </a:spcBef>
              <a:buClr>
                <a:srgbClr val="990709"/>
              </a:buClr>
              <a:buBlip>
                <a:blip r:embed="rId4"/>
              </a:buBlip>
            </a:pPr>
            <a:r>
              <a:rPr lang="en-US" sz="1800" dirty="0" smtClean="0">
                <a:solidFill>
                  <a:srgbClr val="0000FF"/>
                </a:solidFill>
                <a:latin typeface="Arial" charset="0"/>
              </a:rPr>
              <a:t>Origin and Nature of the Slow Solar Wind, Interplanetary Structures, and SEP Transport. </a:t>
            </a:r>
            <a:r>
              <a:rPr lang="en-US" sz="1800" i="1" dirty="0" smtClean="0">
                <a:latin typeface="Arial" charset="0"/>
              </a:rPr>
              <a:t>13 proposals, 5 funded, average $108 K</a:t>
            </a:r>
            <a:endParaRPr lang="en-US" sz="1800" dirty="0" smtClean="0">
              <a:solidFill>
                <a:srgbClr val="0000FF"/>
              </a:solidFill>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065838"/>
            <a:chOff x="0" y="0"/>
            <a:chExt cx="5760" cy="3821"/>
          </a:xfrm>
        </p:grpSpPr>
        <p:pic>
          <p:nvPicPr>
            <p:cNvPr id="4100" name="Picture 2" descr="Picture 7"/>
            <p:cNvPicPr>
              <a:picLocks noChangeAspect="1" noChangeArrowheads="1"/>
            </p:cNvPicPr>
            <p:nvPr/>
          </p:nvPicPr>
          <p:blipFill>
            <a:blip r:embed="rId3" cstate="print"/>
            <a:srcRect/>
            <a:stretch>
              <a:fillRect/>
            </a:stretch>
          </p:blipFill>
          <p:spPr bwMode="auto">
            <a:xfrm>
              <a:off x="0" y="0"/>
              <a:ext cx="5760" cy="2809"/>
            </a:xfrm>
            <a:prstGeom prst="rect">
              <a:avLst/>
            </a:prstGeom>
            <a:noFill/>
            <a:ln w="9525">
              <a:noFill/>
              <a:miter lim="800000"/>
              <a:headEnd/>
              <a:tailEnd/>
            </a:ln>
          </p:spPr>
        </p:pic>
        <p:pic>
          <p:nvPicPr>
            <p:cNvPr id="4101" name="Picture 3" descr="Picture 8"/>
            <p:cNvPicPr>
              <a:picLocks noChangeAspect="1" noChangeArrowheads="1"/>
            </p:cNvPicPr>
            <p:nvPr/>
          </p:nvPicPr>
          <p:blipFill>
            <a:blip r:embed="rId4" cstate="print"/>
            <a:srcRect/>
            <a:stretch>
              <a:fillRect/>
            </a:stretch>
          </p:blipFill>
          <p:spPr bwMode="auto">
            <a:xfrm>
              <a:off x="892" y="2800"/>
              <a:ext cx="4607" cy="1021"/>
            </a:xfrm>
            <a:prstGeom prst="rect">
              <a:avLst/>
            </a:prstGeom>
            <a:noFill/>
            <a:ln w="9525">
              <a:noFill/>
              <a:miter lim="800000"/>
              <a:headEnd/>
              <a:tailEnd/>
            </a:ln>
          </p:spPr>
        </p:pic>
      </p:grpSp>
      <p:sp>
        <p:nvSpPr>
          <p:cNvPr id="4099" name="Rectangle 6"/>
          <p:cNvSpPr>
            <a:spLocks noChangeArrowheads="1"/>
          </p:cNvSpPr>
          <p:nvPr/>
        </p:nvSpPr>
        <p:spPr bwMode="auto">
          <a:xfrm>
            <a:off x="6423025" y="2292350"/>
            <a:ext cx="2627313" cy="254000"/>
          </a:xfrm>
          <a:prstGeom prst="rect">
            <a:avLst/>
          </a:prstGeom>
          <a:noFill/>
          <a:ln w="9525">
            <a:solidFill>
              <a:srgbClr val="FF8000"/>
            </a:solidFill>
            <a:miter lim="800000"/>
            <a:headEnd/>
            <a:tailEnd/>
          </a:ln>
        </p:spPr>
        <p:txBody>
          <a:bodyPr>
            <a:spAutoFit/>
          </a:bodyPr>
          <a:lstStyle/>
          <a:p>
            <a:pPr eaLnBrk="0" hangingPunct="0"/>
            <a:r>
              <a:rPr lang="en-US" sz="1000" b="0">
                <a:solidFill>
                  <a:srgbClr val="0000FF"/>
                </a:solidFill>
              </a:rPr>
              <a:t>TR&amp;T website:  </a:t>
            </a:r>
            <a:r>
              <a:rPr lang="en-US" sz="1000" b="0" u="sng">
                <a:solidFill>
                  <a:srgbClr val="009999"/>
                </a:solidFill>
                <a:hlinkClick r:id="rId5"/>
              </a:rPr>
              <a:t> </a:t>
            </a:r>
            <a:r>
              <a:rPr lang="en-US" sz="1000" b="0" u="sng">
                <a:hlinkClick r:id="rId5"/>
              </a:rPr>
              <a:t>http://lws-trt.gsfc.nasa.gov</a:t>
            </a:r>
            <a:endParaRPr lang="en-US" sz="1000" b="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mp;T_StrategicPlan">
  <a:themeElements>
    <a:clrScheme name="TR&amp;T_Strategic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mp;T_StrategicPlan">
      <a:majorFont>
        <a:latin typeface="Arial"/>
        <a:ea typeface=""/>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2" charset="0"/>
            <a:ea typeface="Osaka"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2" charset="0"/>
            <a:ea typeface="Osaka" pitchFamily="-32" charset="-128"/>
          </a:defRPr>
        </a:defPPr>
      </a:lstStyle>
    </a:lnDef>
  </a:objectDefaults>
  <a:extraClrSchemeLst>
    <a:extraClrScheme>
      <a:clrScheme name="TR&amp;T_Strategic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mp;T_StrategicPl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mp;T_StrategicPl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mp;T_StrategicPl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mp;T_StrategicPl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mp;T_StrategicPl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mp;T_StrategicPla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mp;T_StrategicPl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mp;T_StrategicPl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mp;T_StrategicPl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mp;T_StrategicPl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mp;T_StrategicPl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8915</TotalTime>
  <Words>2000</Words>
  <Application>Microsoft Office PowerPoint</Application>
  <PresentationFormat>On-screen Show (4:3)</PresentationFormat>
  <Paragraphs>230</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TR&amp;T_StrategicPlan</vt:lpstr>
      <vt:lpstr>LWS TR&amp;T Town Hall Meeting Fall AGU 2010</vt:lpstr>
      <vt:lpstr>Science Application as the Focus</vt:lpstr>
      <vt:lpstr>LWS TR&amp;T Strategic Plan</vt:lpstr>
      <vt:lpstr>LWS TR&amp;T Strategic Plan</vt:lpstr>
      <vt:lpstr>TR&amp;T Steering Committee</vt:lpstr>
      <vt:lpstr>Amitava Bhattacharjee,  Chair,  Amitava.bhattacharjee@unh.edu  UNH Bruce T Tsurutani,   bruce.t.tsurutani@jpl.nasa.gov, JPL Pontus C.Brandt,   Pontus.Brandt@jhuapl.edu, JHU/APL Michael Wiltberger,   wiltbemj@ucar.edu, NCAR Phil Erikson,   pje@haystack.mit.edu , MIT/Haystack Dolores Knipp    Delores.Knipp@gmail.com , CIRES Stan Solomon,    stans@ucar.edu , NCAR Peter Schuck,   peter.schuck@nasa.gov, GSFC Peter Pilewskie ,   peter.pilewskie@lasp.colorado.edu, CUB Peter Foukal,   pvfoukal@comcast.net, SC Hugh Hudson,   hhudson@ssl.berkeley.edu, Berkeley Gang Li,    ganli.uah@gmail.com, UAH, Yuan-Kuen Ko,   yuan-kuen.ko@nrl.navy.mil, NRL  Alexei Pevtsov,   pevtsov@email.noao.edu, NOAO,  Edward DeLuca,   edeluca@cfa.harvard.edu, Harvard/SAO      Liason to TR&amp;T SC: Terry Onsager, NOAA SWPC  F. Kamalabadi, NSF  Casandra, Fessen, AFOSR  Michael Hesse, GSFC  Neal Zapp SRAG/JSC Ex Officio: Lika Guhathakurta, Lead Program Scientist, NASA HQ  Mona Kessel, RBSP Program Scientist  Bob Leamon, NASA HQ  Chuck Goodrich, NASA HQ</vt:lpstr>
      <vt:lpstr>Proposals and Awards</vt:lpstr>
      <vt:lpstr>Slide 8</vt:lpstr>
      <vt:lpstr>Slide 9</vt:lpstr>
      <vt:lpstr>Slide 10</vt:lpstr>
      <vt:lpstr>Finishing FOCUS TEAMS</vt:lpstr>
      <vt:lpstr>Emphasis on Sun Climate Connection</vt:lpstr>
      <vt:lpstr>Slide 13</vt:lpstr>
      <vt:lpstr>Slide 14</vt:lpstr>
      <vt:lpstr>Slide 15</vt:lpstr>
      <vt:lpstr>Slide 16</vt:lpstr>
      <vt:lpstr>Slide 17</vt:lpstr>
      <vt:lpstr>Slide 18</vt:lpstr>
      <vt:lpstr>Slide 19</vt:lpstr>
      <vt:lpstr>Slide 20</vt:lpstr>
    </vt:vector>
  </TitlesOfParts>
  <Company>Tamas Gombosi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Suggested 5 Year Strategic Goals</dc:title>
  <dc:creator>Lika</dc:creator>
  <cp:lastModifiedBy>Lika</cp:lastModifiedBy>
  <cp:revision>311</cp:revision>
  <cp:lastPrinted>2007-02-11T19:31:06Z</cp:lastPrinted>
  <dcterms:modified xsi:type="dcterms:W3CDTF">2010-12-14T00:56:10Z</dcterms:modified>
</cp:coreProperties>
</file>