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2" r:id="rId2"/>
    <p:sldId id="277" r:id="rId3"/>
    <p:sldId id="276" r:id="rId4"/>
    <p:sldId id="268" r:id="rId5"/>
    <p:sldId id="269" r:id="rId6"/>
    <p:sldId id="270" r:id="rId7"/>
    <p:sldId id="271" r:id="rId8"/>
    <p:sldId id="272" r:id="rId9"/>
    <p:sldId id="274" r:id="rId10"/>
    <p:sldId id="275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4" d="100"/>
          <a:sy n="194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8638-F3FA-4153-9A5A-9F8DADC9D00D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8638-F3FA-4153-9A5A-9F8DADC9D00D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46AE-A715-4A3C-AEE0-AEDC0892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8638-F3FA-4153-9A5A-9F8DADC9D00D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46AE-A715-4A3C-AEE0-AEDC0892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8638-F3FA-4153-9A5A-9F8DADC9D00D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46AE-A715-4A3C-AEE0-AEDC0892D3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8638-F3FA-4153-9A5A-9F8DADC9D00D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46AE-A715-4A3C-AEE0-AEDC0892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8638-F3FA-4153-9A5A-9F8DADC9D00D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46AE-A715-4A3C-AEE0-AEDC0892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8638-F3FA-4153-9A5A-9F8DADC9D00D}" type="datetimeFigureOut">
              <a:rPr lang="en-US" smtClean="0"/>
              <a:t>12/6/13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46AE-A715-4A3C-AEE0-AEDC0892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8638-F3FA-4153-9A5A-9F8DADC9D00D}" type="datetimeFigureOut">
              <a:rPr lang="en-US" smtClean="0"/>
              <a:t>12/6/13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46AE-A715-4A3C-AEE0-AEDC0892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8638-F3FA-4153-9A5A-9F8DADC9D00D}" type="datetimeFigureOut">
              <a:rPr lang="en-US" smtClean="0"/>
              <a:t>12/6/13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46AE-A715-4A3C-AEE0-AEDC0892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8638-F3FA-4153-9A5A-9F8DADC9D00D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46AE-A715-4A3C-AEE0-AEDC0892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8638-F3FA-4153-9A5A-9F8DADC9D00D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846AE-A715-4A3C-AEE0-AEDC0892D3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02C8638-F3FA-4153-9A5A-9F8DADC9D00D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FE846AE-A715-4A3C-AEE0-AEDC0892D30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nasa_logo(220x220)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97961"/>
            <a:ext cx="1143000" cy="9568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035300" y="0"/>
            <a:ext cx="1108700" cy="11087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8153400" cy="114300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Living with a STAR –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/>
              <a:t>	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Steering Committee 2013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3657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LWS Steering </a:t>
            </a:r>
            <a:r>
              <a:rPr lang="en-US" b="1" dirty="0"/>
              <a:t>Committee Members: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Nathan Schwadron, UNH (Chair) </a:t>
            </a:r>
          </a:p>
          <a:p>
            <a:r>
              <a:rPr lang="en-US" dirty="0"/>
              <a:t>Tony </a:t>
            </a:r>
            <a:r>
              <a:rPr lang="en-US" dirty="0" err="1"/>
              <a:t>Mannucci</a:t>
            </a:r>
            <a:r>
              <a:rPr lang="en-US" dirty="0"/>
              <a:t>, JPL (Co-Chair)</a:t>
            </a:r>
          </a:p>
          <a:p>
            <a:r>
              <a:rPr lang="en-US" dirty="0"/>
              <a:t>Spiro Antiochus, </a:t>
            </a:r>
            <a:r>
              <a:rPr lang="en-US" dirty="0" smtClean="0"/>
              <a:t>GSFC</a:t>
            </a:r>
            <a:endParaRPr lang="en-US" dirty="0"/>
          </a:p>
          <a:p>
            <a:r>
              <a:rPr lang="en-US" dirty="0" err="1"/>
              <a:t>Amitava</a:t>
            </a:r>
            <a:r>
              <a:rPr lang="en-US" dirty="0"/>
              <a:t> </a:t>
            </a:r>
            <a:r>
              <a:rPr lang="en-US" dirty="0" err="1"/>
              <a:t>Bhattacharjee</a:t>
            </a:r>
            <a:r>
              <a:rPr lang="en-US" dirty="0"/>
              <a:t>, Princeton</a:t>
            </a:r>
          </a:p>
          <a:p>
            <a:r>
              <a:rPr lang="en-US" dirty="0" err="1"/>
              <a:t>Tamas</a:t>
            </a:r>
            <a:r>
              <a:rPr lang="en-US" dirty="0"/>
              <a:t> </a:t>
            </a:r>
            <a:r>
              <a:rPr lang="en-US" dirty="0" err="1"/>
              <a:t>Gombosi</a:t>
            </a:r>
            <a:r>
              <a:rPr lang="en-US" dirty="0"/>
              <a:t>, </a:t>
            </a:r>
            <a:r>
              <a:rPr lang="en-US" dirty="0" err="1"/>
              <a:t>UMichigan</a:t>
            </a:r>
            <a:endParaRPr lang="en-US" dirty="0"/>
          </a:p>
          <a:p>
            <a:r>
              <a:rPr lang="en-US" dirty="0"/>
              <a:t>Nat </a:t>
            </a:r>
            <a:r>
              <a:rPr lang="en-US" dirty="0" err="1"/>
              <a:t>Gopalswamy</a:t>
            </a:r>
            <a:r>
              <a:rPr lang="en-US" dirty="0"/>
              <a:t>, NASA/GSFC </a:t>
            </a:r>
          </a:p>
          <a:p>
            <a:r>
              <a:rPr lang="en-US" dirty="0" err="1"/>
              <a:t>Farzad</a:t>
            </a:r>
            <a:r>
              <a:rPr lang="en-US" dirty="0"/>
              <a:t> </a:t>
            </a:r>
            <a:r>
              <a:rPr lang="en-US" dirty="0" err="1"/>
              <a:t>Kamalabadi</a:t>
            </a:r>
            <a:r>
              <a:rPr lang="en-US" dirty="0"/>
              <a:t>, </a:t>
            </a:r>
            <a:r>
              <a:rPr lang="en-US" dirty="0" err="1"/>
              <a:t>UIllinois</a:t>
            </a:r>
            <a:r>
              <a:rPr lang="en-US" dirty="0"/>
              <a:t> </a:t>
            </a:r>
          </a:p>
          <a:p>
            <a:r>
              <a:rPr lang="en-US" dirty="0"/>
              <a:t>Jon Linker, PSI</a:t>
            </a:r>
          </a:p>
          <a:p>
            <a:r>
              <a:rPr lang="en-US" dirty="0"/>
              <a:t>Peter </a:t>
            </a:r>
            <a:r>
              <a:rPr lang="en-US" dirty="0" err="1"/>
              <a:t>Pilewiske</a:t>
            </a:r>
            <a:r>
              <a:rPr lang="en-US" dirty="0"/>
              <a:t>, U. Colorado</a:t>
            </a:r>
          </a:p>
          <a:p>
            <a:r>
              <a:rPr lang="en-US" dirty="0" err="1"/>
              <a:t>Antti</a:t>
            </a:r>
            <a:r>
              <a:rPr lang="en-US" dirty="0"/>
              <a:t> </a:t>
            </a:r>
            <a:r>
              <a:rPr lang="en-US" dirty="0" err="1"/>
              <a:t>Pulkkinen</a:t>
            </a:r>
            <a:r>
              <a:rPr lang="en-US" dirty="0"/>
              <a:t>, NASA/GSFC</a:t>
            </a:r>
          </a:p>
          <a:p>
            <a:r>
              <a:rPr lang="en-US" dirty="0"/>
              <a:t>Harlan Spence, UNH</a:t>
            </a:r>
          </a:p>
          <a:p>
            <a:r>
              <a:rPr lang="en-US" dirty="0" smtClean="0"/>
              <a:t>Kent </a:t>
            </a:r>
            <a:r>
              <a:rPr lang="en-US" dirty="0" err="1"/>
              <a:t>Tobiska</a:t>
            </a:r>
            <a:r>
              <a:rPr lang="en-US" dirty="0"/>
              <a:t>, </a:t>
            </a:r>
            <a:r>
              <a:rPr lang="en-US" dirty="0" smtClean="0"/>
              <a:t>Utah State University/</a:t>
            </a:r>
            <a:r>
              <a:rPr lang="en-US" dirty="0"/>
              <a:t>SET</a:t>
            </a:r>
          </a:p>
          <a:p>
            <a:r>
              <a:rPr lang="en-US" dirty="0"/>
              <a:t>Daniel Weimer, </a:t>
            </a:r>
            <a:r>
              <a:rPr lang="en-US" dirty="0" err="1"/>
              <a:t>Virgina</a:t>
            </a:r>
            <a:r>
              <a:rPr lang="en-US" dirty="0"/>
              <a:t> Tech</a:t>
            </a:r>
          </a:p>
          <a:p>
            <a:r>
              <a:rPr lang="en-US" dirty="0"/>
              <a:t>Paul Withers, BU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76400"/>
            <a:ext cx="365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/>
              <a:t>Liaisons to TR&amp;T SC: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Mario </a:t>
            </a:r>
            <a:r>
              <a:rPr lang="en-US" sz="1400" dirty="0" err="1"/>
              <a:t>Bisi</a:t>
            </a:r>
            <a:r>
              <a:rPr lang="en-US" sz="1400" dirty="0"/>
              <a:t>, Rutherford Appleton Laboratory </a:t>
            </a:r>
          </a:p>
          <a:p>
            <a:r>
              <a:rPr lang="en-US" sz="1400" dirty="0"/>
              <a:t>Masha </a:t>
            </a:r>
            <a:r>
              <a:rPr lang="en-US" sz="1400" dirty="0" err="1"/>
              <a:t>Kuznetsova</a:t>
            </a:r>
            <a:r>
              <a:rPr lang="en-US" sz="1400" dirty="0"/>
              <a:t>, CCMC</a:t>
            </a:r>
          </a:p>
          <a:p>
            <a:r>
              <a:rPr lang="en-US" sz="1400" dirty="0"/>
              <a:t>Kent Miller</a:t>
            </a:r>
            <a:r>
              <a:rPr lang="en-US" sz="1400"/>
              <a:t>,  </a:t>
            </a:r>
            <a:r>
              <a:rPr lang="en-US" sz="1400" smtClean="0"/>
              <a:t>AFOSR</a:t>
            </a:r>
            <a:endParaRPr lang="en-US" sz="1400" dirty="0"/>
          </a:p>
          <a:p>
            <a:r>
              <a:rPr lang="en-US" sz="1400" dirty="0" err="1"/>
              <a:t>Terese</a:t>
            </a:r>
            <a:r>
              <a:rPr lang="en-US" sz="1400" dirty="0"/>
              <a:t> </a:t>
            </a:r>
            <a:r>
              <a:rPr lang="en-US" sz="1400" dirty="0" err="1"/>
              <a:t>Morretto</a:t>
            </a:r>
            <a:r>
              <a:rPr lang="en-US" sz="1400" dirty="0"/>
              <a:t>, NSF</a:t>
            </a:r>
          </a:p>
          <a:p>
            <a:r>
              <a:rPr lang="en-US" sz="1400" dirty="0"/>
              <a:t>Terry Onsager, NOAA</a:t>
            </a:r>
          </a:p>
          <a:p>
            <a:r>
              <a:rPr lang="en-US" sz="1400" dirty="0"/>
              <a:t>Ilia </a:t>
            </a:r>
            <a:r>
              <a:rPr lang="en-US" sz="1400" dirty="0" err="1"/>
              <a:t>Roussev</a:t>
            </a:r>
            <a:r>
              <a:rPr lang="en-US" sz="1400" dirty="0"/>
              <a:t>, NSF</a:t>
            </a:r>
          </a:p>
          <a:p>
            <a:r>
              <a:rPr lang="en-US" sz="1400" dirty="0"/>
              <a:t>Rodney </a:t>
            </a:r>
            <a:r>
              <a:rPr lang="en-US" sz="1400" dirty="0" err="1"/>
              <a:t>Vierick</a:t>
            </a:r>
            <a:r>
              <a:rPr lang="en-US" sz="1400" dirty="0"/>
              <a:t>, NOAA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LWS Program Ex Officio: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 err="1"/>
              <a:t>Madhulika</a:t>
            </a:r>
            <a:r>
              <a:rPr lang="en-US" sz="1400" dirty="0"/>
              <a:t> </a:t>
            </a:r>
            <a:r>
              <a:rPr lang="en-US" sz="1400" dirty="0" err="1"/>
              <a:t>Guhathakurta</a:t>
            </a:r>
            <a:r>
              <a:rPr lang="en-US" sz="1400" dirty="0"/>
              <a:t>, NASA/HQ</a:t>
            </a:r>
          </a:p>
          <a:p>
            <a:r>
              <a:rPr lang="en-US" sz="1400" dirty="0"/>
              <a:t>Bob </a:t>
            </a:r>
            <a:r>
              <a:rPr lang="en-US" sz="1400" dirty="0" err="1"/>
              <a:t>Leamon</a:t>
            </a:r>
            <a:r>
              <a:rPr lang="en-US" sz="1400" dirty="0"/>
              <a:t>, NASA/HQ</a:t>
            </a:r>
          </a:p>
        </p:txBody>
      </p:sp>
      <p:pic>
        <p:nvPicPr>
          <p:cNvPr id="5" name="Picture 4" descr="nasa_logo(220x220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97961"/>
            <a:ext cx="1143000" cy="9568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5300" y="0"/>
            <a:ext cx="1108700" cy="110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457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Examples of FST Topics IN 2013 Report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Physics-based Predictive Capability Development for </a:t>
            </a:r>
            <a:r>
              <a:rPr lang="en-US" b="1" dirty="0" err="1"/>
              <a:t>Geomagnetically</a:t>
            </a:r>
            <a:r>
              <a:rPr lang="en-US" b="1" dirty="0"/>
              <a:t> Induced Current (GIC) Events</a:t>
            </a:r>
          </a:p>
          <a:p>
            <a:r>
              <a:rPr lang="en-US" b="1" dirty="0"/>
              <a:t>Physics-based predictive capability development for changes in the composition of the thermosphere during extreme </a:t>
            </a:r>
            <a:r>
              <a:rPr lang="en-US" b="1" dirty="0" smtClean="0"/>
              <a:t>events</a:t>
            </a:r>
          </a:p>
          <a:p>
            <a:r>
              <a:rPr lang="en-US" b="1" dirty="0"/>
              <a:t>Physics-based Predictive Capabilities for Solar Eruptions</a:t>
            </a:r>
          </a:p>
          <a:p>
            <a:r>
              <a:rPr lang="en-US" b="1" dirty="0"/>
              <a:t>Physics-based methods to predict connectivity of SEP sources to points in the inner </a:t>
            </a:r>
            <a:r>
              <a:rPr lang="en-US" b="1" dirty="0" err="1"/>
              <a:t>heliosphere</a:t>
            </a:r>
            <a:r>
              <a:rPr lang="en-US" b="1" dirty="0"/>
              <a:t>, tested by location, timing, and longitudinal separation of </a:t>
            </a:r>
            <a:r>
              <a:rPr lang="en-US" b="1" dirty="0" smtClean="0"/>
              <a:t>SEPs</a:t>
            </a:r>
          </a:p>
          <a:p>
            <a:r>
              <a:rPr lang="en-US" b="1" dirty="0"/>
              <a:t>Ion-Neutral Interactions in the Topside </a:t>
            </a:r>
            <a:r>
              <a:rPr lang="en-US" b="1" dirty="0" smtClean="0"/>
              <a:t>Ionosphere</a:t>
            </a:r>
          </a:p>
          <a:p>
            <a:r>
              <a:rPr lang="en-US" b="1" dirty="0"/>
              <a:t>Radio Scintillation Prediction in Mid-latitude Ionosphere </a:t>
            </a:r>
            <a:endParaRPr lang="en-US" b="1" dirty="0" smtClean="0"/>
          </a:p>
          <a:p>
            <a:r>
              <a:rPr lang="en-US" b="1" dirty="0"/>
              <a:t>Physics-based predictive capability development for the radiation environment from the lower atmosphere to beyond the upper atmosphere during quiet and storm conditions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16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Take </a:t>
            </a:r>
            <a:r>
              <a:rPr lang="en-US" i="1" dirty="0" err="1" smtClean="0">
                <a:solidFill>
                  <a:srgbClr val="FF0000"/>
                </a:solidFill>
              </a:rPr>
              <a:t>AwayS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LWS Fundamentally Rooted in the Science and Goals Laid out by the SSP Decadal Survey </a:t>
            </a:r>
          </a:p>
          <a:p>
            <a:r>
              <a:rPr lang="en-US" sz="2400" dirty="0" smtClean="0"/>
              <a:t>LWS Architecture critical to achieving strategic goals</a:t>
            </a:r>
          </a:p>
          <a:p>
            <a:pPr lvl="1"/>
            <a:r>
              <a:rPr lang="en-US" sz="2400" dirty="0" smtClean="0"/>
              <a:t>Complement HPS Roadmap and SSP Decadal Survey </a:t>
            </a:r>
          </a:p>
          <a:p>
            <a:pPr lvl="1"/>
            <a:r>
              <a:rPr lang="en-US" sz="2400" dirty="0" smtClean="0"/>
              <a:t>Builds on LWS </a:t>
            </a:r>
            <a:r>
              <a:rPr lang="en-US" sz="2400" dirty="0"/>
              <a:t>f</a:t>
            </a:r>
            <a:r>
              <a:rPr lang="en-US" sz="2400" dirty="0" smtClean="0"/>
              <a:t>oundation </a:t>
            </a:r>
            <a:r>
              <a:rPr lang="en-US" sz="2400" dirty="0"/>
              <a:t>c</a:t>
            </a:r>
            <a:r>
              <a:rPr lang="en-US" sz="2400" dirty="0" smtClean="0"/>
              <a:t>reated over last decade </a:t>
            </a:r>
          </a:p>
          <a:p>
            <a:r>
              <a:rPr lang="en-US" sz="2400" dirty="0" smtClean="0"/>
              <a:t>Strategic Science Topics </a:t>
            </a:r>
          </a:p>
          <a:p>
            <a:pPr lvl="1"/>
            <a:r>
              <a:rPr lang="en-US" sz="2400" dirty="0" smtClean="0"/>
              <a:t>Long-term goals for predictive capability development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696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Tasks of the Steering GROUP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Provide a yearly report with new Focus Topics</a:t>
            </a:r>
          </a:p>
          <a:p>
            <a:r>
              <a:rPr lang="en-US" dirty="0" smtClean="0"/>
              <a:t>Provide a top-level 10 year vision for the </a:t>
            </a:r>
            <a:r>
              <a:rPr lang="en-US" smtClean="0"/>
              <a:t>LWS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7924800" cy="114300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LWS Community Priorities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7924800" cy="3733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Enabling discovery (Chapter 1) &amp; Addressing Societal Needs (Chapter 3)</a:t>
            </a:r>
          </a:p>
          <a:p>
            <a:pPr lvl="1"/>
            <a:r>
              <a:rPr lang="en-US" dirty="0" smtClean="0"/>
              <a:t>LWS central </a:t>
            </a:r>
            <a:r>
              <a:rPr lang="en-US" dirty="0"/>
              <a:t>to the decadal survey’s strategy is the </a:t>
            </a:r>
            <a:r>
              <a:rPr lang="en-US" dirty="0" smtClean="0"/>
              <a:t>intent to </a:t>
            </a:r>
            <a:r>
              <a:rPr lang="en-US" dirty="0"/>
              <a:t>achieve scientific results that will be useful to </a:t>
            </a:r>
            <a:r>
              <a:rPr lang="en-US" dirty="0" smtClean="0"/>
              <a:t>society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“Given adequate resources, the </a:t>
            </a:r>
            <a:r>
              <a:rPr lang="en-US" dirty="0">
                <a:solidFill>
                  <a:srgbClr val="FF0000"/>
                </a:solidFill>
              </a:rPr>
              <a:t>research </a:t>
            </a:r>
            <a:r>
              <a:rPr lang="en-US" dirty="0" smtClean="0">
                <a:solidFill>
                  <a:srgbClr val="FF0000"/>
                </a:solidFill>
              </a:rPr>
              <a:t>community should </a:t>
            </a:r>
            <a:r>
              <a:rPr lang="en-US" dirty="0">
                <a:solidFill>
                  <a:srgbClr val="FF0000"/>
                </a:solidFill>
              </a:rPr>
              <a:t>be able to leverage advances in </a:t>
            </a:r>
            <a:r>
              <a:rPr lang="en-US" dirty="0" smtClean="0">
                <a:solidFill>
                  <a:srgbClr val="FF0000"/>
                </a:solidFill>
              </a:rPr>
              <a:t>computing capability </a:t>
            </a:r>
            <a:r>
              <a:rPr lang="en-US" dirty="0">
                <a:solidFill>
                  <a:srgbClr val="FF0000"/>
                </a:solidFill>
              </a:rPr>
              <a:t>to develop the predictive models </a:t>
            </a:r>
            <a:r>
              <a:rPr lang="en-US" dirty="0" smtClean="0">
                <a:solidFill>
                  <a:srgbClr val="FF0000"/>
                </a:solidFill>
              </a:rPr>
              <a:t>required to </a:t>
            </a:r>
            <a:r>
              <a:rPr lang="en-US" dirty="0">
                <a:solidFill>
                  <a:srgbClr val="FF0000"/>
                </a:solidFill>
              </a:rPr>
              <a:t>specify the extended space environment in order to protect society and advance growing </a:t>
            </a:r>
            <a:r>
              <a:rPr lang="en-US" dirty="0" smtClean="0">
                <a:solidFill>
                  <a:srgbClr val="FF0000"/>
                </a:solidFill>
              </a:rPr>
              <a:t>aspirations for </a:t>
            </a:r>
            <a:r>
              <a:rPr lang="en-US" dirty="0">
                <a:solidFill>
                  <a:srgbClr val="FF0000"/>
                </a:solidFill>
              </a:rPr>
              <a:t>the use of space</a:t>
            </a:r>
            <a:r>
              <a:rPr lang="en-US" dirty="0" smtClean="0">
                <a:solidFill>
                  <a:srgbClr val="FF0000"/>
                </a:solidFill>
              </a:rPr>
              <a:t>.”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EE08A-93E9-9141-8120-E0807F2AAF06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4724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“Solar </a:t>
            </a:r>
            <a:r>
              <a:rPr lang="en-US" sz="2400" dirty="0"/>
              <a:t>and Space Physics: A Science </a:t>
            </a:r>
            <a:r>
              <a:rPr lang="en-US" sz="2400" i="1" dirty="0">
                <a:solidFill>
                  <a:srgbClr val="FF0000"/>
                </a:solidFill>
              </a:rPr>
              <a:t>for</a:t>
            </a:r>
            <a:r>
              <a:rPr lang="en-US" sz="2400" dirty="0"/>
              <a:t> a </a:t>
            </a:r>
            <a:r>
              <a:rPr lang="en-US" sz="2400" dirty="0" smtClean="0"/>
              <a:t>Technological Society”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277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457200"/>
            <a:ext cx="7924800" cy="114300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WHAT ARE WE TRYING TO ACHIEVE?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14400"/>
            <a:ext cx="8839200" cy="5562600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Examples of Long-term </a:t>
            </a:r>
            <a:r>
              <a:rPr lang="en-US" sz="2200" u="sng" dirty="0" smtClean="0">
                <a:solidFill>
                  <a:srgbClr val="FF0000"/>
                </a:solidFill>
              </a:rPr>
              <a:t>Strategic Science Topics </a:t>
            </a:r>
          </a:p>
          <a:p>
            <a:pPr lvl="2"/>
            <a:r>
              <a:rPr lang="en-US" sz="1600" b="1" dirty="0" smtClean="0"/>
              <a:t>Physics-based Geomagnetic Forecasting Capability</a:t>
            </a:r>
          </a:p>
          <a:p>
            <a:pPr marL="1371600" lvl="3" indent="0">
              <a:buNone/>
            </a:pPr>
            <a:r>
              <a:rPr lang="en-US" sz="1600" dirty="0" smtClean="0"/>
              <a:t>Enable1</a:t>
            </a:r>
            <a:r>
              <a:rPr lang="en-US" sz="1600" dirty="0"/>
              <a:t>-3 day (long lead-time) and 15-30 min (short lead-time) predictions of pending extreme fluctuations in geomagnetic </a:t>
            </a:r>
            <a:r>
              <a:rPr lang="en-US" sz="1600" dirty="0" smtClean="0"/>
              <a:t>field</a:t>
            </a:r>
          </a:p>
          <a:p>
            <a:pPr lvl="2"/>
            <a:r>
              <a:rPr lang="en-US" sz="1600" b="1" dirty="0" smtClean="0"/>
              <a:t>Physics-based Satellite </a:t>
            </a:r>
            <a:r>
              <a:rPr lang="en-US" sz="1600" b="1" dirty="0"/>
              <a:t>Drag </a:t>
            </a:r>
            <a:r>
              <a:rPr lang="en-US" sz="1600" b="1" dirty="0" smtClean="0"/>
              <a:t>Forecasting Capability</a:t>
            </a:r>
          </a:p>
          <a:p>
            <a:pPr marL="1371600" lvl="3" indent="0">
              <a:buNone/>
            </a:pPr>
            <a:r>
              <a:rPr lang="en-US" sz="1600" dirty="0" smtClean="0"/>
              <a:t>Enable specification of </a:t>
            </a:r>
            <a:r>
              <a:rPr lang="en-US" sz="1600" dirty="0"/>
              <a:t>the global neutral density in the thermosphere and its variations over time</a:t>
            </a:r>
            <a:endParaRPr lang="en-US" sz="1600" b="1" dirty="0" smtClean="0"/>
          </a:p>
          <a:p>
            <a:pPr lvl="2"/>
            <a:r>
              <a:rPr lang="en-US" sz="1600" b="1" dirty="0" smtClean="0"/>
              <a:t>Physics-based Solar </a:t>
            </a:r>
            <a:r>
              <a:rPr lang="en-US" sz="1600" b="1" dirty="0"/>
              <a:t>Energetic Particle </a:t>
            </a:r>
            <a:r>
              <a:rPr lang="en-US" sz="1600" b="1" dirty="0" smtClean="0"/>
              <a:t>Forecasting Capability</a:t>
            </a:r>
          </a:p>
          <a:p>
            <a:pPr marL="1371600" lvl="3" indent="0">
              <a:buNone/>
            </a:pPr>
            <a:r>
              <a:rPr lang="en-US" sz="1600" dirty="0"/>
              <a:t>P</a:t>
            </a:r>
            <a:r>
              <a:rPr lang="en-US" sz="1600" dirty="0" smtClean="0"/>
              <a:t>robabilistic </a:t>
            </a:r>
            <a:r>
              <a:rPr lang="en-US" sz="1600" dirty="0"/>
              <a:t>prediction of the intensity of SEP events, and increased time periods for all-clear </a:t>
            </a:r>
            <a:r>
              <a:rPr lang="en-US" sz="1600" dirty="0" smtClean="0"/>
              <a:t>forecasting capability </a:t>
            </a:r>
            <a:r>
              <a:rPr lang="en-US" sz="1600" dirty="0"/>
              <a:t>with higher confidence </a:t>
            </a:r>
            <a:r>
              <a:rPr lang="en-US" sz="1600" dirty="0" smtClean="0"/>
              <a:t>level</a:t>
            </a:r>
          </a:p>
          <a:p>
            <a:pPr lvl="2"/>
            <a:r>
              <a:rPr lang="en-US" sz="1600" b="1" dirty="0" smtClean="0"/>
              <a:t>Physics-based TEC </a:t>
            </a:r>
            <a:r>
              <a:rPr lang="en-US" sz="1600" b="1" dirty="0"/>
              <a:t>F</a:t>
            </a:r>
            <a:r>
              <a:rPr lang="en-US" sz="1600" b="1" dirty="0" smtClean="0"/>
              <a:t>orecasting Capability</a:t>
            </a:r>
          </a:p>
          <a:p>
            <a:pPr marL="1371600" lvl="3" indent="0">
              <a:buNone/>
            </a:pPr>
            <a:r>
              <a:rPr lang="en-US" sz="1600" dirty="0" smtClean="0"/>
              <a:t>Enable specification of </a:t>
            </a:r>
            <a:r>
              <a:rPr lang="en-US" sz="1600" dirty="0"/>
              <a:t>the global ion density in the topside ionosphere and </a:t>
            </a:r>
            <a:r>
              <a:rPr lang="en-US" sz="1600" dirty="0" err="1"/>
              <a:t>plasmasphere</a:t>
            </a:r>
            <a:r>
              <a:rPr lang="en-US" sz="1600" dirty="0"/>
              <a:t> and its variations over time under varying geomagnetic </a:t>
            </a:r>
            <a:r>
              <a:rPr lang="en-US" sz="1600" dirty="0" smtClean="0"/>
              <a:t>conditions</a:t>
            </a:r>
          </a:p>
          <a:p>
            <a:pPr lvl="2"/>
            <a:r>
              <a:rPr lang="en-US" sz="1600" b="1" dirty="0" smtClean="0"/>
              <a:t>Physics-based Scintillation Forecasting Capability</a:t>
            </a:r>
          </a:p>
          <a:p>
            <a:pPr marL="1371600" lvl="3" indent="0">
              <a:buNone/>
            </a:pPr>
            <a:r>
              <a:rPr lang="en-US" sz="1600" dirty="0" smtClean="0"/>
              <a:t>Enable prediction of </a:t>
            </a:r>
            <a:r>
              <a:rPr lang="en-US" sz="1600" dirty="0"/>
              <a:t>scintillation occurrence utilizing limited sources of available data and ascertain how radio signals are degraded by </a:t>
            </a:r>
            <a:r>
              <a:rPr lang="en-US" sz="1600" dirty="0" err="1"/>
              <a:t>ionospheric</a:t>
            </a:r>
            <a:r>
              <a:rPr lang="en-US" sz="1600" dirty="0"/>
              <a:t> </a:t>
            </a:r>
            <a:r>
              <a:rPr lang="en-US" sz="1600" dirty="0" smtClean="0"/>
              <a:t>irregularities</a:t>
            </a:r>
          </a:p>
          <a:p>
            <a:pPr lvl="2"/>
            <a:r>
              <a:rPr lang="en-US" sz="1500" b="1" dirty="0" smtClean="0"/>
              <a:t>Physics-based Radiation </a:t>
            </a:r>
            <a:r>
              <a:rPr lang="en-US" sz="1500" b="1" dirty="0"/>
              <a:t>Environment </a:t>
            </a:r>
            <a:r>
              <a:rPr lang="en-US" sz="1500" b="1" dirty="0" smtClean="0"/>
              <a:t>Forecasting Capability</a:t>
            </a:r>
            <a:endParaRPr lang="en-US" dirty="0" smtClean="0"/>
          </a:p>
          <a:p>
            <a:pPr marL="1371600" lvl="3" indent="0">
              <a:buNone/>
            </a:pPr>
            <a:r>
              <a:rPr lang="en-US" sz="1600" b="1" dirty="0" smtClean="0"/>
              <a:t>Enable p</a:t>
            </a:r>
            <a:r>
              <a:rPr lang="en-US" sz="1600" dirty="0" smtClean="0"/>
              <a:t>redictive </a:t>
            </a:r>
            <a:r>
              <a:rPr lang="en-US" sz="1600" dirty="0"/>
              <a:t>capability </a:t>
            </a:r>
            <a:r>
              <a:rPr lang="en-US" sz="1600" dirty="0" smtClean="0"/>
              <a:t>for </a:t>
            </a:r>
            <a:r>
              <a:rPr lang="en-US" sz="1600" dirty="0"/>
              <a:t>the radiation environment and its effective dose as well as dose rates based on GCR, SEP, cutoff rigidity, atmosphere density, and gamma-ray/X-ray inputs</a:t>
            </a:r>
            <a:endParaRPr lang="en-US" sz="1600" b="1" dirty="0" smtClean="0"/>
          </a:p>
          <a:p>
            <a:pPr lvl="3"/>
            <a:endParaRPr lang="en-US" sz="1600" dirty="0" smtClean="0"/>
          </a:p>
          <a:p>
            <a:pPr marL="914400" lvl="2" indent="0">
              <a:buNone/>
            </a:pPr>
            <a:endParaRPr lang="en-US" sz="1600" u="sng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8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WHERE IS THE MISSING PHYSICS (1/2)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153400" cy="4876800"/>
          </a:xfrm>
        </p:spPr>
        <p:txBody>
          <a:bodyPr/>
          <a:lstStyle/>
          <a:p>
            <a:r>
              <a:rPr lang="en-US" dirty="0" smtClean="0"/>
              <a:t>Interdisciplinary areas with varying levels of model &amp; physics development</a:t>
            </a:r>
          </a:p>
          <a:p>
            <a:pPr marL="457200" lvl="1" indent="0">
              <a:buNone/>
            </a:pPr>
            <a:r>
              <a:rPr lang="en-US" u="sng" dirty="0" smtClean="0"/>
              <a:t>Example: </a:t>
            </a:r>
            <a:r>
              <a:rPr lang="en-US" dirty="0" smtClean="0"/>
              <a:t>Solar Energetic Particles</a:t>
            </a:r>
          </a:p>
          <a:p>
            <a:pPr lvl="2"/>
            <a:r>
              <a:rPr lang="en-US" dirty="0" smtClean="0"/>
              <a:t>Incorporation of Plasma Environment </a:t>
            </a:r>
          </a:p>
          <a:p>
            <a:pPr lvl="3"/>
            <a:r>
              <a:rPr lang="en-US" dirty="0" smtClean="0"/>
              <a:t>Realistic Corona</a:t>
            </a:r>
          </a:p>
          <a:p>
            <a:pPr lvl="3"/>
            <a:r>
              <a:rPr lang="en-US" dirty="0" smtClean="0"/>
              <a:t>CMEs</a:t>
            </a:r>
          </a:p>
          <a:p>
            <a:pPr lvl="3"/>
            <a:r>
              <a:rPr lang="en-US" dirty="0" smtClean="0"/>
              <a:t>Solar Wind</a:t>
            </a:r>
          </a:p>
          <a:p>
            <a:pPr lvl="2"/>
            <a:r>
              <a:rPr lang="en-US" dirty="0" smtClean="0"/>
              <a:t>Seed populations</a:t>
            </a:r>
          </a:p>
          <a:p>
            <a:pPr lvl="2"/>
            <a:r>
              <a:rPr lang="en-US" dirty="0" smtClean="0"/>
              <a:t> Ambient Waves and Self-Generated Waves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r>
              <a:rPr lang="en-US" i="1" dirty="0" smtClean="0">
                <a:solidFill>
                  <a:srgbClr val="FF0000"/>
                </a:solidFill>
                <a:sym typeface="Wingdings"/>
              </a:rPr>
              <a:t> Realization of global models through inner </a:t>
            </a:r>
            <a:r>
              <a:rPr lang="en-US" i="1" dirty="0" err="1" smtClean="0">
                <a:solidFill>
                  <a:srgbClr val="FF0000"/>
                </a:solidFill>
                <a:sym typeface="Wingdings"/>
              </a:rPr>
              <a:t>heliosphere</a:t>
            </a:r>
            <a:r>
              <a:rPr lang="en-US" i="1" dirty="0" smtClean="0">
                <a:solidFill>
                  <a:srgbClr val="FF0000"/>
                </a:solidFill>
                <a:sym typeface="Wingdings"/>
              </a:rPr>
              <a:t> with predictive capability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20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WHERE IS THE MISSING PHYSICS </a:t>
            </a:r>
            <a:r>
              <a:rPr lang="en-US" i="1" dirty="0" smtClean="0">
                <a:solidFill>
                  <a:srgbClr val="FF0000"/>
                </a:solidFill>
              </a:rPr>
              <a:t>(2/</a:t>
            </a:r>
            <a:r>
              <a:rPr lang="en-US" i="1" dirty="0">
                <a:solidFill>
                  <a:srgbClr val="FF0000"/>
                </a:solidFill>
              </a:rPr>
              <a:t>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Thermosphere &amp; Ionosphere</a:t>
            </a:r>
          </a:p>
          <a:p>
            <a:pPr lvl="1"/>
            <a:r>
              <a:rPr lang="en-US" dirty="0" smtClean="0"/>
              <a:t>X-scale coupling </a:t>
            </a:r>
          </a:p>
          <a:p>
            <a:pPr lvl="2"/>
            <a:r>
              <a:rPr lang="en-US" dirty="0" smtClean="0"/>
              <a:t>Coupling across scales</a:t>
            </a:r>
          </a:p>
          <a:p>
            <a:pPr lvl="3"/>
            <a:r>
              <a:rPr lang="en-US" dirty="0" smtClean="0"/>
              <a:t>Magnetosphere</a:t>
            </a:r>
          </a:p>
          <a:p>
            <a:pPr lvl="3"/>
            <a:r>
              <a:rPr lang="en-US" dirty="0" smtClean="0"/>
              <a:t>Lower atmosphere (small scale gravity waves * planetary waves)</a:t>
            </a:r>
          </a:p>
          <a:p>
            <a:pPr lvl="1"/>
            <a:r>
              <a:rPr lang="en-US" dirty="0" smtClean="0"/>
              <a:t>Ion-neutral Coupling between ionosphere and thermosphere</a:t>
            </a:r>
          </a:p>
          <a:p>
            <a:pPr lvl="1"/>
            <a:r>
              <a:rPr lang="en-US" dirty="0" smtClean="0"/>
              <a:t>Magnetosphere-Ionosphere coupling</a:t>
            </a:r>
          </a:p>
          <a:p>
            <a:pPr lvl="1"/>
            <a:r>
              <a:rPr lang="en-US" dirty="0" smtClean="0"/>
              <a:t>Ability to predict disturbances in solar wind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r>
              <a:rPr lang="en-US" i="1" dirty="0">
                <a:solidFill>
                  <a:srgbClr val="FF0000"/>
                </a:solidFill>
                <a:sym typeface="Wingdings"/>
              </a:rPr>
              <a:t> Realization of global </a:t>
            </a:r>
            <a:r>
              <a:rPr lang="en-US" i="1" dirty="0" smtClean="0">
                <a:solidFill>
                  <a:srgbClr val="FF0000"/>
                </a:solidFill>
                <a:sym typeface="Wingdings"/>
              </a:rPr>
              <a:t>models with physical couplings and predictive capability</a:t>
            </a:r>
            <a:endParaRPr lang="en-US" i="1" dirty="0" smtClean="0">
              <a:solidFill>
                <a:srgbClr val="FF0000"/>
              </a:solidFill>
            </a:endParaRPr>
          </a:p>
          <a:p>
            <a:pPr lvl="2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5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How do we fill in the physics to develop predictability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086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Chicken and egg problem</a:t>
            </a:r>
          </a:p>
          <a:p>
            <a:pPr lvl="1"/>
            <a:r>
              <a:rPr lang="en-US" sz="2000" dirty="0" smtClean="0"/>
              <a:t>Need to develop initial models and validation to know what you don’t know</a:t>
            </a:r>
          </a:p>
          <a:p>
            <a:pPr lvl="1"/>
            <a:r>
              <a:rPr lang="en-US" sz="2000" dirty="0" smtClean="0"/>
              <a:t>Need to incorporate the physics in models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Validation</a:t>
            </a:r>
            <a:r>
              <a:rPr lang="en-US" sz="2400" dirty="0" smtClean="0"/>
              <a:t> is absolutely essential</a:t>
            </a:r>
          </a:p>
          <a:p>
            <a:r>
              <a:rPr lang="en-US" sz="2400" dirty="0" smtClean="0"/>
              <a:t>In all areas, we need to go deeper into the physics to achieve predictability</a:t>
            </a:r>
          </a:p>
          <a:p>
            <a:r>
              <a:rPr lang="en-US" sz="2400" dirty="0" smtClean="0"/>
              <a:t>The physics crosses all boundaries we define</a:t>
            </a:r>
          </a:p>
          <a:p>
            <a:pPr lvl="1"/>
            <a:r>
              <a:rPr lang="en-US" sz="2000" dirty="0" smtClean="0"/>
              <a:t>Requires an </a:t>
            </a:r>
            <a:r>
              <a:rPr lang="en-US" sz="2000" dirty="0" smtClean="0">
                <a:solidFill>
                  <a:srgbClr val="FF0000"/>
                </a:solidFill>
              </a:rPr>
              <a:t>interdisciplinary</a:t>
            </a:r>
            <a:r>
              <a:rPr lang="en-US" sz="2000" dirty="0" smtClean="0"/>
              <a:t> approach!</a:t>
            </a:r>
          </a:p>
          <a:p>
            <a:r>
              <a:rPr lang="en-US" sz="2000" dirty="0" smtClean="0"/>
              <a:t>Remain focused on the LWS goals </a:t>
            </a:r>
          </a:p>
          <a:p>
            <a:pPr lvl="1"/>
            <a:r>
              <a:rPr lang="en-US" sz="2000" dirty="0" smtClean="0"/>
              <a:t>Architecture of LWS critical </a:t>
            </a:r>
          </a:p>
          <a:p>
            <a:pPr lvl="1"/>
            <a:r>
              <a:rPr lang="en-US" sz="2000" i="1" dirty="0" smtClean="0">
                <a:solidFill>
                  <a:srgbClr val="FF0000"/>
                </a:solidFill>
              </a:rPr>
              <a:t>Structure of LWS has served us well over the last decade </a:t>
            </a:r>
            <a:r>
              <a:rPr lang="en-US" sz="2000" i="1" dirty="0" smtClean="0">
                <a:solidFill>
                  <a:srgbClr val="FF0000"/>
                </a:solidFill>
                <a:sym typeface="Wingdings"/>
              </a:rPr>
              <a:t> build on the foundation of LWS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55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81000"/>
            <a:ext cx="7924800" cy="114300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How do we develop the LWS architecture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8305800" cy="495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LWS MOWG has been essential over the last decade</a:t>
            </a:r>
          </a:p>
          <a:p>
            <a:r>
              <a:rPr lang="en-US" sz="2400" dirty="0" smtClean="0"/>
              <a:t>Foundation of the LWS Program</a:t>
            </a:r>
          </a:p>
          <a:p>
            <a:pPr lvl="1"/>
            <a:r>
              <a:rPr lang="en-US" sz="2400" dirty="0"/>
              <a:t> LWS Architecture Report led by Mason </a:t>
            </a:r>
          </a:p>
          <a:p>
            <a:pPr lvl="1"/>
            <a:r>
              <a:rPr lang="en-US" sz="2400" dirty="0" smtClean="0"/>
              <a:t>Initial LWS Science TR&amp;T Definition led by Gosling</a:t>
            </a:r>
          </a:p>
          <a:p>
            <a:pPr lvl="1"/>
            <a:r>
              <a:rPr lang="en-US" sz="2400" dirty="0" smtClean="0"/>
              <a:t>LWS Project Office </a:t>
            </a:r>
          </a:p>
          <a:p>
            <a:r>
              <a:rPr lang="en-US" sz="2400" dirty="0" smtClean="0"/>
              <a:t>Next step in LWS Architecture under formulation by Steering Committee</a:t>
            </a:r>
          </a:p>
          <a:p>
            <a:r>
              <a:rPr lang="en-US" sz="2400" dirty="0" smtClean="0"/>
              <a:t>Focus on </a:t>
            </a:r>
            <a:r>
              <a:rPr lang="en-US" sz="2400" dirty="0" smtClean="0">
                <a:solidFill>
                  <a:srgbClr val="FF0000"/>
                </a:solidFill>
              </a:rPr>
              <a:t>Strategic Science Topics </a:t>
            </a:r>
            <a:r>
              <a:rPr lang="en-US" sz="2400" dirty="0" smtClean="0"/>
              <a:t>with Goal of Enabling Predictability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66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Interaction with User Communities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FST</a:t>
            </a:r>
            <a:r>
              <a:rPr lang="en-US" sz="2800" dirty="0"/>
              <a:t>, SC and TST teams </a:t>
            </a:r>
            <a:r>
              <a:rPr lang="en-US" sz="2800" dirty="0" smtClean="0"/>
              <a:t>partner </a:t>
            </a:r>
            <a:r>
              <a:rPr lang="en-US" sz="2800" dirty="0"/>
              <a:t>with members of key space weather centers (e.g., CCMC, NASA/SRAG, and NOAA/SWPC) </a:t>
            </a:r>
          </a:p>
          <a:p>
            <a:pPr lvl="1"/>
            <a:r>
              <a:rPr lang="en-US" sz="2400" dirty="0" smtClean="0"/>
              <a:t>facilitate </a:t>
            </a:r>
            <a:r>
              <a:rPr lang="en-US" sz="2400" dirty="0"/>
              <a:t>better interaction with user </a:t>
            </a:r>
            <a:r>
              <a:rPr lang="en-US" sz="2400" dirty="0" smtClean="0"/>
              <a:t>communities</a:t>
            </a:r>
          </a:p>
          <a:p>
            <a:pPr lvl="1"/>
            <a:r>
              <a:rPr lang="en-US" sz="2400" dirty="0" smtClean="0"/>
              <a:t>deliverables </a:t>
            </a:r>
            <a:r>
              <a:rPr lang="en-US" sz="2400" dirty="0"/>
              <a:t>that best serve user needs. </a:t>
            </a:r>
            <a:endParaRPr lang="en-US" sz="2400" dirty="0" smtClean="0"/>
          </a:p>
          <a:p>
            <a:r>
              <a:rPr lang="en-US" sz="2800" dirty="0" smtClean="0"/>
              <a:t>Upon team selection, NASA</a:t>
            </a:r>
            <a:r>
              <a:rPr lang="en-US" sz="2800" dirty="0"/>
              <a:t>/HQ will contact relevant modeling centers to identify liaisons to appropriate user communities.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840205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679</TotalTime>
  <Words>964</Words>
  <Application>Microsoft Macintosh PowerPoint</Application>
  <PresentationFormat>On-screen Show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Horizon</vt:lpstr>
      <vt:lpstr>Living with a STAR –   Steering Committee 2013</vt:lpstr>
      <vt:lpstr>Tasks of the Steering GROUP </vt:lpstr>
      <vt:lpstr>LWS Community Priorities</vt:lpstr>
      <vt:lpstr>WHAT ARE WE TRYING TO ACHIEVE?</vt:lpstr>
      <vt:lpstr>WHERE IS THE MISSING PHYSICS (1/2)</vt:lpstr>
      <vt:lpstr>WHERE IS THE MISSING PHYSICS (2/2)</vt:lpstr>
      <vt:lpstr>How do we fill in the physics to develop predictability</vt:lpstr>
      <vt:lpstr>How do we develop the LWS architecture</vt:lpstr>
      <vt:lpstr>Interaction with User Communities</vt:lpstr>
      <vt:lpstr>Examples of FST Topics IN 2013 Report</vt:lpstr>
      <vt:lpstr>Take AwayS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Spence</dc:creator>
  <cp:lastModifiedBy>Nathan Schwadron</cp:lastModifiedBy>
  <cp:revision>61</cp:revision>
  <dcterms:created xsi:type="dcterms:W3CDTF">2013-10-02T15:26:13Z</dcterms:created>
  <dcterms:modified xsi:type="dcterms:W3CDTF">2013-12-06T15:54:17Z</dcterms:modified>
</cp:coreProperties>
</file>