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1"/>
  </p:notesMasterIdLst>
  <p:sldIdLst>
    <p:sldId id="278" r:id="rId2"/>
    <p:sldId id="262" r:id="rId3"/>
    <p:sldId id="279" r:id="rId4"/>
    <p:sldId id="280" r:id="rId5"/>
    <p:sldId id="294" r:id="rId6"/>
    <p:sldId id="281" r:id="rId7"/>
    <p:sldId id="284" r:id="rId8"/>
    <p:sldId id="282" r:id="rId9"/>
    <p:sldId id="283" r:id="rId10"/>
    <p:sldId id="268" r:id="rId11"/>
    <p:sldId id="286" r:id="rId12"/>
    <p:sldId id="285" r:id="rId13"/>
    <p:sldId id="287" r:id="rId14"/>
    <p:sldId id="288" r:id="rId15"/>
    <p:sldId id="289" r:id="rId16"/>
    <p:sldId id="290" r:id="rId17"/>
    <p:sldId id="274" r:id="rId18"/>
    <p:sldId id="291" r:id="rId19"/>
    <p:sldId id="29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552" y="-3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E46C86-5864-BE4D-BCF8-F991CA066233}" type="datetimeFigureOut">
              <a:rPr lang="en-US" smtClean="0"/>
              <a:t>12/15/14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4B2433-AB17-9E43-8940-1C4E06AF5235}" type="slidenum">
              <a:rPr lang="en-US" smtClean="0"/>
              <a:t>‹#›</a:t>
            </a:fld>
            <a:endParaRPr lang="en-US"/>
          </a:p>
        </p:txBody>
      </p:sp>
    </p:spTree>
    <p:extLst>
      <p:ext uri="{BB962C8B-B14F-4D97-AF65-F5344CB8AC3E}">
        <p14:creationId xmlns:p14="http://schemas.microsoft.com/office/powerpoint/2010/main" val="18080433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NRC report – Important! </a:t>
            </a:r>
            <a:r>
              <a:rPr lang="en-US" sz="1200" kern="1200" dirty="0" smtClean="0">
                <a:solidFill>
                  <a:schemeClr val="tx1"/>
                </a:solidFill>
                <a:latin typeface="+mn-lt"/>
                <a:ea typeface="+mn-ea"/>
                <a:cs typeface="+mn-cs"/>
              </a:rPr>
              <a:t>The slide shows maps of WAAS "availability" at different times, before the storm and during. Availability is where the WAAS ionosphere corrections are accurate enough to allow planes to do a precision landing using GPS and WAAS. This is really the point of WAAS: it allows planes to get very close to the runway (approach) with accurate navigation. The accuracy metric is called "vertical protection level", which is the quantity color-coded in the maps. If that level is &lt; 50 m, planes can use WAAS to get close to the runway ("precision approach").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Under quiet conditions (top right), the VPL is &lt; 50 m, and WAAS is available for precision approach nearly everywhere in the US.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Under geomagnetic storm conditions, the ionosphere becomes irregular and the WAAS ionosphere corrections become less accurate. The VPL then starts to exceed 50 m in many locations (two bottom panels). (WAAS is designed to determine its accuracy bound and act accordingly). Starting on October 29, WAAS could no longer be used for precision approach landings over much of the US. For this intense storm, WAAS was pretty much unavailable over the entire US for several hours. That's a major impact of space weather. If it could be anticipated, it would help significantly.</a:t>
            </a:r>
            <a:endParaRPr lang="en-US" dirty="0"/>
          </a:p>
        </p:txBody>
      </p:sp>
      <p:sp>
        <p:nvSpPr>
          <p:cNvPr id="4" name="Slide Number Placeholder 3"/>
          <p:cNvSpPr>
            <a:spLocks noGrp="1"/>
          </p:cNvSpPr>
          <p:nvPr>
            <p:ph type="sldNum" sz="quarter" idx="10"/>
          </p:nvPr>
        </p:nvSpPr>
        <p:spPr/>
        <p:txBody>
          <a:bodyPr/>
          <a:lstStyle/>
          <a:p>
            <a:fld id="{5C0609EE-9AFB-F841-8028-586DAF77FC0C}" type="slidenum">
              <a:rPr lang="en-US" smtClean="0"/>
              <a:t>5</a:t>
            </a:fld>
            <a:endParaRPr lang="en-US"/>
          </a:p>
        </p:txBody>
      </p:sp>
    </p:spTree>
    <p:extLst>
      <p:ext uri="{BB962C8B-B14F-4D97-AF65-F5344CB8AC3E}">
        <p14:creationId xmlns:p14="http://schemas.microsoft.com/office/powerpoint/2010/main" val="417676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802C8638-F3FA-4153-9A5A-9F8DADC9D00D}" type="datetimeFigureOut">
              <a:rPr lang="en-US" smtClean="0"/>
              <a:t>12/15/14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2C8638-F3FA-4153-9A5A-9F8DADC9D00D}" type="datetimeFigureOut">
              <a:rPr lang="en-US" smtClean="0"/>
              <a:t>12/15/14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2C8638-F3FA-4153-9A5A-9F8DADC9D00D}" type="datetimeFigureOut">
              <a:rPr lang="en-US" smtClean="0"/>
              <a:t>12/15/14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02C8638-F3FA-4153-9A5A-9F8DADC9D00D}" type="datetimeFigureOut">
              <a:rPr lang="en-US" smtClean="0"/>
              <a:t>12/15/14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846AE-A715-4A3C-AEE0-AEDC0892D305}"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2C8638-F3FA-4153-9A5A-9F8DADC9D00D}" type="datetimeFigureOut">
              <a:rPr lang="en-US" smtClean="0"/>
              <a:t>12/15/14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02C8638-F3FA-4153-9A5A-9F8DADC9D00D}" type="datetimeFigureOut">
              <a:rPr lang="en-US" smtClean="0"/>
              <a:t>12/15/14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02C8638-F3FA-4153-9A5A-9F8DADC9D00D}" type="datetimeFigureOut">
              <a:rPr lang="en-US" smtClean="0"/>
              <a:t>12/15/14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2C8638-F3FA-4153-9A5A-9F8DADC9D00D}" type="datetimeFigureOut">
              <a:rPr lang="en-US" smtClean="0"/>
              <a:t>12/15/14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C8638-F3FA-4153-9A5A-9F8DADC9D00D}" type="datetimeFigureOut">
              <a:rPr lang="en-US" smtClean="0"/>
              <a:t>12/15/14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2C8638-F3FA-4153-9A5A-9F8DADC9D00D}" type="datetimeFigureOut">
              <a:rPr lang="en-US" smtClean="0"/>
              <a:t>12/15/14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2C8638-F3FA-4153-9A5A-9F8DADC9D00D}" type="datetimeFigureOut">
              <a:rPr lang="en-US" smtClean="0"/>
              <a:t>12/15/14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846AE-A715-4A3C-AEE0-AEDC0892D30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02C8638-F3FA-4153-9A5A-9F8DADC9D00D}" type="datetimeFigureOut">
              <a:rPr lang="en-US" smtClean="0"/>
              <a:t>12/15/14</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FE846AE-A715-4A3C-AEE0-AEDC0892D305}" type="slidenum">
              <a:rPr lang="en-US" smtClean="0"/>
              <a:t>‹#›</a:t>
            </a:fld>
            <a:endParaRPr lang="en-US"/>
          </a:p>
        </p:txBody>
      </p:sp>
      <p:pic>
        <p:nvPicPr>
          <p:cNvPr id="8" name="Picture 7" descr="nasa_logo(220x220).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01000" y="5897961"/>
            <a:ext cx="1143000" cy="956830"/>
          </a:xfrm>
          <a:prstGeom prst="rect">
            <a:avLst/>
          </a:prstGeom>
        </p:spPr>
      </p:pic>
      <p:pic>
        <p:nvPicPr>
          <p:cNvPr id="9" name="Picture 8"/>
          <p:cNvPicPr>
            <a:picLocks noChangeAspect="1"/>
          </p:cNvPicPr>
          <p:nvPr userDrawn="1"/>
        </p:nvPicPr>
        <p:blipFill>
          <a:blip r:embed="rId15"/>
          <a:stretch>
            <a:fillRect/>
          </a:stretch>
        </p:blipFill>
        <p:spPr>
          <a:xfrm>
            <a:off x="8035300" y="0"/>
            <a:ext cx="1108700" cy="1108700"/>
          </a:xfrm>
          <a:prstGeom prst="rect">
            <a:avLst/>
          </a:prstGeom>
        </p:spPr>
      </p:pic>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emf"/><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microsoft.com/office/2007/relationships/media" Target="../media/media1.gif"/><Relationship Id="rId2" Type="http://schemas.openxmlformats.org/officeDocument/2006/relationships/video" Target="../media/media1.gi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package" Target="../embeddings/Microsoft_Word_Document1.docx"/><Relationship Id="rId5"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Cover.png"/>
          <p:cNvPicPr>
            <a:picLocks noChangeAspect="1"/>
          </p:cNvPicPr>
          <p:nvPr/>
        </p:nvPicPr>
        <p:blipFill rotWithShape="1">
          <a:blip r:embed="rId2" cstate="print">
            <a:extLst>
              <a:ext uri="{28A0092B-C50C-407E-A947-70E740481C1C}">
                <a14:useLocalDpi xmlns:a14="http://schemas.microsoft.com/office/drawing/2010/main" val="0"/>
              </a:ext>
            </a:extLst>
          </a:blip>
          <a:srcRect b="19666"/>
          <a:stretch/>
        </p:blipFill>
        <p:spPr>
          <a:xfrm>
            <a:off x="-84159" y="0"/>
            <a:ext cx="9228159" cy="6858000"/>
          </a:xfrm>
          <a:prstGeom prst="rect">
            <a:avLst/>
          </a:prstGeom>
        </p:spPr>
      </p:pic>
      <p:sp>
        <p:nvSpPr>
          <p:cNvPr id="5" name="TextBox 4"/>
          <p:cNvSpPr txBox="1"/>
          <p:nvPr/>
        </p:nvSpPr>
        <p:spPr>
          <a:xfrm>
            <a:off x="1828800" y="1600200"/>
            <a:ext cx="6236653" cy="5016758"/>
          </a:xfrm>
          <a:prstGeom prst="rect">
            <a:avLst/>
          </a:prstGeom>
          <a:noFill/>
        </p:spPr>
        <p:txBody>
          <a:bodyPr wrap="none" rtlCol="0">
            <a:spAutoFit/>
          </a:bodyPr>
          <a:lstStyle/>
          <a:p>
            <a:pPr algn="ctr"/>
            <a:r>
              <a:rPr lang="en-US" sz="3200" b="1" dirty="0" smtClean="0">
                <a:solidFill>
                  <a:srgbClr val="FF0000"/>
                </a:solidFill>
              </a:rPr>
              <a:t>Living With A Star</a:t>
            </a:r>
          </a:p>
          <a:p>
            <a:pPr algn="ctr"/>
            <a:r>
              <a:rPr lang="en-US" sz="2800" dirty="0" smtClean="0"/>
              <a:t>Enabling Science, Technology and Exploration </a:t>
            </a:r>
          </a:p>
          <a:p>
            <a:pPr algn="ctr"/>
            <a:r>
              <a:rPr lang="en-US" sz="2800" dirty="0" smtClean="0"/>
              <a:t>to Advance Society</a:t>
            </a:r>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r>
              <a:rPr lang="en-US" sz="3600" dirty="0" smtClean="0"/>
              <a:t>10 Year Vision</a:t>
            </a:r>
          </a:p>
        </p:txBody>
      </p:sp>
    </p:spTree>
    <p:extLst>
      <p:ext uri="{BB962C8B-B14F-4D97-AF65-F5344CB8AC3E}">
        <p14:creationId xmlns:p14="http://schemas.microsoft.com/office/powerpoint/2010/main" val="2667799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43000"/>
          </a:xfrm>
        </p:spPr>
        <p:txBody>
          <a:bodyPr/>
          <a:lstStyle/>
          <a:p>
            <a:r>
              <a:rPr lang="en-US" i="1" dirty="0" smtClean="0">
                <a:solidFill>
                  <a:srgbClr val="FF0000"/>
                </a:solidFill>
              </a:rPr>
              <a:t>WHAT ARE WE TRYING TO ACHIEVE?</a:t>
            </a:r>
            <a:endParaRPr lang="en-US" i="1" dirty="0">
              <a:solidFill>
                <a:srgbClr val="FF0000"/>
              </a:solidFill>
            </a:endParaRPr>
          </a:p>
        </p:txBody>
      </p:sp>
      <p:sp>
        <p:nvSpPr>
          <p:cNvPr id="3" name="Content Placeholder 2"/>
          <p:cNvSpPr>
            <a:spLocks noGrp="1"/>
          </p:cNvSpPr>
          <p:nvPr>
            <p:ph sz="quarter" idx="13"/>
          </p:nvPr>
        </p:nvSpPr>
        <p:spPr>
          <a:xfrm>
            <a:off x="76200" y="914400"/>
            <a:ext cx="8839200" cy="5562600"/>
          </a:xfrm>
        </p:spPr>
        <p:txBody>
          <a:bodyPr>
            <a:normAutofit fontScale="92500" lnSpcReduction="10000"/>
          </a:bodyPr>
          <a:lstStyle/>
          <a:p>
            <a:pPr marL="457200" lvl="1" indent="0">
              <a:buNone/>
            </a:pPr>
            <a:r>
              <a:rPr lang="en-US" u="sng" dirty="0" smtClean="0">
                <a:solidFill>
                  <a:srgbClr val="FF0000"/>
                </a:solidFill>
              </a:rPr>
              <a:t>Examples of Long-term </a:t>
            </a:r>
            <a:r>
              <a:rPr lang="en-US" sz="2200" u="sng" dirty="0" smtClean="0">
                <a:solidFill>
                  <a:srgbClr val="FF0000"/>
                </a:solidFill>
              </a:rPr>
              <a:t>Strategic Science Topics </a:t>
            </a:r>
          </a:p>
          <a:p>
            <a:pPr lvl="2"/>
            <a:r>
              <a:rPr lang="en-US" sz="1600" b="1" dirty="0" smtClean="0"/>
              <a:t>Physics-based Geomagnetic Forecasting Capability</a:t>
            </a:r>
          </a:p>
          <a:p>
            <a:pPr marL="1371600" lvl="3" indent="0">
              <a:buNone/>
            </a:pPr>
            <a:r>
              <a:rPr lang="en-US" sz="1600" dirty="0" smtClean="0"/>
              <a:t>Enable1</a:t>
            </a:r>
            <a:r>
              <a:rPr lang="en-US" sz="1600" dirty="0"/>
              <a:t>-3 day (long lead-time) and 15-30 min (short lead-time) predictions of pending extreme fluctuations in geomagnetic </a:t>
            </a:r>
            <a:r>
              <a:rPr lang="en-US" sz="1600" dirty="0" smtClean="0"/>
              <a:t>field</a:t>
            </a:r>
          </a:p>
          <a:p>
            <a:pPr lvl="2"/>
            <a:r>
              <a:rPr lang="en-US" sz="1600" b="1" dirty="0" smtClean="0"/>
              <a:t>Physics-based Satellite </a:t>
            </a:r>
            <a:r>
              <a:rPr lang="en-US" sz="1600" b="1" dirty="0"/>
              <a:t>Drag </a:t>
            </a:r>
            <a:r>
              <a:rPr lang="en-US" sz="1600" b="1" dirty="0" smtClean="0"/>
              <a:t>Forecasting Capability</a:t>
            </a:r>
          </a:p>
          <a:p>
            <a:pPr marL="1371600" lvl="3" indent="0">
              <a:buNone/>
            </a:pPr>
            <a:r>
              <a:rPr lang="en-US" sz="1600" dirty="0" smtClean="0"/>
              <a:t>Enable specification of </a:t>
            </a:r>
            <a:r>
              <a:rPr lang="en-US" sz="1600" dirty="0"/>
              <a:t>the global neutral density in the thermosphere and its variations over time</a:t>
            </a:r>
            <a:endParaRPr lang="en-US" sz="1600" b="1" dirty="0" smtClean="0"/>
          </a:p>
          <a:p>
            <a:pPr lvl="2"/>
            <a:r>
              <a:rPr lang="en-US" sz="1600" b="1" dirty="0" smtClean="0"/>
              <a:t>Physics-based Solar </a:t>
            </a:r>
            <a:r>
              <a:rPr lang="en-US" sz="1600" b="1" dirty="0"/>
              <a:t>Energetic Particle </a:t>
            </a:r>
            <a:r>
              <a:rPr lang="en-US" sz="1600" b="1" dirty="0" smtClean="0"/>
              <a:t>Forecasting Capability</a:t>
            </a:r>
          </a:p>
          <a:p>
            <a:pPr marL="1371600" lvl="3" indent="0">
              <a:buNone/>
            </a:pPr>
            <a:r>
              <a:rPr lang="en-US" sz="1600" dirty="0"/>
              <a:t>P</a:t>
            </a:r>
            <a:r>
              <a:rPr lang="en-US" sz="1600" dirty="0" smtClean="0"/>
              <a:t>robabilistic </a:t>
            </a:r>
            <a:r>
              <a:rPr lang="en-US" sz="1600" dirty="0"/>
              <a:t>prediction of the intensity of SEP events, and increased time periods for all-clear </a:t>
            </a:r>
            <a:r>
              <a:rPr lang="en-US" sz="1600" dirty="0" smtClean="0"/>
              <a:t>forecasting capability </a:t>
            </a:r>
            <a:r>
              <a:rPr lang="en-US" sz="1600" dirty="0"/>
              <a:t>with higher confidence </a:t>
            </a:r>
            <a:r>
              <a:rPr lang="en-US" sz="1600" dirty="0" smtClean="0"/>
              <a:t>level</a:t>
            </a:r>
          </a:p>
          <a:p>
            <a:pPr lvl="2"/>
            <a:r>
              <a:rPr lang="en-US" sz="1600" b="1" dirty="0" smtClean="0"/>
              <a:t>Physics-based TEC </a:t>
            </a:r>
            <a:r>
              <a:rPr lang="en-US" sz="1600" b="1" dirty="0"/>
              <a:t>F</a:t>
            </a:r>
            <a:r>
              <a:rPr lang="en-US" sz="1600" b="1" dirty="0" smtClean="0"/>
              <a:t>orecasting Capability</a:t>
            </a:r>
          </a:p>
          <a:p>
            <a:pPr marL="1371600" lvl="3" indent="0">
              <a:buNone/>
            </a:pPr>
            <a:r>
              <a:rPr lang="en-US" sz="1600" dirty="0" smtClean="0"/>
              <a:t>Enable specification of </a:t>
            </a:r>
            <a:r>
              <a:rPr lang="en-US" sz="1600" dirty="0"/>
              <a:t>the global ion density in the topside ionosphere and </a:t>
            </a:r>
            <a:r>
              <a:rPr lang="en-US" sz="1600" dirty="0" err="1"/>
              <a:t>plasmasphere</a:t>
            </a:r>
            <a:r>
              <a:rPr lang="en-US" sz="1600" dirty="0"/>
              <a:t> and its variations over time under varying geomagnetic </a:t>
            </a:r>
            <a:r>
              <a:rPr lang="en-US" sz="1600" dirty="0" smtClean="0"/>
              <a:t>conditions</a:t>
            </a:r>
          </a:p>
          <a:p>
            <a:pPr lvl="2"/>
            <a:r>
              <a:rPr lang="en-US" sz="1600" b="1" dirty="0" smtClean="0"/>
              <a:t>Physics-based Scintillation Forecasting Capability</a:t>
            </a:r>
          </a:p>
          <a:p>
            <a:pPr marL="1371600" lvl="3" indent="0">
              <a:buNone/>
            </a:pPr>
            <a:r>
              <a:rPr lang="en-US" sz="1600" dirty="0" smtClean="0"/>
              <a:t>Enable prediction of </a:t>
            </a:r>
            <a:r>
              <a:rPr lang="en-US" sz="1600" dirty="0"/>
              <a:t>scintillation occurrence utilizing limited sources of available data and ascertain how radio signals are degraded by </a:t>
            </a:r>
            <a:r>
              <a:rPr lang="en-US" sz="1600" dirty="0" err="1"/>
              <a:t>ionospheric</a:t>
            </a:r>
            <a:r>
              <a:rPr lang="en-US" sz="1600" dirty="0"/>
              <a:t> </a:t>
            </a:r>
            <a:r>
              <a:rPr lang="en-US" sz="1600" dirty="0" smtClean="0"/>
              <a:t>irregularities</a:t>
            </a:r>
          </a:p>
          <a:p>
            <a:pPr lvl="2"/>
            <a:r>
              <a:rPr lang="en-US" sz="1500" b="1" dirty="0" smtClean="0"/>
              <a:t>Physics-based Radiation </a:t>
            </a:r>
            <a:r>
              <a:rPr lang="en-US" sz="1500" b="1" dirty="0"/>
              <a:t>Environment </a:t>
            </a:r>
            <a:r>
              <a:rPr lang="en-US" sz="1500" b="1" dirty="0" smtClean="0"/>
              <a:t>Forecasting Capability</a:t>
            </a:r>
            <a:endParaRPr lang="en-US" dirty="0" smtClean="0"/>
          </a:p>
          <a:p>
            <a:pPr marL="1371600" lvl="3" indent="0">
              <a:buNone/>
            </a:pPr>
            <a:r>
              <a:rPr lang="en-US" sz="1600" b="1" dirty="0" smtClean="0"/>
              <a:t>Enable p</a:t>
            </a:r>
            <a:r>
              <a:rPr lang="en-US" sz="1600" dirty="0" smtClean="0"/>
              <a:t>redictive </a:t>
            </a:r>
            <a:r>
              <a:rPr lang="en-US" sz="1600" dirty="0"/>
              <a:t>capability </a:t>
            </a:r>
            <a:r>
              <a:rPr lang="en-US" sz="1600" dirty="0" smtClean="0"/>
              <a:t>for </a:t>
            </a:r>
            <a:r>
              <a:rPr lang="en-US" sz="1600" dirty="0"/>
              <a:t>the radiation environment and its effective dose as well as dose rates based on GCR, SEP, cutoff rigidity, atmosphere density, and gamma-ray/X-ray inputs</a:t>
            </a:r>
            <a:endParaRPr lang="en-US" sz="1600" b="1" dirty="0" smtClean="0"/>
          </a:p>
          <a:p>
            <a:pPr lvl="3"/>
            <a:endParaRPr lang="en-US" sz="1600" dirty="0" smtClean="0"/>
          </a:p>
          <a:p>
            <a:pPr marL="914400" lvl="2" indent="0">
              <a:buNone/>
            </a:pPr>
            <a:endParaRPr lang="en-US" sz="1600" u="sng" dirty="0" smtClean="0"/>
          </a:p>
          <a:p>
            <a:pPr lvl="2"/>
            <a:endParaRPr lang="en-US" dirty="0" smtClean="0"/>
          </a:p>
          <a:p>
            <a:pPr lvl="2"/>
            <a:endParaRPr lang="en-US" dirty="0"/>
          </a:p>
        </p:txBody>
      </p:sp>
    </p:spTree>
    <p:extLst>
      <p:ext uri="{BB962C8B-B14F-4D97-AF65-F5344CB8AC3E}">
        <p14:creationId xmlns:p14="http://schemas.microsoft.com/office/powerpoint/2010/main" val="5033854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24800" cy="1143000"/>
          </a:xfrm>
        </p:spPr>
        <p:txBody>
          <a:bodyPr/>
          <a:lstStyle/>
          <a:p>
            <a:r>
              <a:rPr lang="en-US" dirty="0" smtClean="0"/>
              <a:t>New mechanisms for Fulfilling Observational Needs</a:t>
            </a:r>
            <a:endParaRPr lang="en-US" dirty="0"/>
          </a:p>
        </p:txBody>
      </p:sp>
      <p:pic>
        <p:nvPicPr>
          <p:cNvPr id="4" name="Content Placeholder 3"/>
          <p:cNvPicPr>
            <a:picLocks noGrp="1" noChangeAspect="1"/>
          </p:cNvPicPr>
          <p:nvPr>
            <p:ph sz="quarter" idx="13"/>
          </p:nvPr>
        </p:nvPicPr>
        <p:blipFill>
          <a:blip r:embed="rId2"/>
          <a:srcRect t="7490" b="7490"/>
          <a:stretch>
            <a:fillRect/>
          </a:stretch>
        </p:blipFill>
        <p:spPr>
          <a:xfrm>
            <a:off x="5562600" y="1600200"/>
            <a:ext cx="3081867" cy="1600200"/>
          </a:xfrm>
        </p:spPr>
      </p:pic>
      <p:pic>
        <p:nvPicPr>
          <p:cNvPr id="5" name="Picture 4"/>
          <p:cNvPicPr>
            <a:picLocks noChangeAspect="1"/>
          </p:cNvPicPr>
          <p:nvPr/>
        </p:nvPicPr>
        <p:blipFill>
          <a:blip r:embed="rId3"/>
          <a:stretch>
            <a:fillRect/>
          </a:stretch>
        </p:blipFill>
        <p:spPr>
          <a:xfrm>
            <a:off x="5562600" y="914400"/>
            <a:ext cx="2789117" cy="2095712"/>
          </a:xfrm>
          <a:prstGeom prst="rect">
            <a:avLst/>
          </a:prstGeom>
        </p:spPr>
      </p:pic>
      <p:sp>
        <p:nvSpPr>
          <p:cNvPr id="6" name="Rectangle 5"/>
          <p:cNvSpPr/>
          <p:nvPr/>
        </p:nvSpPr>
        <p:spPr>
          <a:xfrm>
            <a:off x="5638800" y="3200400"/>
            <a:ext cx="2514600" cy="646331"/>
          </a:xfrm>
          <a:prstGeom prst="rect">
            <a:avLst/>
          </a:prstGeom>
        </p:spPr>
        <p:txBody>
          <a:bodyPr wrap="square">
            <a:spAutoFit/>
          </a:bodyPr>
          <a:lstStyle/>
          <a:p>
            <a:r>
              <a:rPr lang="en-US" dirty="0"/>
              <a:t>T</a:t>
            </a:r>
            <a:r>
              <a:rPr lang="en-US" dirty="0" smtClean="0"/>
              <a:t>hree </a:t>
            </a:r>
            <a:r>
              <a:rPr lang="en-US" dirty="0" err="1"/>
              <a:t>CubeSats</a:t>
            </a:r>
            <a:r>
              <a:rPr lang="en-US" dirty="0"/>
              <a:t> </a:t>
            </a:r>
            <a:r>
              <a:rPr lang="en-US" dirty="0" smtClean="0"/>
              <a:t>released </a:t>
            </a:r>
            <a:r>
              <a:rPr lang="en-US" dirty="0"/>
              <a:t>from the ISS</a:t>
            </a:r>
          </a:p>
        </p:txBody>
      </p:sp>
      <p:sp>
        <p:nvSpPr>
          <p:cNvPr id="7" name="Rectangle 6"/>
          <p:cNvSpPr/>
          <p:nvPr/>
        </p:nvSpPr>
        <p:spPr>
          <a:xfrm>
            <a:off x="304800" y="1447800"/>
            <a:ext cx="4953000" cy="2554545"/>
          </a:xfrm>
          <a:prstGeom prst="rect">
            <a:avLst/>
          </a:prstGeom>
        </p:spPr>
        <p:txBody>
          <a:bodyPr wrap="square">
            <a:spAutoFit/>
          </a:bodyPr>
          <a:lstStyle/>
          <a:p>
            <a:pPr marL="285750" indent="-285750">
              <a:buFont typeface="Arial"/>
              <a:buChar char="•"/>
            </a:pPr>
            <a:r>
              <a:rPr lang="en-US" sz="1600" dirty="0"/>
              <a:t>No single mission will in the future provide all needed LWS </a:t>
            </a:r>
            <a:r>
              <a:rPr lang="en-US" sz="1600" dirty="0" smtClean="0"/>
              <a:t>observations</a:t>
            </a:r>
          </a:p>
          <a:p>
            <a:pPr marL="285750" indent="-285750">
              <a:buFont typeface="Arial"/>
              <a:buChar char="•"/>
            </a:pPr>
            <a:r>
              <a:rPr lang="en-US" sz="1600" dirty="0" smtClean="0"/>
              <a:t>Data </a:t>
            </a:r>
            <a:r>
              <a:rPr lang="en-US" sz="1600" dirty="0"/>
              <a:t>needs are acute for LWS and advancement simply cannot take place without an expansion of the types of observations available for achieving predictive </a:t>
            </a:r>
            <a:r>
              <a:rPr lang="en-US" sz="1600" dirty="0" smtClean="0"/>
              <a:t>goals</a:t>
            </a:r>
          </a:p>
          <a:p>
            <a:pPr marL="285750" indent="-285750">
              <a:buFont typeface="Arial"/>
              <a:buChar char="•"/>
            </a:pPr>
            <a:r>
              <a:rPr lang="en-US" sz="1600" dirty="0"/>
              <a:t>H</a:t>
            </a:r>
            <a:r>
              <a:rPr lang="en-US" sz="1600" dirty="0" smtClean="0"/>
              <a:t>ighlights </a:t>
            </a:r>
            <a:r>
              <a:rPr lang="en-US" sz="1600" dirty="0"/>
              <a:t>the criticality of </a:t>
            </a:r>
            <a:r>
              <a:rPr lang="en-US" sz="1600" i="1" dirty="0"/>
              <a:t>implementing new LWS-DRIVE initiatives involving a combination of </a:t>
            </a:r>
            <a:r>
              <a:rPr lang="en-US" sz="1600" i="1" dirty="0">
                <a:solidFill>
                  <a:srgbClr val="FF0000"/>
                </a:solidFill>
              </a:rPr>
              <a:t>small satellite programs</a:t>
            </a:r>
            <a:r>
              <a:rPr lang="en-US" sz="1600" i="1" dirty="0"/>
              <a:t>, science centers and grants programs, and </a:t>
            </a:r>
            <a:r>
              <a:rPr lang="en-US" sz="1600" i="1" dirty="0">
                <a:solidFill>
                  <a:srgbClr val="FF0000"/>
                </a:solidFill>
              </a:rPr>
              <a:t>needed instrument development </a:t>
            </a:r>
            <a:r>
              <a:rPr lang="en-US" sz="1600" i="1" dirty="0"/>
              <a:t>that would target the next generation predictive needs for LWS science. </a:t>
            </a:r>
            <a:r>
              <a:rPr lang="en-US" sz="1600" i="1" dirty="0" smtClean="0"/>
              <a:t>x</a:t>
            </a:r>
            <a:endParaRPr lang="en-US" sz="1600" dirty="0"/>
          </a:p>
        </p:txBody>
      </p:sp>
      <p:pic>
        <p:nvPicPr>
          <p:cNvPr id="8" name="Picture 7"/>
          <p:cNvPicPr>
            <a:picLocks noChangeAspect="1"/>
          </p:cNvPicPr>
          <p:nvPr/>
        </p:nvPicPr>
        <p:blipFill>
          <a:blip r:embed="rId4"/>
          <a:stretch>
            <a:fillRect/>
          </a:stretch>
        </p:blipFill>
        <p:spPr>
          <a:xfrm>
            <a:off x="76200" y="4191000"/>
            <a:ext cx="3962400" cy="2514685"/>
          </a:xfrm>
          <a:prstGeom prst="rect">
            <a:avLst/>
          </a:prstGeom>
        </p:spPr>
      </p:pic>
      <p:sp>
        <p:nvSpPr>
          <p:cNvPr id="9" name="Rectangle 8"/>
          <p:cNvSpPr/>
          <p:nvPr/>
        </p:nvSpPr>
        <p:spPr>
          <a:xfrm>
            <a:off x="4038600" y="4267200"/>
            <a:ext cx="1066800" cy="1815882"/>
          </a:xfrm>
          <a:prstGeom prst="rect">
            <a:avLst/>
          </a:prstGeom>
        </p:spPr>
        <p:txBody>
          <a:bodyPr wrap="square">
            <a:spAutoFit/>
          </a:bodyPr>
          <a:lstStyle/>
          <a:p>
            <a:r>
              <a:rPr lang="en-US" sz="1600" dirty="0" smtClean="0"/>
              <a:t>Cosmic ray results from balloon payload (</a:t>
            </a:r>
            <a:r>
              <a:rPr lang="en-US" sz="1600" i="1" dirty="0" smtClean="0"/>
              <a:t>Courtesy Tony Phillips)</a:t>
            </a:r>
            <a:endParaRPr lang="en-US" sz="1600" dirty="0"/>
          </a:p>
        </p:txBody>
      </p:sp>
      <p:pic>
        <p:nvPicPr>
          <p:cNvPr id="10" name="Picture 9" descr="::Library:Containers:com.apple.mail:Data:Library:Mail Downloads:12A0386F-AF06-4C1C-BF83-4E4A691883B3:image.jpeg"/>
          <p:cNvPicPr/>
          <p:nvPr/>
        </p:nvPicPr>
        <p:blipFill>
          <a:blip r:embed="rId5"/>
          <a:srcRect/>
          <a:stretch>
            <a:fillRect/>
          </a:stretch>
        </p:blipFill>
        <p:spPr bwMode="auto">
          <a:xfrm>
            <a:off x="7086600" y="5181600"/>
            <a:ext cx="2057400" cy="1676400"/>
          </a:xfrm>
          <a:prstGeom prst="rect">
            <a:avLst/>
          </a:prstGeom>
          <a:noFill/>
          <a:ln w="9525">
            <a:noFill/>
            <a:miter lim="800000"/>
            <a:headEnd/>
            <a:tailEnd/>
          </a:ln>
        </p:spPr>
      </p:pic>
      <p:pic>
        <p:nvPicPr>
          <p:cNvPr id="11" name="Picture 10" descr="Macintosh HD:Users:nschwadron:Dropbox:Dosen:Paper:130425_DoSEN_Cf252.pdf"/>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810000"/>
            <a:ext cx="1905000" cy="1562100"/>
          </a:xfrm>
          <a:prstGeom prst="rect">
            <a:avLst/>
          </a:prstGeom>
          <a:solidFill>
            <a:schemeClr val="tx1"/>
          </a:solidFill>
          <a:ln>
            <a:noFill/>
          </a:ln>
        </p:spPr>
      </p:pic>
      <p:pic>
        <p:nvPicPr>
          <p:cNvPr id="12" name="Picture 11" descr="Macintosh HD:Users:nschwadron1:Dropbox:Dosen:Pics:DSCN1891.jpg"/>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810000"/>
            <a:ext cx="1983105" cy="1524000"/>
          </a:xfrm>
          <a:prstGeom prst="rect">
            <a:avLst/>
          </a:prstGeom>
          <a:noFill/>
          <a:ln>
            <a:noFill/>
          </a:ln>
        </p:spPr>
      </p:pic>
      <p:sp>
        <p:nvSpPr>
          <p:cNvPr id="13" name="Rectangle 12"/>
          <p:cNvSpPr/>
          <p:nvPr/>
        </p:nvSpPr>
        <p:spPr>
          <a:xfrm>
            <a:off x="5181600" y="5410200"/>
            <a:ext cx="1828800" cy="1384995"/>
          </a:xfrm>
          <a:prstGeom prst="rect">
            <a:avLst/>
          </a:prstGeom>
        </p:spPr>
        <p:txBody>
          <a:bodyPr wrap="square">
            <a:spAutoFit/>
          </a:bodyPr>
          <a:lstStyle/>
          <a:p>
            <a:r>
              <a:rPr lang="en-US" sz="1400" dirty="0" err="1" smtClean="0"/>
              <a:t>DoSEN</a:t>
            </a:r>
            <a:r>
              <a:rPr lang="en-US" sz="1400" dirty="0" smtClean="0"/>
              <a:t> Detector for active measurement of all ionizing radiation components: </a:t>
            </a:r>
            <a:r>
              <a:rPr lang="en-US" sz="1400" i="1" dirty="0" smtClean="0">
                <a:solidFill>
                  <a:srgbClr val="FF0000"/>
                </a:solidFill>
              </a:rPr>
              <a:t>neutrons, gammas, protons heavy ions</a:t>
            </a:r>
            <a:endParaRPr lang="en-US" sz="1400" i="1" dirty="0">
              <a:solidFill>
                <a:srgbClr val="FF0000"/>
              </a:solidFill>
            </a:endParaRPr>
          </a:p>
        </p:txBody>
      </p:sp>
    </p:spTree>
    <p:extLst>
      <p:ext uri="{BB962C8B-B14F-4D97-AF65-F5344CB8AC3E}">
        <p14:creationId xmlns:p14="http://schemas.microsoft.com/office/powerpoint/2010/main" val="12425990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LWS </a:t>
            </a:r>
            <a:r>
              <a:rPr lang="en-US" dirty="0">
                <a:solidFill>
                  <a:srgbClr val="FF0000"/>
                </a:solidFill>
              </a:rPr>
              <a:t>Next Steps </a:t>
            </a:r>
            <a:r>
              <a:rPr lang="en-US" dirty="0"/>
              <a:t>– </a:t>
            </a:r>
            <a:r>
              <a:rPr lang="en-US" dirty="0" smtClean="0"/>
              <a:t>New Interdisciplinary Programs</a:t>
            </a:r>
            <a:endParaRPr lang="en-US" dirty="0"/>
          </a:p>
        </p:txBody>
      </p:sp>
      <p:sp>
        <p:nvSpPr>
          <p:cNvPr id="3" name="Content Placeholder 2"/>
          <p:cNvSpPr>
            <a:spLocks noGrp="1"/>
          </p:cNvSpPr>
          <p:nvPr>
            <p:ph sz="quarter" idx="13"/>
          </p:nvPr>
        </p:nvSpPr>
        <p:spPr>
          <a:xfrm>
            <a:off x="304800" y="1524000"/>
            <a:ext cx="8229600" cy="4572000"/>
          </a:xfrm>
        </p:spPr>
        <p:txBody>
          <a:bodyPr>
            <a:normAutofit fontScale="62500" lnSpcReduction="20000"/>
          </a:bodyPr>
          <a:lstStyle/>
          <a:p>
            <a:pPr lvl="1"/>
            <a:r>
              <a:rPr lang="en-US" sz="2800" dirty="0"/>
              <a:t>Joint programs that build new dimensions into LWS observations</a:t>
            </a:r>
          </a:p>
          <a:p>
            <a:pPr lvl="2"/>
            <a:r>
              <a:rPr lang="en-US" sz="2800" dirty="0"/>
              <a:t>LWS </a:t>
            </a:r>
            <a:r>
              <a:rPr lang="en-US" sz="2800" dirty="0" err="1"/>
              <a:t>Heliophysics</a:t>
            </a:r>
            <a:r>
              <a:rPr lang="en-US" sz="2800" dirty="0"/>
              <a:t> - Planetary Science program: </a:t>
            </a:r>
          </a:p>
          <a:p>
            <a:pPr marL="1371600" lvl="3" indent="0">
              <a:buNone/>
            </a:pPr>
            <a:r>
              <a:rPr lang="en-US" sz="2800" dirty="0"/>
              <a:t>		</a:t>
            </a:r>
            <a:r>
              <a:rPr lang="en-US" sz="2800" dirty="0" smtClean="0">
                <a:solidFill>
                  <a:srgbClr val="FF0000"/>
                </a:solidFill>
              </a:rPr>
              <a:t>Space </a:t>
            </a:r>
            <a:r>
              <a:rPr lang="en-US" sz="2800" dirty="0">
                <a:solidFill>
                  <a:srgbClr val="FF0000"/>
                </a:solidFill>
              </a:rPr>
              <a:t>weather throughout the solar system</a:t>
            </a:r>
          </a:p>
          <a:p>
            <a:pPr lvl="2"/>
            <a:r>
              <a:rPr lang="en-US" sz="2800" dirty="0"/>
              <a:t>LWS </a:t>
            </a:r>
            <a:r>
              <a:rPr lang="en-US" sz="2800" dirty="0" err="1"/>
              <a:t>Heliophysics</a:t>
            </a:r>
            <a:r>
              <a:rPr lang="en-US" sz="2800" dirty="0"/>
              <a:t> – Astrophysics program: </a:t>
            </a:r>
            <a:endParaRPr lang="en-US" sz="2800" i="1" dirty="0"/>
          </a:p>
          <a:p>
            <a:pPr marL="2743200" lvl="6" indent="0">
              <a:buNone/>
            </a:pPr>
            <a:r>
              <a:rPr lang="en-US" sz="2800" dirty="0" smtClean="0">
                <a:solidFill>
                  <a:srgbClr val="FF0000"/>
                </a:solidFill>
              </a:rPr>
              <a:t>Effects </a:t>
            </a:r>
            <a:r>
              <a:rPr lang="en-US" sz="2800" dirty="0">
                <a:solidFill>
                  <a:srgbClr val="FF0000"/>
                </a:solidFill>
              </a:rPr>
              <a:t>of stellar variability on astrospheres and the </a:t>
            </a:r>
            <a:r>
              <a:rPr lang="en-US" sz="2800" dirty="0" err="1">
                <a:solidFill>
                  <a:srgbClr val="FF0000"/>
                </a:solidFill>
              </a:rPr>
              <a:t>exoplanets</a:t>
            </a:r>
            <a:r>
              <a:rPr lang="en-US" sz="2800" dirty="0">
                <a:solidFill>
                  <a:srgbClr val="FF0000"/>
                </a:solidFill>
              </a:rPr>
              <a:t> </a:t>
            </a:r>
          </a:p>
          <a:p>
            <a:pPr marL="800100" lvl="1"/>
            <a:r>
              <a:rPr lang="en-US" sz="2800" dirty="0"/>
              <a:t>Forums for Model Validation</a:t>
            </a:r>
          </a:p>
          <a:p>
            <a:pPr marL="971550" lvl="2" indent="0">
              <a:buNone/>
            </a:pPr>
            <a:r>
              <a:rPr lang="en-US" sz="2800" dirty="0"/>
              <a:t>1) assessment of a model’s abilities to reproduce space environment phenomena</a:t>
            </a:r>
          </a:p>
          <a:p>
            <a:pPr marL="971550" lvl="2" indent="0">
              <a:buNone/>
            </a:pPr>
            <a:r>
              <a:rPr lang="en-US" sz="2800" dirty="0"/>
              <a:t>2) assessment of the predictive capabilities of models for user-defined metrics</a:t>
            </a:r>
          </a:p>
          <a:p>
            <a:pPr marL="971550" lvl="2" indent="0">
              <a:buNone/>
            </a:pPr>
            <a:r>
              <a:rPr lang="en-US" sz="2800" dirty="0"/>
              <a:t>Outcomes of Validation should be made broadly accessible to the community </a:t>
            </a:r>
            <a:endParaRPr lang="en-US" sz="2800" dirty="0" smtClean="0"/>
          </a:p>
          <a:p>
            <a:pPr marL="971550" lvl="2" indent="0">
              <a:buNone/>
            </a:pPr>
            <a:endParaRPr lang="en-US" sz="2800" dirty="0"/>
          </a:p>
          <a:p>
            <a:pPr marL="914400" lvl="1" indent="-342900"/>
            <a:r>
              <a:rPr lang="en-US" sz="2800" dirty="0"/>
              <a:t>Targeted development of community tools focused on analysis and interpretation of large data sets that advance LWS objectives. </a:t>
            </a:r>
          </a:p>
          <a:p>
            <a:endParaRPr lang="en-US" dirty="0"/>
          </a:p>
        </p:txBody>
      </p:sp>
    </p:spTree>
    <p:extLst>
      <p:ext uri="{BB962C8B-B14F-4D97-AF65-F5344CB8AC3E}">
        <p14:creationId xmlns:p14="http://schemas.microsoft.com/office/powerpoint/2010/main" val="38461208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7"/>
            <a:ext cx="7848600" cy="914400"/>
          </a:xfrm>
        </p:spPr>
        <p:txBody>
          <a:bodyPr/>
          <a:lstStyle/>
          <a:p>
            <a:r>
              <a:rPr lang="en-US" dirty="0" smtClean="0"/>
              <a:t>Space Weather </a:t>
            </a:r>
            <a:r>
              <a:rPr lang="en-US" dirty="0" smtClean="0">
                <a:solidFill>
                  <a:srgbClr val="FF0000"/>
                </a:solidFill>
              </a:rPr>
              <a:t>Through Solar system</a:t>
            </a:r>
            <a:endParaRPr lang="en-US" dirty="0">
              <a:solidFill>
                <a:srgbClr val="FF0000"/>
              </a:solidFill>
            </a:endParaRPr>
          </a:p>
        </p:txBody>
      </p:sp>
      <p:sp>
        <p:nvSpPr>
          <p:cNvPr id="3" name="Content Placeholder 2"/>
          <p:cNvSpPr>
            <a:spLocks noGrp="1"/>
          </p:cNvSpPr>
          <p:nvPr>
            <p:ph sz="quarter" idx="13"/>
          </p:nvPr>
        </p:nvSpPr>
        <p:spPr>
          <a:xfrm>
            <a:off x="685800" y="4495800"/>
            <a:ext cx="7924800" cy="1981200"/>
          </a:xfrm>
        </p:spPr>
        <p:txBody>
          <a:bodyPr/>
          <a:lstStyle/>
          <a:p>
            <a:r>
              <a:rPr lang="en-US" dirty="0"/>
              <a:t>J</a:t>
            </a:r>
            <a:r>
              <a:rPr lang="en-US" dirty="0" smtClean="0"/>
              <a:t>oint </a:t>
            </a:r>
            <a:r>
              <a:rPr lang="en-US" dirty="0" err="1"/>
              <a:t>Heliophysics</a:t>
            </a:r>
            <a:r>
              <a:rPr lang="en-US" dirty="0"/>
              <a:t> and Planetary </a:t>
            </a:r>
            <a:r>
              <a:rPr lang="en-US" dirty="0" smtClean="0"/>
              <a:t>Science</a:t>
            </a:r>
          </a:p>
          <a:p>
            <a:r>
              <a:rPr lang="en-US" dirty="0"/>
              <a:t>I</a:t>
            </a:r>
            <a:r>
              <a:rPr lang="en-US" dirty="0" smtClean="0"/>
              <a:t>nvestigate </a:t>
            </a:r>
            <a:r>
              <a:rPr lang="en-US" dirty="0"/>
              <a:t>the effects of space weather throughout the solar </a:t>
            </a:r>
            <a:r>
              <a:rPr lang="en-US" dirty="0" smtClean="0"/>
              <a:t>system</a:t>
            </a:r>
            <a:endParaRPr lang="en-US" dirty="0"/>
          </a:p>
          <a:p>
            <a:pPr marL="457200" lvl="1" indent="0">
              <a:buNone/>
            </a:pPr>
            <a:r>
              <a:rPr lang="en-US" i="1" dirty="0" smtClean="0"/>
              <a:t> </a:t>
            </a:r>
            <a:r>
              <a:rPr lang="en-US" i="1" dirty="0"/>
              <a:t>P</a:t>
            </a:r>
            <a:r>
              <a:rPr lang="en-US" i="1" dirty="0" smtClean="0"/>
              <a:t>otentially </a:t>
            </a:r>
            <a:r>
              <a:rPr lang="en-US" i="1" dirty="0"/>
              <a:t>game-changing for our view of planetary systems with stars like our own </a:t>
            </a:r>
          </a:p>
        </p:txBody>
      </p:sp>
      <p:pic>
        <p:nvPicPr>
          <p:cNvPr id="4" name="Picture 3" descr="Macintosh HD:Users:nschwadron1:Documents:Committee:LWS-SC:LWS-10yrReport-2013:Figs:Auroral_panel-1.jpg"/>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0" cy="2514600"/>
          </a:xfrm>
          <a:prstGeom prst="rect">
            <a:avLst/>
          </a:prstGeom>
          <a:noFill/>
          <a:ln>
            <a:noFill/>
          </a:ln>
        </p:spPr>
      </p:pic>
    </p:spTree>
    <p:extLst>
      <p:ext uri="{BB962C8B-B14F-4D97-AF65-F5344CB8AC3E}">
        <p14:creationId xmlns:p14="http://schemas.microsoft.com/office/powerpoint/2010/main" val="22789326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315200" cy="1143000"/>
          </a:xfrm>
        </p:spPr>
        <p:txBody>
          <a:bodyPr/>
          <a:lstStyle/>
          <a:p>
            <a:r>
              <a:rPr lang="en-US" dirty="0"/>
              <a:t>stellar variability on astrospheres and </a:t>
            </a:r>
            <a:r>
              <a:rPr lang="en-US" dirty="0" err="1" smtClean="0"/>
              <a:t>exoplanets</a:t>
            </a:r>
            <a:r>
              <a:rPr lang="en-US" dirty="0" smtClean="0"/>
              <a:t> </a:t>
            </a:r>
            <a:endParaRPr lang="en-US" dirty="0"/>
          </a:p>
        </p:txBody>
      </p:sp>
      <p:sp>
        <p:nvSpPr>
          <p:cNvPr id="3" name="Content Placeholder 2"/>
          <p:cNvSpPr>
            <a:spLocks noGrp="1"/>
          </p:cNvSpPr>
          <p:nvPr>
            <p:ph sz="quarter" idx="13"/>
          </p:nvPr>
        </p:nvSpPr>
        <p:spPr>
          <a:xfrm>
            <a:off x="228600" y="1600200"/>
            <a:ext cx="2590800" cy="5029200"/>
          </a:xfrm>
        </p:spPr>
        <p:txBody>
          <a:bodyPr>
            <a:normAutofit fontScale="92500" lnSpcReduction="10000"/>
          </a:bodyPr>
          <a:lstStyle/>
          <a:p>
            <a:r>
              <a:rPr lang="en-US" dirty="0" smtClean="0"/>
              <a:t>Joint </a:t>
            </a:r>
            <a:r>
              <a:rPr lang="en-US" dirty="0" err="1" smtClean="0"/>
              <a:t>Heliophysics</a:t>
            </a:r>
            <a:r>
              <a:rPr lang="en-US" dirty="0" smtClean="0"/>
              <a:t> and </a:t>
            </a:r>
            <a:r>
              <a:rPr lang="en-US" dirty="0"/>
              <a:t>Astrophysics program to investigate the effects of stellar variability on astrospheres </a:t>
            </a:r>
            <a:r>
              <a:rPr lang="en-US" dirty="0" smtClean="0"/>
              <a:t>and </a:t>
            </a:r>
            <a:r>
              <a:rPr lang="en-US" dirty="0" err="1" smtClean="0"/>
              <a:t>exoplanets</a:t>
            </a:r>
            <a:r>
              <a:rPr lang="en-US" dirty="0" smtClean="0"/>
              <a:t> </a:t>
            </a:r>
            <a:endParaRPr lang="en-US" dirty="0"/>
          </a:p>
          <a:p>
            <a:r>
              <a:rPr lang="en-US" dirty="0"/>
              <a:t>T</a:t>
            </a:r>
            <a:r>
              <a:rPr lang="en-US" dirty="0" smtClean="0"/>
              <a:t>est </a:t>
            </a:r>
            <a:r>
              <a:rPr lang="en-US" dirty="0"/>
              <a:t>theories developed in light of </a:t>
            </a:r>
            <a:r>
              <a:rPr lang="en-US" dirty="0" smtClean="0"/>
              <a:t>Voyager </a:t>
            </a:r>
            <a:r>
              <a:rPr lang="en-US" dirty="0"/>
              <a:t>and IBEX discoveries concerning the </a:t>
            </a:r>
            <a:r>
              <a:rPr lang="en-US" dirty="0" err="1" smtClean="0"/>
              <a:t>heliospher</a:t>
            </a:r>
            <a:r>
              <a:rPr lang="en-US" dirty="0" smtClean="0"/>
              <a:t>, effects on cosmic rays </a:t>
            </a:r>
          </a:p>
          <a:p>
            <a:r>
              <a:rPr lang="en-US" dirty="0" err="1" smtClean="0"/>
              <a:t>Kepler</a:t>
            </a:r>
            <a:r>
              <a:rPr lang="en-US" dirty="0" smtClean="0"/>
              <a:t> </a:t>
            </a:r>
            <a:r>
              <a:rPr lang="en-US" dirty="0"/>
              <a:t>stellar observations to discover how dynamic stars affect </a:t>
            </a:r>
            <a:r>
              <a:rPr lang="en-US" dirty="0" smtClean="0"/>
              <a:t>long</a:t>
            </a:r>
            <a:r>
              <a:rPr lang="en-US" dirty="0"/>
              <a:t>-term habitability of </a:t>
            </a:r>
            <a:r>
              <a:rPr lang="en-US" dirty="0" err="1" smtClean="0"/>
              <a:t>exoplanets</a:t>
            </a:r>
            <a:endParaRPr lang="en-US" dirty="0" smtClean="0"/>
          </a:p>
          <a:p>
            <a:r>
              <a:rPr lang="en-US" dirty="0" smtClean="0"/>
              <a:t>Larger view </a:t>
            </a:r>
            <a:r>
              <a:rPr lang="en-US" dirty="0"/>
              <a:t>of our solar </a:t>
            </a:r>
            <a:r>
              <a:rPr lang="en-US" dirty="0" smtClean="0"/>
              <a:t>system in relation to other </a:t>
            </a:r>
            <a:r>
              <a:rPr lang="en-US" dirty="0"/>
              <a:t>stellar systems </a:t>
            </a:r>
            <a:r>
              <a:rPr lang="en-US" dirty="0" smtClean="0">
                <a:solidFill>
                  <a:srgbClr val="FF0000"/>
                </a:solidFill>
              </a:rPr>
              <a:t>informs distant </a:t>
            </a:r>
            <a:r>
              <a:rPr lang="en-US" dirty="0">
                <a:solidFill>
                  <a:srgbClr val="FF0000"/>
                </a:solidFill>
              </a:rPr>
              <a:t>past and </a:t>
            </a:r>
            <a:r>
              <a:rPr lang="en-US" dirty="0" smtClean="0">
                <a:solidFill>
                  <a:srgbClr val="FF0000"/>
                </a:solidFill>
              </a:rPr>
              <a:t>future </a:t>
            </a:r>
            <a:r>
              <a:rPr lang="en-US" dirty="0">
                <a:solidFill>
                  <a:srgbClr val="FF0000"/>
                </a:solidFill>
              </a:rPr>
              <a:t>of our home in </a:t>
            </a:r>
            <a:r>
              <a:rPr lang="en-US" dirty="0" smtClean="0">
                <a:solidFill>
                  <a:srgbClr val="FF0000"/>
                </a:solidFill>
              </a:rPr>
              <a:t>space</a:t>
            </a:r>
            <a:endParaRPr lang="en-US" dirty="0">
              <a:solidFill>
                <a:srgbClr val="FF0000"/>
              </a:solidFill>
            </a:endParaRPr>
          </a:p>
          <a:p>
            <a:endParaRPr lang="en-US" dirty="0"/>
          </a:p>
        </p:txBody>
      </p:sp>
      <p:pic>
        <p:nvPicPr>
          <p:cNvPr id="4" name="Picture 3" descr="Macintosh HD:Users:nschwadron1:Documents:Committee:LWS-SC:LWS-10yrReport-2013:ReportFigs:Fig.jpg"/>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143000"/>
            <a:ext cx="3962400" cy="2438400"/>
          </a:xfrm>
          <a:prstGeom prst="rect">
            <a:avLst/>
          </a:prstGeom>
          <a:noFill/>
          <a:ln>
            <a:noFill/>
          </a:ln>
        </p:spPr>
      </p:pic>
      <p:pic>
        <p:nvPicPr>
          <p:cNvPr id="5" name="Picture 4"/>
          <p:cNvPicPr>
            <a:picLocks noChangeAspect="1"/>
          </p:cNvPicPr>
          <p:nvPr/>
        </p:nvPicPr>
        <p:blipFill>
          <a:blip r:embed="rId3"/>
          <a:stretch>
            <a:fillRect/>
          </a:stretch>
        </p:blipFill>
        <p:spPr>
          <a:xfrm>
            <a:off x="3048000" y="4191000"/>
            <a:ext cx="1987523" cy="2514600"/>
          </a:xfrm>
          <a:prstGeom prst="rect">
            <a:avLst/>
          </a:prstGeom>
        </p:spPr>
      </p:pic>
      <p:pic>
        <p:nvPicPr>
          <p:cNvPr id="6" name="Picture 5"/>
          <p:cNvPicPr>
            <a:picLocks noChangeAspect="1"/>
          </p:cNvPicPr>
          <p:nvPr/>
        </p:nvPicPr>
        <p:blipFill>
          <a:blip r:embed="rId4"/>
          <a:stretch>
            <a:fillRect/>
          </a:stretch>
        </p:blipFill>
        <p:spPr>
          <a:xfrm>
            <a:off x="5257800" y="4495800"/>
            <a:ext cx="3776133" cy="2163410"/>
          </a:xfrm>
          <a:prstGeom prst="rect">
            <a:avLst/>
          </a:prstGeom>
        </p:spPr>
      </p:pic>
      <p:sp>
        <p:nvSpPr>
          <p:cNvPr id="7" name="TextBox 6"/>
          <p:cNvSpPr txBox="1"/>
          <p:nvPr/>
        </p:nvSpPr>
        <p:spPr>
          <a:xfrm>
            <a:off x="3048000" y="3429000"/>
            <a:ext cx="6400800" cy="1169551"/>
          </a:xfrm>
          <a:prstGeom prst="rect">
            <a:avLst/>
          </a:prstGeom>
          <a:noFill/>
        </p:spPr>
        <p:txBody>
          <a:bodyPr wrap="square" rtlCol="0">
            <a:spAutoFit/>
          </a:bodyPr>
          <a:lstStyle/>
          <a:p>
            <a:r>
              <a:rPr lang="en-US" sz="1400" dirty="0">
                <a:solidFill>
                  <a:srgbClr val="FFFF00"/>
                </a:solidFill>
              </a:rPr>
              <a:t>Sun – Solar Wind – SEPs – </a:t>
            </a:r>
            <a:r>
              <a:rPr lang="en-US" sz="1400" dirty="0" err="1">
                <a:solidFill>
                  <a:srgbClr val="FFFF00"/>
                </a:solidFill>
              </a:rPr>
              <a:t>Heliosphere</a:t>
            </a:r>
            <a:r>
              <a:rPr lang="en-US" sz="1400" dirty="0">
                <a:solidFill>
                  <a:srgbClr val="FFFF00"/>
                </a:solidFill>
              </a:rPr>
              <a:t> – Cosmic </a:t>
            </a:r>
            <a:r>
              <a:rPr lang="en-US" sz="1400" dirty="0" smtClean="0">
                <a:solidFill>
                  <a:srgbClr val="FFFF00"/>
                </a:solidFill>
              </a:rPr>
              <a:t>Rays</a:t>
            </a:r>
          </a:p>
          <a:p>
            <a:endParaRPr lang="en-US" sz="1400" dirty="0" smtClean="0">
              <a:solidFill>
                <a:srgbClr val="FFFF00"/>
              </a:solidFill>
            </a:endParaRPr>
          </a:p>
          <a:p>
            <a:r>
              <a:rPr lang="en-US" sz="1400" dirty="0" smtClean="0">
                <a:solidFill>
                  <a:srgbClr val="FFFF00"/>
                </a:solidFill>
              </a:rPr>
              <a:t>Stars – Stellar Winds- Astrophysics Acceleration – </a:t>
            </a:r>
            <a:r>
              <a:rPr lang="en-US" sz="1400" dirty="0" err="1" smtClean="0">
                <a:solidFill>
                  <a:srgbClr val="FFFF00"/>
                </a:solidFill>
              </a:rPr>
              <a:t>Astropspheres</a:t>
            </a:r>
            <a:r>
              <a:rPr lang="en-US" sz="1400" dirty="0" smtClean="0">
                <a:solidFill>
                  <a:srgbClr val="FFFF00"/>
                </a:solidFill>
              </a:rPr>
              <a:t> – Cosmic Rays</a:t>
            </a:r>
            <a:endParaRPr lang="en-US" sz="1400" dirty="0">
              <a:solidFill>
                <a:srgbClr val="FFFF00"/>
              </a:solidFill>
            </a:endParaRPr>
          </a:p>
          <a:p>
            <a:endParaRPr lang="en-US" sz="1400" dirty="0" smtClean="0">
              <a:solidFill>
                <a:srgbClr val="FFFF00"/>
              </a:solidFill>
            </a:endParaRPr>
          </a:p>
          <a:p>
            <a:r>
              <a:rPr lang="en-US" sz="1400" dirty="0" smtClean="0">
                <a:solidFill>
                  <a:srgbClr val="FFFF00"/>
                </a:solidFill>
              </a:rPr>
              <a:t> </a:t>
            </a:r>
            <a:endParaRPr lang="en-US" sz="1400" dirty="0">
              <a:solidFill>
                <a:srgbClr val="FFFF00"/>
              </a:solidFill>
            </a:endParaRPr>
          </a:p>
        </p:txBody>
      </p:sp>
    </p:spTree>
    <p:extLst>
      <p:ext uri="{BB962C8B-B14F-4D97-AF65-F5344CB8AC3E}">
        <p14:creationId xmlns:p14="http://schemas.microsoft.com/office/powerpoint/2010/main" val="19787184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3810000" cy="1143000"/>
          </a:xfrm>
        </p:spPr>
        <p:txBody>
          <a:bodyPr/>
          <a:lstStyle/>
          <a:p>
            <a:r>
              <a:rPr lang="en-US" dirty="0" smtClean="0"/>
              <a:t>Critical future Areas for LWS Science</a:t>
            </a:r>
            <a:endParaRPr lang="en-US" dirty="0"/>
          </a:p>
        </p:txBody>
      </p:sp>
      <p:sp>
        <p:nvSpPr>
          <p:cNvPr id="3" name="Content Placeholder 2"/>
          <p:cNvSpPr>
            <a:spLocks noGrp="1"/>
          </p:cNvSpPr>
          <p:nvPr>
            <p:ph sz="quarter" idx="13"/>
          </p:nvPr>
        </p:nvSpPr>
        <p:spPr>
          <a:xfrm>
            <a:off x="304800" y="1600200"/>
            <a:ext cx="4267200" cy="4800600"/>
          </a:xfrm>
        </p:spPr>
        <p:txBody>
          <a:bodyPr>
            <a:normAutofit fontScale="62500" lnSpcReduction="20000"/>
          </a:bodyPr>
          <a:lstStyle/>
          <a:p>
            <a:r>
              <a:rPr lang="en-US" sz="2000" dirty="0"/>
              <a:t>F</a:t>
            </a:r>
            <a:r>
              <a:rPr lang="en-US" sz="2000" dirty="0" smtClean="0"/>
              <a:t>orecasting </a:t>
            </a:r>
            <a:r>
              <a:rPr lang="en-US" sz="2000" dirty="0"/>
              <a:t>collisions between operational satellites and the vast number of objects that have accumulated in low Earth orbit (LEO) over the past 60 years is related to many of the goals and challenges of the LWS program. </a:t>
            </a:r>
          </a:p>
          <a:p>
            <a:pPr lvl="1"/>
            <a:r>
              <a:rPr lang="en-US" dirty="0" smtClean="0"/>
              <a:t>Last </a:t>
            </a:r>
            <a:r>
              <a:rPr lang="en-US" dirty="0"/>
              <a:t>such </a:t>
            </a:r>
            <a:r>
              <a:rPr lang="en-US" dirty="0" smtClean="0"/>
              <a:t>February 2009</a:t>
            </a:r>
            <a:r>
              <a:rPr lang="en-US" dirty="0"/>
              <a:t> </a:t>
            </a:r>
            <a:r>
              <a:rPr lang="en-US" dirty="0" smtClean="0"/>
              <a:t>- defunct </a:t>
            </a:r>
            <a:r>
              <a:rPr lang="en-US" dirty="0"/>
              <a:t>Russian </a:t>
            </a:r>
            <a:r>
              <a:rPr lang="en-US" dirty="0" smtClean="0"/>
              <a:t>S/C destroyed </a:t>
            </a:r>
            <a:r>
              <a:rPr lang="en-US" dirty="0"/>
              <a:t>Iridium 33</a:t>
            </a:r>
            <a:r>
              <a:rPr lang="en-US" dirty="0" smtClean="0"/>
              <a:t>, </a:t>
            </a:r>
            <a:r>
              <a:rPr lang="en-US" dirty="0"/>
              <a:t>operating </a:t>
            </a:r>
            <a:r>
              <a:rPr lang="en-US" dirty="0" err="1" smtClean="0"/>
              <a:t>comm</a:t>
            </a:r>
            <a:r>
              <a:rPr lang="en-US" dirty="0" smtClean="0"/>
              <a:t> sat.</a:t>
            </a:r>
          </a:p>
          <a:p>
            <a:pPr lvl="1"/>
            <a:r>
              <a:rPr lang="en-US" dirty="0"/>
              <a:t>N</a:t>
            </a:r>
            <a:r>
              <a:rPr lang="en-US" dirty="0" smtClean="0"/>
              <a:t>ear</a:t>
            </a:r>
            <a:r>
              <a:rPr lang="en-US" dirty="0"/>
              <a:t>-term (1-7 days) evolution of solar activity </a:t>
            </a:r>
            <a:r>
              <a:rPr lang="en-US" dirty="0" smtClean="0"/>
              <a:t>for </a:t>
            </a:r>
          </a:p>
          <a:p>
            <a:pPr lvl="1"/>
            <a:r>
              <a:rPr lang="en-US" dirty="0"/>
              <a:t>D</a:t>
            </a:r>
            <a:r>
              <a:rPr lang="en-US" dirty="0" smtClean="0"/>
              <a:t>ensity </a:t>
            </a:r>
            <a:r>
              <a:rPr lang="en-US" dirty="0"/>
              <a:t>forecast </a:t>
            </a:r>
            <a:r>
              <a:rPr lang="en-US" dirty="0" smtClean="0"/>
              <a:t>uncertainty (satellite drag) </a:t>
            </a:r>
          </a:p>
          <a:p>
            <a:pPr lvl="1"/>
            <a:r>
              <a:rPr lang="en-US" dirty="0"/>
              <a:t>L</a:t>
            </a:r>
            <a:r>
              <a:rPr lang="en-US" dirty="0" smtClean="0"/>
              <a:t>ong</a:t>
            </a:r>
            <a:r>
              <a:rPr lang="en-US" dirty="0"/>
              <a:t>-term (decades to centuries) forecasting and remediation of the debris </a:t>
            </a:r>
            <a:r>
              <a:rPr lang="en-US" dirty="0" smtClean="0"/>
              <a:t>population. </a:t>
            </a:r>
          </a:p>
          <a:p>
            <a:pPr marL="914400" lvl="2" indent="0">
              <a:buNone/>
            </a:pPr>
            <a:r>
              <a:rPr lang="en-US" dirty="0" smtClean="0"/>
              <a:t>Atmospheric </a:t>
            </a:r>
            <a:r>
              <a:rPr lang="en-US" dirty="0"/>
              <a:t>drag </a:t>
            </a:r>
            <a:r>
              <a:rPr lang="en-US" dirty="0" smtClean="0"/>
              <a:t> - only </a:t>
            </a:r>
            <a:r>
              <a:rPr lang="en-US" dirty="0"/>
              <a:t>mechanism by which space objects are removed from </a:t>
            </a:r>
            <a:r>
              <a:rPr lang="en-US" dirty="0" smtClean="0"/>
              <a:t>orbit</a:t>
            </a:r>
            <a:endParaRPr lang="en-US" dirty="0"/>
          </a:p>
          <a:p>
            <a:pPr marL="914400" lvl="2" indent="0">
              <a:buNone/>
            </a:pPr>
            <a:r>
              <a:rPr lang="en-US" dirty="0" smtClean="0"/>
              <a:t>Long</a:t>
            </a:r>
            <a:r>
              <a:rPr lang="en-US" dirty="0"/>
              <a:t>-term evolution of the Sun and Earth’s </a:t>
            </a:r>
            <a:r>
              <a:rPr lang="en-US" dirty="0" smtClean="0"/>
              <a:t>atmosphere </a:t>
            </a:r>
            <a:r>
              <a:rPr lang="en-US" dirty="0"/>
              <a:t>have profound effects on the future size and characteristics of the debris </a:t>
            </a:r>
            <a:r>
              <a:rPr lang="en-US" dirty="0" smtClean="0"/>
              <a:t>field    </a:t>
            </a:r>
          </a:p>
          <a:p>
            <a:r>
              <a:rPr lang="en-US" sz="2000" dirty="0"/>
              <a:t>Sun-climate theme </a:t>
            </a:r>
            <a:r>
              <a:rPr lang="en-US" sz="2000" dirty="0" smtClean="0"/>
              <a:t>has </a:t>
            </a:r>
            <a:r>
              <a:rPr lang="en-US" sz="2000" dirty="0"/>
              <a:t>unique societal </a:t>
            </a:r>
            <a:r>
              <a:rPr lang="en-US" sz="2000" dirty="0" smtClean="0"/>
              <a:t>relevance</a:t>
            </a:r>
          </a:p>
          <a:p>
            <a:pPr lvl="1"/>
            <a:r>
              <a:rPr lang="en-US" dirty="0"/>
              <a:t>U</a:t>
            </a:r>
            <a:r>
              <a:rPr lang="en-US" dirty="0" smtClean="0"/>
              <a:t>niquely </a:t>
            </a:r>
            <a:r>
              <a:rPr lang="en-US" dirty="0"/>
              <a:t>challenging inter-disciplinary theme </a:t>
            </a:r>
            <a:r>
              <a:rPr lang="en-US" dirty="0" smtClean="0"/>
              <a:t>extends into geo</a:t>
            </a:r>
            <a:r>
              <a:rPr lang="en-US" dirty="0"/>
              <a:t>-</a:t>
            </a:r>
            <a:r>
              <a:rPr lang="en-US" dirty="0" smtClean="0"/>
              <a:t>sciences</a:t>
            </a:r>
          </a:p>
          <a:p>
            <a:pPr lvl="1"/>
            <a:r>
              <a:rPr lang="en-US" dirty="0"/>
              <a:t>C</a:t>
            </a:r>
            <a:r>
              <a:rPr lang="en-US" dirty="0" smtClean="0"/>
              <a:t>omplex </a:t>
            </a:r>
            <a:r>
              <a:rPr lang="en-US" dirty="0"/>
              <a:t>web of physical processes to be </a:t>
            </a:r>
            <a:r>
              <a:rPr lang="en-US" dirty="0" smtClean="0"/>
              <a:t>studied</a:t>
            </a:r>
            <a:endParaRPr lang="en-US" dirty="0"/>
          </a:p>
          <a:p>
            <a:pPr lvl="1"/>
            <a:r>
              <a:rPr lang="en-US" dirty="0" smtClean="0"/>
              <a:t> </a:t>
            </a:r>
            <a:r>
              <a:rPr lang="en-US" dirty="0"/>
              <a:t>LWS TR&amp;T theme has proven </a:t>
            </a:r>
            <a:r>
              <a:rPr lang="en-US" dirty="0" smtClean="0"/>
              <a:t>important </a:t>
            </a:r>
            <a:r>
              <a:rPr lang="en-US" dirty="0" smtClean="0"/>
              <a:t>in overall </a:t>
            </a:r>
            <a:r>
              <a:rPr lang="en-US" dirty="0"/>
              <a:t>study of climate and climate change </a:t>
            </a:r>
            <a:r>
              <a:rPr lang="en-US" dirty="0" smtClean="0"/>
              <a:t>because </a:t>
            </a:r>
            <a:r>
              <a:rPr lang="en-US" dirty="0"/>
              <a:t>it stimulates the expertise close to the core of the LWS goals </a:t>
            </a:r>
            <a:r>
              <a:rPr lang="en-US" dirty="0" smtClean="0"/>
              <a:t> </a:t>
            </a:r>
          </a:p>
          <a:p>
            <a:endParaRPr lang="en-US" dirty="0"/>
          </a:p>
        </p:txBody>
      </p:sp>
      <p:pic>
        <p:nvPicPr>
          <p:cNvPr id="5" name="Picture 4"/>
          <p:cNvPicPr>
            <a:picLocks noChangeAspect="1"/>
          </p:cNvPicPr>
          <p:nvPr/>
        </p:nvPicPr>
        <p:blipFill>
          <a:blip r:embed="rId4"/>
          <a:stretch>
            <a:fillRect/>
          </a:stretch>
        </p:blipFill>
        <p:spPr>
          <a:xfrm>
            <a:off x="4724400" y="3874770"/>
            <a:ext cx="4419600" cy="2983230"/>
          </a:xfrm>
          <a:prstGeom prst="rect">
            <a:avLst/>
          </a:prstGeom>
        </p:spPr>
      </p:pic>
      <p:sp>
        <p:nvSpPr>
          <p:cNvPr id="6" name="TextBox 5"/>
          <p:cNvSpPr txBox="1"/>
          <p:nvPr/>
        </p:nvSpPr>
        <p:spPr>
          <a:xfrm>
            <a:off x="2819400" y="6434035"/>
            <a:ext cx="1905000" cy="415498"/>
          </a:xfrm>
          <a:prstGeom prst="rect">
            <a:avLst/>
          </a:prstGeom>
          <a:noFill/>
        </p:spPr>
        <p:txBody>
          <a:bodyPr wrap="square" rtlCol="0">
            <a:spAutoFit/>
          </a:bodyPr>
          <a:lstStyle/>
          <a:p>
            <a:r>
              <a:rPr lang="en-US" sz="1050" dirty="0" smtClean="0"/>
              <a:t>0.1% TSI variability with solar cycle</a:t>
            </a:r>
          </a:p>
          <a:p>
            <a:r>
              <a:rPr lang="en-US" sz="1050" i="1" dirty="0" smtClean="0"/>
              <a:t>Courtesy G. Kopp, </a:t>
            </a:r>
            <a:r>
              <a:rPr lang="en-US" sz="1050" i="1" dirty="0" err="1" smtClean="0"/>
              <a:t>UColorado</a:t>
            </a:r>
            <a:endParaRPr lang="en-US" sz="1050" i="1" dirty="0"/>
          </a:p>
        </p:txBody>
      </p:sp>
      <p:pic>
        <p:nvPicPr>
          <p:cNvPr id="10" name="Picture 9"/>
          <p:cNvPicPr>
            <a:picLocks noChangeAspect="1"/>
          </p:cNvPicPr>
          <p:nvPr/>
        </p:nvPicPr>
        <p:blipFill>
          <a:blip r:embed="rId5"/>
          <a:stretch>
            <a:fillRect/>
          </a:stretch>
        </p:blipFill>
        <p:spPr>
          <a:xfrm>
            <a:off x="5334000" y="152400"/>
            <a:ext cx="3048000" cy="3048000"/>
          </a:xfrm>
          <a:prstGeom prst="rect">
            <a:avLst/>
          </a:prstGeom>
        </p:spPr>
      </p:pic>
      <p:pic>
        <p:nvPicPr>
          <p:cNvPr id="12" name="giphy.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8200" y="-8467"/>
            <a:ext cx="5065928" cy="3657600"/>
          </a:xfrm>
          <a:prstGeom prst="rect">
            <a:avLst/>
          </a:prstGeom>
        </p:spPr>
      </p:pic>
    </p:spTree>
    <p:extLst>
      <p:ext uri="{BB962C8B-B14F-4D97-AF65-F5344CB8AC3E}">
        <p14:creationId xmlns:p14="http://schemas.microsoft.com/office/powerpoint/2010/main" val="2727688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810000" cy="1371600"/>
          </a:xfrm>
        </p:spPr>
        <p:txBody>
          <a:bodyPr/>
          <a:lstStyle/>
          <a:p>
            <a:r>
              <a:rPr lang="en-US" dirty="0" smtClean="0"/>
              <a:t>Transformative </a:t>
            </a:r>
            <a:r>
              <a:rPr lang="en-US" dirty="0" smtClean="0"/>
              <a:t>enhancements in </a:t>
            </a:r>
            <a:r>
              <a:rPr lang="en-US" dirty="0" smtClean="0"/>
              <a:t>computational </a:t>
            </a:r>
            <a:r>
              <a:rPr lang="en-US" dirty="0" smtClean="0"/>
              <a:t>modeling</a:t>
            </a:r>
            <a:endParaRPr lang="en-US" dirty="0"/>
          </a:p>
        </p:txBody>
      </p:sp>
      <p:pic>
        <p:nvPicPr>
          <p:cNvPr id="7" name="Content Placeholder 6" descr="CME-development.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1196" b="11196"/>
          <a:stretch>
            <a:fillRect/>
          </a:stretch>
        </p:blipFill>
        <p:spPr>
          <a:xfrm>
            <a:off x="4888089" y="4614333"/>
            <a:ext cx="4255911" cy="2209800"/>
          </a:xfrm>
        </p:spPr>
      </p:pic>
      <p:pic>
        <p:nvPicPr>
          <p:cNvPr id="4" name="Picture 3" descr="Description: WSA_Enlil_3435_CME.png"/>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
            <a:ext cx="4267200" cy="2328333"/>
          </a:xfrm>
          <a:prstGeom prst="rect">
            <a:avLst/>
          </a:prstGeom>
          <a:noFill/>
          <a:ln>
            <a:noFill/>
          </a:ln>
        </p:spPr>
      </p:pic>
      <p:pic>
        <p:nvPicPr>
          <p:cNvPr id="5" name="Picture 4" descr="Macintosh HD:Users:nschwadron1:Documents:Committee:LWS-SC:LWS-10yrReport-2013:Figs:CME_PSI.pdf"/>
          <p:cNvPicPr/>
          <p:nvPr/>
        </p:nvPicPr>
        <p:blipFill>
          <a:blip r:embed="rId4">
            <a:extLst>
              <a:ext uri="{28A0092B-C50C-407E-A947-70E740481C1C}">
                <a14:useLocalDpi xmlns:a14="http://schemas.microsoft.com/office/drawing/2010/main" val="0"/>
              </a:ext>
            </a:extLst>
          </a:blip>
          <a:srcRect/>
          <a:stretch>
            <a:fillRect/>
          </a:stretch>
        </p:blipFill>
        <p:spPr bwMode="auto">
          <a:xfrm>
            <a:off x="4950883" y="2667000"/>
            <a:ext cx="4184650" cy="1524000"/>
          </a:xfrm>
          <a:prstGeom prst="rect">
            <a:avLst/>
          </a:prstGeom>
          <a:noFill/>
          <a:ln>
            <a:noFill/>
          </a:ln>
        </p:spPr>
      </p:pic>
      <p:sp>
        <p:nvSpPr>
          <p:cNvPr id="8" name="Content Placeholder 2"/>
          <p:cNvSpPr txBox="1">
            <a:spLocks/>
          </p:cNvSpPr>
          <p:nvPr/>
        </p:nvSpPr>
        <p:spPr>
          <a:xfrm>
            <a:off x="609600" y="2438400"/>
            <a:ext cx="4114800" cy="32766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n-US" dirty="0" smtClean="0"/>
              <a:t>Transition from the present-day </a:t>
            </a:r>
            <a:r>
              <a:rPr lang="en-US" dirty="0" err="1" smtClean="0"/>
              <a:t>terascale</a:t>
            </a:r>
            <a:r>
              <a:rPr lang="en-US" dirty="0" smtClean="0"/>
              <a:t> and </a:t>
            </a:r>
            <a:r>
              <a:rPr lang="en-US" dirty="0" err="1" smtClean="0"/>
              <a:t>petascale</a:t>
            </a:r>
            <a:r>
              <a:rPr lang="en-US" dirty="0" smtClean="0"/>
              <a:t> systems to the </a:t>
            </a:r>
            <a:r>
              <a:rPr lang="en-US" dirty="0" err="1" smtClean="0"/>
              <a:t>exascale</a:t>
            </a:r>
            <a:r>
              <a:rPr lang="en-US" dirty="0" smtClean="0"/>
              <a:t> in the near future, empowering the science community to further undertake challenges that can be potentially transformational </a:t>
            </a:r>
          </a:p>
          <a:p>
            <a:endParaRPr lang="en-US" sz="1400" dirty="0"/>
          </a:p>
          <a:p>
            <a:pPr lvl="1"/>
            <a:r>
              <a:rPr lang="en-US" sz="1400" dirty="0"/>
              <a:t>High performance solvers and advanced algorithms for fluid simulations</a:t>
            </a:r>
          </a:p>
          <a:p>
            <a:pPr lvl="1"/>
            <a:r>
              <a:rPr lang="en-US" sz="1400" dirty="0"/>
              <a:t>Advanced kinetic simulation approaches and algorithms</a:t>
            </a:r>
          </a:p>
          <a:p>
            <a:pPr lvl="1"/>
            <a:r>
              <a:rPr lang="en-US" sz="1400" dirty="0"/>
              <a:t>Computational framework: coupling physics across disparate scales</a:t>
            </a:r>
          </a:p>
          <a:p>
            <a:pPr lvl="1"/>
            <a:r>
              <a:rPr lang="en-US" sz="1400" dirty="0"/>
              <a:t>Analysis tools, parallel visualization and data mining and assimilation </a:t>
            </a:r>
          </a:p>
          <a:p>
            <a:endParaRPr lang="en-US" dirty="0" smtClean="0"/>
          </a:p>
          <a:p>
            <a:endParaRPr lang="en-US" dirty="0"/>
          </a:p>
        </p:txBody>
      </p:sp>
      <p:sp>
        <p:nvSpPr>
          <p:cNvPr id="9" name="TextBox 8"/>
          <p:cNvSpPr txBox="1"/>
          <p:nvPr/>
        </p:nvSpPr>
        <p:spPr>
          <a:xfrm>
            <a:off x="-524933" y="-3488267"/>
            <a:ext cx="184666" cy="369332"/>
          </a:xfrm>
          <a:prstGeom prst="rect">
            <a:avLst/>
          </a:prstGeom>
          <a:noFill/>
        </p:spPr>
        <p:txBody>
          <a:bodyPr wrap="none" rtlCol="0">
            <a:spAutoFit/>
          </a:bodyPr>
          <a:lstStyle/>
          <a:p>
            <a:endParaRPr lang="en-US" dirty="0"/>
          </a:p>
        </p:txBody>
      </p:sp>
      <p:sp>
        <p:nvSpPr>
          <p:cNvPr id="10" name="TextBox 9"/>
          <p:cNvSpPr txBox="1"/>
          <p:nvPr/>
        </p:nvSpPr>
        <p:spPr>
          <a:xfrm>
            <a:off x="5029200" y="2362200"/>
            <a:ext cx="4022542" cy="369332"/>
          </a:xfrm>
          <a:prstGeom prst="rect">
            <a:avLst/>
          </a:prstGeom>
          <a:noFill/>
        </p:spPr>
        <p:txBody>
          <a:bodyPr wrap="square" rtlCol="0">
            <a:spAutoFit/>
          </a:bodyPr>
          <a:lstStyle/>
          <a:p>
            <a:r>
              <a:rPr lang="en-US" dirty="0" smtClean="0"/>
              <a:t>Tracking CMEs via </a:t>
            </a:r>
            <a:r>
              <a:rPr lang="en-US" dirty="0" err="1" smtClean="0"/>
              <a:t>Enlil</a:t>
            </a:r>
            <a:r>
              <a:rPr lang="en-US" dirty="0" smtClean="0"/>
              <a:t> Modeling at CCMC</a:t>
            </a:r>
            <a:endParaRPr lang="en-US" dirty="0"/>
          </a:p>
        </p:txBody>
      </p:sp>
      <p:sp>
        <p:nvSpPr>
          <p:cNvPr id="11" name="TextBox 10"/>
          <p:cNvSpPr txBox="1"/>
          <p:nvPr/>
        </p:nvSpPr>
        <p:spPr>
          <a:xfrm>
            <a:off x="5029200" y="4267200"/>
            <a:ext cx="3897333" cy="307777"/>
          </a:xfrm>
          <a:prstGeom prst="rect">
            <a:avLst/>
          </a:prstGeom>
          <a:noFill/>
        </p:spPr>
        <p:txBody>
          <a:bodyPr wrap="none" rtlCol="0">
            <a:spAutoFit/>
          </a:bodyPr>
          <a:lstStyle/>
          <a:p>
            <a:r>
              <a:rPr lang="en-US" sz="1400" dirty="0" smtClean="0"/>
              <a:t>PSI MAS Model and C-SWEPA, Schwadron et al., 2014b</a:t>
            </a:r>
            <a:endParaRPr lang="en-US" sz="1400" dirty="0"/>
          </a:p>
        </p:txBody>
      </p:sp>
    </p:spTree>
    <p:extLst>
      <p:ext uri="{BB962C8B-B14F-4D97-AF65-F5344CB8AC3E}">
        <p14:creationId xmlns:p14="http://schemas.microsoft.com/office/powerpoint/2010/main" val="17979810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143000"/>
          </a:xfrm>
        </p:spPr>
        <p:txBody>
          <a:bodyPr/>
          <a:lstStyle/>
          <a:p>
            <a:r>
              <a:rPr lang="en-US" i="1" dirty="0" smtClean="0">
                <a:solidFill>
                  <a:srgbClr val="FF0000"/>
                </a:solidFill>
              </a:rPr>
              <a:t>Interaction with User Communities</a:t>
            </a:r>
            <a:endParaRPr lang="en-US" i="1" dirty="0">
              <a:solidFill>
                <a:srgbClr val="FF0000"/>
              </a:solidFill>
            </a:endParaRPr>
          </a:p>
        </p:txBody>
      </p:sp>
      <p:sp>
        <p:nvSpPr>
          <p:cNvPr id="3" name="Content Placeholder 2"/>
          <p:cNvSpPr>
            <a:spLocks noGrp="1"/>
          </p:cNvSpPr>
          <p:nvPr>
            <p:ph sz="quarter" idx="13"/>
          </p:nvPr>
        </p:nvSpPr>
        <p:spPr/>
        <p:txBody>
          <a:bodyPr>
            <a:normAutofit/>
          </a:bodyPr>
          <a:lstStyle/>
          <a:p>
            <a:r>
              <a:rPr lang="en-US" sz="2800" dirty="0" smtClean="0"/>
              <a:t>FST</a:t>
            </a:r>
            <a:r>
              <a:rPr lang="en-US" sz="2800" dirty="0"/>
              <a:t>, SC and TST teams </a:t>
            </a:r>
            <a:r>
              <a:rPr lang="en-US" sz="2800" dirty="0" smtClean="0"/>
              <a:t>partner </a:t>
            </a:r>
            <a:r>
              <a:rPr lang="en-US" sz="2800" dirty="0"/>
              <a:t>with members of key space weather centers (e.g., CCMC, NASA/SRAG, and NOAA/SWPC) </a:t>
            </a:r>
          </a:p>
          <a:p>
            <a:pPr lvl="1"/>
            <a:r>
              <a:rPr lang="en-US" sz="2400" dirty="0" smtClean="0"/>
              <a:t>facilitate </a:t>
            </a:r>
            <a:r>
              <a:rPr lang="en-US" sz="2400" dirty="0"/>
              <a:t>better interaction with user </a:t>
            </a:r>
            <a:r>
              <a:rPr lang="en-US" sz="2400" dirty="0" smtClean="0"/>
              <a:t>communities</a:t>
            </a:r>
          </a:p>
          <a:p>
            <a:pPr lvl="1"/>
            <a:r>
              <a:rPr lang="en-US" sz="2400" dirty="0" smtClean="0"/>
              <a:t>deliverables </a:t>
            </a:r>
            <a:r>
              <a:rPr lang="en-US" sz="2400" dirty="0"/>
              <a:t>that best serve user needs. </a:t>
            </a:r>
            <a:endParaRPr lang="en-US" sz="2400" dirty="0" smtClean="0"/>
          </a:p>
          <a:p>
            <a:r>
              <a:rPr lang="en-US" sz="2800" dirty="0" smtClean="0"/>
              <a:t>Upon team selection, NASA</a:t>
            </a:r>
            <a:r>
              <a:rPr lang="en-US" sz="2800" dirty="0"/>
              <a:t>/HQ will contact relevant modeling centers to identify liaisons to appropriate user communities. </a:t>
            </a:r>
          </a:p>
          <a:p>
            <a:endParaRPr lang="en-US" dirty="0"/>
          </a:p>
        </p:txBody>
      </p:sp>
    </p:spTree>
    <p:extLst>
      <p:ext uri="{BB962C8B-B14F-4D97-AF65-F5344CB8AC3E}">
        <p14:creationId xmlns:p14="http://schemas.microsoft.com/office/powerpoint/2010/main" val="33798402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3886200" cy="1143000"/>
          </a:xfrm>
        </p:spPr>
        <p:txBody>
          <a:bodyPr/>
          <a:lstStyle/>
          <a:p>
            <a:r>
              <a:rPr lang="en-US" dirty="0" smtClean="0">
                <a:solidFill>
                  <a:srgbClr val="FF0000"/>
                </a:solidFill>
              </a:rPr>
              <a:t>Sustainable Management of LWS</a:t>
            </a:r>
            <a:endParaRPr lang="en-US" dirty="0">
              <a:solidFill>
                <a:srgbClr val="FF0000"/>
              </a:solidFill>
            </a:endParaRPr>
          </a:p>
        </p:txBody>
      </p:sp>
      <p:sp>
        <p:nvSpPr>
          <p:cNvPr id="3" name="Content Placeholder 2"/>
          <p:cNvSpPr>
            <a:spLocks noGrp="1"/>
          </p:cNvSpPr>
          <p:nvPr>
            <p:ph sz="quarter" idx="13"/>
          </p:nvPr>
        </p:nvSpPr>
        <p:spPr>
          <a:xfrm>
            <a:off x="381000" y="1600200"/>
            <a:ext cx="3886200" cy="4114800"/>
          </a:xfrm>
        </p:spPr>
        <p:txBody>
          <a:bodyPr/>
          <a:lstStyle/>
          <a:p>
            <a:r>
              <a:rPr lang="en-US" dirty="0" smtClean="0"/>
              <a:t>Current management unsustainable (2 program scientists)</a:t>
            </a:r>
          </a:p>
          <a:p>
            <a:r>
              <a:rPr lang="en-US" dirty="0" smtClean="0"/>
              <a:t>Need to develop a structure in-line with LWS needs</a:t>
            </a:r>
          </a:p>
          <a:p>
            <a:pPr lvl="1"/>
            <a:r>
              <a:rPr lang="en-US" dirty="0" smtClean="0"/>
              <a:t>Re-establish LWS MOWG</a:t>
            </a:r>
          </a:p>
          <a:p>
            <a:pPr lvl="1"/>
            <a:r>
              <a:rPr lang="en-US" dirty="0"/>
              <a:t>S</a:t>
            </a:r>
            <a:r>
              <a:rPr lang="en-US" dirty="0" smtClean="0"/>
              <a:t>tructure enabling active management with interactions and coordination across groups, centers, organizations and divisions</a:t>
            </a:r>
          </a:p>
          <a:p>
            <a:pPr lvl="1"/>
            <a:r>
              <a:rPr lang="en-US" dirty="0" smtClean="0"/>
              <a:t>Structure for developing interactions and mediating delivery of products needed by user communities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400"/>
            <a:ext cx="4572000" cy="327660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572000" cy="3064933"/>
          </a:xfrm>
          <a:prstGeom prst="rect">
            <a:avLst/>
          </a:prstGeom>
          <a:noFill/>
          <a:ln>
            <a:noFill/>
          </a:ln>
        </p:spPr>
      </p:pic>
      <p:sp>
        <p:nvSpPr>
          <p:cNvPr id="6" name="TextBox 5"/>
          <p:cNvSpPr txBox="1"/>
          <p:nvPr/>
        </p:nvSpPr>
        <p:spPr>
          <a:xfrm>
            <a:off x="5181600" y="3429000"/>
            <a:ext cx="3411811" cy="369332"/>
          </a:xfrm>
          <a:prstGeom prst="rect">
            <a:avLst/>
          </a:prstGeom>
          <a:noFill/>
        </p:spPr>
        <p:txBody>
          <a:bodyPr wrap="none" rtlCol="0">
            <a:spAutoFit/>
          </a:bodyPr>
          <a:lstStyle/>
          <a:p>
            <a:r>
              <a:rPr lang="en-US" dirty="0" smtClean="0"/>
              <a:t>Management structure of LWS in 2002</a:t>
            </a:r>
            <a:endParaRPr lang="en-US" dirty="0"/>
          </a:p>
        </p:txBody>
      </p:sp>
    </p:spTree>
    <p:extLst>
      <p:ext uri="{BB962C8B-B14F-4D97-AF65-F5344CB8AC3E}">
        <p14:creationId xmlns:p14="http://schemas.microsoft.com/office/powerpoint/2010/main" val="21657028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Cover.png"/>
          <p:cNvPicPr>
            <a:picLocks noChangeAspect="1"/>
          </p:cNvPicPr>
          <p:nvPr/>
        </p:nvPicPr>
        <p:blipFill rotWithShape="1">
          <a:blip r:embed="rId2" cstate="print">
            <a:extLst>
              <a:ext uri="{28A0092B-C50C-407E-A947-70E740481C1C}">
                <a14:useLocalDpi xmlns:a14="http://schemas.microsoft.com/office/drawing/2010/main" val="0"/>
              </a:ext>
            </a:extLst>
          </a:blip>
          <a:srcRect b="19666"/>
          <a:stretch/>
        </p:blipFill>
        <p:spPr>
          <a:xfrm>
            <a:off x="-84159" y="0"/>
            <a:ext cx="9228159" cy="6858000"/>
          </a:xfrm>
          <a:prstGeom prst="rect">
            <a:avLst/>
          </a:prstGeom>
        </p:spPr>
      </p:pic>
      <p:sp>
        <p:nvSpPr>
          <p:cNvPr id="5" name="TextBox 4"/>
          <p:cNvSpPr txBox="1"/>
          <p:nvPr/>
        </p:nvSpPr>
        <p:spPr>
          <a:xfrm>
            <a:off x="1066800" y="228600"/>
            <a:ext cx="7543800" cy="1446550"/>
          </a:xfrm>
          <a:prstGeom prst="rect">
            <a:avLst/>
          </a:prstGeom>
          <a:noFill/>
        </p:spPr>
        <p:txBody>
          <a:bodyPr wrap="square" rtlCol="0">
            <a:spAutoFit/>
          </a:bodyPr>
          <a:lstStyle/>
          <a:p>
            <a:pPr algn="ctr"/>
            <a:r>
              <a:rPr lang="en-US" sz="3200" b="1" dirty="0">
                <a:solidFill>
                  <a:srgbClr val="FF0000"/>
                </a:solidFill>
              </a:rPr>
              <a:t>Living With A Star</a:t>
            </a:r>
          </a:p>
          <a:p>
            <a:pPr algn="ctr"/>
            <a:r>
              <a:rPr lang="en-US" sz="2800" dirty="0"/>
              <a:t>Enabling Science, Technology and Exploration </a:t>
            </a:r>
          </a:p>
          <a:p>
            <a:pPr algn="ctr"/>
            <a:r>
              <a:rPr lang="en-US" sz="2800" dirty="0"/>
              <a:t>to Advance Society</a:t>
            </a:r>
          </a:p>
        </p:txBody>
      </p:sp>
      <p:sp>
        <p:nvSpPr>
          <p:cNvPr id="6" name="Content Placeholder 2"/>
          <p:cNvSpPr txBox="1">
            <a:spLocks/>
          </p:cNvSpPr>
          <p:nvPr/>
        </p:nvSpPr>
        <p:spPr>
          <a:xfrm>
            <a:off x="1219200" y="1905000"/>
            <a:ext cx="7696200" cy="4959842"/>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r>
              <a:rPr lang="en-US" sz="4200" dirty="0" smtClean="0"/>
              <a:t>Building from a strong foundation of innovation in the first decade of LWS</a:t>
            </a:r>
          </a:p>
          <a:p>
            <a:r>
              <a:rPr lang="en-US" sz="4200" dirty="0" smtClean="0"/>
              <a:t>LWS Fundamentally Rooted in the Science and Goals Laid out by the SSP Decadal Survey </a:t>
            </a:r>
          </a:p>
          <a:p>
            <a:r>
              <a:rPr lang="en-US" sz="4200" dirty="0" smtClean="0"/>
              <a:t>LWS 10 Year Vision Responds to Societal Demand for Improved Space Weather Services</a:t>
            </a:r>
          </a:p>
          <a:p>
            <a:pPr lvl="1"/>
            <a:r>
              <a:rPr lang="en-US" sz="3400" dirty="0"/>
              <a:t>Stronger link between scientific and user communities</a:t>
            </a:r>
          </a:p>
          <a:p>
            <a:pPr lvl="1"/>
            <a:r>
              <a:rPr lang="en-US" sz="3400" dirty="0"/>
              <a:t>Long-term targeted areas of </a:t>
            </a:r>
            <a:r>
              <a:rPr lang="en-US" sz="3400" i="1" dirty="0"/>
              <a:t>System Science: </a:t>
            </a:r>
            <a:r>
              <a:rPr lang="en-US" sz="3400" dirty="0"/>
              <a:t>Strategic Science Areas</a:t>
            </a:r>
          </a:p>
          <a:p>
            <a:pPr lvl="1"/>
            <a:r>
              <a:rPr lang="en-US" sz="3400" dirty="0"/>
              <a:t>LWS-Drive Initiatives and science centers develop transformative predictive capabilities</a:t>
            </a:r>
          </a:p>
          <a:p>
            <a:pPr lvl="1"/>
            <a:r>
              <a:rPr lang="en-US" sz="3400" dirty="0" smtClean="0"/>
              <a:t>Foster </a:t>
            </a:r>
            <a:r>
              <a:rPr lang="en-US" sz="3400" dirty="0"/>
              <a:t>a coordinated collaborative research environment in the national and international community* </a:t>
            </a:r>
          </a:p>
          <a:p>
            <a:pPr lvl="1"/>
            <a:r>
              <a:rPr lang="en-US" sz="3400" dirty="0"/>
              <a:t>More flexible and affordable program makes better use of ground based facilities that fulfill critical needs of the LWS </a:t>
            </a:r>
            <a:r>
              <a:rPr lang="en-US" sz="3400" dirty="0" smtClean="0"/>
              <a:t>program</a:t>
            </a:r>
          </a:p>
          <a:p>
            <a:pPr lvl="1"/>
            <a:r>
              <a:rPr lang="en-US" sz="3400" dirty="0" smtClean="0"/>
              <a:t>New and Augmented Fundamental Science and Technology Development Areas  </a:t>
            </a:r>
          </a:p>
          <a:p>
            <a:r>
              <a:rPr lang="en-US" sz="4400" dirty="0" smtClean="0"/>
              <a:t>Augmented Management Structure to Facilitate Delivery of Targeted Applications and Products for User Communities</a:t>
            </a:r>
          </a:p>
          <a:p>
            <a:pPr marL="0" indent="0">
              <a:buNone/>
            </a:pPr>
            <a:endParaRPr lang="en-US" sz="4400" dirty="0"/>
          </a:p>
          <a:p>
            <a:endParaRPr lang="en-US" dirty="0">
              <a:solidFill>
                <a:srgbClr val="FF0000"/>
              </a:solidFill>
            </a:endParaRPr>
          </a:p>
        </p:txBody>
      </p:sp>
    </p:spTree>
    <p:extLst>
      <p:ext uri="{BB962C8B-B14F-4D97-AF65-F5344CB8AC3E}">
        <p14:creationId xmlns:p14="http://schemas.microsoft.com/office/powerpoint/2010/main" val="23005444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1143000"/>
          </a:xfrm>
        </p:spPr>
        <p:txBody>
          <a:bodyPr/>
          <a:lstStyle/>
          <a:p>
            <a:r>
              <a:rPr lang="en-US" i="1" dirty="0" smtClean="0">
                <a:solidFill>
                  <a:srgbClr val="FF0000"/>
                </a:solidFill>
              </a:rPr>
              <a:t>Living with a STAR –</a:t>
            </a:r>
            <a:br>
              <a:rPr lang="en-US" i="1" dirty="0" smtClean="0">
                <a:solidFill>
                  <a:srgbClr val="FF0000"/>
                </a:solidFill>
              </a:rPr>
            </a:br>
            <a:r>
              <a:rPr lang="en-US" i="1" dirty="0"/>
              <a:t>	</a:t>
            </a:r>
            <a:r>
              <a:rPr lang="en-US" i="1" dirty="0" smtClean="0"/>
              <a:t> TR &amp; T </a:t>
            </a:r>
            <a:r>
              <a:rPr lang="en-US" i="1" dirty="0" smtClean="0">
                <a:solidFill>
                  <a:srgbClr val="FF0000"/>
                </a:solidFill>
              </a:rPr>
              <a:t>Steering Committee 2013-2014</a:t>
            </a:r>
            <a:endParaRPr lang="en-US" sz="2800" dirty="0">
              <a:solidFill>
                <a:srgbClr val="FF0000"/>
              </a:solidFill>
            </a:endParaRPr>
          </a:p>
        </p:txBody>
      </p:sp>
      <p:sp>
        <p:nvSpPr>
          <p:cNvPr id="3" name="Content Placeholder 2"/>
          <p:cNvSpPr>
            <a:spLocks noGrp="1"/>
          </p:cNvSpPr>
          <p:nvPr>
            <p:ph sz="quarter" idx="13"/>
          </p:nvPr>
        </p:nvSpPr>
        <p:spPr>
          <a:xfrm>
            <a:off x="457200" y="1600200"/>
            <a:ext cx="3657600" cy="4525963"/>
          </a:xfrm>
        </p:spPr>
        <p:txBody>
          <a:bodyPr>
            <a:normAutofit fontScale="77500" lnSpcReduction="20000"/>
          </a:bodyPr>
          <a:lstStyle/>
          <a:p>
            <a:pPr marL="0" indent="0">
              <a:buNone/>
            </a:pPr>
            <a:r>
              <a:rPr lang="en-US" b="1" dirty="0" smtClean="0"/>
              <a:t>LWS Steering </a:t>
            </a:r>
            <a:r>
              <a:rPr lang="en-US" b="1" dirty="0"/>
              <a:t>Committee Members:</a:t>
            </a:r>
          </a:p>
          <a:p>
            <a:pPr marL="0" indent="0">
              <a:buNone/>
            </a:pPr>
            <a:r>
              <a:rPr lang="en-US" dirty="0"/>
              <a:t> </a:t>
            </a:r>
          </a:p>
          <a:p>
            <a:r>
              <a:rPr lang="en-US" dirty="0"/>
              <a:t>Nathan Schwadron, UNH (Chair) </a:t>
            </a:r>
          </a:p>
          <a:p>
            <a:r>
              <a:rPr lang="en-US" dirty="0"/>
              <a:t>Tony </a:t>
            </a:r>
            <a:r>
              <a:rPr lang="en-US" dirty="0" err="1"/>
              <a:t>Mannucci</a:t>
            </a:r>
            <a:r>
              <a:rPr lang="en-US" dirty="0"/>
              <a:t>, JPL (Co-Chair)</a:t>
            </a:r>
          </a:p>
          <a:p>
            <a:r>
              <a:rPr lang="en-US" dirty="0"/>
              <a:t>Spiro Antiochus, </a:t>
            </a:r>
            <a:r>
              <a:rPr lang="en-US" dirty="0" smtClean="0"/>
              <a:t>GSFC</a:t>
            </a:r>
            <a:endParaRPr lang="en-US" dirty="0"/>
          </a:p>
          <a:p>
            <a:r>
              <a:rPr lang="en-US" dirty="0" err="1"/>
              <a:t>Amitava</a:t>
            </a:r>
            <a:r>
              <a:rPr lang="en-US" dirty="0"/>
              <a:t> </a:t>
            </a:r>
            <a:r>
              <a:rPr lang="en-US" dirty="0" err="1"/>
              <a:t>Bhattacharjee</a:t>
            </a:r>
            <a:r>
              <a:rPr lang="en-US" dirty="0"/>
              <a:t>, Princeton</a:t>
            </a:r>
          </a:p>
          <a:p>
            <a:r>
              <a:rPr lang="en-US" dirty="0" err="1"/>
              <a:t>Tamas</a:t>
            </a:r>
            <a:r>
              <a:rPr lang="en-US" dirty="0"/>
              <a:t> </a:t>
            </a:r>
            <a:r>
              <a:rPr lang="en-US" dirty="0" err="1"/>
              <a:t>Gombosi</a:t>
            </a:r>
            <a:r>
              <a:rPr lang="en-US" dirty="0"/>
              <a:t>, </a:t>
            </a:r>
            <a:r>
              <a:rPr lang="en-US" dirty="0" err="1"/>
              <a:t>UMichigan</a:t>
            </a:r>
            <a:endParaRPr lang="en-US" dirty="0"/>
          </a:p>
          <a:p>
            <a:r>
              <a:rPr lang="en-US" dirty="0"/>
              <a:t>Nat </a:t>
            </a:r>
            <a:r>
              <a:rPr lang="en-US" dirty="0" err="1"/>
              <a:t>Gopalswamy</a:t>
            </a:r>
            <a:r>
              <a:rPr lang="en-US" dirty="0"/>
              <a:t>, NASA/GSFC </a:t>
            </a:r>
          </a:p>
          <a:p>
            <a:r>
              <a:rPr lang="en-US" dirty="0" err="1"/>
              <a:t>Farzad</a:t>
            </a:r>
            <a:r>
              <a:rPr lang="en-US" dirty="0"/>
              <a:t> </a:t>
            </a:r>
            <a:r>
              <a:rPr lang="en-US" dirty="0" err="1"/>
              <a:t>Kamalabadi</a:t>
            </a:r>
            <a:r>
              <a:rPr lang="en-US" dirty="0"/>
              <a:t>, </a:t>
            </a:r>
            <a:r>
              <a:rPr lang="en-US" dirty="0" err="1"/>
              <a:t>UIllinois</a:t>
            </a:r>
            <a:r>
              <a:rPr lang="en-US" dirty="0"/>
              <a:t> </a:t>
            </a:r>
          </a:p>
          <a:p>
            <a:r>
              <a:rPr lang="en-US" dirty="0"/>
              <a:t>Jon Linker, PSI</a:t>
            </a:r>
          </a:p>
          <a:p>
            <a:r>
              <a:rPr lang="en-US" dirty="0"/>
              <a:t>Peter </a:t>
            </a:r>
            <a:r>
              <a:rPr lang="en-US" dirty="0" err="1"/>
              <a:t>Pilewiske</a:t>
            </a:r>
            <a:r>
              <a:rPr lang="en-US" dirty="0"/>
              <a:t>, U. Colorado</a:t>
            </a:r>
          </a:p>
          <a:p>
            <a:r>
              <a:rPr lang="en-US" dirty="0" err="1"/>
              <a:t>Antti</a:t>
            </a:r>
            <a:r>
              <a:rPr lang="en-US" dirty="0"/>
              <a:t> </a:t>
            </a:r>
            <a:r>
              <a:rPr lang="en-US" dirty="0" err="1"/>
              <a:t>Pulkkinen</a:t>
            </a:r>
            <a:r>
              <a:rPr lang="en-US" dirty="0"/>
              <a:t>, NASA/GSFC</a:t>
            </a:r>
          </a:p>
          <a:p>
            <a:r>
              <a:rPr lang="en-US" dirty="0"/>
              <a:t>Harlan Spence, UNH</a:t>
            </a:r>
          </a:p>
          <a:p>
            <a:r>
              <a:rPr lang="en-US" dirty="0" smtClean="0"/>
              <a:t>Kent </a:t>
            </a:r>
            <a:r>
              <a:rPr lang="en-US" dirty="0" err="1"/>
              <a:t>Tobiska</a:t>
            </a:r>
            <a:r>
              <a:rPr lang="en-US" dirty="0"/>
              <a:t>, </a:t>
            </a:r>
            <a:r>
              <a:rPr lang="en-US" dirty="0" smtClean="0"/>
              <a:t>Utah State University/</a:t>
            </a:r>
            <a:r>
              <a:rPr lang="en-US" dirty="0"/>
              <a:t>SET</a:t>
            </a:r>
          </a:p>
          <a:p>
            <a:r>
              <a:rPr lang="en-US" dirty="0"/>
              <a:t>Daniel Weimer, </a:t>
            </a:r>
            <a:r>
              <a:rPr lang="en-US" dirty="0" err="1"/>
              <a:t>Virgina</a:t>
            </a:r>
            <a:r>
              <a:rPr lang="en-US" dirty="0"/>
              <a:t> Tech</a:t>
            </a:r>
          </a:p>
          <a:p>
            <a:r>
              <a:rPr lang="en-US" dirty="0"/>
              <a:t>Paul Withers, BU</a:t>
            </a:r>
          </a:p>
          <a:p>
            <a:endParaRPr lang="en-US" dirty="0"/>
          </a:p>
        </p:txBody>
      </p:sp>
      <p:sp>
        <p:nvSpPr>
          <p:cNvPr id="4" name="Content Placeholder 2"/>
          <p:cNvSpPr txBox="1">
            <a:spLocks/>
          </p:cNvSpPr>
          <p:nvPr/>
        </p:nvSpPr>
        <p:spPr>
          <a:xfrm>
            <a:off x="4724400" y="1676400"/>
            <a:ext cx="3657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a:t>Liaisons to TR&amp;T SC:</a:t>
            </a:r>
          </a:p>
          <a:p>
            <a:pPr marL="0" indent="0">
              <a:buNone/>
            </a:pPr>
            <a:endParaRPr lang="en-US" sz="1400" dirty="0"/>
          </a:p>
          <a:p>
            <a:r>
              <a:rPr lang="en-US" sz="1400" dirty="0"/>
              <a:t>Mario </a:t>
            </a:r>
            <a:r>
              <a:rPr lang="en-US" sz="1400" dirty="0" err="1"/>
              <a:t>Bisi</a:t>
            </a:r>
            <a:r>
              <a:rPr lang="en-US" sz="1400" dirty="0"/>
              <a:t>, Rutherford Appleton Laboratory </a:t>
            </a:r>
          </a:p>
          <a:p>
            <a:r>
              <a:rPr lang="en-US" sz="1400" dirty="0"/>
              <a:t>Masha </a:t>
            </a:r>
            <a:r>
              <a:rPr lang="en-US" sz="1400" dirty="0" err="1"/>
              <a:t>Kuznetsova</a:t>
            </a:r>
            <a:r>
              <a:rPr lang="en-US" sz="1400" dirty="0"/>
              <a:t>, CCMC</a:t>
            </a:r>
          </a:p>
          <a:p>
            <a:r>
              <a:rPr lang="en-US" sz="1400" dirty="0"/>
              <a:t>Kent Miller</a:t>
            </a:r>
            <a:r>
              <a:rPr lang="en-US" sz="1400"/>
              <a:t>,  </a:t>
            </a:r>
            <a:r>
              <a:rPr lang="en-US" sz="1400" smtClean="0"/>
              <a:t>AFOSR</a:t>
            </a:r>
            <a:endParaRPr lang="en-US" sz="1400" dirty="0"/>
          </a:p>
          <a:p>
            <a:r>
              <a:rPr lang="en-US" sz="1400" dirty="0" err="1"/>
              <a:t>Terese</a:t>
            </a:r>
            <a:r>
              <a:rPr lang="en-US" sz="1400" dirty="0"/>
              <a:t> </a:t>
            </a:r>
            <a:r>
              <a:rPr lang="en-US" sz="1400" dirty="0" err="1"/>
              <a:t>Morretto</a:t>
            </a:r>
            <a:r>
              <a:rPr lang="en-US" sz="1400" dirty="0"/>
              <a:t>, NSF</a:t>
            </a:r>
          </a:p>
          <a:p>
            <a:r>
              <a:rPr lang="en-US" sz="1400" dirty="0"/>
              <a:t>Terry Onsager, NOAA</a:t>
            </a:r>
          </a:p>
          <a:p>
            <a:r>
              <a:rPr lang="en-US" sz="1400" dirty="0"/>
              <a:t>Ilia </a:t>
            </a:r>
            <a:r>
              <a:rPr lang="en-US" sz="1400" dirty="0" err="1"/>
              <a:t>Roussev</a:t>
            </a:r>
            <a:r>
              <a:rPr lang="en-US" sz="1400" dirty="0"/>
              <a:t>, NSF</a:t>
            </a:r>
          </a:p>
          <a:p>
            <a:r>
              <a:rPr lang="en-US" sz="1400" dirty="0"/>
              <a:t>Rodney </a:t>
            </a:r>
            <a:r>
              <a:rPr lang="en-US" sz="1400" dirty="0" err="1"/>
              <a:t>Vierick</a:t>
            </a:r>
            <a:r>
              <a:rPr lang="en-US" sz="1400" dirty="0"/>
              <a:t>, NOAA</a:t>
            </a:r>
          </a:p>
          <a:p>
            <a:pPr marL="0" indent="0">
              <a:buNone/>
            </a:pPr>
            <a:endParaRPr lang="en-US" sz="1400" b="1" dirty="0"/>
          </a:p>
          <a:p>
            <a:pPr marL="0" indent="0">
              <a:buNone/>
            </a:pPr>
            <a:r>
              <a:rPr lang="en-US" sz="1400" b="1" dirty="0"/>
              <a:t>LWS Program Ex Officio:</a:t>
            </a:r>
          </a:p>
          <a:p>
            <a:pPr marL="0" indent="0">
              <a:buNone/>
            </a:pPr>
            <a:endParaRPr lang="en-US" sz="1400" dirty="0"/>
          </a:p>
          <a:p>
            <a:r>
              <a:rPr lang="en-US" sz="1400" dirty="0" err="1"/>
              <a:t>Madhulika</a:t>
            </a:r>
            <a:r>
              <a:rPr lang="en-US" sz="1400" dirty="0"/>
              <a:t> </a:t>
            </a:r>
            <a:r>
              <a:rPr lang="en-US" sz="1400" dirty="0" err="1"/>
              <a:t>Guhathakurta</a:t>
            </a:r>
            <a:r>
              <a:rPr lang="en-US" sz="1400" dirty="0"/>
              <a:t>, NASA/HQ</a:t>
            </a:r>
          </a:p>
          <a:p>
            <a:r>
              <a:rPr lang="en-US" sz="1400" dirty="0"/>
              <a:t>Bob </a:t>
            </a:r>
            <a:r>
              <a:rPr lang="en-US" sz="1400" dirty="0" err="1"/>
              <a:t>Leamon</a:t>
            </a:r>
            <a:r>
              <a:rPr lang="en-US" sz="1400" dirty="0"/>
              <a:t>, NASA/HQ</a:t>
            </a:r>
          </a:p>
        </p:txBody>
      </p:sp>
      <p:pic>
        <p:nvPicPr>
          <p:cNvPr id="5" name="Picture 4" descr="nasa_logo(220x2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897961"/>
            <a:ext cx="1143000" cy="956830"/>
          </a:xfrm>
          <a:prstGeom prst="rect">
            <a:avLst/>
          </a:prstGeom>
        </p:spPr>
      </p:pic>
      <p:pic>
        <p:nvPicPr>
          <p:cNvPr id="6" name="Picture 5"/>
          <p:cNvPicPr>
            <a:picLocks noChangeAspect="1"/>
          </p:cNvPicPr>
          <p:nvPr/>
        </p:nvPicPr>
        <p:blipFill>
          <a:blip r:embed="rId3"/>
          <a:stretch>
            <a:fillRect/>
          </a:stretch>
        </p:blipFill>
        <p:spPr>
          <a:xfrm>
            <a:off x="8035300" y="0"/>
            <a:ext cx="1108700" cy="1108700"/>
          </a:xfrm>
          <a:prstGeom prst="rect">
            <a:avLst/>
          </a:prstGeom>
        </p:spPr>
      </p:pic>
    </p:spTree>
    <p:extLst>
      <p:ext uri="{BB962C8B-B14F-4D97-AF65-F5344CB8AC3E}">
        <p14:creationId xmlns:p14="http://schemas.microsoft.com/office/powerpoint/2010/main" val="9384578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715000" cy="1143000"/>
          </a:xfrm>
        </p:spPr>
        <p:txBody>
          <a:bodyPr/>
          <a:lstStyle/>
          <a:p>
            <a:r>
              <a:rPr lang="en-US" dirty="0" smtClean="0">
                <a:solidFill>
                  <a:srgbClr val="FFFFFF"/>
                </a:solidFill>
              </a:rPr>
              <a:t>Societal Needs for Improved Space Weather Services </a:t>
            </a:r>
            <a:r>
              <a:rPr lang="en-US" dirty="0" smtClean="0"/>
              <a:t>(1/4)</a:t>
            </a:r>
            <a:endParaRPr lang="en-US" dirty="0"/>
          </a:p>
        </p:txBody>
      </p:sp>
      <p:sp>
        <p:nvSpPr>
          <p:cNvPr id="3" name="Content Placeholder 2"/>
          <p:cNvSpPr>
            <a:spLocks noGrp="1"/>
          </p:cNvSpPr>
          <p:nvPr>
            <p:ph sz="quarter" idx="13"/>
          </p:nvPr>
        </p:nvSpPr>
        <p:spPr>
          <a:xfrm>
            <a:off x="609600" y="1600200"/>
            <a:ext cx="5105400" cy="4114800"/>
          </a:xfrm>
        </p:spPr>
        <p:txBody>
          <a:bodyPr>
            <a:normAutofit fontScale="92500" lnSpcReduction="10000"/>
          </a:bodyPr>
          <a:lstStyle/>
          <a:p>
            <a:r>
              <a:rPr lang="en-US" dirty="0" smtClean="0"/>
              <a:t>Heavy reliance on technologies affected by the space environment</a:t>
            </a:r>
          </a:p>
          <a:p>
            <a:r>
              <a:rPr lang="en-US" dirty="0" smtClean="0"/>
              <a:t>Enormous population of airline customers affected by space climate and space weather </a:t>
            </a:r>
          </a:p>
          <a:p>
            <a:r>
              <a:rPr lang="en-US" dirty="0" smtClean="0"/>
              <a:t>Space Tourism</a:t>
            </a:r>
          </a:p>
          <a:p>
            <a:r>
              <a:rPr lang="en-US" dirty="0" smtClean="0"/>
              <a:t>Long duration human exploration</a:t>
            </a:r>
          </a:p>
          <a:p>
            <a:endParaRPr lang="en-US" dirty="0"/>
          </a:p>
          <a:p>
            <a:pPr marL="0" indent="0">
              <a:buNone/>
            </a:pPr>
            <a:r>
              <a:rPr lang="en-US" dirty="0" smtClean="0"/>
              <a:t>Society Needs </a:t>
            </a:r>
            <a:r>
              <a:rPr lang="en-US" dirty="0" smtClean="0">
                <a:solidFill>
                  <a:srgbClr val="FF0000"/>
                </a:solidFill>
              </a:rPr>
              <a:t>predictive </a:t>
            </a:r>
            <a:r>
              <a:rPr lang="en-US" dirty="0">
                <a:solidFill>
                  <a:srgbClr val="FF0000"/>
                </a:solidFill>
              </a:rPr>
              <a:t>space weather </a:t>
            </a:r>
            <a:r>
              <a:rPr lang="en-US" dirty="0"/>
              <a:t>models and detailed understanding </a:t>
            </a:r>
            <a:r>
              <a:rPr lang="en-US" u="sng" dirty="0"/>
              <a:t>of space weather effects and </a:t>
            </a:r>
            <a:r>
              <a:rPr lang="en-US" u="sng" dirty="0" smtClean="0"/>
              <a:t>risks</a:t>
            </a:r>
          </a:p>
          <a:p>
            <a:pPr marL="0" indent="0">
              <a:buNone/>
            </a:pPr>
            <a:endParaRPr lang="en-US" dirty="0"/>
          </a:p>
          <a:p>
            <a:pPr marL="0" indent="0">
              <a:buNone/>
            </a:pPr>
            <a:r>
              <a:rPr lang="en-US" sz="2000" i="1" dirty="0" smtClean="0">
                <a:solidFill>
                  <a:srgbClr val="FF0000"/>
                </a:solidFill>
              </a:rPr>
              <a:t>LWS provides tools that enable technological expansion, human exploration, scientific development and discovery </a:t>
            </a:r>
          </a:p>
          <a:p>
            <a:endParaRPr lang="en-US" dirty="0">
              <a:solidFill>
                <a:srgbClr val="FF0000"/>
              </a:solidFill>
            </a:endParaRPr>
          </a:p>
        </p:txBody>
      </p:sp>
      <p:pic>
        <p:nvPicPr>
          <p:cNvPr id="4" name="Picture 3"/>
          <p:cNvPicPr>
            <a:picLocks noChangeAspect="1"/>
          </p:cNvPicPr>
          <p:nvPr/>
        </p:nvPicPr>
        <p:blipFill rotWithShape="1">
          <a:blip r:embed="rId2"/>
          <a:srcRect l="49043"/>
          <a:stretch/>
        </p:blipFill>
        <p:spPr>
          <a:xfrm>
            <a:off x="5867400" y="533400"/>
            <a:ext cx="2021398" cy="2438400"/>
          </a:xfrm>
          <a:prstGeom prst="rect">
            <a:avLst/>
          </a:prstGeom>
        </p:spPr>
      </p:pic>
      <p:sp>
        <p:nvSpPr>
          <p:cNvPr id="5" name="TextBox 4"/>
          <p:cNvSpPr txBox="1"/>
          <p:nvPr/>
        </p:nvSpPr>
        <p:spPr>
          <a:xfrm>
            <a:off x="8153400" y="1219200"/>
            <a:ext cx="990600" cy="1815882"/>
          </a:xfrm>
          <a:prstGeom prst="rect">
            <a:avLst/>
          </a:prstGeom>
          <a:noFill/>
        </p:spPr>
        <p:txBody>
          <a:bodyPr wrap="square" rtlCol="0">
            <a:spAutoFit/>
          </a:bodyPr>
          <a:lstStyle/>
          <a:p>
            <a:r>
              <a:rPr lang="en-US" sz="1400" dirty="0" smtClean="0"/>
              <a:t>Storm of March 13, </a:t>
            </a:r>
          </a:p>
          <a:p>
            <a:r>
              <a:rPr lang="en-US" sz="1400" dirty="0" smtClean="0"/>
              <a:t>1989 damages Salem </a:t>
            </a:r>
          </a:p>
          <a:p>
            <a:r>
              <a:rPr lang="en-US" sz="1400" dirty="0" smtClean="0"/>
              <a:t>New Jersey Nuclear </a:t>
            </a:r>
          </a:p>
          <a:p>
            <a:r>
              <a:rPr lang="en-US" sz="1400" dirty="0" smtClean="0"/>
              <a:t>Plant</a:t>
            </a:r>
            <a:endParaRPr lang="en-US" sz="1400" dirty="0"/>
          </a:p>
        </p:txBody>
      </p:sp>
      <p:pic>
        <p:nvPicPr>
          <p:cNvPr id="7" name="Picture 6"/>
          <p:cNvPicPr>
            <a:picLocks noChangeAspect="1"/>
          </p:cNvPicPr>
          <p:nvPr/>
        </p:nvPicPr>
        <p:blipFill>
          <a:blip r:embed="rId3"/>
          <a:stretch>
            <a:fillRect/>
          </a:stretch>
        </p:blipFill>
        <p:spPr>
          <a:xfrm>
            <a:off x="5867400" y="3810000"/>
            <a:ext cx="2220931" cy="2787269"/>
          </a:xfrm>
          <a:prstGeom prst="rect">
            <a:avLst/>
          </a:prstGeom>
        </p:spPr>
      </p:pic>
      <p:sp>
        <p:nvSpPr>
          <p:cNvPr id="8" name="Rectangle 7"/>
          <p:cNvSpPr/>
          <p:nvPr/>
        </p:nvSpPr>
        <p:spPr>
          <a:xfrm>
            <a:off x="8153400" y="3733800"/>
            <a:ext cx="990600" cy="1815882"/>
          </a:xfrm>
          <a:prstGeom prst="rect">
            <a:avLst/>
          </a:prstGeom>
        </p:spPr>
        <p:txBody>
          <a:bodyPr wrap="square">
            <a:spAutoFit/>
          </a:bodyPr>
          <a:lstStyle/>
          <a:p>
            <a:r>
              <a:rPr lang="en-US" sz="1400" dirty="0" smtClean="0"/>
              <a:t>NAS Study (2008) lays </a:t>
            </a:r>
            <a:r>
              <a:rPr lang="en-US" sz="1400" dirty="0"/>
              <a:t>out the economic consequences of severe space weather.</a:t>
            </a:r>
          </a:p>
        </p:txBody>
      </p:sp>
    </p:spTree>
    <p:extLst>
      <p:ext uri="{BB962C8B-B14F-4D97-AF65-F5344CB8AC3E}">
        <p14:creationId xmlns:p14="http://schemas.microsoft.com/office/powerpoint/2010/main" val="15851433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143000"/>
          </a:xfrm>
        </p:spPr>
        <p:txBody>
          <a:bodyPr/>
          <a:lstStyle/>
          <a:p>
            <a:r>
              <a:rPr lang="en-US" dirty="0">
                <a:solidFill>
                  <a:srgbClr val="FFFFFF"/>
                </a:solidFill>
              </a:rPr>
              <a:t>Societal </a:t>
            </a:r>
            <a:r>
              <a:rPr lang="en-US" dirty="0" smtClean="0">
                <a:solidFill>
                  <a:srgbClr val="FFFFFF"/>
                </a:solidFill>
              </a:rPr>
              <a:t>Needs for Improved Space weather services </a:t>
            </a:r>
            <a:r>
              <a:rPr lang="en-US" dirty="0" smtClean="0"/>
              <a:t>(</a:t>
            </a:r>
            <a:r>
              <a:rPr lang="en-US" dirty="0"/>
              <a:t>2</a:t>
            </a:r>
            <a:r>
              <a:rPr lang="en-US" dirty="0" smtClean="0"/>
              <a:t>/4)</a:t>
            </a:r>
            <a:endParaRPr lang="en-US" dirty="0"/>
          </a:p>
        </p:txBody>
      </p:sp>
      <p:sp>
        <p:nvSpPr>
          <p:cNvPr id="3" name="Content Placeholder 2"/>
          <p:cNvSpPr>
            <a:spLocks noGrp="1"/>
          </p:cNvSpPr>
          <p:nvPr>
            <p:ph sz="quarter" idx="13"/>
          </p:nvPr>
        </p:nvSpPr>
        <p:spPr>
          <a:xfrm>
            <a:off x="381000" y="1219200"/>
            <a:ext cx="4267200" cy="5562600"/>
          </a:xfrm>
        </p:spPr>
        <p:txBody>
          <a:bodyPr>
            <a:normAutofit fontScale="92500"/>
          </a:bodyPr>
          <a:lstStyle/>
          <a:p>
            <a:r>
              <a:rPr lang="en-US" dirty="0" smtClean="0"/>
              <a:t>Social and </a:t>
            </a:r>
            <a:r>
              <a:rPr lang="en-US" u="sng" dirty="0" smtClean="0"/>
              <a:t>Economic Impacts </a:t>
            </a:r>
            <a:r>
              <a:rPr lang="en-US" dirty="0" smtClean="0"/>
              <a:t>(2008 NAS Study)</a:t>
            </a:r>
          </a:p>
          <a:p>
            <a:endParaRPr lang="en-US" dirty="0"/>
          </a:p>
          <a:p>
            <a:endParaRPr lang="en-US" dirty="0" smtClean="0"/>
          </a:p>
          <a:p>
            <a:endParaRPr lang="en-US" dirty="0"/>
          </a:p>
          <a:p>
            <a:endParaRPr lang="en-US" dirty="0" smtClean="0"/>
          </a:p>
          <a:p>
            <a:pPr marL="0" indent="0">
              <a:buNone/>
            </a:pPr>
            <a:endParaRPr lang="en-US" dirty="0" smtClean="0"/>
          </a:p>
          <a:p>
            <a:r>
              <a:rPr lang="en-US" dirty="0" smtClean="0"/>
              <a:t>Societal </a:t>
            </a:r>
            <a:r>
              <a:rPr lang="en-US" u="sng" dirty="0" smtClean="0"/>
              <a:t>Interdependency</a:t>
            </a:r>
            <a:endParaRPr lang="en-US" u="sng" dirty="0"/>
          </a:p>
          <a:p>
            <a:pPr marL="0" indent="0">
              <a:buNone/>
            </a:pPr>
            <a:r>
              <a:rPr lang="en-US" sz="1600" i="1" dirty="0"/>
              <a:t>"The concept of </a:t>
            </a:r>
            <a:r>
              <a:rPr lang="en-US" sz="1600" i="1" dirty="0" smtClean="0"/>
              <a:t>interdependency is </a:t>
            </a:r>
            <a:r>
              <a:rPr lang="en-US" sz="1600" i="1" dirty="0"/>
              <a:t>evident in the unavailability of water due to long-term outage of electric power--and the inability to restart an electric generator without water on site</a:t>
            </a:r>
            <a:r>
              <a:rPr lang="en-US" sz="1600" i="1" dirty="0" smtClean="0"/>
              <a:t>.”</a:t>
            </a:r>
          </a:p>
          <a:p>
            <a:pPr marL="457200" lvl="1" indent="0">
              <a:buNone/>
            </a:pPr>
            <a:r>
              <a:rPr lang="en-US" sz="1600" u="sng" dirty="0" smtClean="0"/>
              <a:t>Many examples </a:t>
            </a:r>
          </a:p>
          <a:p>
            <a:pPr marL="457200" lvl="1" indent="0">
              <a:buNone/>
            </a:pPr>
            <a:r>
              <a:rPr lang="en-US" sz="1600" dirty="0" smtClean="0">
                <a:solidFill>
                  <a:srgbClr val="FF0000"/>
                </a:solidFill>
              </a:rPr>
              <a:t>The infrastructure on which we (society) rely is both invisible and vulnerable</a:t>
            </a:r>
          </a:p>
          <a:p>
            <a:pPr marL="457200" lvl="1" indent="0">
              <a:buNone/>
            </a:pPr>
            <a:endParaRPr lang="en-US" sz="1600" dirty="0">
              <a:solidFill>
                <a:srgbClr val="FF0000"/>
              </a:solidFill>
            </a:endParaRPr>
          </a:p>
          <a:p>
            <a:pPr marL="457200" lvl="1" indent="0">
              <a:buNone/>
            </a:pPr>
            <a:r>
              <a:rPr lang="en-US" sz="1600" dirty="0" smtClean="0">
                <a:solidFill>
                  <a:srgbClr val="FF0000"/>
                </a:solidFill>
              </a:rPr>
              <a:t>Report concludes: “</a:t>
            </a:r>
            <a:r>
              <a:rPr lang="en-US" sz="1600" i="1" u="sng" dirty="0" smtClean="0">
                <a:solidFill>
                  <a:srgbClr val="FF0000"/>
                </a:solidFill>
              </a:rPr>
              <a:t>Reliable Forecasting is key</a:t>
            </a:r>
            <a:r>
              <a:rPr lang="en-US" sz="1600" dirty="0" smtClean="0">
                <a:solidFill>
                  <a:srgbClr val="FF0000"/>
                </a:solidFill>
              </a:rPr>
              <a:t>”</a:t>
            </a:r>
          </a:p>
          <a:p>
            <a:pPr marL="457200" lvl="1" indent="0">
              <a:buNone/>
            </a:pPr>
            <a:endParaRPr lang="en-US" sz="1600" dirty="0">
              <a:solidFill>
                <a:srgbClr val="FF0000"/>
              </a:solidFill>
            </a:endParaRPr>
          </a:p>
        </p:txBody>
      </p:sp>
      <p:pic>
        <p:nvPicPr>
          <p:cNvPr id="4" name="Picture 3"/>
          <p:cNvPicPr>
            <a:picLocks noChangeAspect="1"/>
          </p:cNvPicPr>
          <p:nvPr/>
        </p:nvPicPr>
        <p:blipFill>
          <a:blip r:embed="rId2"/>
          <a:stretch>
            <a:fillRect/>
          </a:stretch>
        </p:blipFill>
        <p:spPr>
          <a:xfrm>
            <a:off x="4876800" y="1219200"/>
            <a:ext cx="4212376" cy="2552700"/>
          </a:xfrm>
          <a:prstGeom prst="rect">
            <a:avLst/>
          </a:prstGeom>
        </p:spPr>
      </p:pic>
      <p:sp>
        <p:nvSpPr>
          <p:cNvPr id="5" name="Rectangle 4"/>
          <p:cNvSpPr/>
          <p:nvPr/>
        </p:nvSpPr>
        <p:spPr>
          <a:xfrm>
            <a:off x="228600" y="1752600"/>
            <a:ext cx="4572000" cy="1569660"/>
          </a:xfrm>
          <a:prstGeom prst="rect">
            <a:avLst/>
          </a:prstGeom>
        </p:spPr>
        <p:txBody>
          <a:bodyPr>
            <a:spAutoFit/>
          </a:bodyPr>
          <a:lstStyle/>
          <a:p>
            <a:r>
              <a:rPr lang="en-US" sz="1200" dirty="0" smtClean="0"/>
              <a:t>John </a:t>
            </a:r>
            <a:r>
              <a:rPr lang="en-US" sz="1200" dirty="0" err="1"/>
              <a:t>Kappenmann</a:t>
            </a:r>
            <a:r>
              <a:rPr lang="en-US" sz="1200" dirty="0"/>
              <a:t> (</a:t>
            </a:r>
            <a:r>
              <a:rPr lang="en-US" sz="1200" dirty="0" err="1" smtClean="0"/>
              <a:t>Metatech</a:t>
            </a:r>
            <a:r>
              <a:rPr lang="en-US" sz="1200" dirty="0" smtClean="0"/>
              <a:t>) great geomagnetic </a:t>
            </a:r>
            <a:r>
              <a:rPr lang="en-US" sz="1200" dirty="0"/>
              <a:t>storm of May </a:t>
            </a:r>
            <a:r>
              <a:rPr lang="en-US" sz="1200" dirty="0" smtClean="0"/>
              <a:t>1921:</a:t>
            </a:r>
          </a:p>
          <a:p>
            <a:pPr lvl="1"/>
            <a:r>
              <a:rPr lang="en-US" sz="1200" dirty="0"/>
              <a:t>G</a:t>
            </a:r>
            <a:r>
              <a:rPr lang="en-US" sz="1200" dirty="0" smtClean="0"/>
              <a:t>round </a:t>
            </a:r>
            <a:r>
              <a:rPr lang="en-US" sz="1200" dirty="0"/>
              <a:t>currents </a:t>
            </a:r>
            <a:r>
              <a:rPr lang="en-US" sz="1200" dirty="0" smtClean="0"/>
              <a:t>ten </a:t>
            </a:r>
            <a:r>
              <a:rPr lang="en-US" sz="1200" dirty="0"/>
              <a:t>times stronger than the 1989 Quebec </a:t>
            </a:r>
            <a:r>
              <a:rPr lang="en-US" sz="1200" dirty="0" smtClean="0"/>
              <a:t>storm</a:t>
            </a:r>
            <a:endParaRPr lang="en-US" sz="1200" dirty="0"/>
          </a:p>
          <a:p>
            <a:pPr lvl="1"/>
            <a:r>
              <a:rPr lang="en-US" sz="1200" dirty="0"/>
              <a:t>E</a:t>
            </a:r>
            <a:r>
              <a:rPr lang="en-US" sz="1200" dirty="0" smtClean="0"/>
              <a:t>ffect </a:t>
            </a:r>
            <a:r>
              <a:rPr lang="en-US" sz="1200" dirty="0"/>
              <a:t>on the modern power </a:t>
            </a:r>
            <a:r>
              <a:rPr lang="en-US" sz="1200" dirty="0" smtClean="0"/>
              <a:t>grid</a:t>
            </a:r>
          </a:p>
          <a:p>
            <a:pPr marL="742950" lvl="1" indent="-285750">
              <a:buFont typeface="Arial"/>
              <a:buChar char="•"/>
            </a:pPr>
            <a:r>
              <a:rPr lang="en-US" sz="1200" dirty="0" smtClean="0"/>
              <a:t>More than </a:t>
            </a:r>
            <a:r>
              <a:rPr lang="en-US" sz="1200" dirty="0"/>
              <a:t>350 transformers at risk of permanent damage and 130 million people without power. </a:t>
            </a:r>
            <a:endParaRPr lang="en-US" sz="1200" dirty="0" smtClean="0"/>
          </a:p>
          <a:p>
            <a:pPr marL="742950" lvl="1" indent="-285750">
              <a:buFont typeface="Arial"/>
              <a:buChar char="•"/>
            </a:pPr>
            <a:r>
              <a:rPr lang="en-US" sz="1200" i="1" dirty="0" smtClean="0"/>
              <a:t>"</a:t>
            </a:r>
            <a:r>
              <a:rPr lang="en-US" sz="1200" i="1" dirty="0"/>
              <a:t>water distribution affected within several hours; perishable foods and medications lost in 12-24 hours; loss of heating/air conditioning, sewage disposal, phone service, fuel re-</a:t>
            </a:r>
            <a:r>
              <a:rPr lang="en-US" sz="1200" i="1" dirty="0" smtClean="0"/>
              <a:t>supply”</a:t>
            </a:r>
            <a:endParaRPr lang="en-US" sz="1200" i="1" dirty="0"/>
          </a:p>
        </p:txBody>
      </p:sp>
      <p:pic>
        <p:nvPicPr>
          <p:cNvPr id="6" name="Picture 5"/>
          <p:cNvPicPr>
            <a:picLocks noChangeAspect="1"/>
          </p:cNvPicPr>
          <p:nvPr/>
        </p:nvPicPr>
        <p:blipFill>
          <a:blip r:embed="rId3"/>
          <a:stretch>
            <a:fillRect/>
          </a:stretch>
        </p:blipFill>
        <p:spPr>
          <a:xfrm>
            <a:off x="4876800" y="4038600"/>
            <a:ext cx="4191000" cy="2623566"/>
          </a:xfrm>
          <a:prstGeom prst="rect">
            <a:avLst/>
          </a:prstGeom>
        </p:spPr>
      </p:pic>
      <p:sp>
        <p:nvSpPr>
          <p:cNvPr id="7" name="TextBox 6"/>
          <p:cNvSpPr txBox="1"/>
          <p:nvPr/>
        </p:nvSpPr>
        <p:spPr>
          <a:xfrm>
            <a:off x="4876800" y="4038600"/>
            <a:ext cx="1738715" cy="261610"/>
          </a:xfrm>
          <a:prstGeom prst="rect">
            <a:avLst/>
          </a:prstGeom>
          <a:noFill/>
        </p:spPr>
        <p:txBody>
          <a:bodyPr wrap="none" rtlCol="0">
            <a:spAutoFit/>
          </a:bodyPr>
          <a:lstStyle/>
          <a:p>
            <a:r>
              <a:rPr lang="en-US" sz="1100" dirty="0" smtClean="0">
                <a:solidFill>
                  <a:srgbClr val="000000"/>
                </a:solidFill>
              </a:rPr>
              <a:t>Image: Courtesy Tony Phillips</a:t>
            </a:r>
            <a:endParaRPr lang="en-US" sz="1100" dirty="0">
              <a:solidFill>
                <a:srgbClr val="000000"/>
              </a:solidFill>
            </a:endParaRPr>
          </a:p>
        </p:txBody>
      </p:sp>
      <p:sp>
        <p:nvSpPr>
          <p:cNvPr id="8" name="TextBox 7"/>
          <p:cNvSpPr txBox="1"/>
          <p:nvPr/>
        </p:nvSpPr>
        <p:spPr>
          <a:xfrm>
            <a:off x="-3136185" y="190513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893059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5181600" cy="1143000"/>
          </a:xfrm>
        </p:spPr>
        <p:txBody>
          <a:bodyPr/>
          <a:lstStyle/>
          <a:p>
            <a:r>
              <a:rPr lang="en-US" sz="2000" dirty="0" smtClean="0">
                <a:solidFill>
                  <a:srgbClr val="FF0000"/>
                </a:solidFill>
              </a:rPr>
              <a:t>Availability of Aircraft Navigation</a:t>
            </a:r>
            <a:endParaRPr lang="en-US" sz="2000" dirty="0">
              <a:solidFill>
                <a:srgbClr val="FF0000"/>
              </a:solidFill>
            </a:endParaRPr>
          </a:p>
        </p:txBody>
      </p:sp>
      <p:sp>
        <p:nvSpPr>
          <p:cNvPr id="4" name="Date Placeholder 3"/>
          <p:cNvSpPr>
            <a:spLocks noGrp="1"/>
          </p:cNvSpPr>
          <p:nvPr>
            <p:ph type="dt" sz="half" idx="10"/>
          </p:nvPr>
        </p:nvSpPr>
        <p:spPr/>
        <p:txBody>
          <a:bodyPr/>
          <a:lstStyle/>
          <a:p>
            <a:r>
              <a:rPr lang="en-US" smtClean="0"/>
              <a:t>May 1 2013</a:t>
            </a:r>
            <a:endParaRPr lang="en-US"/>
          </a:p>
        </p:txBody>
      </p:sp>
      <p:sp>
        <p:nvSpPr>
          <p:cNvPr id="5" name="Footer Placeholder 4"/>
          <p:cNvSpPr>
            <a:spLocks noGrp="1"/>
          </p:cNvSpPr>
          <p:nvPr>
            <p:ph type="ftr" sz="quarter" idx="11"/>
          </p:nvPr>
        </p:nvSpPr>
        <p:spPr/>
        <p:txBody>
          <a:bodyPr/>
          <a:lstStyle/>
          <a:p>
            <a:r>
              <a:rPr lang="en-US" smtClean="0"/>
              <a:t>Mannucci/JPL</a:t>
            </a:r>
            <a:endParaRPr lang="en-US"/>
          </a:p>
        </p:txBody>
      </p:sp>
      <p:sp>
        <p:nvSpPr>
          <p:cNvPr id="6" name="Slide Number Placeholder 5"/>
          <p:cNvSpPr>
            <a:spLocks noGrp="1"/>
          </p:cNvSpPr>
          <p:nvPr>
            <p:ph type="sldNum" sz="quarter" idx="12"/>
          </p:nvPr>
        </p:nvSpPr>
        <p:spPr/>
        <p:txBody>
          <a:bodyPr/>
          <a:lstStyle/>
          <a:p>
            <a:fld id="{5F6EE08A-93E9-9141-8120-E0807F2AAF06}" type="slidenum">
              <a:rPr lang="en-US" smtClean="0"/>
              <a:t>5</a:t>
            </a:fld>
            <a:endParaRPr lang="en-US"/>
          </a:p>
        </p:txBody>
      </p:sp>
      <p:sp>
        <p:nvSpPr>
          <p:cNvPr id="7" name="TextBox 6"/>
          <p:cNvSpPr txBox="1"/>
          <p:nvPr/>
        </p:nvSpPr>
        <p:spPr>
          <a:xfrm>
            <a:off x="0" y="2209800"/>
            <a:ext cx="5283200" cy="646331"/>
          </a:xfrm>
          <a:prstGeom prst="rect">
            <a:avLst/>
          </a:prstGeom>
          <a:noFill/>
        </p:spPr>
        <p:txBody>
          <a:bodyPr wrap="square" rtlCol="0">
            <a:spAutoFit/>
          </a:bodyPr>
          <a:lstStyle/>
          <a:p>
            <a:r>
              <a:rPr lang="en-US" sz="1200" dirty="0" smtClean="0"/>
              <a:t>Source: FAA provided </a:t>
            </a:r>
            <a:r>
              <a:rPr lang="en-US" sz="1200" dirty="0"/>
              <a:t>materials in “Severe Space Weather </a:t>
            </a:r>
            <a:r>
              <a:rPr lang="en-US" sz="1200" dirty="0" smtClean="0"/>
              <a:t>Events Understanding </a:t>
            </a:r>
            <a:r>
              <a:rPr lang="en-US" sz="1200" dirty="0"/>
              <a:t>Societal </a:t>
            </a:r>
            <a:r>
              <a:rPr lang="en-US" sz="1200" dirty="0" smtClean="0"/>
              <a:t>and Economic </a:t>
            </a:r>
            <a:r>
              <a:rPr lang="en-US" sz="1200" dirty="0"/>
              <a:t>Impacts: A Workshop </a:t>
            </a:r>
            <a:r>
              <a:rPr lang="en-US" sz="1200" dirty="0" smtClean="0"/>
              <a:t>Report”, National Research Council 2009 </a:t>
            </a:r>
            <a:endParaRPr lang="en-US" sz="1200" dirty="0"/>
          </a:p>
        </p:txBody>
      </p:sp>
      <p:pic>
        <p:nvPicPr>
          <p:cNvPr id="10" name="Content Placeholder 9" descr="VerticalProtLevelHalloweenStorm.pn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546" t="13701" r="72420" b="-8632"/>
          <a:stretch/>
        </p:blipFill>
        <p:spPr>
          <a:xfrm>
            <a:off x="5549048" y="889000"/>
            <a:ext cx="3467100" cy="3182259"/>
          </a:xfrm>
          <a:prstGeom prst="rect">
            <a:avLst/>
          </a:prstGeom>
        </p:spPr>
      </p:pic>
      <p:pic>
        <p:nvPicPr>
          <p:cNvPr id="11" name="Content Placeholder 9" descr="VerticalProtLevelHalloweenStorm.png"/>
          <p:cNvPicPr>
            <a:picLocks noChangeAspect="1"/>
          </p:cNvPicPr>
          <p:nvPr/>
        </p:nvPicPr>
        <p:blipFill rotWithShape="1">
          <a:blip r:embed="rId3">
            <a:extLst>
              <a:ext uri="{28A0092B-C50C-407E-A947-70E740481C1C}">
                <a14:useLocalDpi xmlns:a14="http://schemas.microsoft.com/office/drawing/2010/main" val="0"/>
              </a:ext>
            </a:extLst>
          </a:blip>
          <a:srcRect l="30058" t="13603" r="1996" b="-2364"/>
          <a:stretch/>
        </p:blipFill>
        <p:spPr>
          <a:xfrm>
            <a:off x="0" y="3556000"/>
            <a:ext cx="7893634" cy="3003550"/>
          </a:xfrm>
          <a:prstGeom prst="rect">
            <a:avLst/>
          </a:prstGeom>
        </p:spPr>
      </p:pic>
      <p:sp>
        <p:nvSpPr>
          <p:cNvPr id="12" name="TextBox 11"/>
          <p:cNvSpPr txBox="1"/>
          <p:nvPr/>
        </p:nvSpPr>
        <p:spPr>
          <a:xfrm>
            <a:off x="4940300" y="2388632"/>
            <a:ext cx="1031051" cy="369332"/>
          </a:xfrm>
          <a:prstGeom prst="rect">
            <a:avLst/>
          </a:prstGeom>
          <a:noFill/>
        </p:spPr>
        <p:txBody>
          <a:bodyPr wrap="none" rtlCol="0">
            <a:spAutoFit/>
          </a:bodyPr>
          <a:lstStyle/>
          <a:p>
            <a:r>
              <a:rPr lang="en-US" dirty="0" smtClean="0"/>
              <a:t>16:44 UT</a:t>
            </a:r>
            <a:endParaRPr lang="en-US" dirty="0"/>
          </a:p>
        </p:txBody>
      </p:sp>
      <p:sp>
        <p:nvSpPr>
          <p:cNvPr id="13" name="TextBox 12"/>
          <p:cNvSpPr txBox="1"/>
          <p:nvPr/>
        </p:nvSpPr>
        <p:spPr>
          <a:xfrm>
            <a:off x="1559749" y="3188732"/>
            <a:ext cx="1031051" cy="369332"/>
          </a:xfrm>
          <a:prstGeom prst="rect">
            <a:avLst/>
          </a:prstGeom>
          <a:noFill/>
        </p:spPr>
        <p:txBody>
          <a:bodyPr wrap="none" rtlCol="0">
            <a:spAutoFit/>
          </a:bodyPr>
          <a:lstStyle/>
          <a:p>
            <a:r>
              <a:rPr lang="en-US" dirty="0" smtClean="0"/>
              <a:t>17:48 UT</a:t>
            </a:r>
            <a:endParaRPr lang="en-US" dirty="0"/>
          </a:p>
        </p:txBody>
      </p:sp>
      <p:sp>
        <p:nvSpPr>
          <p:cNvPr id="14" name="TextBox 13"/>
          <p:cNvSpPr txBox="1"/>
          <p:nvPr/>
        </p:nvSpPr>
        <p:spPr>
          <a:xfrm>
            <a:off x="4716874" y="3201432"/>
            <a:ext cx="1031051" cy="369332"/>
          </a:xfrm>
          <a:prstGeom prst="rect">
            <a:avLst/>
          </a:prstGeom>
          <a:noFill/>
        </p:spPr>
        <p:txBody>
          <a:bodyPr wrap="none" rtlCol="0">
            <a:spAutoFit/>
          </a:bodyPr>
          <a:lstStyle/>
          <a:p>
            <a:r>
              <a:rPr lang="en-US" dirty="0" smtClean="0"/>
              <a:t>19:06 UT</a:t>
            </a:r>
            <a:endParaRPr lang="en-US" dirty="0"/>
          </a:p>
        </p:txBody>
      </p:sp>
      <p:cxnSp>
        <p:nvCxnSpPr>
          <p:cNvPr id="16" name="Straight Arrow Connector 15"/>
          <p:cNvCxnSpPr/>
          <p:nvPr/>
        </p:nvCxnSpPr>
        <p:spPr>
          <a:xfrm flipH="1">
            <a:off x="8139080" y="4965700"/>
            <a:ext cx="75092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6200000">
            <a:off x="7528656" y="4742933"/>
            <a:ext cx="851515" cy="369332"/>
          </a:xfrm>
          <a:prstGeom prst="rect">
            <a:avLst/>
          </a:prstGeom>
          <a:noFill/>
        </p:spPr>
        <p:txBody>
          <a:bodyPr wrap="none" rtlCol="0">
            <a:spAutoFit/>
          </a:bodyPr>
          <a:lstStyle/>
          <a:p>
            <a:r>
              <a:rPr lang="en-US" dirty="0" smtClean="0"/>
              <a:t>meters</a:t>
            </a:r>
            <a:endParaRPr lang="en-US" dirty="0"/>
          </a:p>
        </p:txBody>
      </p:sp>
      <p:sp>
        <p:nvSpPr>
          <p:cNvPr id="23" name="TextBox 22"/>
          <p:cNvSpPr txBox="1"/>
          <p:nvPr/>
        </p:nvSpPr>
        <p:spPr>
          <a:xfrm>
            <a:off x="1066800" y="2743200"/>
            <a:ext cx="2358037" cy="461665"/>
          </a:xfrm>
          <a:prstGeom prst="rect">
            <a:avLst/>
          </a:prstGeom>
          <a:noFill/>
        </p:spPr>
        <p:txBody>
          <a:bodyPr wrap="none" rtlCol="0">
            <a:spAutoFit/>
          </a:bodyPr>
          <a:lstStyle/>
          <a:p>
            <a:r>
              <a:rPr lang="en-US" sz="2400" dirty="0" smtClean="0"/>
              <a:t>October 29, 2003</a:t>
            </a:r>
            <a:endParaRPr lang="en-US" sz="2400" dirty="0"/>
          </a:p>
        </p:txBody>
      </p:sp>
      <p:sp>
        <p:nvSpPr>
          <p:cNvPr id="24" name="TextBox 23"/>
          <p:cNvSpPr txBox="1"/>
          <p:nvPr/>
        </p:nvSpPr>
        <p:spPr>
          <a:xfrm>
            <a:off x="7969409" y="5029200"/>
            <a:ext cx="1174591" cy="646331"/>
          </a:xfrm>
          <a:prstGeom prst="rect">
            <a:avLst/>
          </a:prstGeom>
          <a:noFill/>
        </p:spPr>
        <p:txBody>
          <a:bodyPr wrap="square" rtlCol="0">
            <a:spAutoFit/>
          </a:bodyPr>
          <a:lstStyle/>
          <a:p>
            <a:r>
              <a:rPr lang="en-US" dirty="0" smtClean="0">
                <a:solidFill>
                  <a:srgbClr val="FF0000"/>
                </a:solidFill>
              </a:rPr>
              <a:t>Operable level is 50m</a:t>
            </a:r>
            <a:endParaRPr lang="en-US" dirty="0">
              <a:solidFill>
                <a:srgbClr val="FF0000"/>
              </a:solidFill>
            </a:endParaRPr>
          </a:p>
        </p:txBody>
      </p:sp>
      <p:sp>
        <p:nvSpPr>
          <p:cNvPr id="3" name="TextBox 2"/>
          <p:cNvSpPr txBox="1"/>
          <p:nvPr/>
        </p:nvSpPr>
        <p:spPr>
          <a:xfrm>
            <a:off x="228600" y="1524000"/>
            <a:ext cx="5417725" cy="646331"/>
          </a:xfrm>
          <a:prstGeom prst="rect">
            <a:avLst/>
          </a:prstGeom>
          <a:noFill/>
        </p:spPr>
        <p:txBody>
          <a:bodyPr wrap="square" rtlCol="0">
            <a:spAutoFit/>
          </a:bodyPr>
          <a:lstStyle/>
          <a:p>
            <a:r>
              <a:rPr lang="en-US" dirty="0" smtClean="0"/>
              <a:t>Precision landing approach using WAAS is effectively wiped out during the October 2003 geomagnetic storm</a:t>
            </a:r>
            <a:endParaRPr lang="en-US" dirty="0"/>
          </a:p>
        </p:txBody>
      </p:sp>
      <p:sp>
        <p:nvSpPr>
          <p:cNvPr id="8" name="TextBox 7"/>
          <p:cNvSpPr txBox="1"/>
          <p:nvPr/>
        </p:nvSpPr>
        <p:spPr>
          <a:xfrm>
            <a:off x="6019800" y="1066800"/>
            <a:ext cx="2214594" cy="369332"/>
          </a:xfrm>
          <a:prstGeom prst="rect">
            <a:avLst/>
          </a:prstGeom>
          <a:noFill/>
        </p:spPr>
        <p:txBody>
          <a:bodyPr wrap="none" rtlCol="0">
            <a:spAutoFit/>
          </a:bodyPr>
          <a:lstStyle/>
          <a:p>
            <a:r>
              <a:rPr lang="en-US" b="1" dirty="0" smtClean="0"/>
              <a:t>Quiet before the storm</a:t>
            </a:r>
            <a:endParaRPr lang="en-US" b="1" dirty="0"/>
          </a:p>
        </p:txBody>
      </p:sp>
      <p:sp>
        <p:nvSpPr>
          <p:cNvPr id="18" name="Title 1"/>
          <p:cNvSpPr txBox="1">
            <a:spLocks/>
          </p:cNvSpPr>
          <p:nvPr/>
        </p:nvSpPr>
        <p:spPr>
          <a:xfrm>
            <a:off x="609600" y="-152400"/>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FFFFFF"/>
                </a:solidFill>
              </a:rPr>
              <a:t>Societal Needs for Improved Space weather services </a:t>
            </a:r>
            <a:r>
              <a:rPr lang="en-US" dirty="0" smtClean="0"/>
              <a:t>(3/4)</a:t>
            </a:r>
            <a:endParaRPr lang="en-US" dirty="0"/>
          </a:p>
        </p:txBody>
      </p:sp>
    </p:spTree>
    <p:extLst>
      <p:ext uri="{BB962C8B-B14F-4D97-AF65-F5344CB8AC3E}">
        <p14:creationId xmlns:p14="http://schemas.microsoft.com/office/powerpoint/2010/main" val="5407947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124200" cy="1143000"/>
          </a:xfrm>
        </p:spPr>
        <p:txBody>
          <a:bodyPr/>
          <a:lstStyle/>
          <a:p>
            <a:r>
              <a:rPr lang="en-US" dirty="0">
                <a:solidFill>
                  <a:srgbClr val="FFFFFF"/>
                </a:solidFill>
              </a:rPr>
              <a:t>Societal Needs </a:t>
            </a:r>
            <a:r>
              <a:rPr lang="en-US" dirty="0" smtClean="0"/>
              <a:t>(4/</a:t>
            </a:r>
            <a:r>
              <a:rPr lang="en-US" dirty="0"/>
              <a:t>4</a:t>
            </a:r>
            <a:r>
              <a:rPr lang="en-US" dirty="0" smtClean="0"/>
              <a:t>)</a:t>
            </a:r>
            <a:endParaRPr lang="en-US" dirty="0"/>
          </a:p>
        </p:txBody>
      </p:sp>
      <p:sp>
        <p:nvSpPr>
          <p:cNvPr id="3" name="Content Placeholder 2"/>
          <p:cNvSpPr>
            <a:spLocks noGrp="1"/>
          </p:cNvSpPr>
          <p:nvPr>
            <p:ph sz="quarter" idx="13"/>
          </p:nvPr>
        </p:nvSpPr>
        <p:spPr>
          <a:xfrm>
            <a:off x="304800" y="1600200"/>
            <a:ext cx="3276600" cy="5105400"/>
          </a:xfrm>
        </p:spPr>
        <p:txBody>
          <a:bodyPr>
            <a:normAutofit/>
          </a:bodyPr>
          <a:lstStyle/>
          <a:p>
            <a:pPr>
              <a:spcBef>
                <a:spcPct val="10000"/>
              </a:spcBef>
              <a:buFontTx/>
              <a:buChar char="•"/>
            </a:pPr>
            <a:r>
              <a:rPr lang="en-US" sz="1800" dirty="0"/>
              <a:t>Highest </a:t>
            </a:r>
            <a:r>
              <a:rPr lang="en-US" sz="1800" u="sng" dirty="0"/>
              <a:t>GCR</a:t>
            </a:r>
            <a:r>
              <a:rPr lang="en-US" sz="1800" dirty="0"/>
              <a:t> doses in space age in recent cycle 23 solar minima</a:t>
            </a:r>
          </a:p>
          <a:p>
            <a:pPr>
              <a:spcBef>
                <a:spcPct val="10000"/>
              </a:spcBef>
              <a:buFontTx/>
              <a:buChar char="•"/>
            </a:pPr>
            <a:r>
              <a:rPr lang="en-US" sz="1800" dirty="0"/>
              <a:t>Continues trend observed by Ulysses, </a:t>
            </a:r>
            <a:r>
              <a:rPr lang="en-US" sz="1800" dirty="0" smtClean="0"/>
              <a:t>ACE</a:t>
            </a:r>
          </a:p>
          <a:p>
            <a:pPr>
              <a:spcBef>
                <a:spcPct val="10000"/>
              </a:spcBef>
              <a:buFontTx/>
              <a:buChar char="•"/>
            </a:pPr>
            <a:r>
              <a:rPr lang="en-US" sz="1800" dirty="0" smtClean="0"/>
              <a:t>Limits duration of human deep space exploration missions</a:t>
            </a:r>
          </a:p>
          <a:p>
            <a:pPr>
              <a:spcBef>
                <a:spcPct val="10000"/>
              </a:spcBef>
              <a:buFontTx/>
              <a:buChar char="•"/>
            </a:pPr>
            <a:r>
              <a:rPr lang="en-US" sz="1800" dirty="0" smtClean="0"/>
              <a:t>What are the effects on our skyway travelers?</a:t>
            </a:r>
          </a:p>
          <a:p>
            <a:pPr>
              <a:spcBef>
                <a:spcPct val="10000"/>
              </a:spcBef>
              <a:buFontTx/>
              <a:buChar char="•"/>
            </a:pPr>
            <a:endParaRPr lang="en-US" sz="1800" dirty="0"/>
          </a:p>
          <a:p>
            <a:pPr>
              <a:spcBef>
                <a:spcPct val="10000"/>
              </a:spcBef>
              <a:buFontTx/>
              <a:buChar char="•"/>
            </a:pPr>
            <a:r>
              <a:rPr lang="en-US" sz="1800" dirty="0" smtClean="0">
                <a:solidFill>
                  <a:srgbClr val="FF0000"/>
                </a:solidFill>
              </a:rPr>
              <a:t>Knowledge and Prediction Enables Human and Scientific Exploration</a:t>
            </a:r>
          </a:p>
          <a:p>
            <a:pPr>
              <a:spcBef>
                <a:spcPct val="10000"/>
              </a:spcBef>
              <a:buFontTx/>
              <a:buChar char="•"/>
            </a:pPr>
            <a:endParaRPr lang="en-US" sz="1800" b="1" dirty="0"/>
          </a:p>
        </p:txBody>
      </p:sp>
      <p:pic>
        <p:nvPicPr>
          <p:cNvPr id="4" name="Picture 3" descr="fig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0623" y="-43911"/>
            <a:ext cx="5220677" cy="6901911"/>
          </a:xfrm>
          <a:prstGeom prst="rect">
            <a:avLst/>
          </a:prstGeom>
        </p:spPr>
      </p:pic>
      <p:sp>
        <p:nvSpPr>
          <p:cNvPr id="5" name="TextBox 4"/>
          <p:cNvSpPr txBox="1"/>
          <p:nvPr/>
        </p:nvSpPr>
        <p:spPr>
          <a:xfrm>
            <a:off x="6756609" y="6581001"/>
            <a:ext cx="2404324" cy="276999"/>
          </a:xfrm>
          <a:prstGeom prst="rect">
            <a:avLst/>
          </a:prstGeom>
          <a:noFill/>
        </p:spPr>
        <p:txBody>
          <a:bodyPr wrap="none" rtlCol="0">
            <a:spAutoFit/>
          </a:bodyPr>
          <a:lstStyle/>
          <a:p>
            <a:r>
              <a:rPr lang="en-US" sz="1200" dirty="0" smtClean="0">
                <a:solidFill>
                  <a:schemeClr val="bg1"/>
                </a:solidFill>
              </a:rPr>
              <a:t>Schwadron et al., </a:t>
            </a:r>
            <a:r>
              <a:rPr lang="en-US" sz="1200" i="1" dirty="0" smtClean="0">
                <a:solidFill>
                  <a:schemeClr val="bg1"/>
                </a:solidFill>
              </a:rPr>
              <a:t>Space Weather, </a:t>
            </a:r>
            <a:r>
              <a:rPr lang="en-US" sz="1200" dirty="0" smtClean="0">
                <a:solidFill>
                  <a:schemeClr val="bg1"/>
                </a:solidFill>
              </a:rPr>
              <a:t>2014</a:t>
            </a:r>
            <a:endParaRPr lang="en-US" sz="1200" dirty="0">
              <a:solidFill>
                <a:schemeClr val="bg1"/>
              </a:solidFill>
            </a:endParaRPr>
          </a:p>
        </p:txBody>
      </p:sp>
    </p:spTree>
    <p:extLst>
      <p:ext uri="{BB962C8B-B14F-4D97-AF65-F5344CB8AC3E}">
        <p14:creationId xmlns:p14="http://schemas.microsoft.com/office/powerpoint/2010/main" val="14173243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924800" cy="1143000"/>
          </a:xfrm>
        </p:spPr>
        <p:txBody>
          <a:bodyPr/>
          <a:lstStyle/>
          <a:p>
            <a:r>
              <a:rPr lang="en-US" dirty="0" smtClean="0"/>
              <a:t>The 1</a:t>
            </a:r>
            <a:r>
              <a:rPr lang="en-US" baseline="30000" dirty="0" smtClean="0"/>
              <a:t>st</a:t>
            </a:r>
            <a:r>
              <a:rPr lang="en-US" dirty="0" smtClean="0"/>
              <a:t> Decade: </a:t>
            </a:r>
            <a:br>
              <a:rPr lang="en-US" dirty="0" smtClean="0"/>
            </a:br>
            <a:r>
              <a:rPr lang="en-US" dirty="0"/>
              <a:t>	</a:t>
            </a:r>
            <a:r>
              <a:rPr lang="en-US" dirty="0" smtClean="0"/>
              <a:t>LWS Science, Innovation –</a:t>
            </a:r>
            <a:br>
              <a:rPr lang="en-US" dirty="0" smtClean="0"/>
            </a:br>
            <a:r>
              <a:rPr lang="en-US" dirty="0"/>
              <a:t>		</a:t>
            </a:r>
            <a:r>
              <a:rPr lang="en-US" dirty="0" smtClean="0">
                <a:solidFill>
                  <a:srgbClr val="FF0000"/>
                </a:solidFill>
              </a:rPr>
              <a:t>new Technology emerges </a:t>
            </a:r>
            <a:endParaRPr lang="en-US" dirty="0">
              <a:solidFill>
                <a:srgbClr val="FF0000"/>
              </a:solidFill>
            </a:endParaRPr>
          </a:p>
        </p:txBody>
      </p:sp>
      <p:sp>
        <p:nvSpPr>
          <p:cNvPr id="3" name="Content Placeholder 2"/>
          <p:cNvSpPr>
            <a:spLocks noGrp="1"/>
          </p:cNvSpPr>
          <p:nvPr>
            <p:ph sz="quarter" idx="13"/>
          </p:nvPr>
        </p:nvSpPr>
        <p:spPr>
          <a:xfrm>
            <a:off x="304800" y="1524000"/>
            <a:ext cx="3200400" cy="5105400"/>
          </a:xfrm>
        </p:spPr>
        <p:txBody>
          <a:bodyPr>
            <a:normAutofit fontScale="77500" lnSpcReduction="20000"/>
          </a:bodyPr>
          <a:lstStyle/>
          <a:p>
            <a:pPr defTabSz="457200">
              <a:buFont typeface="Arial" charset="0"/>
              <a:buChar char="•"/>
            </a:pPr>
            <a:r>
              <a:rPr lang="en-US" sz="1800" dirty="0" smtClean="0"/>
              <a:t>Example of Results from FST:</a:t>
            </a:r>
          </a:p>
          <a:p>
            <a:pPr lvl="1" defTabSz="457200">
              <a:buFont typeface="Arial" charset="0"/>
              <a:buChar char="•"/>
            </a:pPr>
            <a:r>
              <a:rPr lang="en-US" sz="1600" dirty="0" smtClean="0"/>
              <a:t>Mapping </a:t>
            </a:r>
            <a:r>
              <a:rPr lang="en-US" sz="1600" dirty="0"/>
              <a:t>of open field from </a:t>
            </a:r>
            <a:r>
              <a:rPr lang="en-US" sz="1600" dirty="0" err="1"/>
              <a:t>heliosphere</a:t>
            </a:r>
            <a:r>
              <a:rPr lang="en-US" sz="1600" dirty="0"/>
              <a:t> to Sun predicating locations of slow wind</a:t>
            </a:r>
          </a:p>
          <a:p>
            <a:pPr lvl="1" defTabSz="457200">
              <a:buFont typeface="Arial" charset="0"/>
              <a:buChar char="•"/>
            </a:pPr>
            <a:r>
              <a:rPr lang="en-US" sz="1600" b="1" dirty="0">
                <a:solidFill>
                  <a:srgbClr val="FF0000"/>
                </a:solidFill>
              </a:rPr>
              <a:t>Our science has evolved toward detailed understanding, which requires models and continued </a:t>
            </a:r>
            <a:r>
              <a:rPr lang="en-US" sz="1600" b="1" dirty="0" smtClean="0">
                <a:solidFill>
                  <a:srgbClr val="FF0000"/>
                </a:solidFill>
              </a:rPr>
              <a:t>observations</a:t>
            </a:r>
          </a:p>
          <a:p>
            <a:pPr lvl="1" defTabSz="457200">
              <a:buFont typeface="Arial" charset="0"/>
              <a:buChar char="•"/>
            </a:pPr>
            <a:endParaRPr lang="en-US" sz="1600" b="1" dirty="0">
              <a:solidFill>
                <a:srgbClr val="FF0000"/>
              </a:solidFill>
            </a:endParaRPr>
          </a:p>
          <a:p>
            <a:pPr marL="0" indent="0">
              <a:lnSpc>
                <a:spcPct val="90000"/>
              </a:lnSpc>
              <a:buNone/>
            </a:pPr>
            <a:endParaRPr lang="en-US" sz="1800" dirty="0"/>
          </a:p>
          <a:p>
            <a:pPr>
              <a:lnSpc>
                <a:spcPct val="90000"/>
              </a:lnSpc>
            </a:pPr>
            <a:r>
              <a:rPr lang="en-US" sz="1800" dirty="0" smtClean="0"/>
              <a:t>TR</a:t>
            </a:r>
            <a:r>
              <a:rPr lang="en-US" sz="1800" dirty="0"/>
              <a:t>&amp;T Program has been the primary driver for development of a unified </a:t>
            </a:r>
            <a:r>
              <a:rPr lang="en-US" sz="1800" dirty="0" err="1"/>
              <a:t>Heliophysics</a:t>
            </a:r>
            <a:r>
              <a:rPr lang="en-US" sz="1800" dirty="0"/>
              <a:t> science community</a:t>
            </a:r>
          </a:p>
          <a:p>
            <a:pPr lvl="1">
              <a:lnSpc>
                <a:spcPct val="90000"/>
              </a:lnSpc>
            </a:pPr>
            <a:r>
              <a:rPr lang="en-US" sz="1800" dirty="0"/>
              <a:t>Forced collaborations that would never have happened spontaneously</a:t>
            </a:r>
          </a:p>
          <a:p>
            <a:pPr lvl="1">
              <a:lnSpc>
                <a:spcPct val="90000"/>
              </a:lnSpc>
            </a:pPr>
            <a:r>
              <a:rPr lang="en-US" sz="1800" dirty="0"/>
              <a:t>F</a:t>
            </a:r>
            <a:r>
              <a:rPr lang="en-US" sz="1800" dirty="0" smtClean="0"/>
              <a:t>ocused </a:t>
            </a:r>
            <a:r>
              <a:rPr lang="en-US" sz="1800" dirty="0"/>
              <a:t>community toward </a:t>
            </a:r>
            <a:r>
              <a:rPr lang="en-US" sz="1800" dirty="0">
                <a:solidFill>
                  <a:srgbClr val="FF0000"/>
                </a:solidFill>
              </a:rPr>
              <a:t>science for purpose</a:t>
            </a:r>
          </a:p>
          <a:p>
            <a:pPr lvl="1" defTabSz="457200">
              <a:buFont typeface="Arial" charset="0"/>
              <a:buChar char="•"/>
            </a:pPr>
            <a:r>
              <a:rPr lang="en-US" sz="1600" dirty="0"/>
              <a:t>R</a:t>
            </a:r>
            <a:r>
              <a:rPr lang="en-US" sz="1600" dirty="0" smtClean="0"/>
              <a:t>ecent </a:t>
            </a:r>
            <a:r>
              <a:rPr lang="en-US" sz="1600" dirty="0"/>
              <a:t>community survey showed </a:t>
            </a:r>
            <a:endParaRPr lang="en-US" sz="1600" dirty="0" smtClean="0"/>
          </a:p>
          <a:p>
            <a:pPr lvl="2" defTabSz="457200">
              <a:buFont typeface="Arial" charset="0"/>
              <a:buChar char="•"/>
            </a:pPr>
            <a:r>
              <a:rPr lang="en-US" sz="1600" dirty="0" smtClean="0"/>
              <a:t>75%: </a:t>
            </a:r>
            <a:r>
              <a:rPr lang="en-US" sz="1600" u="sng" dirty="0" smtClean="0"/>
              <a:t>“</a:t>
            </a:r>
            <a:r>
              <a:rPr lang="en-US" sz="1600" u="sng" dirty="0"/>
              <a:t>FST team concept aided creation of interdisciplinary collaboration” </a:t>
            </a:r>
          </a:p>
          <a:p>
            <a:pPr lvl="2" defTabSz="457200">
              <a:buFont typeface="Arial" charset="0"/>
              <a:buChar char="•"/>
            </a:pPr>
            <a:r>
              <a:rPr lang="en-US" sz="1600" dirty="0" smtClean="0"/>
              <a:t>67%: </a:t>
            </a:r>
            <a:r>
              <a:rPr lang="en-US" sz="1600" u="sng" dirty="0" smtClean="0"/>
              <a:t>“</a:t>
            </a:r>
            <a:r>
              <a:rPr lang="en-US" sz="1600" u="sng" dirty="0"/>
              <a:t>FST team led to advancement of science beyond the individual proposals.</a:t>
            </a:r>
            <a:r>
              <a:rPr lang="en-US" sz="1600" u="sng" dirty="0" smtClean="0"/>
              <a:t>”</a:t>
            </a:r>
            <a:endParaRPr lang="en-US" sz="1600" u="sng" dirty="0"/>
          </a:p>
        </p:txBody>
      </p:sp>
      <p:pic>
        <p:nvPicPr>
          <p:cNvPr id="4" name="Picture 3" descr="fig1_Page_3.jpg"/>
          <p:cNvPicPr>
            <a:picLocks noChangeAspect="1"/>
          </p:cNvPicPr>
          <p:nvPr/>
        </p:nvPicPr>
        <p:blipFill>
          <a:blip r:embed="rId3"/>
          <a:srcRect l="7175" t="9120" r="3523" b="31992"/>
          <a:stretch>
            <a:fillRect/>
          </a:stretch>
        </p:blipFill>
        <p:spPr bwMode="auto">
          <a:xfrm>
            <a:off x="3619175" y="1524000"/>
            <a:ext cx="5533292" cy="2819400"/>
          </a:xfrm>
          <a:prstGeom prst="rect">
            <a:avLst/>
          </a:prstGeom>
          <a:noFill/>
          <a:ln w="9525">
            <a:noFill/>
            <a:miter lim="800000"/>
            <a:headEnd/>
            <a:tailEnd/>
          </a:ln>
        </p:spPr>
      </p:pic>
      <p:graphicFrame>
        <p:nvGraphicFramePr>
          <p:cNvPr id="5" name="Object 4"/>
          <p:cNvGraphicFramePr>
            <a:graphicFrameLocks noChangeAspect="1"/>
          </p:cNvGraphicFramePr>
          <p:nvPr>
            <p:extLst>
              <p:ext uri="{D42A27DB-BD31-4B8C-83A1-F6EECF244321}">
                <p14:modId xmlns:p14="http://schemas.microsoft.com/office/powerpoint/2010/main" val="1048943384"/>
              </p:ext>
            </p:extLst>
          </p:nvPr>
        </p:nvGraphicFramePr>
        <p:xfrm>
          <a:off x="3733800" y="4495800"/>
          <a:ext cx="3769812" cy="2362200"/>
        </p:xfrm>
        <a:graphic>
          <a:graphicData uri="http://schemas.openxmlformats.org/presentationml/2006/ole">
            <mc:AlternateContent xmlns:mc="http://schemas.openxmlformats.org/markup-compatibility/2006">
              <mc:Choice xmlns:v="urn:schemas-microsoft-com:vml" Requires="v">
                <p:oleObj spid="_x0000_s1068" name="Document" r:id="rId4" imgW="5917982" imgH="3708264" progId="Word.Document.12">
                  <p:embed/>
                </p:oleObj>
              </mc:Choice>
              <mc:Fallback>
                <p:oleObj name="Document" r:id="rId4" imgW="5917982" imgH="370826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495800"/>
                        <a:ext cx="3769812" cy="2362200"/>
                      </a:xfrm>
                      <a:prstGeom prst="rect">
                        <a:avLst/>
                      </a:prstGeom>
                      <a:noFill/>
                      <a:extLst/>
                    </p:spPr>
                  </p:pic>
                </p:oleObj>
              </mc:Fallback>
            </mc:AlternateContent>
          </a:graphicData>
        </a:graphic>
      </p:graphicFrame>
    </p:spTree>
    <p:extLst>
      <p:ext uri="{BB962C8B-B14F-4D97-AF65-F5344CB8AC3E}">
        <p14:creationId xmlns:p14="http://schemas.microsoft.com/office/powerpoint/2010/main" val="35125272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3505200" cy="1524000"/>
          </a:xfrm>
        </p:spPr>
        <p:txBody>
          <a:bodyPr/>
          <a:lstStyle/>
          <a:p>
            <a:r>
              <a:rPr lang="en-US" dirty="0" smtClean="0"/>
              <a:t>LWS Critical to Decadal </a:t>
            </a:r>
            <a:r>
              <a:rPr lang="en-US" dirty="0" err="1" smtClean="0"/>
              <a:t>GoalS</a:t>
            </a:r>
            <a:endParaRPr lang="en-US" dirty="0"/>
          </a:p>
        </p:txBody>
      </p:sp>
      <p:sp>
        <p:nvSpPr>
          <p:cNvPr id="5" name="Content Placeholder 4"/>
          <p:cNvSpPr>
            <a:spLocks noGrp="1"/>
          </p:cNvSpPr>
          <p:nvPr>
            <p:ph sz="quarter" idx="13"/>
          </p:nvPr>
        </p:nvSpPr>
        <p:spPr>
          <a:xfrm>
            <a:off x="381000" y="1905000"/>
            <a:ext cx="3352800" cy="4800600"/>
          </a:xfrm>
        </p:spPr>
        <p:txBody>
          <a:bodyPr>
            <a:normAutofit fontScale="92500" lnSpcReduction="20000"/>
          </a:bodyPr>
          <a:lstStyle/>
          <a:p>
            <a:r>
              <a:rPr lang="en-US" sz="1600" dirty="0" smtClean="0"/>
              <a:t>First Key Decadal Goal</a:t>
            </a:r>
          </a:p>
          <a:p>
            <a:pPr marL="0" indent="0">
              <a:buNone/>
            </a:pPr>
            <a:r>
              <a:rPr lang="en-US" sz="1600" i="1" dirty="0" smtClean="0"/>
              <a:t>“</a:t>
            </a:r>
            <a:r>
              <a:rPr lang="en-US" sz="1600" i="1" dirty="0"/>
              <a:t>Determine origins of Sun’s activity and predict</a:t>
            </a:r>
            <a:r>
              <a:rPr lang="en-US" sz="1600" b="1" i="1" dirty="0"/>
              <a:t> </a:t>
            </a:r>
            <a:r>
              <a:rPr lang="en-US" sz="1600" i="1" dirty="0"/>
              <a:t>variations in the space environment.” </a:t>
            </a:r>
            <a:endParaRPr lang="en-US" sz="1600" i="1" dirty="0" smtClean="0"/>
          </a:p>
          <a:p>
            <a:r>
              <a:rPr lang="en-US" sz="1600" dirty="0"/>
              <a:t>S</a:t>
            </a:r>
            <a:r>
              <a:rPr lang="en-US" sz="1600" dirty="0" smtClean="0"/>
              <a:t>ocietal </a:t>
            </a:r>
            <a:r>
              <a:rPr lang="en-US" sz="1600" dirty="0"/>
              <a:t>needs </a:t>
            </a:r>
            <a:r>
              <a:rPr lang="en-US" sz="1600" dirty="0" smtClean="0"/>
              <a:t>in </a:t>
            </a:r>
            <a:r>
              <a:rPr lang="en-US" sz="1600" dirty="0" err="1" smtClean="0"/>
              <a:t>Decadal’s</a:t>
            </a:r>
            <a:r>
              <a:rPr lang="en-US" sz="1600" dirty="0" smtClean="0"/>
              <a:t>  </a:t>
            </a:r>
            <a:r>
              <a:rPr lang="en-US" sz="1600" dirty="0"/>
              <a:t>Ch. </a:t>
            </a:r>
            <a:r>
              <a:rPr lang="en-US" sz="1600" dirty="0" smtClean="0"/>
              <a:t>3</a:t>
            </a:r>
            <a:r>
              <a:rPr lang="en-US" sz="1600" dirty="0"/>
              <a:t> </a:t>
            </a:r>
            <a:r>
              <a:rPr lang="en-US" sz="1600" dirty="0" smtClean="0"/>
              <a:t>are the </a:t>
            </a:r>
            <a:r>
              <a:rPr lang="en-US" sz="1600" dirty="0"/>
              <a:t>four main goals of the LWS </a:t>
            </a:r>
            <a:r>
              <a:rPr lang="en-US" sz="1600" dirty="0" smtClean="0"/>
              <a:t>TR</a:t>
            </a:r>
            <a:r>
              <a:rPr lang="en-US" sz="1600" dirty="0"/>
              <a:t>&amp;</a:t>
            </a:r>
            <a:r>
              <a:rPr lang="en-US" sz="1600" dirty="0" smtClean="0"/>
              <a:t>T </a:t>
            </a:r>
          </a:p>
          <a:p>
            <a:pPr marL="0" indent="0">
              <a:buNone/>
            </a:pPr>
            <a:r>
              <a:rPr lang="en-US" sz="1300" u="sng" dirty="0"/>
              <a:t>Space Science: </a:t>
            </a:r>
            <a:r>
              <a:rPr lang="en-US" sz="1300" dirty="0" smtClean="0"/>
              <a:t>physics</a:t>
            </a:r>
            <a:r>
              <a:rPr lang="en-US" sz="1300" dirty="0"/>
              <a:t>, dynamics, and behavior of the Sun-Earth system over </a:t>
            </a:r>
            <a:r>
              <a:rPr lang="en-US" sz="1300" dirty="0" smtClean="0"/>
              <a:t>11</a:t>
            </a:r>
            <a:r>
              <a:rPr lang="en-US" sz="1300" dirty="0"/>
              <a:t>-year solar cycle.</a:t>
            </a:r>
          </a:p>
          <a:p>
            <a:pPr marL="0" indent="0">
              <a:buNone/>
            </a:pPr>
            <a:r>
              <a:rPr lang="en-US" sz="1300" u="sng" dirty="0"/>
              <a:t>Earth Science: </a:t>
            </a:r>
            <a:r>
              <a:rPr lang="en-US" sz="1300" dirty="0" smtClean="0"/>
              <a:t>effects </a:t>
            </a:r>
            <a:r>
              <a:rPr lang="en-US" sz="1300" dirty="0"/>
              <a:t>of solar variability and disturbances on terrestrial climate </a:t>
            </a:r>
            <a:r>
              <a:rPr lang="en-US" sz="1300" dirty="0" smtClean="0"/>
              <a:t>change</a:t>
            </a:r>
            <a:endParaRPr lang="en-US" sz="1300" dirty="0"/>
          </a:p>
          <a:p>
            <a:pPr marL="0" indent="0">
              <a:buNone/>
            </a:pPr>
            <a:r>
              <a:rPr lang="en-US" sz="1300" u="sng" dirty="0"/>
              <a:t>Human Exploration and Development</a:t>
            </a:r>
            <a:r>
              <a:rPr lang="en-US" sz="1300" dirty="0"/>
              <a:t>: </a:t>
            </a:r>
            <a:r>
              <a:rPr lang="en-US" sz="1300" dirty="0" smtClean="0"/>
              <a:t>data </a:t>
            </a:r>
            <a:r>
              <a:rPr lang="en-US" sz="1300" dirty="0"/>
              <a:t>and scientific understanding </a:t>
            </a:r>
            <a:r>
              <a:rPr lang="en-US" sz="1300" dirty="0" smtClean="0"/>
              <a:t>for </a:t>
            </a:r>
            <a:r>
              <a:rPr lang="en-US" sz="1300" dirty="0"/>
              <a:t>advanced warning of energetic particle events that affect the safety of </a:t>
            </a:r>
            <a:r>
              <a:rPr lang="en-US" sz="1300" dirty="0" smtClean="0"/>
              <a:t>humans</a:t>
            </a:r>
            <a:endParaRPr lang="en-US" sz="1300" dirty="0"/>
          </a:p>
          <a:p>
            <a:pPr marL="0" indent="0">
              <a:buNone/>
            </a:pPr>
            <a:r>
              <a:rPr lang="en-US" sz="1300" u="sng" dirty="0"/>
              <a:t>Aeronautics and Space Transportation: </a:t>
            </a:r>
            <a:r>
              <a:rPr lang="en-US" sz="1300" dirty="0" smtClean="0"/>
              <a:t>detailed </a:t>
            </a:r>
            <a:r>
              <a:rPr lang="en-US" sz="1300" dirty="0"/>
              <a:t>characterization of radiation environments useful in </a:t>
            </a:r>
            <a:r>
              <a:rPr lang="en-US" sz="1300" dirty="0" smtClean="0"/>
              <a:t>design </a:t>
            </a:r>
            <a:r>
              <a:rPr lang="en-US" sz="1300" dirty="0"/>
              <a:t>of more reliable electronic components for air and space transportation </a:t>
            </a:r>
            <a:r>
              <a:rPr lang="en-US" sz="1300" dirty="0" smtClean="0"/>
              <a:t>systems</a:t>
            </a:r>
          </a:p>
          <a:p>
            <a:pPr marL="0" indent="0">
              <a:buNone/>
            </a:pPr>
            <a:endParaRPr lang="en-US" sz="1300" dirty="0" smtClean="0">
              <a:solidFill>
                <a:srgbClr val="FF0000"/>
              </a:solidFill>
            </a:endParaRPr>
          </a:p>
          <a:p>
            <a:pPr marL="0" indent="0">
              <a:buNone/>
            </a:pPr>
            <a:endParaRPr lang="en-US" sz="1300" dirty="0">
              <a:solidFill>
                <a:srgbClr val="FF0000"/>
              </a:solidFill>
            </a:endParaRPr>
          </a:p>
          <a:p>
            <a:pPr marL="0" indent="0">
              <a:buNone/>
            </a:pPr>
            <a:r>
              <a:rPr lang="en-US" sz="1500" dirty="0">
                <a:solidFill>
                  <a:srgbClr val="FF0000"/>
                </a:solidFill>
              </a:rPr>
              <a:t>Living with a </a:t>
            </a:r>
            <a:r>
              <a:rPr lang="en-US" sz="1500" dirty="0" smtClean="0">
                <a:solidFill>
                  <a:srgbClr val="FF0000"/>
                </a:solidFill>
              </a:rPr>
              <a:t>Star </a:t>
            </a:r>
            <a:r>
              <a:rPr lang="en-US" sz="1500" dirty="0">
                <a:solidFill>
                  <a:srgbClr val="FF0000"/>
                </a:solidFill>
              </a:rPr>
              <a:t>designed to meet these challenges </a:t>
            </a:r>
            <a:endParaRPr lang="en-US" dirty="0" smtClean="0">
              <a:solidFill>
                <a:srgbClr val="FF0000"/>
              </a:solidFill>
            </a:endParaRPr>
          </a:p>
          <a:p>
            <a:pPr marL="0" indent="0">
              <a:buNone/>
            </a:pPr>
            <a:endParaRPr lang="en-US" sz="1300" i="1" dirty="0"/>
          </a:p>
          <a:p>
            <a:pPr marL="0" indent="0">
              <a:buNone/>
            </a:pPr>
            <a:endParaRPr lang="en-US" sz="1300" i="1" dirty="0" smtClean="0"/>
          </a:p>
        </p:txBody>
      </p:sp>
      <p:pic>
        <p:nvPicPr>
          <p:cNvPr id="6" name="Picture 5"/>
          <p:cNvPicPr>
            <a:picLocks noChangeAspect="1"/>
          </p:cNvPicPr>
          <p:nvPr/>
        </p:nvPicPr>
        <p:blipFill>
          <a:blip r:embed="rId2"/>
          <a:stretch>
            <a:fillRect/>
          </a:stretch>
        </p:blipFill>
        <p:spPr>
          <a:xfrm>
            <a:off x="3866823" y="0"/>
            <a:ext cx="5302577" cy="6858000"/>
          </a:xfrm>
          <a:prstGeom prst="rect">
            <a:avLst/>
          </a:prstGeom>
        </p:spPr>
      </p:pic>
    </p:spTree>
    <p:extLst>
      <p:ext uri="{BB962C8B-B14F-4D97-AF65-F5344CB8AC3E}">
        <p14:creationId xmlns:p14="http://schemas.microsoft.com/office/powerpoint/2010/main" val="33743062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924800" cy="914400"/>
          </a:xfrm>
        </p:spPr>
        <p:txBody>
          <a:bodyPr/>
          <a:lstStyle/>
          <a:p>
            <a:r>
              <a:rPr lang="en-US" dirty="0" smtClean="0"/>
              <a:t>LWS </a:t>
            </a:r>
            <a:r>
              <a:rPr lang="en-US" dirty="0" smtClean="0">
                <a:solidFill>
                  <a:srgbClr val="FF0000"/>
                </a:solidFill>
              </a:rPr>
              <a:t>Next Steps </a:t>
            </a:r>
            <a:r>
              <a:rPr lang="en-US" dirty="0" smtClean="0"/>
              <a:t>– Innovation is critical</a:t>
            </a:r>
            <a:endParaRPr lang="en-US" dirty="0"/>
          </a:p>
        </p:txBody>
      </p:sp>
      <p:sp>
        <p:nvSpPr>
          <p:cNvPr id="3" name="Content Placeholder 2"/>
          <p:cNvSpPr>
            <a:spLocks noGrp="1"/>
          </p:cNvSpPr>
          <p:nvPr>
            <p:ph sz="quarter" idx="13"/>
          </p:nvPr>
        </p:nvSpPr>
        <p:spPr>
          <a:xfrm>
            <a:off x="76200" y="914400"/>
            <a:ext cx="8839200" cy="5943600"/>
          </a:xfrm>
        </p:spPr>
        <p:txBody>
          <a:bodyPr>
            <a:normAutofit fontScale="47500" lnSpcReduction="20000"/>
          </a:bodyPr>
          <a:lstStyle/>
          <a:p>
            <a:pPr lvl="1"/>
            <a:r>
              <a:rPr lang="en-US" sz="4400" dirty="0" smtClean="0"/>
              <a:t>Stronger link between scientific and user communities</a:t>
            </a:r>
          </a:p>
          <a:p>
            <a:pPr lvl="1"/>
            <a:r>
              <a:rPr lang="en-US" sz="4400" dirty="0" smtClean="0"/>
              <a:t>Long-term targeted areas of </a:t>
            </a:r>
            <a:r>
              <a:rPr lang="en-US" sz="4400" i="1" dirty="0" smtClean="0"/>
              <a:t>System Science: </a:t>
            </a:r>
            <a:r>
              <a:rPr lang="en-US" sz="4400" dirty="0" smtClean="0"/>
              <a:t>Strategic Science Areas</a:t>
            </a:r>
          </a:p>
          <a:p>
            <a:pPr lvl="1"/>
            <a:r>
              <a:rPr lang="en-US" sz="4400" dirty="0" smtClean="0"/>
              <a:t>LWS-Drive Initiatives and science centers develop </a:t>
            </a:r>
            <a:r>
              <a:rPr lang="en-US" sz="4400" dirty="0"/>
              <a:t>transformative predictive capabilities</a:t>
            </a:r>
            <a:endParaRPr lang="en-US" sz="4400" dirty="0" smtClean="0"/>
          </a:p>
          <a:p>
            <a:pPr lvl="2"/>
            <a:r>
              <a:rPr lang="en-US" sz="4400" i="1" dirty="0" smtClean="0"/>
              <a:t>Science centers</a:t>
            </a:r>
          </a:p>
          <a:p>
            <a:pPr lvl="2"/>
            <a:r>
              <a:rPr lang="en-US" sz="4400" i="1" dirty="0" smtClean="0"/>
              <a:t>Small satellite programs</a:t>
            </a:r>
          </a:p>
          <a:p>
            <a:pPr lvl="2"/>
            <a:r>
              <a:rPr lang="en-US" sz="4400" i="1" dirty="0" smtClean="0"/>
              <a:t>Instrument development</a:t>
            </a:r>
          </a:p>
          <a:p>
            <a:pPr lvl="1"/>
            <a:r>
              <a:rPr lang="en-US" sz="4400" dirty="0"/>
              <a:t>F</a:t>
            </a:r>
            <a:r>
              <a:rPr lang="en-US" sz="4400" dirty="0" smtClean="0"/>
              <a:t>oster </a:t>
            </a:r>
            <a:r>
              <a:rPr lang="en-US" sz="4400" dirty="0"/>
              <a:t>a coordinated collaborative research environment in the national and international </a:t>
            </a:r>
            <a:r>
              <a:rPr lang="en-US" sz="4400" dirty="0" smtClean="0"/>
              <a:t>community* </a:t>
            </a:r>
          </a:p>
          <a:p>
            <a:pPr lvl="1"/>
            <a:r>
              <a:rPr lang="en-US" sz="4400" dirty="0"/>
              <a:t>M</a:t>
            </a:r>
            <a:r>
              <a:rPr lang="en-US" sz="4400" dirty="0" smtClean="0"/>
              <a:t>ore </a:t>
            </a:r>
            <a:r>
              <a:rPr lang="en-US" sz="4400" dirty="0"/>
              <a:t>flexible and affordable program </a:t>
            </a:r>
            <a:r>
              <a:rPr lang="en-US" sz="4400" dirty="0" smtClean="0"/>
              <a:t>makes better </a:t>
            </a:r>
            <a:r>
              <a:rPr lang="en-US" sz="4400" dirty="0"/>
              <a:t>use of ground based facilities that fulfill critical needs of the LWS program </a:t>
            </a:r>
          </a:p>
          <a:p>
            <a:pPr lvl="1"/>
            <a:endParaRPr lang="en-US" sz="3600" dirty="0" smtClean="0"/>
          </a:p>
          <a:p>
            <a:pPr marL="971550" lvl="2" indent="0">
              <a:buNone/>
            </a:pPr>
            <a:r>
              <a:rPr lang="en-US" sz="3600" dirty="0"/>
              <a:t>	</a:t>
            </a:r>
            <a:endParaRPr lang="en-US" sz="5800" dirty="0"/>
          </a:p>
          <a:p>
            <a:pPr marL="457200" lvl="1" indent="0">
              <a:buNone/>
            </a:pPr>
            <a:endParaRPr lang="en-US" sz="1400" dirty="0" smtClean="0"/>
          </a:p>
          <a:p>
            <a:pPr marL="457200" lvl="1" indent="0">
              <a:buNone/>
            </a:pPr>
            <a:endParaRPr lang="en-US" sz="1400" dirty="0" smtClean="0"/>
          </a:p>
          <a:p>
            <a:pPr marL="457200" lvl="1" indent="0">
              <a:buNone/>
            </a:pPr>
            <a:endParaRPr lang="en-US" sz="2300" dirty="0"/>
          </a:p>
          <a:p>
            <a:pPr marL="457200" lvl="1" indent="0">
              <a:buNone/>
            </a:pPr>
            <a:r>
              <a:rPr lang="en-US" sz="2500" dirty="0" smtClean="0"/>
              <a:t>* :  </a:t>
            </a:r>
            <a:r>
              <a:rPr lang="en-US" sz="2500" dirty="0"/>
              <a:t>“</a:t>
            </a:r>
            <a:r>
              <a:rPr lang="en-US" sz="2500" i="1" dirty="0"/>
              <a:t>Advancing space weather science to protect society’s technological infrastructure: </a:t>
            </a:r>
            <a:endParaRPr lang="en-US" sz="2500" i="1" dirty="0" smtClean="0"/>
          </a:p>
          <a:p>
            <a:pPr marL="457200" lvl="1" indent="0">
              <a:buNone/>
            </a:pPr>
            <a:r>
              <a:rPr lang="en-US" sz="2500" i="1" dirty="0"/>
              <a:t>	</a:t>
            </a:r>
            <a:r>
              <a:rPr lang="en-US" sz="2500" i="1" dirty="0" smtClean="0"/>
              <a:t>a </a:t>
            </a:r>
            <a:r>
              <a:rPr lang="en-US" sz="2500" i="1" dirty="0"/>
              <a:t>COSPAR/ILWS roadmap”</a:t>
            </a:r>
            <a:r>
              <a:rPr lang="en-US" sz="2500" dirty="0"/>
              <a:t> </a:t>
            </a:r>
            <a:endParaRPr lang="en-US" sz="2500" dirty="0" smtClean="0"/>
          </a:p>
        </p:txBody>
      </p:sp>
    </p:spTree>
    <p:extLst>
      <p:ext uri="{BB962C8B-B14F-4D97-AF65-F5344CB8AC3E}">
        <p14:creationId xmlns:p14="http://schemas.microsoft.com/office/powerpoint/2010/main" val="2803829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1386</TotalTime>
  <Words>2051</Words>
  <Application>Microsoft Macintosh PowerPoint</Application>
  <PresentationFormat>On-screen Show (4:3)</PresentationFormat>
  <Paragraphs>239</Paragraphs>
  <Slides>19</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Horizon</vt:lpstr>
      <vt:lpstr>Document</vt:lpstr>
      <vt:lpstr>PowerPoint Presentation</vt:lpstr>
      <vt:lpstr>Living with a STAR –   TR &amp; T Steering Committee 2013-2014</vt:lpstr>
      <vt:lpstr>Societal Needs for Improved Space Weather Services (1/4)</vt:lpstr>
      <vt:lpstr>Societal Needs for Improved Space weather services (2/4)</vt:lpstr>
      <vt:lpstr>Availability of Aircraft Navigation</vt:lpstr>
      <vt:lpstr>Societal Needs (4/4)</vt:lpstr>
      <vt:lpstr>The 1st Decade:   LWS Science, Innovation –   new Technology emerges </vt:lpstr>
      <vt:lpstr>LWS Critical to Decadal GoalS</vt:lpstr>
      <vt:lpstr>LWS Next Steps – Innovation is critical</vt:lpstr>
      <vt:lpstr>WHAT ARE WE TRYING TO ACHIEVE?</vt:lpstr>
      <vt:lpstr>New mechanisms for Fulfilling Observational Needs</vt:lpstr>
      <vt:lpstr>LWS Next Steps – New Interdisciplinary Programs</vt:lpstr>
      <vt:lpstr>Space Weather Through Solar system</vt:lpstr>
      <vt:lpstr>stellar variability on astrospheres and exoplanets </vt:lpstr>
      <vt:lpstr>Critical future Areas for LWS Science</vt:lpstr>
      <vt:lpstr>Transformative enhancements in computational modeling</vt:lpstr>
      <vt:lpstr>Interaction with User Communities</vt:lpstr>
      <vt:lpstr>Sustainable Management of LWS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dc:creator>
  <cp:lastModifiedBy>Nathan Schwadron</cp:lastModifiedBy>
  <cp:revision>125</cp:revision>
  <dcterms:created xsi:type="dcterms:W3CDTF">2013-10-02T15:26:13Z</dcterms:created>
  <dcterms:modified xsi:type="dcterms:W3CDTF">2014-12-16T01:53:19Z</dcterms:modified>
</cp:coreProperties>
</file>