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slideLayouts/slideLayout1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  <p:sldMasterId id="2147483670" r:id="rId11"/>
    <p:sldMasterId id="2147483671" r:id="rId12"/>
    <p:sldMasterId id="2147483672" r:id="rId13"/>
  </p:sldMasterIdLst>
  <p:notesMasterIdLst>
    <p:notesMasterId r:id="rId29"/>
  </p:notesMasterIdLst>
  <p:sldIdLst>
    <p:sldId id="298" r:id="rId14"/>
    <p:sldId id="256" r:id="rId15"/>
    <p:sldId id="311" r:id="rId16"/>
    <p:sldId id="259" r:id="rId17"/>
    <p:sldId id="317" r:id="rId18"/>
    <p:sldId id="321" r:id="rId19"/>
    <p:sldId id="318" r:id="rId20"/>
    <p:sldId id="320" r:id="rId21"/>
    <p:sldId id="319" r:id="rId22"/>
    <p:sldId id="322" r:id="rId23"/>
    <p:sldId id="324" r:id="rId24"/>
    <p:sldId id="325" r:id="rId25"/>
    <p:sldId id="326" r:id="rId26"/>
    <p:sldId id="323" r:id="rId27"/>
    <p:sldId id="327" r:id="rId28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8"/>
    <p:restoredTop sz="94653"/>
  </p:normalViewPr>
  <p:slideViewPr>
    <p:cSldViewPr>
      <p:cViewPr varScale="1">
        <p:scale>
          <a:sx n="81" d="100"/>
          <a:sy n="81" d="100"/>
        </p:scale>
        <p:origin x="55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44962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120186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4962" y="9120186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57988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035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8398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7235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485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9509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86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53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46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240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0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5648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46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5291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76312" y="4560887"/>
            <a:ext cx="5362575" cy="43211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97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14401" y="1981200"/>
            <a:ext cx="507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6197601" y="1981200"/>
            <a:ext cx="507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4038599" y="-1143001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 rot="5400000">
            <a:off x="7239001" y="2057399"/>
            <a:ext cx="5486399" cy="25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 rot="5400000">
            <a:off x="1955801" y="-431801"/>
            <a:ext cx="5486399" cy="756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14401" y="1981200"/>
            <a:ext cx="507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6197601" y="1981201"/>
            <a:ext cx="50799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3"/>
          </p:nvPr>
        </p:nvSpPr>
        <p:spPr>
          <a:xfrm>
            <a:off x="6197601" y="4114801"/>
            <a:ext cx="50799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wstrt.gsfc.nasa.gov/lpa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1600200" y="65088"/>
            <a:ext cx="8915400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NASA Living with a Star </a:t>
            </a:r>
          </a:p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Program Analysis Group (LPAG)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228600" y="3429000"/>
            <a:ext cx="8305800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US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0F9BD-F7CE-D742-BD3F-F2BADCE0B6E3}"/>
              </a:ext>
            </a:extLst>
          </p:cNvPr>
          <p:cNvSpPr txBox="1"/>
          <p:nvPr/>
        </p:nvSpPr>
        <p:spPr>
          <a:xfrm>
            <a:off x="420381" y="1219200"/>
            <a:ext cx="510454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LPAG: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Community-based interdisciplinary forum for soliciting and coordinating community analysis and input for Living with a Star objectives and their implications for architecture planning and activity prioritization and for future exploration. </a:t>
            </a:r>
          </a:p>
          <a:p>
            <a:endParaRPr lang="en-US" dirty="0"/>
          </a:p>
        </p:txBody>
      </p:sp>
      <p:sp>
        <p:nvSpPr>
          <p:cNvPr id="6" name="Shape 169">
            <a:extLst>
              <a:ext uri="{FF2B5EF4-FFF2-40B4-BE49-F238E27FC236}">
                <a16:creationId xmlns:a16="http://schemas.microsoft.com/office/drawing/2014/main" id="{E9D8CC75-90FB-7645-8BB5-1FA08F76305D}"/>
              </a:ext>
            </a:extLst>
          </p:cNvPr>
          <p:cNvSpPr txBox="1"/>
          <p:nvPr/>
        </p:nvSpPr>
        <p:spPr>
          <a:xfrm>
            <a:off x="6172200" y="1219200"/>
            <a:ext cx="83058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Executive Committee (EC) Co-Chairs: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Anthea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Coster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MIT Haystack Observatory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Mark Linton,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Naval Research Laboratory</a:t>
            </a:r>
            <a:endParaRPr lang="en-US" sz="24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EC Members: 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Joe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Borovsky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Space Science Institute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Richard Collins,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University of Alaska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Seebany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Datta-Barua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Illinois Institute of Technology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Matina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Gkioulidou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Applied Physics Lab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Fan Guo,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Los Alamos National Laboratory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Jorg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-Micha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Jahn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Southwest Research Institute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Enrico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Landi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University of Michigan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John 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Leibacher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National Solar Observatory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Sabrina Savage,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NASA Marshall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Brian Walsh,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Boston University</a:t>
            </a: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69">
            <a:extLst>
              <a:ext uri="{FF2B5EF4-FFF2-40B4-BE49-F238E27FC236}">
                <a16:creationId xmlns:a16="http://schemas.microsoft.com/office/drawing/2014/main" id="{075D6F4B-CDB1-484F-A068-DCF61EBD42F4}"/>
              </a:ext>
            </a:extLst>
          </p:cNvPr>
          <p:cNvSpPr txBox="1"/>
          <p:nvPr/>
        </p:nvSpPr>
        <p:spPr>
          <a:xfrm>
            <a:off x="520699" y="3846850"/>
            <a:ext cx="4495800" cy="68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https://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lwstrt.gsfc.nasa.gov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lpag</a:t>
            </a: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436365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28600" y="76201"/>
            <a:ext cx="11734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Strategic Science Areas</a:t>
            </a:r>
          </a:p>
          <a:p>
            <a:pPr algn="ctr">
              <a:buClr>
                <a:srgbClr val="333399"/>
              </a:buClr>
              <a:buSzPct val="25000"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400" dirty="0">
              <a:solidFill>
                <a:srgbClr val="00B050"/>
              </a:solidFill>
              <a:latin typeface="TimesNewRomanPSMT" panose="02020603050405020304" pitchFamily="18" charset="0"/>
            </a:endParaRPr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SSA-IX: Solar Impacts on Climate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Irradiance, Energetic Particle Precipitation, Coupled Chemical and Dynamical Response of Atmosphere, Ozone Layer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Sun-Climate Theme – was formerly separate from SSAs)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SSA-X: Stellar Impacts on Planetary Habitability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Depletion and Stripping, Magnetospheric Shielding, Stellar Winds, Stellar Activity and Evolution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(new topic)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10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703740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81000" y="76201"/>
            <a:ext cx="11353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2019 LPAG Activity:</a:t>
            </a:r>
          </a:p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Discuss Methods for Assessing Progress of FSTs</a:t>
            </a:r>
          </a:p>
          <a:p>
            <a:pPr algn="ctr">
              <a:buClr>
                <a:srgbClr val="333399"/>
              </a:buClr>
              <a:buSzPct val="25000"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LPAG Executive Committee held a wide-ranging discussion of possible methods for measuring progress of FST teams in achieving their specific FST goals and for advancing LWS science.</a:t>
            </a:r>
          </a:p>
          <a:p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LPAG encourages the community to submit comments on this topic directly to the LPAG EC members.</a:t>
            </a:r>
          </a:p>
          <a:p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Informal notes of the full discussion were passed on to LWS leads.</a:t>
            </a:r>
          </a:p>
          <a:p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More formal notes of key ideas will be summarized in the annual report, as follows:</a:t>
            </a:r>
          </a:p>
          <a:p>
            <a:endParaRPr lang="en-US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11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946226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81000" y="76201"/>
            <a:ext cx="11353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Methods for Assessing Progress of FSTs</a:t>
            </a:r>
          </a:p>
          <a:p>
            <a:endParaRPr lang="en-US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Start of FST Project: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Objective and Milestones document to HQ for newly developed Team Plan from Meeting 1, develop measures of success for team.</a:t>
            </a:r>
          </a:p>
          <a:p>
            <a:b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During FST Project: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1+ annual publicly releasable Team Research Highlight for NASA HQ and TR&amp;T website - e.g., team decides at one of two annual meetings what that year’s research highlights will be - make this part of annual reporting requirement.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Annual team progress report. Detail progress towards measures of success, and updates to objectives and milestones (1-3 pp).</a:t>
            </a:r>
          </a:p>
          <a:p>
            <a:b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At Conclusion of FST Project: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Publicly releasable Extended and Brief Summary (see next slide)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Exit survey to team members - evaluation of program, team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Team lead meeting with LWS Program Scientists to discuss program</a:t>
            </a:r>
          </a:p>
          <a:p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12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129281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81000" y="76201"/>
            <a:ext cx="11353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Methods for Assessing Progress of FSTs</a:t>
            </a:r>
          </a:p>
          <a:p>
            <a:endParaRPr lang="en-US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summary 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accomplished by the FST, both by the individual proposal units, and by the team as a whole? 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scientific capabilities were added or improved?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next steps for this topic? 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challenges and open questions arose which could not be addressed by this FST, and which would therefore be good challenges for future FSTs? 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remaining gaps that need to be filled?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synergies emerged from the team dynamic?</a:t>
            </a:r>
          </a:p>
          <a:p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summary (~ 1 page) with bulletized lists of: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highlights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challenges and open questions</a:t>
            </a:r>
          </a:p>
          <a:p>
            <a:pPr marL="342900" lvl="2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dynamics</a:t>
            </a: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13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937794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28600" y="41275"/>
            <a:ext cx="11734800" cy="6816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Activities for LPAG 2020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latin typeface="TimesNewRomanPSMT" panose="02020603050405020304" pitchFamily="18" charset="0"/>
              </a:rPr>
              <a:t>LPAG Executive Committee Membership: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Sabrina Savage to replace Mark Linton as Co-Chair.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Anthea Coster to continue as Co-Chair.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Four current members will retire at end of 2019.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Dear Colleague Letter (DCL) soliciting new membership to be sent out soon.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Co-Chairs will recommend replacements to HDD from responses to DCL.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C00000"/>
              </a:solidFill>
              <a:latin typeface="TimesNewRomanPSMT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latin typeface="TimesNewRomanPSMT" panose="02020603050405020304" pitchFamily="18" charset="0"/>
              </a:rPr>
              <a:t>Solicit and develop new set of draft FSTs: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Remaining draft FSTs from 2018 LPAG EC report will serve as input for NASA HQ development of ROSES 2020 FSTs.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Primary focus for LPAG Executive Committee in 2020 will be solicitation of community input for, and subsequent development of, new draft FSTs for ROSES 2021 and beyond.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NewRomanPSMT" panose="02020603050405020304" pitchFamily="18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latin typeface="TimesNewRomanPSMT" panose="02020603050405020304" pitchFamily="18" charset="0"/>
              </a:rPr>
              <a:t>Assess progress of FST teams: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NewRomanPSMT" panose="02020603050405020304" pitchFamily="18" charset="0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Periodically revisit discussion on assessing progress of FST teams, as NASA implements and tests new ideas.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NewRomanPSMT" panose="02020603050405020304" pitchFamily="18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737601" y="6400800"/>
            <a:ext cx="2539999" cy="457200"/>
          </a:xfrm>
        </p:spPr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14</a:t>
            </a:fld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272273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152400" y="41275"/>
            <a:ext cx="11734800" cy="6816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Comments </a:t>
            </a:r>
            <a:r>
              <a:rPr lang="en-US" sz="3600" b="1" dirty="0">
                <a:solidFill>
                  <a:srgbClr val="333399"/>
                </a:solidFill>
              </a:rPr>
              <a:t>F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rom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Heliophysics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Advisory Committee (HPAC) on LPAG 2019 Report: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Tx/>
              <a:buNone/>
              <a:tabLst/>
              <a:defRPr/>
            </a:pPr>
            <a:endParaRPr lang="en-US" sz="3600" b="1" dirty="0">
              <a:solidFill>
                <a:srgbClr val="333399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Clarify boundaries of SSA-IX “Solar Impacts on Climate” with respect to climate science traditionally supported by Earth Science Division.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TimesNewRomanPSMT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Coordinate with Cross-Division programs E.3 “Exoplanet Research Program” and E.4 “Habitable Worlds” prior to the permanent inclusion of SSA- X: “Stellar Impacts on Planetary Habitability”.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TimesNewRomanPSMT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NewRomanPSMT" panose="02020603050405020304" pitchFamily="18" charset="0"/>
              </a:rPr>
              <a:t>Review SSA-X after two years to assess community’s continued support, participation, and proposal pressure.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737601" y="6400800"/>
            <a:ext cx="2539999" cy="457200"/>
          </a:xfrm>
        </p:spPr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15</a:t>
            </a:fld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702632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1600200" y="0"/>
            <a:ext cx="8915400" cy="649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Living with a Star LPAG, continued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381000" y="2512979"/>
            <a:ext cx="11049000" cy="4192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Liaison Members:</a:t>
            </a: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Charles N.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Arge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NASA Goddard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Barbara Giles,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NASA Goddard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Terry Onsager,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National Oceanographic and Atmospheric Administration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Vyacheslav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Lukin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National Science Foundation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Michael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Wiltberger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National Science Foundation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Ghee Fry,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NASA Marshall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Ekaterina M. Verner,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NASA Headquarters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James Spann,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NASA Headquarters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Janet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Kozyra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NASA Headquarters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Maria Kuznetsova,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 NASA Goddard</a:t>
            </a:r>
            <a:endParaRPr lang="en-US" sz="2400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171">
            <a:extLst>
              <a:ext uri="{FF2B5EF4-FFF2-40B4-BE49-F238E27FC236}">
                <a16:creationId xmlns:a16="http://schemas.microsoft.com/office/drawing/2014/main" id="{5D476D4C-0299-F940-8148-F5F539784CC6}"/>
              </a:ext>
            </a:extLst>
          </p:cNvPr>
          <p:cNvSpPr txBox="1"/>
          <p:nvPr/>
        </p:nvSpPr>
        <p:spPr>
          <a:xfrm>
            <a:off x="381000" y="742237"/>
            <a:ext cx="7315200" cy="16780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LWS Program Ex Officio: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Jeff Morrill, LWS Program Scientist,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NASA Headquarters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Simon Plunkett, LWS Science Lead,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NASA Headquarters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Shing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Fung, LWS Website Manager, </a:t>
            </a:r>
            <a:r>
              <a:rPr lang="en-US" sz="2400" i="1" dirty="0">
                <a:latin typeface="Times New Roman"/>
                <a:ea typeface="Times New Roman"/>
                <a:cs typeface="Times New Roman"/>
                <a:sym typeface="Times New Roman"/>
              </a:rPr>
              <a:t>NASA Goddard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2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76200"/>
            <a:ext cx="117348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333399"/>
                </a:solidFill>
                <a:ea typeface="MS PGothic" pitchFamily="34" charset="-128"/>
              </a:rPr>
              <a:t>2018 Review: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rgbClr val="333399"/>
                </a:solidFill>
                <a:ea typeface="MS PGothic" pitchFamily="34" charset="-128"/>
              </a:rPr>
              <a:t>Development of LWS Focused Science Topics</a:t>
            </a:r>
          </a:p>
          <a:p>
            <a:pPr algn="ctr" eaLnBrk="0" hangingPunct="0">
              <a:defRPr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eaLnBrk="0" hangingPunct="0"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Solicited community input to TR&amp;T science topics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5/7/2018 – 7/2/2018</a:t>
            </a: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). 		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	46 distinct community inputs submitted.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July-October 2018: Executive Committee drafted topics, solicited community feedback, then finalized topics, for a total of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20 draft FSTs</a:t>
            </a: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for 2018 LPAG EC report to NASA HQ.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NASA HQ used this input to develop four FSTs for ROSES 2019 (due February of 2020):</a:t>
            </a:r>
          </a:p>
          <a:p>
            <a:pPr marL="342900" lvl="7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The Variable Radiation Environment in the Dynamical Solar and </a:t>
            </a:r>
            <a:r>
              <a:rPr lang="en-US" sz="2400" dirty="0" err="1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Heliospheric</a:t>
            </a: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System </a:t>
            </a:r>
          </a:p>
          <a:p>
            <a:pPr marL="342900" lvl="7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Fast Reconnection Onset</a:t>
            </a:r>
          </a:p>
          <a:p>
            <a:pPr marL="342900" lvl="7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Magnetospheric and Ionospheric Processes Responsible for Rapid Geomagnetic Changes</a:t>
            </a:r>
          </a:p>
          <a:p>
            <a:pPr marL="342900" lvl="7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Causes and Consequences of Hemispherical Asymmetries in the Magnetosphere – Ionosphere – Thermosphere System</a:t>
            </a:r>
          </a:p>
          <a:p>
            <a:pPr eaLnBrk="0" hangingPunct="0">
              <a:defRPr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16 </a:t>
            </a:r>
            <a:r>
              <a:rPr 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draft topics remain as input for NASA HQ development of ROSES 2020 FSTs.</a:t>
            </a: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3</a:t>
            </a:fld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9369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457200" y="76201"/>
            <a:ext cx="112776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2019 LPAG Activity:</a:t>
            </a:r>
          </a:p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Revisit Strategic Science Areas Developed in 2014</a:t>
            </a:r>
          </a:p>
          <a:p>
            <a:pPr algn="ctr">
              <a:buClr>
                <a:srgbClr val="333399"/>
              </a:buClr>
              <a:buSzPct val="25000"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Review: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Strategic Science Areas (SSAs) for LWS Targeted Research and Technology (TR&amp;T) program articulated in the LWS Ten Year Vision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Wingdings"/>
              </a:rPr>
              <a:t>.</a:t>
            </a: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Wingdings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Wingdings"/>
              </a:rPr>
              <a:t>SSAs are long-term targeted areas of system science to guide LWS activities.</a:t>
            </a: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Physics–Based Understanding to Enable Forecasting of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SSA-0: 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Solar electromagnetic, energetic particle, and plasma outputs driving the solar system environment and inputs to Earth’s atmosphere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SSA-1: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Geomagnetic Variability 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SSA-2: 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Satellite Drag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SSA-3: 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Solar Energetic Particles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SSA-4: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Total Electron Content (TEC)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SSA-5: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Ionospheric Scintillation</a:t>
            </a:r>
          </a:p>
          <a:p>
            <a:pPr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SSA-6: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Radiation Environment</a:t>
            </a: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4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040442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609600" y="76201"/>
            <a:ext cx="114300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Reexamining Strategic Science Areas</a:t>
            </a:r>
          </a:p>
          <a:p>
            <a:pPr algn="ctr">
              <a:buClr>
                <a:srgbClr val="333399"/>
              </a:buClr>
              <a:buSzPct val="25000"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At April 22-24 meeting, LPAG Executive Committee reexamined SSAs, keeping in mind </a:t>
            </a: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overall Living with a Star goals 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ways in which these SSAs are now used by the community to develop new </a:t>
            </a: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draft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 Focused Science Topics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 ways in which the LWS program can complement the Space Weather Action Plan and NASA’s new Space Weather Science and Applications (</a:t>
            </a:r>
            <a:r>
              <a:rPr lang="en-US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SWxSA</a:t>
            </a: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) program </a:t>
            </a:r>
          </a:p>
          <a:p>
            <a:pPr>
              <a:buClr>
                <a:srgbClr val="000000"/>
              </a:buClr>
              <a:buSzPct val="100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5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8301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04800" y="76201"/>
            <a:ext cx="11734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Reexamining Strategic Science Areas</a:t>
            </a:r>
          </a:p>
          <a:p>
            <a:pPr>
              <a:buClr>
                <a:srgbClr val="000000"/>
              </a:buClr>
              <a:buSzPct val="25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Based on this reexamination, LPAG EC expanded, reordered, and refocused the SSAs</a:t>
            </a:r>
          </a:p>
          <a:p>
            <a:pPr>
              <a:buClr>
                <a:srgbClr val="000000"/>
              </a:buClr>
              <a:buSzPct val="100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June 1 – July 14, 2019: draft SSAs released to community for feedback.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29 community inputs submitted.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These drafts and the community comments on them are archived at LPAG website: </a:t>
            </a:r>
            <a:r>
              <a:rPr lang="en-US" sz="2400" b="1" dirty="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https://lwstrt.gsfc.nasa.gov/lpag</a:t>
            </a:r>
            <a:endParaRPr lang="en-US" sz="2400" b="1" dirty="0"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Town halls held, garnering additional community input, at:	 </a:t>
            </a:r>
          </a:p>
          <a:p>
            <a:pPr lvl="1">
              <a:buClr>
                <a:srgbClr val="000000"/>
              </a:buClr>
              <a:buSzPct val="100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	TESS, CEDAR, GEM, and SHINE (though SHINE was after July 14 deadline).</a:t>
            </a:r>
          </a:p>
          <a:p>
            <a:pPr marL="342900" lvl="1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LPAG EC meeting July 15-17: EC incorporated community feedback into revised SSAs.</a:t>
            </a:r>
          </a:p>
          <a:p>
            <a:pPr marL="342900" lvl="1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1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SSA (IX: Solar Impacts on Climate) was then opened to the community for comment  for Oct 1 - Nov 15, as it was added after original comment period. 6 inputs submitted by community, incorporated into SSA-IX by LPAG EC.</a:t>
            </a:r>
          </a:p>
          <a:p>
            <a:pPr>
              <a:buClr>
                <a:srgbClr val="000000"/>
              </a:buClr>
              <a:buSzPct val="100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LPAG EC 2019 report to be submitted to NASA by end of December.</a:t>
            </a:r>
          </a:p>
          <a:p>
            <a:pPr>
              <a:buClr>
                <a:srgbClr val="000000"/>
              </a:buClr>
              <a:buSzPct val="100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100000"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6</a:t>
            </a:fld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22927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04800" y="76201"/>
            <a:ext cx="116586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Strategic Science Areas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000" b="1" dirty="0">
              <a:solidFill>
                <a:srgbClr val="0F54CC"/>
              </a:solidFill>
              <a:latin typeface="TimesNewRomanPS"/>
            </a:endParaRPr>
          </a:p>
          <a:p>
            <a:endParaRPr lang="en-US" sz="2400" b="1" dirty="0">
              <a:solidFill>
                <a:srgbClr val="0F54CC"/>
              </a:solidFill>
              <a:latin typeface="TimesNewRomanPS"/>
            </a:endParaRPr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SSA-I: Origins and Variability of Global Solar Processes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Solar Cycle, Dynamo, Irradiance, Solar Wind </a:t>
            </a: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SSA-0, Solar Electromagnetic, Energetic Particle, and Plasma Outputs)</a:t>
            </a:r>
          </a:p>
          <a:p>
            <a:r>
              <a:rPr lang="en-US" sz="2400" dirty="0">
                <a:latin typeface="TimesNewRomanPSMT" panose="02020603050405020304" pitchFamily="18" charset="0"/>
              </a:rPr>
              <a:t> </a:t>
            </a:r>
            <a:endParaRPr lang="en-US" sz="2400" dirty="0"/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SSA-II: Solar Eruptive and Transient </a:t>
            </a:r>
            <a:r>
              <a:rPr lang="en-US" sz="2400" b="1" dirty="0" err="1">
                <a:solidFill>
                  <a:srgbClr val="0F54CC"/>
                </a:solidFill>
                <a:latin typeface="TimesNewRomanPS"/>
              </a:rPr>
              <a:t>Heliospheric</a:t>
            </a:r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 Phenomena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Flares, Coronal Mass Ejections, Corotating Interaction Regions </a:t>
            </a: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(extracted from numerous original SSAs)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SSA-III: Acceleration and Transport of Energetic Particles in the Heliosphere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Energetic Particle Production, Particle Transport, Shocks, Seed Particles, Magnetic Connectivity 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SSA-3, Solar Energetic Particle Forecasting) </a:t>
            </a:r>
          </a:p>
          <a:p>
            <a:endParaRPr lang="en-US" sz="2000" dirty="0"/>
          </a:p>
          <a:p>
            <a:endParaRPr lang="en-US" sz="2400" dirty="0">
              <a:solidFill>
                <a:srgbClr val="00B050"/>
              </a:solidFill>
              <a:latin typeface="TimesNewRomanPSMT" panose="02020603050405020304" pitchFamily="18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TimesNewRomanPSMT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7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658526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04800" y="101868"/>
            <a:ext cx="11734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Strategic Science Areas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000" dirty="0"/>
          </a:p>
          <a:p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SSA-IV: Variability of the Geomagnetic Environment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Geomagnetically Induced Currents (GIC),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Geomagnetic Storms 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SSA-1, Geomagnetic Variability Forecasting) </a:t>
            </a:r>
          </a:p>
          <a:p>
            <a:endParaRPr lang="en-US" sz="2400" b="1" dirty="0">
              <a:solidFill>
                <a:srgbClr val="0F54CC"/>
              </a:solidFill>
              <a:latin typeface="TimesNewRomanPS"/>
            </a:endParaRPr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SSA-V: Dynamics of the Global Ionosphere and </a:t>
            </a:r>
            <a:r>
              <a:rPr lang="en-US" sz="2400" b="1" dirty="0" err="1">
                <a:solidFill>
                  <a:srgbClr val="0F54CC"/>
                </a:solidFill>
                <a:latin typeface="TimesNewRomanPS"/>
              </a:rPr>
              <a:t>Plasmasphere</a:t>
            </a:r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Electron Density Profile, Total Electron Content, Storm Time Dynamics, Traveling Ionospheric Disturbances,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Plasmasphere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Refilling 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SSA-4, TEC Forecasting)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SSA-VI: Ionospheric Irregularities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Plasma Instabilities, Radio Wave Propagation, Scintillation, Polar Cap Absorption 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SSA-5, Ionospheric Scintillation Forecasting)</a:t>
            </a:r>
            <a:r>
              <a:rPr lang="en-US" sz="2400" dirty="0">
                <a:latin typeface="TimesNewRomanPSMT" panose="02020603050405020304" pitchFamily="18" charset="0"/>
              </a:rPr>
              <a:t> </a:t>
            </a:r>
          </a:p>
          <a:p>
            <a:endParaRPr lang="en-US" sz="2400" dirty="0">
              <a:latin typeface="TimesNewRomanPSMT" panose="02020603050405020304" pitchFamily="18" charset="0"/>
            </a:endParaRPr>
          </a:p>
          <a:p>
            <a:endParaRPr lang="en-US" sz="2400" dirty="0">
              <a:latin typeface="TimesNewRomanPSMT" panose="02020603050405020304" pitchFamily="18" charset="0"/>
            </a:endParaRPr>
          </a:p>
          <a:p>
            <a:endParaRPr lang="en-US" sz="2000" dirty="0"/>
          </a:p>
          <a:p>
            <a:endParaRPr lang="en-US" sz="2000" dirty="0">
              <a:latin typeface="TimesNewRomanPSMT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8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40222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28600" y="76201"/>
            <a:ext cx="11734800" cy="6740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333399"/>
              </a:buClr>
              <a:buSzPct val="25000"/>
            </a:pPr>
            <a:r>
              <a:rPr lang="en-US" sz="3600" b="1" dirty="0">
                <a:solidFill>
                  <a:srgbClr val="333399"/>
                </a:solidFill>
              </a:rPr>
              <a:t>Strategic Science Areas</a:t>
            </a:r>
          </a:p>
          <a:p>
            <a:pPr algn="ctr">
              <a:buClr>
                <a:srgbClr val="333399"/>
              </a:buClr>
              <a:buSzPct val="25000"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000" dirty="0"/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SSA-VII: Composition and Energetics of the Upper Neutral Atmosphere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Atmospheric Drag, Heating and Cooling, Waves and Tides, Composition </a:t>
            </a: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SSA-2, Satellite Drag Forecasting) </a:t>
            </a:r>
          </a:p>
          <a:p>
            <a:endParaRPr lang="en-US" sz="2400" b="1" dirty="0">
              <a:solidFill>
                <a:srgbClr val="0F54CC"/>
              </a:solidFill>
              <a:latin typeface="TimesNewRomanPS"/>
            </a:endParaRPr>
          </a:p>
          <a:p>
            <a:endParaRPr lang="en-US" sz="2400" b="1" dirty="0">
              <a:solidFill>
                <a:srgbClr val="0F54CC"/>
              </a:solidFill>
              <a:latin typeface="TimesNewRomanPS"/>
            </a:endParaRPr>
          </a:p>
          <a:p>
            <a:r>
              <a:rPr lang="en-US" sz="2400" b="1" dirty="0">
                <a:solidFill>
                  <a:srgbClr val="0F54CC"/>
                </a:solidFill>
                <a:latin typeface="TimesNewRomanPS"/>
              </a:rPr>
              <a:t>SSA-VIII: Radiation and Particle Environment from Near Earth to Deep Space </a:t>
            </a:r>
            <a:endParaRPr lang="en-US" sz="2400" dirty="0"/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Damage, Human Exposure, Spacecraft Charging, Radiation Belts, Plasma Sheet,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Heliospheric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Energetic Particles </a:t>
            </a:r>
            <a:endParaRPr lang="en-US" sz="2400" dirty="0">
              <a:latin typeface="TimesNewRomanPSMT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NewRomanPSMT" panose="02020603050405020304" pitchFamily="18" charset="0"/>
              </a:rPr>
              <a:t>(revised from original SSA-6, Radiation Environment Forecasting; extended to deep space)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9</a:t>
            </a:fld>
            <a:endParaRPr lang="en-US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816466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1193</Words>
  <Application>Microsoft Macintosh PowerPoint</Application>
  <PresentationFormat>Widescreen</PresentationFormat>
  <Paragraphs>217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15</vt:i4>
      </vt:variant>
    </vt:vector>
  </HeadingPairs>
  <TitlesOfParts>
    <vt:vector size="34" baseType="lpstr">
      <vt:lpstr>MS PGothic</vt:lpstr>
      <vt:lpstr>Arial</vt:lpstr>
      <vt:lpstr>Times New Roman</vt:lpstr>
      <vt:lpstr>TimesNewRomanPS</vt:lpstr>
      <vt:lpstr>TimesNewRomanPSMT</vt:lpstr>
      <vt:lpstr>Wingdings</vt:lpstr>
      <vt:lpstr>7_Default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linton</dc:creator>
  <cp:lastModifiedBy>Microsoft Office User</cp:lastModifiedBy>
  <cp:revision>148</cp:revision>
  <cp:lastPrinted>2019-10-04T15:11:20Z</cp:lastPrinted>
  <dcterms:modified xsi:type="dcterms:W3CDTF">2019-12-03T19:19:02Z</dcterms:modified>
</cp:coreProperties>
</file>