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9"/>
  </p:notesMasterIdLst>
  <p:handoutMasterIdLst>
    <p:handoutMasterId r:id="rId10"/>
  </p:handoutMasterIdLst>
  <p:sldIdLst>
    <p:sldId id="2881" r:id="rId2"/>
    <p:sldId id="3216" r:id="rId3"/>
    <p:sldId id="3020" r:id="rId4"/>
    <p:sldId id="2914" r:id="rId5"/>
    <p:sldId id="3232" r:id="rId6"/>
    <p:sldId id="2848" r:id="rId7"/>
    <p:sldId id="3082" r:id="rId8"/>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36" userDrawn="1">
          <p15:clr>
            <a:srgbClr val="A4A3A4"/>
          </p15:clr>
        </p15:guide>
        <p15:guide id="3" orient="horz" pos="2136" userDrawn="1">
          <p15:clr>
            <a:srgbClr val="A4A3A4"/>
          </p15:clr>
        </p15:guide>
        <p15:guide id="4" pos="7416" userDrawn="1">
          <p15:clr>
            <a:srgbClr val="A4A3A4"/>
          </p15:clr>
        </p15:guide>
        <p15:guide id="5" orient="horz" pos="7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DDEC"/>
    <a:srgbClr val="3B69BA"/>
    <a:srgbClr val="008000"/>
    <a:srgbClr val="385F6D"/>
    <a:srgbClr val="70705A"/>
    <a:srgbClr val="FFFC02"/>
    <a:srgbClr val="92D04F"/>
    <a:srgbClr val="9DE3F1"/>
    <a:srgbClr val="7DB8C4"/>
    <a:srgbClr val="8B1F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56" autoAdjust="0"/>
    <p:restoredTop sz="87619" autoAdjust="0"/>
  </p:normalViewPr>
  <p:slideViewPr>
    <p:cSldViewPr snapToGrid="0" snapToObjects="1" showGuides="1">
      <p:cViewPr varScale="1">
        <p:scale>
          <a:sx n="77" d="100"/>
          <a:sy n="77" d="100"/>
        </p:scale>
        <p:origin x="1224" y="58"/>
      </p:cViewPr>
      <p:guideLst>
        <p:guide pos="336"/>
        <p:guide orient="horz" pos="2136"/>
        <p:guide pos="7416"/>
        <p:guide orient="horz" pos="792"/>
      </p:guideLst>
    </p:cSldViewPr>
  </p:slideViewPr>
  <p:outlineViewPr>
    <p:cViewPr>
      <p:scale>
        <a:sx n="33" d="100"/>
        <a:sy n="33" d="100"/>
      </p:scale>
      <p:origin x="0" y="-29640"/>
    </p:cViewPr>
  </p:outlineViewPr>
  <p:notesTextViewPr>
    <p:cViewPr>
      <p:scale>
        <a:sx n="1" d="1"/>
        <a:sy n="1" d="1"/>
      </p:scale>
      <p:origin x="0" y="0"/>
    </p:cViewPr>
  </p:notesTextViewPr>
  <p:sorterViewPr>
    <p:cViewPr>
      <p:scale>
        <a:sx n="77" d="100"/>
        <a:sy n="77"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97313" y="0"/>
            <a:ext cx="2982912" cy="466725"/>
          </a:xfrm>
          <a:prstGeom prst="rect">
            <a:avLst/>
          </a:prstGeom>
        </p:spPr>
        <p:txBody>
          <a:bodyPr vert="horz" lIns="91440" tIns="45720" rIns="91440" bIns="45720" rtlCol="0"/>
          <a:lstStyle>
            <a:lvl1pPr algn="r">
              <a:defRPr sz="1200"/>
            </a:lvl1pPr>
          </a:lstStyle>
          <a:p>
            <a:fld id="{0466A4C1-6E27-4A61-966E-73A14A840D69}" type="datetimeFigureOut">
              <a:rPr lang="en-US" smtClean="0"/>
              <a:t>1/3/2020</a:t>
            </a:fld>
            <a:endParaRPr lang="en-US"/>
          </a:p>
        </p:txBody>
      </p:sp>
      <p:sp>
        <p:nvSpPr>
          <p:cNvPr id="4" name="Footer Placeholder 3"/>
          <p:cNvSpPr>
            <a:spLocks noGrp="1"/>
          </p:cNvSpPr>
          <p:nvPr>
            <p:ph type="ftr" sz="quarter" idx="2"/>
          </p:nvPr>
        </p:nvSpPr>
        <p:spPr>
          <a:xfrm>
            <a:off x="0" y="8829675"/>
            <a:ext cx="2982913"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97313" y="8829675"/>
            <a:ext cx="2982912" cy="466725"/>
          </a:xfrm>
          <a:prstGeom prst="rect">
            <a:avLst/>
          </a:prstGeom>
        </p:spPr>
        <p:txBody>
          <a:bodyPr vert="horz" lIns="91440" tIns="45720" rIns="91440" bIns="45720" rtlCol="0" anchor="b"/>
          <a:lstStyle>
            <a:lvl1pPr algn="r">
              <a:defRPr sz="1200"/>
            </a:lvl1pPr>
          </a:lstStyle>
          <a:p>
            <a:fld id="{22F9BC2C-88CD-4924-B18B-501F466BD5E3}" type="slidenum">
              <a:rPr lang="en-US" smtClean="0"/>
              <a:t>‹#›</a:t>
            </a:fld>
            <a:endParaRPr lang="en-US"/>
          </a:p>
        </p:txBody>
      </p:sp>
    </p:spTree>
    <p:extLst>
      <p:ext uri="{BB962C8B-B14F-4D97-AF65-F5344CB8AC3E}">
        <p14:creationId xmlns:p14="http://schemas.microsoft.com/office/powerpoint/2010/main" val="3789608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53E219B0-068E-A84A-8185-F22873B906E8}" type="datetimeFigureOut">
              <a:rPr lang="en-US" smtClean="0"/>
              <a:t>1/3/2020</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47182863-384D-A645-9536-8F1BA5D66C3E}" type="slidenum">
              <a:rPr lang="en-US" smtClean="0"/>
              <a:t>‹#›</a:t>
            </a:fld>
            <a:endParaRPr lang="en-US"/>
          </a:p>
        </p:txBody>
      </p:sp>
    </p:spTree>
    <p:extLst>
      <p:ext uri="{BB962C8B-B14F-4D97-AF65-F5344CB8AC3E}">
        <p14:creationId xmlns:p14="http://schemas.microsoft.com/office/powerpoint/2010/main" val="321543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bir.gov/"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sbir.gsfc.nasa.gov/"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47182863-384D-A645-9536-8F1BA5D66C3E}" type="slidenum">
              <a:rPr lang="en-US" smtClean="0"/>
              <a:t>1</a:t>
            </a:fld>
            <a:endParaRPr lang="en-US"/>
          </a:p>
        </p:txBody>
      </p:sp>
    </p:spTree>
    <p:extLst>
      <p:ext uri="{BB962C8B-B14F-4D97-AF65-F5344CB8AC3E}">
        <p14:creationId xmlns:p14="http://schemas.microsoft.com/office/powerpoint/2010/main" val="3994110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82863-384D-A645-9536-8F1BA5D66C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524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SBIR:</a:t>
            </a:r>
          </a:p>
          <a:p>
            <a:r>
              <a:rPr lang="en-US" dirty="0"/>
              <a:t>Process overview:  </a:t>
            </a:r>
          </a:p>
          <a:p>
            <a:pPr lvl="1"/>
            <a:r>
              <a:rPr lang="en-US" dirty="0"/>
              <a:t>Successful subtopics from the previous SBIR cycle are refreshed and new ideas are integrated into the pool of subtopics.  All subtopics are vetted through an internal review process that filters out topics no longer relevant or do not have a justifiable success/response rate.  After approved subtopics are solicited early in the calendar year, responses are collected and reviewed for selection.  </a:t>
            </a:r>
          </a:p>
          <a:p>
            <a:r>
              <a:rPr lang="en-US" dirty="0"/>
              <a:t>HPD Goals for SBIR: </a:t>
            </a:r>
          </a:p>
          <a:p>
            <a:pPr lvl="1"/>
            <a:r>
              <a:rPr lang="en-US" dirty="0"/>
              <a:t>to increase SBIR submission rates to engage the commercial-side of research and development that address Heliophysics needs</a:t>
            </a:r>
          </a:p>
          <a:p>
            <a:pPr lvl="1"/>
            <a:r>
              <a:rPr lang="en-US" dirty="0"/>
              <a:t>beginning in FY18, topics included Space Weather capabilities which are enabling the Operations-to-Research (O2R) </a:t>
            </a:r>
          </a:p>
          <a:p>
            <a:r>
              <a:rPr lang="en-US" dirty="0"/>
              <a:t>Timeline: SBIR subtopics are nominated annually by early August. </a:t>
            </a:r>
          </a:p>
          <a:p>
            <a:pPr lvl="1"/>
            <a:r>
              <a:rPr lang="en-US" dirty="0"/>
              <a:t>Phase 1 initiates new contracts funded by the Small Business Administration (SBA).  </a:t>
            </a:r>
          </a:p>
          <a:p>
            <a:pPr lvl="1"/>
            <a:r>
              <a:rPr lang="en-US" dirty="0"/>
              <a:t>Phase 2 are follow on efforts, likewise funded externally.  </a:t>
            </a:r>
          </a:p>
          <a:p>
            <a:pPr lvl="1"/>
            <a:r>
              <a:rPr lang="en-US" dirty="0"/>
              <a:t>Phase 3 efforts are funded by NASA.</a:t>
            </a:r>
          </a:p>
          <a:p>
            <a:r>
              <a:rPr lang="en-US" dirty="0"/>
              <a:t>How does HPD participate:  </a:t>
            </a:r>
          </a:p>
          <a:p>
            <a:pPr lvl="1"/>
            <a:r>
              <a:rPr lang="en-US" dirty="0"/>
              <a:t>Typically, Chief Technologists at each NASA center are responsible for initiating nominations and identifying subtopic managers.  </a:t>
            </a:r>
          </a:p>
          <a:p>
            <a:pPr lvl="1"/>
            <a:r>
              <a:rPr lang="en-US" dirty="0"/>
              <a:t>HQ could also become more involved in the process in two ways: </a:t>
            </a:r>
          </a:p>
          <a:p>
            <a:pPr lvl="2"/>
            <a:r>
              <a:rPr lang="en-US" dirty="0"/>
              <a:t>1) Work with Chief Technologist and subtopic managers at the centers to open the aperture on a broader range of submissions, </a:t>
            </a:r>
          </a:p>
          <a:p>
            <a:pPr lvl="2"/>
            <a:r>
              <a:rPr lang="en-US" dirty="0"/>
              <a:t>2) Determine if HQ personnel can be subtopic managers for specific HQ needs that may not align with center needs.</a:t>
            </a:r>
          </a:p>
          <a:p>
            <a:r>
              <a:rPr lang="en-US" dirty="0"/>
              <a:t>SMD POC: Florence Tan</a:t>
            </a:r>
          </a:p>
          <a:p>
            <a:r>
              <a:rPr lang="en-US" dirty="0"/>
              <a:t>HPD POC: </a:t>
            </a:r>
            <a:r>
              <a:rPr lang="en-US" dirty="0" err="1"/>
              <a:t>Roshanak</a:t>
            </a:r>
            <a:r>
              <a:rPr lang="en-US" dirty="0"/>
              <a:t> </a:t>
            </a:r>
            <a:r>
              <a:rPr lang="en-US" dirty="0" err="1"/>
              <a:t>Hakimzadeh</a:t>
            </a:r>
            <a:endParaRPr lang="en-US" dirty="0"/>
          </a:p>
          <a:p>
            <a:r>
              <a:rPr lang="en-US" dirty="0"/>
              <a:t>SBA website: </a:t>
            </a:r>
            <a:r>
              <a:rPr lang="en-US" dirty="0">
                <a:hlinkClick r:id="rId3"/>
              </a:rPr>
              <a:t>https://www.sbir.gov/</a:t>
            </a:r>
            <a:endParaRPr lang="en-US" dirty="0"/>
          </a:p>
          <a:p>
            <a:r>
              <a:rPr lang="en-US" dirty="0"/>
              <a:t>NASA SBIR website: </a:t>
            </a:r>
            <a:r>
              <a:rPr lang="en-US" dirty="0">
                <a:hlinkClick r:id="rId4"/>
              </a:rPr>
              <a:t>https://sbir.gsfc.nasa.gov/</a:t>
            </a:r>
            <a:endParaRPr lang="en-US" dirty="0"/>
          </a:p>
          <a:p>
            <a:endParaRPr lang="en-US" dirty="0"/>
          </a:p>
        </p:txBody>
      </p:sp>
      <p:sp>
        <p:nvSpPr>
          <p:cNvPr id="4" name="Slide Number Placeholder 3"/>
          <p:cNvSpPr>
            <a:spLocks noGrp="1"/>
          </p:cNvSpPr>
          <p:nvPr>
            <p:ph type="sldNum" sz="quarter" idx="5"/>
          </p:nvPr>
        </p:nvSpPr>
        <p:spPr/>
        <p:txBody>
          <a:bodyPr/>
          <a:lstStyle/>
          <a:p>
            <a:fld id="{47182863-384D-A645-9536-8F1BA5D66C3E}" type="slidenum">
              <a:rPr lang="en-US" smtClean="0"/>
              <a:t>6</a:t>
            </a:fld>
            <a:endParaRPr lang="en-US" dirty="0"/>
          </a:p>
        </p:txBody>
      </p:sp>
    </p:spTree>
    <p:extLst>
      <p:ext uri="{BB962C8B-B14F-4D97-AF65-F5344CB8AC3E}">
        <p14:creationId xmlns:p14="http://schemas.microsoft.com/office/powerpoint/2010/main" val="1314561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182863-384D-A645-9536-8F1BA5D66C3E}" type="slidenum">
              <a:rPr lang="en-US" smtClean="0"/>
              <a:t>7</a:t>
            </a:fld>
            <a:endParaRPr lang="en-US"/>
          </a:p>
        </p:txBody>
      </p:sp>
    </p:spTree>
    <p:extLst>
      <p:ext uri="{BB962C8B-B14F-4D97-AF65-F5344CB8AC3E}">
        <p14:creationId xmlns:p14="http://schemas.microsoft.com/office/powerpoint/2010/main" val="365914132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659C7A6-D5D7-AB4F-B44F-E7FCF674CF85}"/>
              </a:ext>
            </a:extLst>
          </p:cNvPr>
          <p:cNvPicPr>
            <a:picLocks noChangeAspect="1"/>
          </p:cNvPicPr>
          <p:nvPr userDrawn="1"/>
        </p:nvPicPr>
        <p:blipFill>
          <a:blip r:embed="rId2"/>
          <a:stretch>
            <a:fillRect/>
          </a:stretch>
        </p:blipFill>
        <p:spPr>
          <a:xfrm>
            <a:off x="-1524000" y="0"/>
            <a:ext cx="13716000" cy="6858000"/>
          </a:xfrm>
          <a:prstGeom prst="rect">
            <a:avLst/>
          </a:prstGeom>
        </p:spPr>
      </p:pic>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p:txBody>
          <a:bodyPr/>
          <a:lstStyle/>
          <a:p>
            <a:fld id="{372CC95E-30A4-D744-8BC0-DDA2BE0BB564}" type="datetime1">
              <a:rPr lang="en-US" smtClean="0"/>
              <a:t>1/3/2020</a:t>
            </a:fld>
            <a:endParaRPr lang="en-US" dirty="0"/>
          </a:p>
        </p:txBody>
      </p:sp>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p:txBody>
          <a:bodyPr/>
          <a:lstStyle/>
          <a:p>
            <a:fld id="{2E8C51FE-49D9-314D-9957-ABBF7DDE8782}" type="slidenum">
              <a:rPr lang="en-US" smtClean="0"/>
              <a:t>‹#›</a:t>
            </a:fld>
            <a:endParaRPr lang="en-US" dirty="0"/>
          </a:p>
        </p:txBody>
      </p:sp>
      <p:pic>
        <p:nvPicPr>
          <p:cNvPr id="23" name="Picture 22">
            <a:extLst>
              <a:ext uri="{FF2B5EF4-FFF2-40B4-BE49-F238E27FC236}">
                <a16:creationId xmlns:a16="http://schemas.microsoft.com/office/drawing/2014/main" id="{9F6BF381-EC61-6849-8D46-8B15029926BA}"/>
              </a:ext>
            </a:extLst>
          </p:cNvPr>
          <p:cNvPicPr>
            <a:picLocks noChangeAspect="1"/>
          </p:cNvPicPr>
          <p:nvPr userDrawn="1"/>
        </p:nvPicPr>
        <p:blipFill>
          <a:blip r:embed="rId3"/>
          <a:stretch>
            <a:fillRect/>
          </a:stretch>
        </p:blipFill>
        <p:spPr>
          <a:xfrm>
            <a:off x="7842220" y="2930504"/>
            <a:ext cx="4907929" cy="4409468"/>
          </a:xfrm>
          <a:prstGeom prst="rect">
            <a:avLst/>
          </a:prstGeom>
        </p:spPr>
      </p:pic>
      <p:grpSp>
        <p:nvGrpSpPr>
          <p:cNvPr id="32" name="Group 31">
            <a:extLst>
              <a:ext uri="{FF2B5EF4-FFF2-40B4-BE49-F238E27FC236}">
                <a16:creationId xmlns:a16="http://schemas.microsoft.com/office/drawing/2014/main" id="{AF570B87-6A33-6D43-B8E5-2F92176EA5DD}"/>
              </a:ext>
            </a:extLst>
          </p:cNvPr>
          <p:cNvGrpSpPr/>
          <p:nvPr userDrawn="1"/>
        </p:nvGrpSpPr>
        <p:grpSpPr>
          <a:xfrm>
            <a:off x="4150530" y="529961"/>
            <a:ext cx="4932340" cy="2120900"/>
            <a:chOff x="3761206" y="725010"/>
            <a:chExt cx="4932340" cy="2120900"/>
          </a:xfrm>
        </p:grpSpPr>
        <p:pic>
          <p:nvPicPr>
            <p:cNvPr id="15" name="Picture 14">
              <a:extLst>
                <a:ext uri="{FF2B5EF4-FFF2-40B4-BE49-F238E27FC236}">
                  <a16:creationId xmlns:a16="http://schemas.microsoft.com/office/drawing/2014/main" id="{18470524-0B5B-5A46-A813-150DCBD6129F}"/>
                </a:ext>
              </a:extLst>
            </p:cNvPr>
            <p:cNvPicPr>
              <a:picLocks noChangeAspect="1"/>
            </p:cNvPicPr>
            <p:nvPr userDrawn="1"/>
          </p:nvPicPr>
          <p:blipFill>
            <a:blip r:embed="rId4"/>
            <a:stretch>
              <a:fillRect/>
            </a:stretch>
          </p:blipFill>
          <p:spPr>
            <a:xfrm>
              <a:off x="5088255" y="930910"/>
              <a:ext cx="787400" cy="774700"/>
            </a:xfrm>
            <a:prstGeom prst="rect">
              <a:avLst/>
            </a:prstGeom>
          </p:spPr>
        </p:pic>
        <p:pic>
          <p:nvPicPr>
            <p:cNvPr id="17" name="Picture 16">
              <a:extLst>
                <a:ext uri="{FF2B5EF4-FFF2-40B4-BE49-F238E27FC236}">
                  <a16:creationId xmlns:a16="http://schemas.microsoft.com/office/drawing/2014/main" id="{588C8E61-000C-D042-B85F-063A438D112E}"/>
                </a:ext>
              </a:extLst>
            </p:cNvPr>
            <p:cNvPicPr>
              <a:picLocks noChangeAspect="1"/>
            </p:cNvPicPr>
            <p:nvPr userDrawn="1"/>
          </p:nvPicPr>
          <p:blipFill>
            <a:blip r:embed="rId5"/>
            <a:stretch>
              <a:fillRect/>
            </a:stretch>
          </p:blipFill>
          <p:spPr>
            <a:xfrm rot="20357980">
              <a:off x="6559946" y="725010"/>
              <a:ext cx="2133600" cy="2120900"/>
            </a:xfrm>
            <a:prstGeom prst="rect">
              <a:avLst/>
            </a:prstGeom>
          </p:spPr>
        </p:pic>
        <p:pic>
          <p:nvPicPr>
            <p:cNvPr id="19" name="Picture 18">
              <a:extLst>
                <a:ext uri="{FF2B5EF4-FFF2-40B4-BE49-F238E27FC236}">
                  <a16:creationId xmlns:a16="http://schemas.microsoft.com/office/drawing/2014/main" id="{1A39668C-655F-F745-8FBC-0FE3FABD3DAE}"/>
                </a:ext>
              </a:extLst>
            </p:cNvPr>
            <p:cNvPicPr>
              <a:picLocks noChangeAspect="1"/>
            </p:cNvPicPr>
            <p:nvPr userDrawn="1"/>
          </p:nvPicPr>
          <p:blipFill>
            <a:blip r:embed="rId6"/>
            <a:stretch>
              <a:fillRect/>
            </a:stretch>
          </p:blipFill>
          <p:spPr>
            <a:xfrm>
              <a:off x="3761206" y="2026497"/>
              <a:ext cx="1028700" cy="635000"/>
            </a:xfrm>
            <a:prstGeom prst="rect">
              <a:avLst/>
            </a:prstGeom>
          </p:spPr>
        </p:pic>
      </p:grpSp>
      <p:pic>
        <p:nvPicPr>
          <p:cNvPr id="21" name="Picture 20">
            <a:extLst>
              <a:ext uri="{FF2B5EF4-FFF2-40B4-BE49-F238E27FC236}">
                <a16:creationId xmlns:a16="http://schemas.microsoft.com/office/drawing/2014/main" id="{6EB35260-6306-BC40-B650-C58F4BFD897E}"/>
              </a:ext>
            </a:extLst>
          </p:cNvPr>
          <p:cNvPicPr>
            <a:picLocks noChangeAspect="1"/>
          </p:cNvPicPr>
          <p:nvPr userDrawn="1"/>
        </p:nvPicPr>
        <p:blipFill>
          <a:blip r:embed="rId7"/>
          <a:stretch>
            <a:fillRect/>
          </a:stretch>
        </p:blipFill>
        <p:spPr>
          <a:xfrm>
            <a:off x="9142390" y="304799"/>
            <a:ext cx="2769575" cy="840423"/>
          </a:xfrm>
          <a:prstGeom prst="rect">
            <a:avLst/>
          </a:prstGeom>
        </p:spPr>
      </p:pic>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hasCustomPrompt="1"/>
          </p:nvPr>
        </p:nvSpPr>
        <p:spPr>
          <a:xfrm>
            <a:off x="1592156" y="4567192"/>
            <a:ext cx="5797548" cy="1431161"/>
          </a:xfrm>
        </p:spPr>
        <p:txBody>
          <a:bodyPr>
            <a:spAutoFit/>
          </a:bodyPr>
          <a:lstStyle>
            <a:lvl1pPr marL="0" indent="0" algn="l">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400"/>
              </a:spcBef>
            </a:pPr>
            <a:r>
              <a:rPr lang="en-US" b="1" dirty="0"/>
              <a:t>PRESENTER NAME</a:t>
            </a:r>
          </a:p>
          <a:p>
            <a:pPr>
              <a:spcBef>
                <a:spcPts val="400"/>
              </a:spcBef>
            </a:pPr>
            <a:r>
              <a:rPr lang="en-US" dirty="0"/>
              <a:t>Title</a:t>
            </a:r>
          </a:p>
          <a:p>
            <a:pPr>
              <a:spcBef>
                <a:spcPts val="400"/>
              </a:spcBef>
            </a:pPr>
            <a:r>
              <a:rPr lang="en-US" dirty="0"/>
              <a:t>Date</a:t>
            </a:r>
          </a:p>
          <a:p>
            <a:endParaRPr lang="en-US" dirty="0"/>
          </a:p>
        </p:txBody>
      </p:sp>
      <p:pic>
        <p:nvPicPr>
          <p:cNvPr id="30" name="Picture 29">
            <a:extLst>
              <a:ext uri="{FF2B5EF4-FFF2-40B4-BE49-F238E27FC236}">
                <a16:creationId xmlns:a16="http://schemas.microsoft.com/office/drawing/2014/main" id="{F692E3A0-72B3-2244-99BB-9447B75D90C4}"/>
              </a:ext>
            </a:extLst>
          </p:cNvPr>
          <p:cNvPicPr>
            <a:picLocks noChangeAspect="1"/>
          </p:cNvPicPr>
          <p:nvPr userDrawn="1"/>
        </p:nvPicPr>
        <p:blipFill>
          <a:blip r:embed="rId8"/>
          <a:stretch>
            <a:fillRect/>
          </a:stretch>
        </p:blipFill>
        <p:spPr>
          <a:xfrm>
            <a:off x="12207890" y="6075666"/>
            <a:ext cx="2755900" cy="3365500"/>
          </a:xfrm>
          <a:prstGeom prst="rect">
            <a:avLst/>
          </a:prstGeom>
        </p:spPr>
      </p:pic>
      <p:pic>
        <p:nvPicPr>
          <p:cNvPr id="22" name="Picture 21">
            <a:extLst>
              <a:ext uri="{FF2B5EF4-FFF2-40B4-BE49-F238E27FC236}">
                <a16:creationId xmlns:a16="http://schemas.microsoft.com/office/drawing/2014/main" id="{C09D3622-563B-A444-94C9-1DB71C797B96}"/>
              </a:ext>
            </a:extLst>
          </p:cNvPr>
          <p:cNvPicPr>
            <a:picLocks noChangeAspect="1"/>
          </p:cNvPicPr>
          <p:nvPr userDrawn="1"/>
        </p:nvPicPr>
        <p:blipFill>
          <a:blip r:embed="rId9"/>
          <a:stretch>
            <a:fillRect/>
          </a:stretch>
        </p:blipFill>
        <p:spPr>
          <a:xfrm>
            <a:off x="5132957" y="5797540"/>
            <a:ext cx="838200" cy="838200"/>
          </a:xfrm>
          <a:prstGeom prst="rect">
            <a:avLst/>
          </a:prstGeom>
        </p:spPr>
      </p:pic>
      <p:grpSp>
        <p:nvGrpSpPr>
          <p:cNvPr id="28" name="Group 27">
            <a:extLst>
              <a:ext uri="{FF2B5EF4-FFF2-40B4-BE49-F238E27FC236}">
                <a16:creationId xmlns:a16="http://schemas.microsoft.com/office/drawing/2014/main" id="{B6A033BF-C6F2-B044-9675-308224BB39F9}"/>
              </a:ext>
            </a:extLst>
          </p:cNvPr>
          <p:cNvGrpSpPr/>
          <p:nvPr userDrawn="1"/>
        </p:nvGrpSpPr>
        <p:grpSpPr>
          <a:xfrm>
            <a:off x="-473777" y="-10705"/>
            <a:ext cx="3197522" cy="6876906"/>
            <a:chOff x="-473777" y="-18943"/>
            <a:chExt cx="3197522" cy="6876906"/>
          </a:xfrm>
        </p:grpSpPr>
        <p:sp>
          <p:nvSpPr>
            <p:cNvPr id="29" name="Freeform 5">
              <a:extLst>
                <a:ext uri="{FF2B5EF4-FFF2-40B4-BE49-F238E27FC236}">
                  <a16:creationId xmlns:a16="http://schemas.microsoft.com/office/drawing/2014/main" id="{C0C21296-6025-0943-897B-8B5D72A22504}"/>
                </a:ext>
              </a:extLst>
            </p:cNvPr>
            <p:cNvSpPr>
              <a:spLocks/>
            </p:cNvSpPr>
            <p:nvPr/>
          </p:nvSpPr>
          <p:spPr bwMode="auto">
            <a:xfrm>
              <a:off x="-473777" y="-18943"/>
              <a:ext cx="3197522" cy="6152517"/>
            </a:xfrm>
            <a:custGeom>
              <a:avLst/>
              <a:gdLst>
                <a:gd name="T0" fmla="*/ 370 w 1003"/>
                <a:gd name="T1" fmla="*/ 0 h 1936"/>
                <a:gd name="T2" fmla="*/ 561 w 1003"/>
                <a:gd name="T3" fmla="*/ 1936 h 1936"/>
                <a:gd name="T4" fmla="*/ 1003 w 1003"/>
                <a:gd name="T5" fmla="*/ 3 h 1936"/>
                <a:gd name="T6" fmla="*/ 370 w 1003"/>
                <a:gd name="T7" fmla="*/ 0 h 1936"/>
              </a:gdLst>
              <a:ahLst/>
              <a:cxnLst>
                <a:cxn ang="0">
                  <a:pos x="T0" y="T1"/>
                </a:cxn>
                <a:cxn ang="0">
                  <a:pos x="T2" y="T3"/>
                </a:cxn>
                <a:cxn ang="0">
                  <a:pos x="T4" y="T5"/>
                </a:cxn>
                <a:cxn ang="0">
                  <a:pos x="T6" y="T7"/>
                </a:cxn>
              </a:cxnLst>
              <a:rect l="0" t="0" r="r" b="b"/>
              <a:pathLst>
                <a:path w="1003" h="1936">
                  <a:moveTo>
                    <a:pt x="370" y="0"/>
                  </a:moveTo>
                  <a:cubicBezTo>
                    <a:pt x="153" y="463"/>
                    <a:pt x="47" y="1140"/>
                    <a:pt x="561" y="1936"/>
                  </a:cubicBezTo>
                  <a:cubicBezTo>
                    <a:pt x="561" y="1936"/>
                    <a:pt x="0" y="907"/>
                    <a:pt x="1003" y="3"/>
                  </a:cubicBezTo>
                  <a:lnTo>
                    <a:pt x="370" y="0"/>
                  </a:lnTo>
                  <a:close/>
                </a:path>
              </a:pathLst>
            </a:custGeom>
            <a:gradFill flip="none" rotWithShape="1">
              <a:gsLst>
                <a:gs pos="97000">
                  <a:srgbClr val="68BAE1"/>
                </a:gs>
                <a:gs pos="3000">
                  <a:srgbClr val="88CFEB"/>
                </a:gs>
              </a:gsLst>
              <a:lin ang="0" scaled="0"/>
              <a:tileRect/>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6">
              <a:extLst>
                <a:ext uri="{FF2B5EF4-FFF2-40B4-BE49-F238E27FC236}">
                  <a16:creationId xmlns:a16="http://schemas.microsoft.com/office/drawing/2014/main" id="{61B1CBDF-D6B7-3A48-81A4-8A62E5534AB6}"/>
                </a:ext>
              </a:extLst>
            </p:cNvPr>
            <p:cNvSpPr>
              <a:spLocks noEditPoints="1"/>
            </p:cNvSpPr>
            <p:nvPr/>
          </p:nvSpPr>
          <p:spPr bwMode="auto">
            <a:xfrm>
              <a:off x="-14253" y="-9370"/>
              <a:ext cx="1913089" cy="6867333"/>
            </a:xfrm>
            <a:custGeom>
              <a:avLst/>
              <a:gdLst>
                <a:gd name="T0" fmla="*/ 0 w 600"/>
                <a:gd name="T1" fmla="*/ 2161 h 2161"/>
                <a:gd name="T2" fmla="*/ 600 w 600"/>
                <a:gd name="T3" fmla="*/ 2161 h 2161"/>
                <a:gd name="T4" fmla="*/ 363 w 600"/>
                <a:gd name="T5" fmla="*/ 1903 h 2161"/>
                <a:gd name="T6" fmla="*/ 1 w 600"/>
                <a:gd name="T7" fmla="*/ 918 h 2161"/>
                <a:gd name="T8" fmla="*/ 0 w 600"/>
                <a:gd name="T9" fmla="*/ 2161 h 2161"/>
                <a:gd name="T10" fmla="*/ 1 w 600"/>
                <a:gd name="T11" fmla="*/ 536 h 2161"/>
                <a:gd name="T12" fmla="*/ 133 w 600"/>
                <a:gd name="T13" fmla="*/ 0 h 2161"/>
                <a:gd name="T14" fmla="*/ 0 w 600"/>
                <a:gd name="T15" fmla="*/ 0 h 2161"/>
                <a:gd name="T16" fmla="*/ 1 w 600"/>
                <a:gd name="T17" fmla="*/ 536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0" h="2161">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adFill flip="none" rotWithShape="1">
              <a:gsLst>
                <a:gs pos="0">
                  <a:srgbClr val="8FD5ED"/>
                </a:gs>
                <a:gs pos="71000">
                  <a:srgbClr val="52B3D9"/>
                </a:gs>
              </a:gsLst>
              <a:lin ang="21594000" scaled="0"/>
              <a:tileRect/>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6776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decel="50000" fill="hold" nodeType="withEffect">
                                  <p:stCondLst>
                                    <p:cond delay="0"/>
                                  </p:stCondLst>
                                  <p:childTnLst>
                                    <p:animMotion origin="layout" path="M 5.55112E-17 0 L 0.12383 0 " pathEditMode="relative" rAng="0" ptsTypes="AA">
                                      <p:cBhvr>
                                        <p:cTn id="6" dur="40000" fill="hold"/>
                                        <p:tgtEl>
                                          <p:spTgt spid="9"/>
                                        </p:tgtEl>
                                        <p:attrNameLst>
                                          <p:attrName>ppt_x</p:attrName>
                                          <p:attrName>ppt_y</p:attrName>
                                        </p:attrNameLst>
                                      </p:cBhvr>
                                      <p:rCtr x="6185" y="0"/>
                                    </p:animMotion>
                                  </p:childTnLst>
                                </p:cTn>
                              </p:par>
                              <p:par>
                                <p:cTn id="7" presetID="0" presetClass="path" presetSubtype="0" accel="50000" decel="50000" fill="hold" nodeType="withEffect">
                                  <p:stCondLst>
                                    <p:cond delay="0"/>
                                  </p:stCondLst>
                                  <p:childTnLst>
                                    <p:animMotion origin="layout" path="M -0.22669 -0.35463 L -0.15169 -0.2213 " pathEditMode="relative" ptsTypes="AA">
                                      <p:cBhvr>
                                        <p:cTn id="8" dur="21500" spd="-100000" fill="hold"/>
                                        <p:tgtEl>
                                          <p:spTgt spid="30"/>
                                        </p:tgtEl>
                                        <p:attrNameLst>
                                          <p:attrName>ppt_x</p:attrName>
                                          <p:attrName>ppt_y</p:attrName>
                                        </p:attrNameLst>
                                      </p:cBhvr>
                                    </p:animMotion>
                                  </p:childTnLst>
                                </p:cTn>
                              </p:par>
                              <p:par>
                                <p:cTn id="9" presetID="35" presetClass="path" presetSubtype="0" accel="50000" decel="50000" fill="hold" nodeType="withEffect">
                                  <p:stCondLst>
                                    <p:cond delay="0"/>
                                  </p:stCondLst>
                                  <p:childTnLst>
                                    <p:animMotion origin="layout" path="M 1.66667E-6 1.85185E-6 L -0.02878 1.85185E-6 " pathEditMode="relative" rAng="0" ptsTypes="AA">
                                      <p:cBhvr>
                                        <p:cTn id="10" dur="10000" fill="hold"/>
                                        <p:tgtEl>
                                          <p:spTgt spid="32"/>
                                        </p:tgtEl>
                                        <p:attrNameLst>
                                          <p:attrName>ppt_x</p:attrName>
                                          <p:attrName>ppt_y</p:attrName>
                                        </p:attrNameLst>
                                      </p:cBhvr>
                                      <p:rCtr x="-1445" y="0"/>
                                    </p:animMotion>
                                  </p:childTnLst>
                                </p:cTn>
                              </p:par>
                              <p:par>
                                <p:cTn id="11" presetID="35" presetClass="path" presetSubtype="0" decel="50000" fill="hold" nodeType="withEffect">
                                  <p:stCondLst>
                                    <p:cond delay="0"/>
                                  </p:stCondLst>
                                  <p:childTnLst>
                                    <p:animMotion origin="layout" path="M 1.45833E-6 -1.48148E-6 L -0.04323 -0.01898 " pathEditMode="relative" rAng="0" ptsTypes="AA">
                                      <p:cBhvr>
                                        <p:cTn id="12" dur="20000" fill="hold"/>
                                        <p:tgtEl>
                                          <p:spTgt spid="22"/>
                                        </p:tgtEl>
                                        <p:attrNameLst>
                                          <p:attrName>ppt_x</p:attrName>
                                          <p:attrName>ppt_y</p:attrName>
                                        </p:attrNameLst>
                                      </p:cBhvr>
                                      <p:rCtr x="-2161" y="-949"/>
                                    </p:animMotion>
                                  </p:childTnLst>
                                </p:cTn>
                              </p:par>
                              <p:par>
                                <p:cTn id="13" presetID="0" presetClass="path" presetSubtype="0" decel="50000" fill="hold" nodeType="withEffect">
                                  <p:stCondLst>
                                    <p:cond delay="0"/>
                                  </p:stCondLst>
                                  <p:childTnLst>
                                    <p:animMotion origin="layout" path="M -1.25E-6 -2.59259E-6 L -0.04583 -0.06852 " pathEditMode="relative" rAng="0" ptsTypes="AA">
                                      <p:cBhvr>
                                        <p:cTn id="14" dur="16000" fill="hold"/>
                                        <p:tgtEl>
                                          <p:spTgt spid="23"/>
                                        </p:tgtEl>
                                        <p:attrNameLst>
                                          <p:attrName>ppt_x</p:attrName>
                                          <p:attrName>ppt_y</p:attrName>
                                        </p:attrNameLst>
                                      </p:cBhvr>
                                      <p:rCtr x="-2292" y="-34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872">
          <p15:clr>
            <a:srgbClr val="FBAE40"/>
          </p15:clr>
        </p15:guide>
        <p15:guide id="2" pos="1056">
          <p15:clr>
            <a:srgbClr val="FBAE40"/>
          </p15:clr>
        </p15:guide>
        <p15:guide id="3" orient="horz" pos="2688">
          <p15:clr>
            <a:srgbClr val="FBAE40"/>
          </p15:clr>
        </p15:guide>
        <p15:guide id="4" orient="horz" pos="292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19EC-0943-2646-9830-3E9E4D8F0CD9}"/>
              </a:ext>
            </a:extLst>
          </p:cNvPr>
          <p:cNvSpPr>
            <a:spLocks noGrp="1"/>
          </p:cNvSpPr>
          <p:nvPr>
            <p:ph type="title"/>
          </p:nvPr>
        </p:nvSpPr>
        <p:spPr>
          <a:xfrm>
            <a:off x="4695218" y="1039166"/>
            <a:ext cx="6658582" cy="776288"/>
          </a:xfrm>
        </p:spPr>
        <p:txBody>
          <a:bodyPr/>
          <a:lstStyle>
            <a:lvl1pPr>
              <a:defRPr b="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33CDFF"/>
                </a:solidFill>
              </a:defRPr>
            </a:lvl1pPr>
          </a:lstStyle>
          <a:p>
            <a:fld id="{89992BE1-4848-D943-B519-7D7229562BFA}" type="datetime1">
              <a:rPr lang="en-US" smtClean="0"/>
              <a:pPr/>
              <a:t>1/3/2020</a:t>
            </a:fld>
            <a:endParaRPr lang="en-US" dirty="0"/>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107744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6E2216-3720-8E47-ABAB-D4DA0AD31A71}"/>
              </a:ext>
            </a:extLst>
          </p:cNvPr>
          <p:cNvSpPr>
            <a:spLocks noGrp="1"/>
          </p:cNvSpPr>
          <p:nvPr>
            <p:ph type="dt" sz="half" idx="10"/>
          </p:nvPr>
        </p:nvSpPr>
        <p:spPr/>
        <p:txBody>
          <a:bodyPr/>
          <a:lstStyle>
            <a:lvl1pPr>
              <a:defRPr>
                <a:solidFill>
                  <a:srgbClr val="33CDFF"/>
                </a:solidFill>
              </a:defRPr>
            </a:lvl1pPr>
          </a:lstStyle>
          <a:p>
            <a:fld id="{299D4562-C5B8-CB44-9474-120177024E1C}" type="datetime1">
              <a:rPr lang="en-US" smtClean="0"/>
              <a:pPr/>
              <a:t>1/3/2020</a:t>
            </a:fld>
            <a:endParaRPr lang="en-US" dirty="0"/>
          </a:p>
        </p:txBody>
      </p:sp>
      <p:sp>
        <p:nvSpPr>
          <p:cNvPr id="3" name="Footer Placeholder 2">
            <a:extLst>
              <a:ext uri="{FF2B5EF4-FFF2-40B4-BE49-F238E27FC236}">
                <a16:creationId xmlns:a16="http://schemas.microsoft.com/office/drawing/2014/main" id="{A9149C90-3E7A-C84E-97A5-ACBD2680BED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C8D531E-1E27-6C49-9FDC-6C0DD877CABF}"/>
              </a:ext>
            </a:extLst>
          </p:cNvPr>
          <p:cNvSpPr>
            <a:spLocks noGrp="1"/>
          </p:cNvSpPr>
          <p:nvPr>
            <p:ph type="sldNum" sz="quarter" idx="12"/>
          </p:nvPr>
        </p:nvSpPr>
        <p:spPr/>
        <p:txBody>
          <a:bodyPr/>
          <a:lstStyle/>
          <a:p>
            <a:fld id="{2E8C51FE-49D9-314D-9957-ABBF7DDE8782}" type="slidenum">
              <a:rPr lang="en-US" smtClean="0"/>
              <a:t>‹#›</a:t>
            </a:fld>
            <a:endParaRPr lang="en-US" dirty="0"/>
          </a:p>
        </p:txBody>
      </p:sp>
      <p:sp>
        <p:nvSpPr>
          <p:cNvPr id="5" name="Rectangle 4">
            <a:extLst>
              <a:ext uri="{FF2B5EF4-FFF2-40B4-BE49-F238E27FC236}">
                <a16:creationId xmlns:a16="http://schemas.microsoft.com/office/drawing/2014/main" id="{7C65B11D-5C1A-B347-B8BC-31953810A0B7}"/>
              </a:ext>
            </a:extLst>
          </p:cNvPr>
          <p:cNvSpPr/>
          <p:nvPr userDrawn="1"/>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549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2573F-6CD2-E446-AEA2-04B4E6EF41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93DDD8-9AAD-E645-821D-592BCEBFBC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DEC770-B8D0-7D44-8C06-45E23230F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C1D6F7-2876-CB4E-BA7E-98A093117EAA}"/>
              </a:ext>
            </a:extLst>
          </p:cNvPr>
          <p:cNvSpPr>
            <a:spLocks noGrp="1"/>
          </p:cNvSpPr>
          <p:nvPr>
            <p:ph type="dt" sz="half" idx="10"/>
          </p:nvPr>
        </p:nvSpPr>
        <p:spPr/>
        <p:txBody>
          <a:bodyPr/>
          <a:lstStyle>
            <a:lvl1pPr>
              <a:defRPr>
                <a:solidFill>
                  <a:srgbClr val="33CDFF"/>
                </a:solidFill>
              </a:defRPr>
            </a:lvl1pPr>
          </a:lstStyle>
          <a:p>
            <a:fld id="{2E534795-5F96-674F-9913-75A835B2AA8C}" type="datetime1">
              <a:rPr lang="en-US" smtClean="0"/>
              <a:pPr/>
              <a:t>1/3/2020</a:t>
            </a:fld>
            <a:endParaRPr lang="en-US" dirty="0"/>
          </a:p>
        </p:txBody>
      </p:sp>
      <p:sp>
        <p:nvSpPr>
          <p:cNvPr id="6" name="Footer Placeholder 5">
            <a:extLst>
              <a:ext uri="{FF2B5EF4-FFF2-40B4-BE49-F238E27FC236}">
                <a16:creationId xmlns:a16="http://schemas.microsoft.com/office/drawing/2014/main" id="{CDB64A94-44FC-5E4D-9BA4-F7C5CBE856C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6998A61-2626-EC4B-AC9E-DB0EECA2054F}"/>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259293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3FC11-1DC9-1F44-A501-A122E38B9E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7F112A-7039-A044-BBB7-19B07AA052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76E76F1-988B-A349-A7F8-1C95567498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022A3D-F197-0240-B9FB-64FA8D239FCE}"/>
              </a:ext>
            </a:extLst>
          </p:cNvPr>
          <p:cNvSpPr>
            <a:spLocks noGrp="1"/>
          </p:cNvSpPr>
          <p:nvPr>
            <p:ph type="dt" sz="half" idx="10"/>
          </p:nvPr>
        </p:nvSpPr>
        <p:spPr/>
        <p:txBody>
          <a:bodyPr/>
          <a:lstStyle>
            <a:lvl1pPr>
              <a:defRPr>
                <a:solidFill>
                  <a:srgbClr val="33CDFF"/>
                </a:solidFill>
              </a:defRPr>
            </a:lvl1pPr>
          </a:lstStyle>
          <a:p>
            <a:fld id="{2F57F9ED-D8AC-4447-8B49-413C94A1F07E}" type="datetime1">
              <a:rPr lang="en-US" smtClean="0"/>
              <a:pPr/>
              <a:t>1/3/2020</a:t>
            </a:fld>
            <a:endParaRPr lang="en-US" dirty="0"/>
          </a:p>
        </p:txBody>
      </p:sp>
      <p:sp>
        <p:nvSpPr>
          <p:cNvPr id="6" name="Footer Placeholder 5">
            <a:extLst>
              <a:ext uri="{FF2B5EF4-FFF2-40B4-BE49-F238E27FC236}">
                <a16:creationId xmlns:a16="http://schemas.microsoft.com/office/drawing/2014/main" id="{837AD987-1A3B-EA45-8288-4FF05FA61CD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A4E646E-5FCF-704C-A828-129A071DEA8A}"/>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182252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1CB2-6C06-A944-AB99-307A4B017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90C05E-DB0B-2C43-8871-0E8EEA3DB94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5FB7B-95D2-9B44-B7CD-BD3422A58F9C}"/>
              </a:ext>
            </a:extLst>
          </p:cNvPr>
          <p:cNvSpPr>
            <a:spLocks noGrp="1"/>
          </p:cNvSpPr>
          <p:nvPr>
            <p:ph type="dt" sz="half" idx="10"/>
          </p:nvPr>
        </p:nvSpPr>
        <p:spPr/>
        <p:txBody>
          <a:bodyPr/>
          <a:lstStyle>
            <a:lvl1pPr>
              <a:defRPr>
                <a:solidFill>
                  <a:srgbClr val="33CDFF"/>
                </a:solidFill>
              </a:defRPr>
            </a:lvl1pPr>
          </a:lstStyle>
          <a:p>
            <a:fld id="{762F6A8A-D357-0B41-845F-58E66B141203}" type="datetime1">
              <a:rPr lang="en-US" smtClean="0"/>
              <a:pPr/>
              <a:t>1/3/2020</a:t>
            </a:fld>
            <a:endParaRPr lang="en-US" dirty="0"/>
          </a:p>
        </p:txBody>
      </p:sp>
      <p:sp>
        <p:nvSpPr>
          <p:cNvPr id="5" name="Footer Placeholder 4">
            <a:extLst>
              <a:ext uri="{FF2B5EF4-FFF2-40B4-BE49-F238E27FC236}">
                <a16:creationId xmlns:a16="http://schemas.microsoft.com/office/drawing/2014/main" id="{6D5D936A-402E-2643-BC23-9FFDBB71894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003F8D-4C62-8246-A9C9-F567613401DD}"/>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40984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5B7A-0DA0-914C-BF32-308B0A1D37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38B2C1-3648-864E-BE9D-6955702B70F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BA409-A439-7946-849E-1C52DE1E2024}"/>
              </a:ext>
            </a:extLst>
          </p:cNvPr>
          <p:cNvSpPr>
            <a:spLocks noGrp="1"/>
          </p:cNvSpPr>
          <p:nvPr>
            <p:ph type="dt" sz="half" idx="10"/>
          </p:nvPr>
        </p:nvSpPr>
        <p:spPr/>
        <p:txBody>
          <a:bodyPr/>
          <a:lstStyle>
            <a:lvl1pPr>
              <a:defRPr>
                <a:solidFill>
                  <a:srgbClr val="33CDFF"/>
                </a:solidFill>
              </a:defRPr>
            </a:lvl1pPr>
          </a:lstStyle>
          <a:p>
            <a:fld id="{7E9FD414-97F5-4349-956F-7065147EBD6A}" type="datetime1">
              <a:rPr lang="en-US" smtClean="0"/>
              <a:pPr/>
              <a:t>1/3/2020</a:t>
            </a:fld>
            <a:endParaRPr lang="en-US" dirty="0"/>
          </a:p>
        </p:txBody>
      </p:sp>
      <p:sp>
        <p:nvSpPr>
          <p:cNvPr id="5" name="Footer Placeholder 4">
            <a:extLst>
              <a:ext uri="{FF2B5EF4-FFF2-40B4-BE49-F238E27FC236}">
                <a16:creationId xmlns:a16="http://schemas.microsoft.com/office/drawing/2014/main" id="{C4645A88-8207-164E-BEE0-99140ED4EF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2024272-4864-7D45-9A42-761E1FA3DF97}"/>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242146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EA6E16-30DF-4936-96C0-4A53B42B8266}" type="datetimeFigureOut">
              <a:rPr lang="en-US" smtClean="0"/>
              <a:t>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961B61-549F-4610-9DCA-23E039C4914E}" type="slidenum">
              <a:rPr lang="en-US" smtClean="0"/>
              <a:t>‹#›</a:t>
            </a:fld>
            <a:endParaRPr lang="en-US"/>
          </a:p>
        </p:txBody>
      </p:sp>
    </p:spTree>
    <p:extLst>
      <p:ext uri="{BB962C8B-B14F-4D97-AF65-F5344CB8AC3E}">
        <p14:creationId xmlns:p14="http://schemas.microsoft.com/office/powerpoint/2010/main" val="9059980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F01CAC-0CB4-4647-9BF0-77445B3E5E15}"/>
              </a:ext>
            </a:extLst>
          </p:cNvPr>
          <p:cNvSpPr/>
          <p:nvPr userDrawn="1"/>
        </p:nvSpPr>
        <p:spPr>
          <a:xfrm>
            <a:off x="0" y="-19393"/>
            <a:ext cx="12192000" cy="6887665"/>
          </a:xfrm>
          <a:prstGeom prst="rect">
            <a:avLst/>
          </a:prstGeom>
          <a:gradFill flip="none" rotWithShape="1">
            <a:gsLst>
              <a:gs pos="91000">
                <a:srgbClr val="C3873A"/>
              </a:gs>
              <a:gs pos="25000">
                <a:srgbClr val="255B7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178FC00-62D8-E046-9751-ABF74CA246E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2" name="Freeform 10">
              <a:extLst>
                <a:ext uri="{FF2B5EF4-FFF2-40B4-BE49-F238E27FC236}">
                  <a16:creationId xmlns:a16="http://schemas.microsoft.com/office/drawing/2014/main" id="{0ACED15E-2780-DD44-A549-8B73F4F8C94D}"/>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1">
              <a:extLst>
                <a:ext uri="{FF2B5EF4-FFF2-40B4-BE49-F238E27FC236}">
                  <a16:creationId xmlns:a16="http://schemas.microsoft.com/office/drawing/2014/main" id="{551C759E-093F-2441-98A7-3DEC7BDE92CC}"/>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a:extLst>
                <a:ext uri="{FF2B5EF4-FFF2-40B4-BE49-F238E27FC236}">
                  <a16:creationId xmlns:a16="http://schemas.microsoft.com/office/drawing/2014/main" id="{FB1A23FC-AD1F-0748-AE5C-4B02400A34DD}"/>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7" name="Rectangle 16">
            <a:extLst>
              <a:ext uri="{FF2B5EF4-FFF2-40B4-BE49-F238E27FC236}">
                <a16:creationId xmlns:a16="http://schemas.microsoft.com/office/drawing/2014/main" id="{C0BBE337-6FE4-F74A-8847-969FD40E7926}"/>
              </a:ext>
            </a:extLst>
          </p:cNvPr>
          <p:cNvSpPr/>
          <p:nvPr userDrawn="1"/>
        </p:nvSpPr>
        <p:spPr>
          <a:xfrm>
            <a:off x="0" y="203200"/>
            <a:ext cx="12192000" cy="6184900"/>
          </a:xfrm>
          <a:prstGeom prst="rect">
            <a:avLst/>
          </a:prstGeom>
          <a:gradFill flip="none" rotWithShape="1">
            <a:gsLst>
              <a:gs pos="91000">
                <a:srgbClr val="255B74"/>
              </a:gs>
              <a:gs pos="26000">
                <a:srgbClr val="05344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52500" y="445869"/>
            <a:ext cx="10393680" cy="646331"/>
          </a:xfrm>
        </p:spPr>
        <p:txBody>
          <a:bodyPr>
            <a:spAutoFit/>
          </a:bodyPr>
          <a:lstStyle>
            <a:lvl1pPr>
              <a:defRPr>
                <a:solidFill>
                  <a:srgbClr val="65CBF9"/>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1372765"/>
            <a:ext cx="10619923"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71845CE6-C3BF-264D-A66F-F22221B4F103}" type="datetime1">
              <a:rPr lang="en-US" smtClean="0"/>
              <a:pPr/>
              <a:t>1/3/2020</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199393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876800" y="432495"/>
            <a:ext cx="6678105" cy="646331"/>
          </a:xfrm>
        </p:spPr>
        <p:txBody>
          <a:bodyPr>
            <a:spAutoFit/>
          </a:bodyPr>
          <a:lstStyle>
            <a:lvl1pPr>
              <a:defRPr b="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876800" y="2214710"/>
            <a:ext cx="6678104"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1/3/2020</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358389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307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39C600-76C5-B74F-B126-77A9F876BE40}"/>
              </a:ext>
            </a:extLst>
          </p:cNvPr>
          <p:cNvPicPr>
            <a:picLocks noChangeAspect="1"/>
          </p:cNvPicPr>
          <p:nvPr userDrawn="1"/>
        </p:nvPicPr>
        <p:blipFill>
          <a:blip r:embed="rId2">
            <a:alphaModFix amt="60000"/>
          </a:blip>
          <a:stretch>
            <a:fillRect/>
          </a:stretch>
        </p:blipFill>
        <p:spPr>
          <a:xfrm>
            <a:off x="0" y="0"/>
            <a:ext cx="2743200" cy="6858000"/>
          </a:xfrm>
          <a:prstGeom prst="rect">
            <a:avLst/>
          </a:prstGeom>
        </p:spPr>
      </p:pic>
      <p:sp>
        <p:nvSpPr>
          <p:cNvPr id="11" name="Freeform 5">
            <a:extLst>
              <a:ext uri="{FF2B5EF4-FFF2-40B4-BE49-F238E27FC236}">
                <a16:creationId xmlns:a16="http://schemas.microsoft.com/office/drawing/2014/main" id="{A77BCEDB-3728-0C46-97E4-4CD63A284548}"/>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4100" y="1104144"/>
            <a:ext cx="9025378" cy="646331"/>
          </a:xfrm>
        </p:spPr>
        <p:txBody>
          <a:bodyPr>
            <a:spAutoFit/>
          </a:bodyPr>
          <a:lstStyle>
            <a:lvl1pPr>
              <a:defRPr b="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4100" y="2214710"/>
            <a:ext cx="9251621"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1/3/2020</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312180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146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E3741F-65F9-4547-8009-728394596F49}"/>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4F1795DF-ED94-264E-A644-0AC4604D9AE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2" name="Freeform 10">
              <a:extLst>
                <a:ext uri="{FF2B5EF4-FFF2-40B4-BE49-F238E27FC236}">
                  <a16:creationId xmlns:a16="http://schemas.microsoft.com/office/drawing/2014/main" id="{42491059-6311-3E47-B496-E66CC31F58F9}"/>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1">
              <a:extLst>
                <a:ext uri="{FF2B5EF4-FFF2-40B4-BE49-F238E27FC236}">
                  <a16:creationId xmlns:a16="http://schemas.microsoft.com/office/drawing/2014/main" id="{73560FFE-D509-5A48-BDCB-94D175065AF3}"/>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2">
              <a:extLst>
                <a:ext uri="{FF2B5EF4-FFF2-40B4-BE49-F238E27FC236}">
                  <a16:creationId xmlns:a16="http://schemas.microsoft.com/office/drawing/2014/main" id="{837BAFD4-F852-024A-A328-0D4E4BA09654}"/>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6" name="Rectangle 15">
            <a:extLst>
              <a:ext uri="{FF2B5EF4-FFF2-40B4-BE49-F238E27FC236}">
                <a16:creationId xmlns:a16="http://schemas.microsoft.com/office/drawing/2014/main" id="{34DC9649-542B-8744-9AF3-434ABE8F54AA}"/>
              </a:ext>
            </a:extLst>
          </p:cNvPr>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0D062D56-DD5A-EE43-99FA-B117C51F211D}"/>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60120" y="331534"/>
            <a:ext cx="10393680" cy="646331"/>
          </a:xfrm>
        </p:spPr>
        <p:txBody>
          <a:bodyPr>
            <a:spAutoFit/>
          </a:bodyPr>
          <a:lstStyle>
            <a:lvl1pPr algn="ctr">
              <a:defRPr b="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60120" y="2271860"/>
            <a:ext cx="10619923"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1/3/2020</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23653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31940E-73A7-9540-85B2-30DB4AF0EC56}"/>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33CB5E9D-8826-2A4E-BC10-9B23A9F83A00}"/>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1" name="Freeform 10">
              <a:extLst>
                <a:ext uri="{FF2B5EF4-FFF2-40B4-BE49-F238E27FC236}">
                  <a16:creationId xmlns:a16="http://schemas.microsoft.com/office/drawing/2014/main" id="{CB6352B7-FAA2-E64E-BCC6-BA2A33BA453E}"/>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1">
              <a:extLst>
                <a:ext uri="{FF2B5EF4-FFF2-40B4-BE49-F238E27FC236}">
                  <a16:creationId xmlns:a16="http://schemas.microsoft.com/office/drawing/2014/main" id="{B8BBBB9B-1C84-2749-B937-FEC08CD54711}"/>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2">
              <a:extLst>
                <a:ext uri="{FF2B5EF4-FFF2-40B4-BE49-F238E27FC236}">
                  <a16:creationId xmlns:a16="http://schemas.microsoft.com/office/drawing/2014/main" id="{42122B60-2960-A44C-97FC-ECF16ADD39FC}"/>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5" name="Rectangle 14">
            <a:extLst>
              <a:ext uri="{FF2B5EF4-FFF2-40B4-BE49-F238E27FC236}">
                <a16:creationId xmlns:a16="http://schemas.microsoft.com/office/drawing/2014/main" id="{BC61CD51-0DB1-4F49-ABFD-201443305C76}"/>
              </a:ext>
            </a:extLst>
          </p:cNvPr>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6F69143-2567-8A43-A64C-09C2A7700D31}"/>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10985" y="1081796"/>
            <a:ext cx="6169057" cy="1200329"/>
          </a:xfrm>
        </p:spPr>
        <p:txBody>
          <a:bodyPr>
            <a:spAutoFit/>
          </a:bodyPr>
          <a:lstStyle>
            <a:lvl1pPr>
              <a:defRPr b="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10986" y="2776413"/>
            <a:ext cx="6169057"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1/3/2020</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644821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44">
          <p15:clr>
            <a:srgbClr val="FBAE40"/>
          </p15:clr>
        </p15:guide>
        <p15:guide id="2" pos="340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29FCEBE-4D33-4B4C-BD53-5B1F5355B5EF}"/>
              </a:ext>
            </a:extLst>
          </p:cNvPr>
          <p:cNvSpPr/>
          <p:nvPr userDrawn="1"/>
        </p:nvSpPr>
        <p:spPr>
          <a:xfrm>
            <a:off x="0" y="-19393"/>
            <a:ext cx="12192000" cy="6887665"/>
          </a:xfrm>
          <a:prstGeom prst="rect">
            <a:avLst/>
          </a:prstGeom>
          <a:gradFill flip="none" rotWithShape="1">
            <a:gsLst>
              <a:gs pos="91000">
                <a:srgbClr val="C3873A"/>
              </a:gs>
              <a:gs pos="25000">
                <a:srgbClr val="255B7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F1795DF-ED94-264E-A644-0AC4604D9AE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2" name="Freeform 10">
              <a:extLst>
                <a:ext uri="{FF2B5EF4-FFF2-40B4-BE49-F238E27FC236}">
                  <a16:creationId xmlns:a16="http://schemas.microsoft.com/office/drawing/2014/main" id="{42491059-6311-3E47-B496-E66CC31F58F9}"/>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1">
              <a:extLst>
                <a:ext uri="{FF2B5EF4-FFF2-40B4-BE49-F238E27FC236}">
                  <a16:creationId xmlns:a16="http://schemas.microsoft.com/office/drawing/2014/main" id="{73560FFE-D509-5A48-BDCB-94D175065AF3}"/>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2">
              <a:extLst>
                <a:ext uri="{FF2B5EF4-FFF2-40B4-BE49-F238E27FC236}">
                  <a16:creationId xmlns:a16="http://schemas.microsoft.com/office/drawing/2014/main" id="{837BAFD4-F852-024A-A328-0D4E4BA09654}"/>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7" name="Rectangle 16">
            <a:extLst>
              <a:ext uri="{FF2B5EF4-FFF2-40B4-BE49-F238E27FC236}">
                <a16:creationId xmlns:a16="http://schemas.microsoft.com/office/drawing/2014/main" id="{0D062D56-DD5A-EE43-99FA-B117C51F211D}"/>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899160" y="591199"/>
            <a:ext cx="10393680" cy="646331"/>
          </a:xfrm>
        </p:spPr>
        <p:txBody>
          <a:bodyPr>
            <a:spAutoFit/>
          </a:bodyPr>
          <a:lstStyle>
            <a:lvl1pPr algn="ctr">
              <a:defRPr b="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60120" y="2271860"/>
            <a:ext cx="10619923"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1/3/2020</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42983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C47F19"/>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237B998-9718-4843-A842-5D6256680E6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72A1C410-936C-A946-AF97-54C52E42FE65}"/>
              </a:ext>
            </a:extLst>
          </p:cNvPr>
          <p:cNvSpPr/>
          <p:nvPr userDrawn="1"/>
        </p:nvSpPr>
        <p:spPr>
          <a:xfrm>
            <a:off x="0" y="2463616"/>
            <a:ext cx="12192000" cy="1713654"/>
          </a:xfrm>
          <a:prstGeom prst="rect">
            <a:avLst/>
          </a:prstGeom>
          <a:gradFill flip="none" rotWithShape="1">
            <a:gsLst>
              <a:gs pos="100000">
                <a:srgbClr val="BFE5FF">
                  <a:alpha val="37000"/>
                </a:srgbClr>
              </a:gs>
              <a:gs pos="85000">
                <a:srgbClr val="BFE5FF">
                  <a:alpha val="95000"/>
                </a:srgbClr>
              </a:gs>
              <a:gs pos="53000">
                <a:srgbClr val="BFE5FF"/>
              </a:gs>
              <a:gs pos="14000">
                <a:srgbClr val="BFE5FF">
                  <a:alpha val="95000"/>
                </a:srgbClr>
              </a:gs>
              <a:gs pos="0">
                <a:srgbClr val="BFE5FF">
                  <a:alpha val="37000"/>
                </a:srgbClr>
              </a:gs>
            </a:gsLst>
            <a:lin ang="0" scaled="1"/>
            <a:tileRect/>
          </a:gradFill>
          <a:ln>
            <a:noFill/>
          </a:ln>
          <a:effectLst>
            <a:outerShdw blurRad="254000" sx="103000" sy="103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8BE70F-03DA-4747-9669-09C46A6A9974}"/>
              </a:ext>
            </a:extLst>
          </p:cNvPr>
          <p:cNvSpPr>
            <a:spLocks noGrp="1"/>
          </p:cNvSpPr>
          <p:nvPr>
            <p:ph type="title"/>
          </p:nvPr>
        </p:nvSpPr>
        <p:spPr>
          <a:xfrm>
            <a:off x="831850" y="3016567"/>
            <a:ext cx="10515600" cy="646331"/>
          </a:xfrm>
        </p:spPr>
        <p:txBody>
          <a:bodyPr anchor="ctr">
            <a:spAutoFit/>
          </a:bodyPr>
          <a:lstStyle>
            <a:lvl1pPr algn="ctr">
              <a:defRPr sz="4000" b="0">
                <a:latin typeface="Arial" panose="020B0604020202020204" pitchFamily="34" charset="0"/>
                <a:cs typeface="Arial" panose="020B060402020202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7C402EFE-7EAA-2042-BFD5-33177FA652C4}"/>
              </a:ext>
            </a:extLst>
          </p:cNvPr>
          <p:cNvSpPr>
            <a:spLocks noGrp="1"/>
          </p:cNvSpPr>
          <p:nvPr>
            <p:ph type="dt" sz="half" idx="10"/>
          </p:nvPr>
        </p:nvSpPr>
        <p:spPr/>
        <p:txBody>
          <a:bodyPr/>
          <a:lstStyle/>
          <a:p>
            <a:fld id="{88685A74-EB09-424A-AA9B-5418F2407945}" type="datetime1">
              <a:rPr lang="en-US" smtClean="0"/>
              <a:t>1/3/2020</a:t>
            </a:fld>
            <a:endParaRPr lang="en-US" dirty="0"/>
          </a:p>
        </p:txBody>
      </p:sp>
      <p:sp>
        <p:nvSpPr>
          <p:cNvPr id="5" name="Footer Placeholder 4">
            <a:extLst>
              <a:ext uri="{FF2B5EF4-FFF2-40B4-BE49-F238E27FC236}">
                <a16:creationId xmlns:a16="http://schemas.microsoft.com/office/drawing/2014/main" id="{00B1DCC9-6755-1C41-A923-BB12EA8B5015}"/>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9BBFB372-536E-3149-8638-387946DFE556}"/>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141526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90A7-7E54-2D41-9F43-B8FD4977CB96}"/>
              </a:ext>
            </a:extLst>
          </p:cNvPr>
          <p:cNvSpPr>
            <a:spLocks noGrp="1"/>
          </p:cNvSpPr>
          <p:nvPr>
            <p:ph type="title"/>
          </p:nvPr>
        </p:nvSpPr>
        <p:spPr>
          <a:xfrm>
            <a:off x="4546060" y="1039166"/>
            <a:ext cx="6807739" cy="776288"/>
          </a:xfrm>
        </p:spPr>
        <p:txBody>
          <a:bodyPr/>
          <a:lstStyle>
            <a:lvl1pPr>
              <a:defRPr b="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9F9B96F-523A-0443-8C6F-8DFAF54D9E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88B55B-102D-3B40-B32B-5145CE1DA61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79206C-49AC-4040-9C5C-017EE760A83C}"/>
              </a:ext>
            </a:extLst>
          </p:cNvPr>
          <p:cNvSpPr>
            <a:spLocks noGrp="1"/>
          </p:cNvSpPr>
          <p:nvPr>
            <p:ph type="dt" sz="half" idx="10"/>
          </p:nvPr>
        </p:nvSpPr>
        <p:spPr/>
        <p:txBody>
          <a:bodyPr/>
          <a:lstStyle>
            <a:lvl1pPr>
              <a:defRPr>
                <a:solidFill>
                  <a:srgbClr val="33CDFF"/>
                </a:solidFill>
              </a:defRPr>
            </a:lvl1pPr>
          </a:lstStyle>
          <a:p>
            <a:fld id="{5BAE4564-26CF-C242-8FF6-CB2D9CD242A2}" type="datetime1">
              <a:rPr lang="en-US" smtClean="0"/>
              <a:pPr/>
              <a:t>1/3/2020</a:t>
            </a:fld>
            <a:endParaRPr lang="en-US" dirty="0"/>
          </a:p>
        </p:txBody>
      </p:sp>
      <p:sp>
        <p:nvSpPr>
          <p:cNvPr id="6" name="Footer Placeholder 5">
            <a:extLst>
              <a:ext uri="{FF2B5EF4-FFF2-40B4-BE49-F238E27FC236}">
                <a16:creationId xmlns:a16="http://schemas.microsoft.com/office/drawing/2014/main" id="{A6FB520F-4F16-3E49-A800-72C14F01F39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E087BC7-6FAC-2245-9DB7-6747FA2B2112}"/>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236835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B653-13F7-2542-8EE2-E909339391A7}"/>
              </a:ext>
            </a:extLst>
          </p:cNvPr>
          <p:cNvSpPr>
            <a:spLocks noGrp="1"/>
          </p:cNvSpPr>
          <p:nvPr>
            <p:ph type="title"/>
          </p:nvPr>
        </p:nvSpPr>
        <p:spPr>
          <a:xfrm>
            <a:off x="839788" y="365125"/>
            <a:ext cx="10515600" cy="1325563"/>
          </a:xfrm>
        </p:spPr>
        <p:txBody>
          <a:bodyPr/>
          <a:lstStyle>
            <a:lvl1pPr>
              <a:defRPr b="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545C621A-F72C-144B-A0BE-6B1E2CBE1A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B63F2F3-1511-2942-895C-679AA3AAFFA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7D5D2A-69A5-F545-A96E-9C6E34036D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CC11A84-14CC-7441-BFAB-6E2358C056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DBE683-10D6-5E4C-A14B-401DDDE8973F}"/>
              </a:ext>
            </a:extLst>
          </p:cNvPr>
          <p:cNvSpPr>
            <a:spLocks noGrp="1"/>
          </p:cNvSpPr>
          <p:nvPr>
            <p:ph type="dt" sz="half" idx="10"/>
          </p:nvPr>
        </p:nvSpPr>
        <p:spPr/>
        <p:txBody>
          <a:bodyPr/>
          <a:lstStyle>
            <a:lvl1pPr>
              <a:defRPr>
                <a:solidFill>
                  <a:srgbClr val="33CDFF"/>
                </a:solidFill>
              </a:defRPr>
            </a:lvl1pPr>
          </a:lstStyle>
          <a:p>
            <a:fld id="{76E2022B-032F-C245-A6C4-D8EDEE3CD65C}" type="datetime1">
              <a:rPr lang="en-US" smtClean="0"/>
              <a:pPr/>
              <a:t>1/3/2020</a:t>
            </a:fld>
            <a:endParaRPr lang="en-US" dirty="0"/>
          </a:p>
        </p:txBody>
      </p:sp>
      <p:sp>
        <p:nvSpPr>
          <p:cNvPr id="8" name="Footer Placeholder 7">
            <a:extLst>
              <a:ext uri="{FF2B5EF4-FFF2-40B4-BE49-F238E27FC236}">
                <a16:creationId xmlns:a16="http://schemas.microsoft.com/office/drawing/2014/main" id="{B084E5D5-8292-8443-8912-01DF310377E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54F0886-7F3E-C54F-B264-98655F014541}"/>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207564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F2AE63-C1E5-704C-9056-02A05DAB687B}"/>
              </a:ext>
            </a:extLst>
          </p:cNvPr>
          <p:cNvPicPr>
            <a:picLocks noChangeAspect="1"/>
          </p:cNvPicPr>
          <p:nvPr userDrawn="1"/>
        </p:nvPicPr>
        <p:blipFill>
          <a:blip r:embed="rId19">
            <a:alphaModFix amt="60000"/>
          </a:blip>
          <a:stretch>
            <a:fillRect/>
          </a:stretch>
        </p:blipFill>
        <p:spPr>
          <a:xfrm>
            <a:off x="0" y="0"/>
            <a:ext cx="5181600" cy="6858000"/>
          </a:xfrm>
          <a:prstGeom prst="rect">
            <a:avLst/>
          </a:prstGeom>
        </p:spPr>
      </p:pic>
      <p:sp>
        <p:nvSpPr>
          <p:cNvPr id="11" name="Freeform 9">
            <a:extLst>
              <a:ext uri="{FF2B5EF4-FFF2-40B4-BE49-F238E27FC236}">
                <a16:creationId xmlns:a16="http://schemas.microsoft.com/office/drawing/2014/main" id="{76A75331-F385-1346-AAD4-3F5017245C4A}"/>
              </a:ext>
            </a:extLst>
          </p:cNvPr>
          <p:cNvSpPr>
            <a:spLocks/>
          </p:cNvSpPr>
          <p:nvPr userDrawn="1"/>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0">
            <a:extLst>
              <a:ext uri="{FF2B5EF4-FFF2-40B4-BE49-F238E27FC236}">
                <a16:creationId xmlns:a16="http://schemas.microsoft.com/office/drawing/2014/main" id="{4A22837A-E2B4-564F-9816-80ACF22F076B}"/>
              </a:ext>
            </a:extLst>
          </p:cNvPr>
          <p:cNvSpPr>
            <a:spLocks/>
          </p:cNvSpPr>
          <p:nvPr userDrawn="1"/>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p:ph type="title"/>
          </p:nvPr>
        </p:nvSpPr>
        <p:spPr>
          <a:xfrm>
            <a:off x="4901938" y="1104144"/>
            <a:ext cx="6678105"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FE265B34-5576-8945-9C09-BFD5396E40FC}" type="datetime1">
              <a:rPr lang="en-US" smtClean="0"/>
              <a:pPr/>
              <a:t>1/3/2020</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220845487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714" r:id="rId16"/>
    <p:sldLayoutId id="2147483715"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DE3DB3-43CC-A640-AABB-89D004402FC0}"/>
              </a:ext>
            </a:extLst>
          </p:cNvPr>
          <p:cNvSpPr>
            <a:spLocks noGrp="1"/>
          </p:cNvSpPr>
          <p:nvPr>
            <p:ph type="sldNum" sz="quarter" idx="12"/>
          </p:nvPr>
        </p:nvSpPr>
        <p:spPr/>
        <p:txBody>
          <a:bodyPr/>
          <a:lstStyle/>
          <a:p>
            <a:fld id="{2E8C51FE-49D9-314D-9957-ABBF7DDE8782}" type="slidenum">
              <a:rPr lang="en-US" smtClean="0"/>
              <a:t>1</a:t>
            </a:fld>
            <a:endParaRPr lang="en-US" dirty="0"/>
          </a:p>
        </p:txBody>
      </p:sp>
      <p:sp>
        <p:nvSpPr>
          <p:cNvPr id="3" name="Subtitle 2">
            <a:extLst>
              <a:ext uri="{FF2B5EF4-FFF2-40B4-BE49-F238E27FC236}">
                <a16:creationId xmlns:a16="http://schemas.microsoft.com/office/drawing/2014/main" id="{0A432901-40D1-7440-8217-916CC80B08F4}"/>
              </a:ext>
            </a:extLst>
          </p:cNvPr>
          <p:cNvSpPr>
            <a:spLocks noGrp="1"/>
          </p:cNvSpPr>
          <p:nvPr>
            <p:ph type="subTitle" idx="1"/>
          </p:nvPr>
        </p:nvSpPr>
        <p:spPr>
          <a:xfrm>
            <a:off x="1320396" y="3590795"/>
            <a:ext cx="6676975" cy="2698175"/>
          </a:xfrm>
        </p:spPr>
        <p:txBody>
          <a:bodyPr/>
          <a:lstStyle/>
          <a:p>
            <a:r>
              <a:rPr lang="en-US" sz="2800" b="1" dirty="0">
                <a:latin typeface="+mn-lt"/>
              </a:rPr>
              <a:t>NASA's Heliophysics Space Weather Science Application Program</a:t>
            </a:r>
            <a:r>
              <a:rPr lang="en-US" sz="3200" b="1" dirty="0">
                <a:latin typeface="+mn-lt"/>
              </a:rPr>
              <a:t> </a:t>
            </a:r>
          </a:p>
          <a:p>
            <a:pPr>
              <a:spcBef>
                <a:spcPts val="400"/>
              </a:spcBef>
            </a:pPr>
            <a:r>
              <a:rPr lang="en-US" sz="2400" dirty="0">
                <a:latin typeface="+mn-lt"/>
              </a:rPr>
              <a:t>James Spann, Space Weather Lead</a:t>
            </a:r>
          </a:p>
          <a:p>
            <a:pPr>
              <a:spcBef>
                <a:spcPts val="400"/>
              </a:spcBef>
            </a:pPr>
            <a:r>
              <a:rPr lang="en-US" sz="2400" dirty="0">
                <a:latin typeface="+mn-lt"/>
              </a:rPr>
              <a:t>NASA Heliophysics Division</a:t>
            </a:r>
          </a:p>
          <a:p>
            <a:pPr>
              <a:spcBef>
                <a:spcPts val="400"/>
              </a:spcBef>
            </a:pPr>
            <a:r>
              <a:rPr lang="en-US" sz="2400" dirty="0">
                <a:latin typeface="+mn-lt"/>
              </a:rPr>
              <a:t>LWS Townhall</a:t>
            </a:r>
          </a:p>
          <a:p>
            <a:pPr>
              <a:spcBef>
                <a:spcPts val="400"/>
              </a:spcBef>
            </a:pPr>
            <a:r>
              <a:rPr lang="en-US" sz="2400" dirty="0">
                <a:latin typeface="+mn-lt"/>
              </a:rPr>
              <a:t>December 8, 2019</a:t>
            </a:r>
          </a:p>
        </p:txBody>
      </p:sp>
      <p:grpSp>
        <p:nvGrpSpPr>
          <p:cNvPr id="5" name="Group 4">
            <a:extLst>
              <a:ext uri="{FF2B5EF4-FFF2-40B4-BE49-F238E27FC236}">
                <a16:creationId xmlns:a16="http://schemas.microsoft.com/office/drawing/2014/main" id="{F82ABCED-1346-BF41-9BBB-D79E0DD583A0}"/>
              </a:ext>
            </a:extLst>
          </p:cNvPr>
          <p:cNvGrpSpPr/>
          <p:nvPr/>
        </p:nvGrpSpPr>
        <p:grpSpPr>
          <a:xfrm>
            <a:off x="1421985" y="3099162"/>
            <a:ext cx="4331606" cy="469567"/>
            <a:chOff x="1429592" y="3698480"/>
            <a:chExt cx="6350057" cy="688377"/>
          </a:xfrm>
        </p:grpSpPr>
        <p:grpSp>
          <p:nvGrpSpPr>
            <p:cNvPr id="6" name="Group 5">
              <a:extLst>
                <a:ext uri="{FF2B5EF4-FFF2-40B4-BE49-F238E27FC236}">
                  <a16:creationId xmlns:a16="http://schemas.microsoft.com/office/drawing/2014/main" id="{CB97565B-322D-A346-8A14-2B5F55EF90B3}"/>
                </a:ext>
              </a:extLst>
            </p:cNvPr>
            <p:cNvGrpSpPr/>
            <p:nvPr/>
          </p:nvGrpSpPr>
          <p:grpSpPr>
            <a:xfrm>
              <a:off x="1429592" y="3698480"/>
              <a:ext cx="3136593" cy="688377"/>
              <a:chOff x="339725" y="371475"/>
              <a:chExt cx="2647951" cy="571500"/>
            </a:xfrm>
            <a:solidFill>
              <a:srgbClr val="02BFF0"/>
            </a:solidFill>
          </p:grpSpPr>
          <p:sp>
            <p:nvSpPr>
              <p:cNvPr id="15" name="Freeform 14">
                <a:extLst>
                  <a:ext uri="{FF2B5EF4-FFF2-40B4-BE49-F238E27FC236}">
                    <a16:creationId xmlns:a16="http://schemas.microsoft.com/office/drawing/2014/main" id="{2DB4037F-D3D0-F14E-9E42-EA76C6F1EC5A}"/>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lc="http://schemas.openxmlformats.org/drawingml/2006/lockedCanvas"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13CCB9FE-8FEA-E44E-89B2-0CEF86CC0A2F}"/>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lc="http://schemas.openxmlformats.org/drawingml/2006/lockedCanvas"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86A1F97-F6B8-4141-AB4E-B76E08F50AFF}"/>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lc="http://schemas.openxmlformats.org/drawingml/2006/lockedCanvas"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7">
                <a:extLst>
                  <a:ext uri="{FF2B5EF4-FFF2-40B4-BE49-F238E27FC236}">
                    <a16:creationId xmlns:a16="http://schemas.microsoft.com/office/drawing/2014/main" id="{69293F16-3C85-D846-A575-A209AE3EA765}"/>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lc="http://schemas.openxmlformats.org/drawingml/2006/lockedCanvas"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8">
                <a:extLst>
                  <a:ext uri="{FF2B5EF4-FFF2-40B4-BE49-F238E27FC236}">
                    <a16:creationId xmlns:a16="http://schemas.microsoft.com/office/drawing/2014/main" id="{A77A02F1-8F7A-3A44-AA5A-3CE2DA725395}"/>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xtLst>
                <a:ext uri="{91240B29-F687-4f45-9708-019B960494DF}">
                  <a14:hiddenLine xmlns:lc="http://schemas.openxmlformats.org/drawingml/2006/lockedCanvas"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9">
                <a:extLst>
                  <a:ext uri="{FF2B5EF4-FFF2-40B4-BE49-F238E27FC236}">
                    <a16:creationId xmlns:a16="http://schemas.microsoft.com/office/drawing/2014/main" id="{624DC176-3DE9-424F-870F-0548AA22DD81}"/>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lc="http://schemas.openxmlformats.org/drawingml/2006/lockedCanvas"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Freeform 20">
                <a:extLst>
                  <a:ext uri="{FF2B5EF4-FFF2-40B4-BE49-F238E27FC236}">
                    <a16:creationId xmlns:a16="http://schemas.microsoft.com/office/drawing/2014/main" id="{6721E74A-FEE5-8E43-8FD6-7AB564EEB904}"/>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lc="http://schemas.openxmlformats.org/drawingml/2006/lockedCanvas"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94434350-9B70-EC44-8626-0754A551EA2C}"/>
                </a:ext>
              </a:extLst>
            </p:cNvPr>
            <p:cNvGrpSpPr/>
            <p:nvPr/>
          </p:nvGrpSpPr>
          <p:grpSpPr>
            <a:xfrm>
              <a:off x="4653944" y="3742523"/>
              <a:ext cx="3125705" cy="593772"/>
              <a:chOff x="4764088" y="3179763"/>
              <a:chExt cx="2657475" cy="504825"/>
            </a:xfrm>
            <a:solidFill>
              <a:schemeClr val="bg1"/>
            </a:solidFill>
          </p:grpSpPr>
          <p:sp>
            <p:nvSpPr>
              <p:cNvPr id="8" name="Freeform 5">
                <a:extLst>
                  <a:ext uri="{FF2B5EF4-FFF2-40B4-BE49-F238E27FC236}">
                    <a16:creationId xmlns:a16="http://schemas.microsoft.com/office/drawing/2014/main" id="{E9E9C16F-7F11-324D-931F-3BCE8F504066}"/>
                  </a:ext>
                </a:extLst>
              </p:cNvPr>
              <p:cNvSpPr>
                <a:spLocks/>
              </p:cNvSpPr>
              <p:nvPr/>
            </p:nvSpPr>
            <p:spPr bwMode="auto">
              <a:xfrm>
                <a:off x="4764088" y="3179763"/>
                <a:ext cx="300038" cy="504825"/>
              </a:xfrm>
              <a:custGeom>
                <a:avLst/>
                <a:gdLst>
                  <a:gd name="T0" fmla="*/ 14 w 80"/>
                  <a:gd name="T1" fmla="*/ 94 h 132"/>
                  <a:gd name="T2" fmla="*/ 40 w 80"/>
                  <a:gd name="T3" fmla="*/ 120 h 132"/>
                  <a:gd name="T4" fmla="*/ 65 w 80"/>
                  <a:gd name="T5" fmla="*/ 96 h 132"/>
                  <a:gd name="T6" fmla="*/ 35 w 80"/>
                  <a:gd name="T7" fmla="*/ 69 h 132"/>
                  <a:gd name="T8" fmla="*/ 3 w 80"/>
                  <a:gd name="T9" fmla="*/ 35 h 132"/>
                  <a:gd name="T10" fmla="*/ 41 w 80"/>
                  <a:gd name="T11" fmla="*/ 0 h 132"/>
                  <a:gd name="T12" fmla="*/ 77 w 80"/>
                  <a:gd name="T13" fmla="*/ 33 h 132"/>
                  <a:gd name="T14" fmla="*/ 63 w 80"/>
                  <a:gd name="T15" fmla="*/ 33 h 132"/>
                  <a:gd name="T16" fmla="*/ 40 w 80"/>
                  <a:gd name="T17" fmla="*/ 12 h 132"/>
                  <a:gd name="T18" fmla="*/ 17 w 80"/>
                  <a:gd name="T19" fmla="*/ 34 h 132"/>
                  <a:gd name="T20" fmla="*/ 48 w 80"/>
                  <a:gd name="T21" fmla="*/ 60 h 132"/>
                  <a:gd name="T22" fmla="*/ 80 w 80"/>
                  <a:gd name="T23" fmla="*/ 95 h 132"/>
                  <a:gd name="T24" fmla="*/ 40 w 80"/>
                  <a:gd name="T25" fmla="*/ 132 h 132"/>
                  <a:gd name="T26" fmla="*/ 0 w 80"/>
                  <a:gd name="T27" fmla="*/ 94 h 132"/>
                  <a:gd name="T28" fmla="*/ 14 w 80"/>
                  <a:gd name="T29" fmla="*/ 9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132">
                    <a:moveTo>
                      <a:pt x="14" y="94"/>
                    </a:moveTo>
                    <a:cubicBezTo>
                      <a:pt x="16" y="116"/>
                      <a:pt x="32" y="120"/>
                      <a:pt x="40" y="120"/>
                    </a:cubicBezTo>
                    <a:cubicBezTo>
                      <a:pt x="53" y="120"/>
                      <a:pt x="65" y="110"/>
                      <a:pt x="65" y="96"/>
                    </a:cubicBezTo>
                    <a:cubicBezTo>
                      <a:pt x="65" y="78"/>
                      <a:pt x="50" y="74"/>
                      <a:pt x="35" y="69"/>
                    </a:cubicBezTo>
                    <a:cubicBezTo>
                      <a:pt x="25" y="66"/>
                      <a:pt x="3" y="59"/>
                      <a:pt x="3" y="35"/>
                    </a:cubicBezTo>
                    <a:cubicBezTo>
                      <a:pt x="2" y="13"/>
                      <a:pt x="21" y="0"/>
                      <a:pt x="41" y="0"/>
                    </a:cubicBezTo>
                    <a:cubicBezTo>
                      <a:pt x="56" y="0"/>
                      <a:pt x="75" y="9"/>
                      <a:pt x="77" y="33"/>
                    </a:cubicBezTo>
                    <a:cubicBezTo>
                      <a:pt x="63" y="33"/>
                      <a:pt x="63" y="33"/>
                      <a:pt x="63" y="33"/>
                    </a:cubicBezTo>
                    <a:cubicBezTo>
                      <a:pt x="61" y="25"/>
                      <a:pt x="57" y="12"/>
                      <a:pt x="40" y="12"/>
                    </a:cubicBezTo>
                    <a:cubicBezTo>
                      <a:pt x="27" y="12"/>
                      <a:pt x="17" y="21"/>
                      <a:pt x="17" y="34"/>
                    </a:cubicBezTo>
                    <a:cubicBezTo>
                      <a:pt x="17" y="50"/>
                      <a:pt x="29" y="53"/>
                      <a:pt x="48" y="60"/>
                    </a:cubicBezTo>
                    <a:cubicBezTo>
                      <a:pt x="61" y="65"/>
                      <a:pt x="80" y="71"/>
                      <a:pt x="80" y="95"/>
                    </a:cubicBezTo>
                    <a:cubicBezTo>
                      <a:pt x="80" y="116"/>
                      <a:pt x="64" y="132"/>
                      <a:pt x="40" y="132"/>
                    </a:cubicBezTo>
                    <a:cubicBezTo>
                      <a:pt x="19" y="132"/>
                      <a:pt x="1" y="119"/>
                      <a:pt x="0" y="94"/>
                    </a:cubicBezTo>
                    <a:lnTo>
                      <a:pt x="14"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6">
                <a:extLst>
                  <a:ext uri="{FF2B5EF4-FFF2-40B4-BE49-F238E27FC236}">
                    <a16:creationId xmlns:a16="http://schemas.microsoft.com/office/drawing/2014/main" id="{3FD0279E-1CB5-C749-8E49-65028EC38845}"/>
                  </a:ext>
                </a:extLst>
              </p:cNvPr>
              <p:cNvSpPr>
                <a:spLocks/>
              </p:cNvSpPr>
              <p:nvPr/>
            </p:nvSpPr>
            <p:spPr bwMode="auto">
              <a:xfrm>
                <a:off x="5113338" y="3179763"/>
                <a:ext cx="468313" cy="504825"/>
              </a:xfrm>
              <a:custGeom>
                <a:avLst/>
                <a:gdLst>
                  <a:gd name="T0" fmla="*/ 125 w 125"/>
                  <a:gd name="T1" fmla="*/ 96 h 132"/>
                  <a:gd name="T2" fmla="*/ 66 w 125"/>
                  <a:gd name="T3" fmla="*/ 132 h 132"/>
                  <a:gd name="T4" fmla="*/ 0 w 125"/>
                  <a:gd name="T5" fmla="*/ 66 h 132"/>
                  <a:gd name="T6" fmla="*/ 66 w 125"/>
                  <a:gd name="T7" fmla="*/ 0 h 132"/>
                  <a:gd name="T8" fmla="*/ 125 w 125"/>
                  <a:gd name="T9" fmla="*/ 37 h 132"/>
                  <a:gd name="T10" fmla="*/ 110 w 125"/>
                  <a:gd name="T11" fmla="*/ 37 h 132"/>
                  <a:gd name="T12" fmla="*/ 66 w 125"/>
                  <a:gd name="T13" fmla="*/ 13 h 132"/>
                  <a:gd name="T14" fmla="*/ 14 w 125"/>
                  <a:gd name="T15" fmla="*/ 66 h 132"/>
                  <a:gd name="T16" fmla="*/ 66 w 125"/>
                  <a:gd name="T17" fmla="*/ 120 h 132"/>
                  <a:gd name="T18" fmla="*/ 110 w 125"/>
                  <a:gd name="T19" fmla="*/ 96 h 132"/>
                  <a:gd name="T20" fmla="*/ 125 w 125"/>
                  <a:gd name="T21" fmla="*/ 9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132">
                    <a:moveTo>
                      <a:pt x="125" y="96"/>
                    </a:moveTo>
                    <a:cubicBezTo>
                      <a:pt x="117" y="115"/>
                      <a:pt x="95" y="132"/>
                      <a:pt x="66" y="132"/>
                    </a:cubicBezTo>
                    <a:cubicBezTo>
                      <a:pt x="29" y="132"/>
                      <a:pt x="0" y="103"/>
                      <a:pt x="0" y="66"/>
                    </a:cubicBezTo>
                    <a:cubicBezTo>
                      <a:pt x="0" y="30"/>
                      <a:pt x="28" y="0"/>
                      <a:pt x="66" y="0"/>
                    </a:cubicBezTo>
                    <a:cubicBezTo>
                      <a:pt x="98" y="0"/>
                      <a:pt x="118" y="21"/>
                      <a:pt x="125" y="37"/>
                    </a:cubicBezTo>
                    <a:cubicBezTo>
                      <a:pt x="110" y="37"/>
                      <a:pt x="110" y="37"/>
                      <a:pt x="110" y="37"/>
                    </a:cubicBezTo>
                    <a:cubicBezTo>
                      <a:pt x="105" y="30"/>
                      <a:pt x="91" y="13"/>
                      <a:pt x="66" y="13"/>
                    </a:cubicBezTo>
                    <a:cubicBezTo>
                      <a:pt x="36" y="13"/>
                      <a:pt x="14" y="36"/>
                      <a:pt x="14" y="66"/>
                    </a:cubicBezTo>
                    <a:cubicBezTo>
                      <a:pt x="14" y="96"/>
                      <a:pt x="37" y="120"/>
                      <a:pt x="66" y="120"/>
                    </a:cubicBezTo>
                    <a:cubicBezTo>
                      <a:pt x="93" y="120"/>
                      <a:pt x="107" y="101"/>
                      <a:pt x="110" y="96"/>
                    </a:cubicBezTo>
                    <a:lnTo>
                      <a:pt x="125"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7">
                <a:extLst>
                  <a:ext uri="{FF2B5EF4-FFF2-40B4-BE49-F238E27FC236}">
                    <a16:creationId xmlns:a16="http://schemas.microsoft.com/office/drawing/2014/main" id="{87AB2DD0-281A-194A-B416-6EAE816DFD5A}"/>
                  </a:ext>
                </a:extLst>
              </p:cNvPr>
              <p:cNvSpPr>
                <a:spLocks noChangeArrowheads="1"/>
              </p:cNvSpPr>
              <p:nvPr/>
            </p:nvSpPr>
            <p:spPr bwMode="auto">
              <a:xfrm>
                <a:off x="5653088" y="3187701"/>
                <a:ext cx="52388" cy="4905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8">
                <a:extLst>
                  <a:ext uri="{FF2B5EF4-FFF2-40B4-BE49-F238E27FC236}">
                    <a16:creationId xmlns:a16="http://schemas.microsoft.com/office/drawing/2014/main" id="{5DC95745-EE61-1045-8461-69E2630344B0}"/>
                  </a:ext>
                </a:extLst>
              </p:cNvPr>
              <p:cNvSpPr>
                <a:spLocks/>
              </p:cNvSpPr>
              <p:nvPr/>
            </p:nvSpPr>
            <p:spPr bwMode="auto">
              <a:xfrm>
                <a:off x="5803901" y="3187701"/>
                <a:ext cx="265113" cy="490538"/>
              </a:xfrm>
              <a:custGeom>
                <a:avLst/>
                <a:gdLst>
                  <a:gd name="T0" fmla="*/ 0 w 167"/>
                  <a:gd name="T1" fmla="*/ 0 h 309"/>
                  <a:gd name="T2" fmla="*/ 167 w 167"/>
                  <a:gd name="T3" fmla="*/ 0 h 309"/>
                  <a:gd name="T4" fmla="*/ 167 w 167"/>
                  <a:gd name="T5" fmla="*/ 32 h 309"/>
                  <a:gd name="T6" fmla="*/ 33 w 167"/>
                  <a:gd name="T7" fmla="*/ 32 h 309"/>
                  <a:gd name="T8" fmla="*/ 33 w 167"/>
                  <a:gd name="T9" fmla="*/ 138 h 309"/>
                  <a:gd name="T10" fmla="*/ 165 w 167"/>
                  <a:gd name="T11" fmla="*/ 138 h 309"/>
                  <a:gd name="T12" fmla="*/ 165 w 167"/>
                  <a:gd name="T13" fmla="*/ 169 h 309"/>
                  <a:gd name="T14" fmla="*/ 33 w 167"/>
                  <a:gd name="T15" fmla="*/ 169 h 309"/>
                  <a:gd name="T16" fmla="*/ 33 w 167"/>
                  <a:gd name="T17" fmla="*/ 277 h 309"/>
                  <a:gd name="T18" fmla="*/ 167 w 167"/>
                  <a:gd name="T19" fmla="*/ 277 h 309"/>
                  <a:gd name="T20" fmla="*/ 167 w 167"/>
                  <a:gd name="T21" fmla="*/ 309 h 309"/>
                  <a:gd name="T22" fmla="*/ 0 w 167"/>
                  <a:gd name="T23" fmla="*/ 309 h 309"/>
                  <a:gd name="T24" fmla="*/ 0 w 167"/>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9">
                    <a:moveTo>
                      <a:pt x="0" y="0"/>
                    </a:moveTo>
                    <a:lnTo>
                      <a:pt x="167" y="0"/>
                    </a:lnTo>
                    <a:lnTo>
                      <a:pt x="167" y="32"/>
                    </a:lnTo>
                    <a:lnTo>
                      <a:pt x="33" y="32"/>
                    </a:lnTo>
                    <a:lnTo>
                      <a:pt x="33" y="138"/>
                    </a:lnTo>
                    <a:lnTo>
                      <a:pt x="165" y="138"/>
                    </a:lnTo>
                    <a:lnTo>
                      <a:pt x="165" y="169"/>
                    </a:lnTo>
                    <a:lnTo>
                      <a:pt x="33" y="169"/>
                    </a:lnTo>
                    <a:lnTo>
                      <a:pt x="33" y="277"/>
                    </a:lnTo>
                    <a:lnTo>
                      <a:pt x="167" y="277"/>
                    </a:lnTo>
                    <a:lnTo>
                      <a:pt x="167" y="309"/>
                    </a:lnTo>
                    <a:lnTo>
                      <a:pt x="0" y="30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9">
                <a:extLst>
                  <a:ext uri="{FF2B5EF4-FFF2-40B4-BE49-F238E27FC236}">
                    <a16:creationId xmlns:a16="http://schemas.microsoft.com/office/drawing/2014/main" id="{CF50A29A-1F7F-4340-B07F-D1CAB4F16BF2}"/>
                  </a:ext>
                </a:extLst>
              </p:cNvPr>
              <p:cNvSpPr>
                <a:spLocks/>
              </p:cNvSpPr>
              <p:nvPr/>
            </p:nvSpPr>
            <p:spPr bwMode="auto">
              <a:xfrm>
                <a:off x="6151563" y="3187701"/>
                <a:ext cx="387350" cy="490538"/>
              </a:xfrm>
              <a:custGeom>
                <a:avLst/>
                <a:gdLst>
                  <a:gd name="T0" fmla="*/ 213 w 244"/>
                  <a:gd name="T1" fmla="*/ 258 h 309"/>
                  <a:gd name="T2" fmla="*/ 213 w 244"/>
                  <a:gd name="T3" fmla="*/ 0 h 309"/>
                  <a:gd name="T4" fmla="*/ 244 w 244"/>
                  <a:gd name="T5" fmla="*/ 0 h 309"/>
                  <a:gd name="T6" fmla="*/ 244 w 244"/>
                  <a:gd name="T7" fmla="*/ 309 h 309"/>
                  <a:gd name="T8" fmla="*/ 213 w 244"/>
                  <a:gd name="T9" fmla="*/ 309 h 309"/>
                  <a:gd name="T10" fmla="*/ 34 w 244"/>
                  <a:gd name="T11" fmla="*/ 48 h 309"/>
                  <a:gd name="T12" fmla="*/ 34 w 244"/>
                  <a:gd name="T13" fmla="*/ 309 h 309"/>
                  <a:gd name="T14" fmla="*/ 0 w 244"/>
                  <a:gd name="T15" fmla="*/ 309 h 309"/>
                  <a:gd name="T16" fmla="*/ 0 w 244"/>
                  <a:gd name="T17" fmla="*/ 0 h 309"/>
                  <a:gd name="T18" fmla="*/ 36 w 244"/>
                  <a:gd name="T19" fmla="*/ 0 h 309"/>
                  <a:gd name="T20" fmla="*/ 213 w 244"/>
                  <a:gd name="T21" fmla="*/ 258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4" h="309">
                    <a:moveTo>
                      <a:pt x="213" y="258"/>
                    </a:moveTo>
                    <a:lnTo>
                      <a:pt x="213" y="0"/>
                    </a:lnTo>
                    <a:lnTo>
                      <a:pt x="244" y="0"/>
                    </a:lnTo>
                    <a:lnTo>
                      <a:pt x="244" y="309"/>
                    </a:lnTo>
                    <a:lnTo>
                      <a:pt x="213" y="309"/>
                    </a:lnTo>
                    <a:lnTo>
                      <a:pt x="34" y="48"/>
                    </a:lnTo>
                    <a:lnTo>
                      <a:pt x="34" y="309"/>
                    </a:lnTo>
                    <a:lnTo>
                      <a:pt x="0" y="309"/>
                    </a:lnTo>
                    <a:lnTo>
                      <a:pt x="0" y="0"/>
                    </a:lnTo>
                    <a:lnTo>
                      <a:pt x="36" y="0"/>
                    </a:lnTo>
                    <a:lnTo>
                      <a:pt x="213" y="2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0">
                <a:extLst>
                  <a:ext uri="{FF2B5EF4-FFF2-40B4-BE49-F238E27FC236}">
                    <a16:creationId xmlns:a16="http://schemas.microsoft.com/office/drawing/2014/main" id="{7D12A2A6-A5AA-FC41-863E-FE79B77DBCE4}"/>
                  </a:ext>
                </a:extLst>
              </p:cNvPr>
              <p:cNvSpPr>
                <a:spLocks/>
              </p:cNvSpPr>
              <p:nvPr/>
            </p:nvSpPr>
            <p:spPr bwMode="auto">
              <a:xfrm>
                <a:off x="6613526" y="3179763"/>
                <a:ext cx="469900" cy="504825"/>
              </a:xfrm>
              <a:custGeom>
                <a:avLst/>
                <a:gdLst>
                  <a:gd name="T0" fmla="*/ 125 w 125"/>
                  <a:gd name="T1" fmla="*/ 96 h 132"/>
                  <a:gd name="T2" fmla="*/ 67 w 125"/>
                  <a:gd name="T3" fmla="*/ 132 h 132"/>
                  <a:gd name="T4" fmla="*/ 0 w 125"/>
                  <a:gd name="T5" fmla="*/ 66 h 132"/>
                  <a:gd name="T6" fmla="*/ 66 w 125"/>
                  <a:gd name="T7" fmla="*/ 0 h 132"/>
                  <a:gd name="T8" fmla="*/ 125 w 125"/>
                  <a:gd name="T9" fmla="*/ 37 h 132"/>
                  <a:gd name="T10" fmla="*/ 110 w 125"/>
                  <a:gd name="T11" fmla="*/ 37 h 132"/>
                  <a:gd name="T12" fmla="*/ 66 w 125"/>
                  <a:gd name="T13" fmla="*/ 13 h 132"/>
                  <a:gd name="T14" fmla="*/ 14 w 125"/>
                  <a:gd name="T15" fmla="*/ 66 h 132"/>
                  <a:gd name="T16" fmla="*/ 66 w 125"/>
                  <a:gd name="T17" fmla="*/ 120 h 132"/>
                  <a:gd name="T18" fmla="*/ 110 w 125"/>
                  <a:gd name="T19" fmla="*/ 96 h 132"/>
                  <a:gd name="T20" fmla="*/ 125 w 125"/>
                  <a:gd name="T21" fmla="*/ 9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132">
                    <a:moveTo>
                      <a:pt x="125" y="96"/>
                    </a:moveTo>
                    <a:cubicBezTo>
                      <a:pt x="117" y="115"/>
                      <a:pt x="95" y="132"/>
                      <a:pt x="67" y="132"/>
                    </a:cubicBezTo>
                    <a:cubicBezTo>
                      <a:pt x="29" y="132"/>
                      <a:pt x="0" y="103"/>
                      <a:pt x="0" y="66"/>
                    </a:cubicBezTo>
                    <a:cubicBezTo>
                      <a:pt x="0" y="30"/>
                      <a:pt x="28" y="0"/>
                      <a:pt x="66" y="0"/>
                    </a:cubicBezTo>
                    <a:cubicBezTo>
                      <a:pt x="98" y="0"/>
                      <a:pt x="118" y="21"/>
                      <a:pt x="125" y="37"/>
                    </a:cubicBezTo>
                    <a:cubicBezTo>
                      <a:pt x="110" y="37"/>
                      <a:pt x="110" y="37"/>
                      <a:pt x="110" y="37"/>
                    </a:cubicBezTo>
                    <a:cubicBezTo>
                      <a:pt x="106" y="30"/>
                      <a:pt x="91" y="13"/>
                      <a:pt x="66" y="13"/>
                    </a:cubicBezTo>
                    <a:cubicBezTo>
                      <a:pt x="37" y="13"/>
                      <a:pt x="14" y="36"/>
                      <a:pt x="14" y="66"/>
                    </a:cubicBezTo>
                    <a:cubicBezTo>
                      <a:pt x="14" y="96"/>
                      <a:pt x="37" y="120"/>
                      <a:pt x="66" y="120"/>
                    </a:cubicBezTo>
                    <a:cubicBezTo>
                      <a:pt x="93" y="120"/>
                      <a:pt x="107" y="101"/>
                      <a:pt x="110" y="96"/>
                    </a:cubicBezTo>
                    <a:lnTo>
                      <a:pt x="125"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1">
                <a:extLst>
                  <a:ext uri="{FF2B5EF4-FFF2-40B4-BE49-F238E27FC236}">
                    <a16:creationId xmlns:a16="http://schemas.microsoft.com/office/drawing/2014/main" id="{F0F537A9-7ED7-6A40-96CC-104C60A73F3A}"/>
                  </a:ext>
                </a:extLst>
              </p:cNvPr>
              <p:cNvSpPr>
                <a:spLocks/>
              </p:cNvSpPr>
              <p:nvPr/>
            </p:nvSpPr>
            <p:spPr bwMode="auto">
              <a:xfrm>
                <a:off x="7154863" y="3187701"/>
                <a:ext cx="266700" cy="490538"/>
              </a:xfrm>
              <a:custGeom>
                <a:avLst/>
                <a:gdLst>
                  <a:gd name="T0" fmla="*/ 0 w 168"/>
                  <a:gd name="T1" fmla="*/ 0 h 309"/>
                  <a:gd name="T2" fmla="*/ 168 w 168"/>
                  <a:gd name="T3" fmla="*/ 0 h 309"/>
                  <a:gd name="T4" fmla="*/ 168 w 168"/>
                  <a:gd name="T5" fmla="*/ 32 h 309"/>
                  <a:gd name="T6" fmla="*/ 33 w 168"/>
                  <a:gd name="T7" fmla="*/ 32 h 309"/>
                  <a:gd name="T8" fmla="*/ 33 w 168"/>
                  <a:gd name="T9" fmla="*/ 138 h 309"/>
                  <a:gd name="T10" fmla="*/ 168 w 168"/>
                  <a:gd name="T11" fmla="*/ 138 h 309"/>
                  <a:gd name="T12" fmla="*/ 168 w 168"/>
                  <a:gd name="T13" fmla="*/ 169 h 309"/>
                  <a:gd name="T14" fmla="*/ 33 w 168"/>
                  <a:gd name="T15" fmla="*/ 169 h 309"/>
                  <a:gd name="T16" fmla="*/ 33 w 168"/>
                  <a:gd name="T17" fmla="*/ 277 h 309"/>
                  <a:gd name="T18" fmla="*/ 168 w 168"/>
                  <a:gd name="T19" fmla="*/ 277 h 309"/>
                  <a:gd name="T20" fmla="*/ 168 w 168"/>
                  <a:gd name="T21" fmla="*/ 309 h 309"/>
                  <a:gd name="T22" fmla="*/ 0 w 168"/>
                  <a:gd name="T23" fmla="*/ 309 h 309"/>
                  <a:gd name="T24" fmla="*/ 0 w 168"/>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309">
                    <a:moveTo>
                      <a:pt x="0" y="0"/>
                    </a:moveTo>
                    <a:lnTo>
                      <a:pt x="168" y="0"/>
                    </a:lnTo>
                    <a:lnTo>
                      <a:pt x="168" y="32"/>
                    </a:lnTo>
                    <a:lnTo>
                      <a:pt x="33" y="32"/>
                    </a:lnTo>
                    <a:lnTo>
                      <a:pt x="33" y="138"/>
                    </a:lnTo>
                    <a:lnTo>
                      <a:pt x="168" y="138"/>
                    </a:lnTo>
                    <a:lnTo>
                      <a:pt x="168" y="169"/>
                    </a:lnTo>
                    <a:lnTo>
                      <a:pt x="33" y="169"/>
                    </a:lnTo>
                    <a:lnTo>
                      <a:pt x="33" y="277"/>
                    </a:lnTo>
                    <a:lnTo>
                      <a:pt x="168" y="277"/>
                    </a:lnTo>
                    <a:lnTo>
                      <a:pt x="168" y="309"/>
                    </a:lnTo>
                    <a:lnTo>
                      <a:pt x="0" y="30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32417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A66D4-F873-2240-BDC0-8F3E736621AF}"/>
              </a:ext>
            </a:extLst>
          </p:cNvPr>
          <p:cNvSpPr>
            <a:spLocks noGrp="1"/>
          </p:cNvSpPr>
          <p:nvPr>
            <p:ph type="title"/>
          </p:nvPr>
        </p:nvSpPr>
        <p:spPr>
          <a:xfrm>
            <a:off x="952500" y="445869"/>
            <a:ext cx="10393680" cy="646331"/>
          </a:xfrm>
        </p:spPr>
        <p:txBody>
          <a:bodyPr/>
          <a:lstStyle/>
          <a:p>
            <a:pPr algn="ctr"/>
            <a:r>
              <a:rPr lang="en-US" dirty="0">
                <a:latin typeface="+mn-lt"/>
              </a:rPr>
              <a:t>Space Weather Science Application</a:t>
            </a:r>
          </a:p>
        </p:txBody>
      </p:sp>
      <p:sp>
        <p:nvSpPr>
          <p:cNvPr id="13" name="Content Placeholder 2">
            <a:extLst>
              <a:ext uri="{FF2B5EF4-FFF2-40B4-BE49-F238E27FC236}">
                <a16:creationId xmlns:a16="http://schemas.microsoft.com/office/drawing/2014/main" id="{688F31BB-D2F2-BA4D-B715-9A661A741E90}"/>
              </a:ext>
            </a:extLst>
          </p:cNvPr>
          <p:cNvSpPr>
            <a:spLocks noGrp="1"/>
          </p:cNvSpPr>
          <p:nvPr>
            <p:ph idx="1"/>
          </p:nvPr>
        </p:nvSpPr>
        <p:spPr>
          <a:xfrm>
            <a:off x="1252006" y="2327962"/>
            <a:ext cx="9794668" cy="3724096"/>
          </a:xfrm>
        </p:spPr>
        <p:txBody>
          <a:bodyPr vert="horz" wrap="square" lIns="91440" tIns="45720" rIns="91440" bIns="45720" rtlCol="0" anchor="t">
            <a:spAutoFit/>
          </a:bodyPr>
          <a:lstStyle/>
          <a:p>
            <a:pPr marL="342900" lvl="1" indent="-342900">
              <a:lnSpc>
                <a:spcPct val="100000"/>
              </a:lnSpc>
              <a:spcBef>
                <a:spcPts val="0"/>
              </a:spcBef>
              <a:spcAft>
                <a:spcPts val="1200"/>
              </a:spcAft>
              <a:buFont typeface="Arial" panose="020B0604020202020204" pitchFamily="34" charset="0"/>
              <a:buChar char="•"/>
            </a:pPr>
            <a:r>
              <a:rPr lang="en-US" sz="2800" dirty="0">
                <a:latin typeface="+mn-lt"/>
                <a:cs typeface="Arial"/>
              </a:rPr>
              <a:t>Fulfill our responsibility for the Nation enabling advances in space weather</a:t>
            </a:r>
          </a:p>
          <a:p>
            <a:pPr marL="342900" lvl="1" indent="-342900">
              <a:lnSpc>
                <a:spcPct val="100000"/>
              </a:lnSpc>
              <a:spcBef>
                <a:spcPts val="0"/>
              </a:spcBef>
              <a:spcAft>
                <a:spcPts val="1200"/>
              </a:spcAft>
              <a:buFont typeface="Arial" panose="020B0604020202020204" pitchFamily="34" charset="0"/>
              <a:buChar char="•"/>
            </a:pPr>
            <a:r>
              <a:rPr lang="en-US" sz="2800" dirty="0">
                <a:latin typeface="+mn-lt"/>
                <a:cs typeface="Arial"/>
              </a:rPr>
              <a:t>Build innovative missions to achieve this goal</a:t>
            </a:r>
          </a:p>
          <a:p>
            <a:pPr marL="342900" lvl="1" indent="-342900">
              <a:lnSpc>
                <a:spcPct val="100000"/>
              </a:lnSpc>
              <a:spcBef>
                <a:spcPts val="0"/>
              </a:spcBef>
              <a:spcAft>
                <a:spcPts val="1200"/>
              </a:spcAft>
              <a:buFont typeface="Arial" panose="020B0604020202020204" pitchFamily="34" charset="0"/>
              <a:buChar char="•"/>
            </a:pPr>
            <a:r>
              <a:rPr lang="en-US" sz="2800" dirty="0">
                <a:latin typeface="+mn-lt"/>
                <a:cs typeface="Arial"/>
              </a:rPr>
              <a:t>Strategically advance understanding of solar and space physics that enable better SWx forecasting</a:t>
            </a:r>
          </a:p>
          <a:p>
            <a:pPr marL="342900" lvl="1" indent="-342900">
              <a:lnSpc>
                <a:spcPct val="100000"/>
              </a:lnSpc>
              <a:spcBef>
                <a:spcPts val="0"/>
              </a:spcBef>
              <a:spcAft>
                <a:spcPts val="1200"/>
              </a:spcAft>
              <a:buFont typeface="Arial" panose="020B0604020202020204" pitchFamily="34" charset="0"/>
              <a:buChar char="•"/>
            </a:pPr>
            <a:r>
              <a:rPr lang="en-US" sz="2800" dirty="0">
                <a:latin typeface="+mn-lt"/>
                <a:cs typeface="Arial"/>
              </a:rPr>
              <a:t>Play a critical role in Exploration supporting the Artemis mission</a:t>
            </a:r>
          </a:p>
          <a:p>
            <a:pPr marL="342900" lvl="1" indent="-342900">
              <a:lnSpc>
                <a:spcPct val="100000"/>
              </a:lnSpc>
              <a:spcBef>
                <a:spcPts val="0"/>
              </a:spcBef>
              <a:spcAft>
                <a:spcPts val="1200"/>
              </a:spcAft>
              <a:buFont typeface="Arial" panose="020B0604020202020204" pitchFamily="34" charset="0"/>
              <a:buChar char="•"/>
            </a:pPr>
            <a:r>
              <a:rPr lang="en-US" sz="2800" dirty="0">
                <a:latin typeface="+mn-lt"/>
                <a:cs typeface="Arial"/>
              </a:rPr>
              <a:t>Lean forward for success in the next decade</a:t>
            </a:r>
          </a:p>
        </p:txBody>
      </p:sp>
      <p:sp>
        <p:nvSpPr>
          <p:cNvPr id="4" name="Slide Number Placeholder 3">
            <a:extLst>
              <a:ext uri="{FF2B5EF4-FFF2-40B4-BE49-F238E27FC236}">
                <a16:creationId xmlns:a16="http://schemas.microsoft.com/office/drawing/2014/main" id="{31821AA1-3699-834E-B02E-FFE3146E7B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29061B85-D3EF-2245-B01C-C753361C9857}"/>
              </a:ext>
            </a:extLst>
          </p:cNvPr>
          <p:cNvSpPr txBox="1"/>
          <p:nvPr/>
        </p:nvSpPr>
        <p:spPr>
          <a:xfrm>
            <a:off x="3223919" y="1126684"/>
            <a:ext cx="5850841" cy="830997"/>
          </a:xfrm>
          <a:prstGeom prst="rect">
            <a:avLst/>
          </a:prstGeom>
          <a:noFill/>
        </p:spPr>
        <p:txBody>
          <a:bodyPr wrap="square" rtlCol="0">
            <a:spAutoFit/>
          </a:bodyPr>
          <a:lstStyle/>
          <a:p>
            <a:r>
              <a:rPr lang="en-US" sz="2400" i="1" dirty="0">
                <a:solidFill>
                  <a:srgbClr val="97DDEC"/>
                </a:solidFill>
              </a:rPr>
              <a:t>Enabling Solar and Space Physics to Empower a Technological Society and Space Exploration</a:t>
            </a:r>
          </a:p>
        </p:txBody>
      </p:sp>
    </p:spTree>
    <p:extLst>
      <p:ext uri="{BB962C8B-B14F-4D97-AF65-F5344CB8AC3E}">
        <p14:creationId xmlns:p14="http://schemas.microsoft.com/office/powerpoint/2010/main" val="236556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696298C7-3C08-9248-AB93-E2112D513F75}"/>
              </a:ext>
            </a:extLst>
          </p:cNvPr>
          <p:cNvSpPr>
            <a:spLocks noGrp="1"/>
          </p:cNvSpPr>
          <p:nvPr>
            <p:ph type="title"/>
          </p:nvPr>
        </p:nvSpPr>
        <p:spPr>
          <a:xfrm>
            <a:off x="4876800" y="507998"/>
            <a:ext cx="6678105" cy="1200329"/>
          </a:xfrm>
        </p:spPr>
        <p:txBody>
          <a:bodyPr/>
          <a:lstStyle/>
          <a:p>
            <a:pPr algn="ctr"/>
            <a:r>
              <a:rPr lang="en-US" dirty="0">
                <a:solidFill>
                  <a:schemeClr val="accent1">
                    <a:lumMod val="75000"/>
                  </a:schemeClr>
                </a:solidFill>
                <a:latin typeface="+mn-lt"/>
              </a:rPr>
              <a:t>Space Weather Science and Application (SWxSA)</a:t>
            </a:r>
          </a:p>
        </p:txBody>
      </p:sp>
      <p:sp>
        <p:nvSpPr>
          <p:cNvPr id="5" name="Content Placeholder 4">
            <a:extLst>
              <a:ext uri="{FF2B5EF4-FFF2-40B4-BE49-F238E27FC236}">
                <a16:creationId xmlns:a16="http://schemas.microsoft.com/office/drawing/2014/main" id="{1DB754E5-31BD-AC4C-AA74-B9C89DB26FEF}"/>
              </a:ext>
            </a:extLst>
          </p:cNvPr>
          <p:cNvSpPr>
            <a:spLocks noGrp="1"/>
          </p:cNvSpPr>
          <p:nvPr>
            <p:ph idx="1"/>
          </p:nvPr>
        </p:nvSpPr>
        <p:spPr>
          <a:xfrm>
            <a:off x="3963709" y="2054859"/>
            <a:ext cx="7992306" cy="3930305"/>
          </a:xfrm>
        </p:spPr>
        <p:txBody>
          <a:bodyPr/>
          <a:lstStyle/>
          <a:p>
            <a:pPr marL="285750" indent="-285750">
              <a:buFont typeface="Arial" panose="020B0604020202020204" pitchFamily="34" charset="0"/>
              <a:buChar char="•"/>
            </a:pPr>
            <a:r>
              <a:rPr lang="en-US" sz="3200" dirty="0">
                <a:latin typeface="+mn-lt"/>
              </a:rPr>
              <a:t>A program in the NASA Heliophysics Portfolio</a:t>
            </a:r>
          </a:p>
          <a:p>
            <a:pPr marL="285750" indent="-285750">
              <a:buFont typeface="Arial" panose="020B0604020202020204" pitchFamily="34" charset="0"/>
              <a:buChar char="•"/>
            </a:pPr>
            <a:r>
              <a:rPr lang="en-US" sz="3200" dirty="0">
                <a:latin typeface="+mn-lt"/>
              </a:rPr>
              <a:t>Totally integrated into and consistent with the goals, research investigations, missions, and technology of the NASA Heliophysics Division</a:t>
            </a:r>
          </a:p>
          <a:p>
            <a:pPr marL="285750" indent="-285750">
              <a:buFont typeface="Arial" panose="020B0604020202020204" pitchFamily="34" charset="0"/>
              <a:buChar char="•"/>
            </a:pPr>
            <a:r>
              <a:rPr lang="en-US" sz="3200" dirty="0">
                <a:latin typeface="+mn-lt"/>
              </a:rPr>
              <a:t>Does not impact the Heliophysics Division research and mission resources</a:t>
            </a:r>
          </a:p>
        </p:txBody>
      </p:sp>
      <p:sp>
        <p:nvSpPr>
          <p:cNvPr id="3" name="Slide Number Placeholder 2">
            <a:extLst>
              <a:ext uri="{FF2B5EF4-FFF2-40B4-BE49-F238E27FC236}">
                <a16:creationId xmlns:a16="http://schemas.microsoft.com/office/drawing/2014/main" id="{E5BDBD0A-48FE-5246-8128-E46673ED8F34}"/>
              </a:ext>
            </a:extLst>
          </p:cNvPr>
          <p:cNvSpPr>
            <a:spLocks noGrp="1"/>
          </p:cNvSpPr>
          <p:nvPr>
            <p:ph type="sldNum" sz="quarter" idx="12"/>
          </p:nvPr>
        </p:nvSpPr>
        <p:spPr/>
        <p:txBody>
          <a:bodyPr/>
          <a:lstStyle/>
          <a:p>
            <a:fld id="{2E8C51FE-49D9-314D-9957-ABBF7DDE8782}" type="slidenum">
              <a:rPr lang="en-US" smtClean="0"/>
              <a:pPr/>
              <a:t>3</a:t>
            </a:fld>
            <a:endParaRPr lang="en-US" dirty="0"/>
          </a:p>
        </p:txBody>
      </p:sp>
    </p:spTree>
    <p:extLst>
      <p:ext uri="{BB962C8B-B14F-4D97-AF65-F5344CB8AC3E}">
        <p14:creationId xmlns:p14="http://schemas.microsoft.com/office/powerpoint/2010/main" val="3838342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ECA206-0492-4841-8CC0-C796BD52F5FC}"/>
              </a:ext>
            </a:extLst>
          </p:cNvPr>
          <p:cNvSpPr>
            <a:spLocks noGrp="1"/>
          </p:cNvSpPr>
          <p:nvPr>
            <p:ph type="title"/>
          </p:nvPr>
        </p:nvSpPr>
        <p:spPr>
          <a:xfrm>
            <a:off x="4586991" y="1048745"/>
            <a:ext cx="6967914" cy="757130"/>
          </a:xfrm>
        </p:spPr>
        <p:txBody>
          <a:bodyPr/>
          <a:lstStyle/>
          <a:p>
            <a:r>
              <a:rPr lang="en-US" sz="4800" dirty="0">
                <a:solidFill>
                  <a:srgbClr val="2F5496"/>
                </a:solidFill>
                <a:latin typeface="+mn-lt"/>
              </a:rPr>
              <a:t>SWxSA Investigations</a:t>
            </a:r>
            <a:endParaRPr lang="en-US" sz="4800" dirty="0">
              <a:latin typeface="+mn-lt"/>
            </a:endParaRPr>
          </a:p>
        </p:txBody>
      </p:sp>
      <p:sp>
        <p:nvSpPr>
          <p:cNvPr id="6" name="Content Placeholder 5">
            <a:extLst>
              <a:ext uri="{FF2B5EF4-FFF2-40B4-BE49-F238E27FC236}">
                <a16:creationId xmlns:a16="http://schemas.microsoft.com/office/drawing/2014/main" id="{E9420B2B-AF19-DB40-AE36-89702241FF40}"/>
              </a:ext>
            </a:extLst>
          </p:cNvPr>
          <p:cNvSpPr>
            <a:spLocks noGrp="1"/>
          </p:cNvSpPr>
          <p:nvPr>
            <p:ph idx="1"/>
          </p:nvPr>
        </p:nvSpPr>
        <p:spPr>
          <a:xfrm>
            <a:off x="4272197" y="2214710"/>
            <a:ext cx="7282707" cy="3046988"/>
          </a:xfrm>
        </p:spPr>
        <p:txBody>
          <a:bodyPr/>
          <a:lstStyle/>
          <a:p>
            <a:r>
              <a:rPr lang="en-US" sz="3200" dirty="0">
                <a:latin typeface="+mj-lt"/>
              </a:rPr>
              <a:t>SWxSA is </a:t>
            </a:r>
            <a:r>
              <a:rPr lang="en-US" sz="3200" u="sng" dirty="0">
                <a:latin typeface="+mj-lt"/>
              </a:rPr>
              <a:t>distinguishable</a:t>
            </a:r>
            <a:r>
              <a:rPr lang="en-US" sz="3200" dirty="0">
                <a:latin typeface="+mj-lt"/>
              </a:rPr>
              <a:t> from other Heliophysics research elements in that it is specifically focused on </a:t>
            </a:r>
            <a:r>
              <a:rPr lang="en-US" sz="3200" u="sng" dirty="0">
                <a:latin typeface="+mj-lt"/>
              </a:rPr>
              <a:t>investigations</a:t>
            </a:r>
            <a:r>
              <a:rPr lang="en-US" sz="3200" dirty="0">
                <a:latin typeface="+mj-lt"/>
              </a:rPr>
              <a:t> that significantly </a:t>
            </a:r>
            <a:r>
              <a:rPr lang="en-US" sz="3200" u="sng" dirty="0">
                <a:latin typeface="+mj-lt"/>
              </a:rPr>
              <a:t>advance understanding </a:t>
            </a:r>
            <a:r>
              <a:rPr lang="en-US" sz="3200" dirty="0">
                <a:latin typeface="+mj-lt"/>
              </a:rPr>
              <a:t>of space weather and then </a:t>
            </a:r>
            <a:r>
              <a:rPr lang="en-US" sz="3200" u="sng" dirty="0">
                <a:latin typeface="+mj-lt"/>
              </a:rPr>
              <a:t>apply this progress </a:t>
            </a:r>
            <a:r>
              <a:rPr lang="en-US" sz="3200" dirty="0">
                <a:latin typeface="+mj-lt"/>
              </a:rPr>
              <a:t>to </a:t>
            </a:r>
            <a:r>
              <a:rPr lang="en-US" sz="3200" u="sng" dirty="0">
                <a:latin typeface="+mj-lt"/>
              </a:rPr>
              <a:t>meet</a:t>
            </a:r>
            <a:r>
              <a:rPr lang="en-US" sz="3200" dirty="0">
                <a:latin typeface="+mj-lt"/>
              </a:rPr>
              <a:t> the Nation’s space weather needs. </a:t>
            </a:r>
          </a:p>
        </p:txBody>
      </p:sp>
      <p:sp>
        <p:nvSpPr>
          <p:cNvPr id="4" name="Slide Number Placeholder 3">
            <a:extLst>
              <a:ext uri="{FF2B5EF4-FFF2-40B4-BE49-F238E27FC236}">
                <a16:creationId xmlns:a16="http://schemas.microsoft.com/office/drawing/2014/main" id="{C8CC4B48-94EE-F74D-804C-68BAD6FE59B9}"/>
              </a:ext>
            </a:extLst>
          </p:cNvPr>
          <p:cNvSpPr>
            <a:spLocks noGrp="1"/>
          </p:cNvSpPr>
          <p:nvPr>
            <p:ph type="sldNum" sz="quarter" idx="12"/>
          </p:nvPr>
        </p:nvSpPr>
        <p:spPr/>
        <p:txBody>
          <a:bodyPr/>
          <a:lstStyle/>
          <a:p>
            <a:fld id="{2E8C51FE-49D9-314D-9957-ABBF7DDE8782}" type="slidenum">
              <a:rPr lang="en-US" smtClean="0"/>
              <a:pPr/>
              <a:t>4</a:t>
            </a:fld>
            <a:endParaRPr lang="en-US" dirty="0"/>
          </a:p>
        </p:txBody>
      </p:sp>
    </p:spTree>
    <p:extLst>
      <p:ext uri="{BB962C8B-B14F-4D97-AF65-F5344CB8AC3E}">
        <p14:creationId xmlns:p14="http://schemas.microsoft.com/office/powerpoint/2010/main" val="118951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EB5B49-5851-B743-8CAC-3CD793E1DE71}"/>
              </a:ext>
            </a:extLst>
          </p:cNvPr>
          <p:cNvSpPr>
            <a:spLocks noGrp="1"/>
          </p:cNvSpPr>
          <p:nvPr>
            <p:ph type="title"/>
          </p:nvPr>
        </p:nvSpPr>
        <p:spPr>
          <a:xfrm>
            <a:off x="2324100" y="599234"/>
            <a:ext cx="9025378" cy="646331"/>
          </a:xfrm>
        </p:spPr>
        <p:txBody>
          <a:bodyPr/>
          <a:lstStyle/>
          <a:p>
            <a:r>
              <a:rPr lang="en-US" dirty="0">
                <a:solidFill>
                  <a:schemeClr val="accent1"/>
                </a:solidFill>
                <a:latin typeface="+mn-lt"/>
              </a:rPr>
              <a:t>NASA Heliophysics Research and Analysis*</a:t>
            </a:r>
          </a:p>
        </p:txBody>
      </p:sp>
      <p:sp>
        <p:nvSpPr>
          <p:cNvPr id="4" name="Slide Number Placeholder 3">
            <a:extLst>
              <a:ext uri="{FF2B5EF4-FFF2-40B4-BE49-F238E27FC236}">
                <a16:creationId xmlns:a16="http://schemas.microsoft.com/office/drawing/2014/main" id="{2C61FED7-82BC-7B4E-BE1D-DCA235A66C17}"/>
              </a:ext>
            </a:extLst>
          </p:cNvPr>
          <p:cNvSpPr>
            <a:spLocks noGrp="1"/>
          </p:cNvSpPr>
          <p:nvPr>
            <p:ph type="sldNum" sz="quarter" idx="12"/>
          </p:nvPr>
        </p:nvSpPr>
        <p:spPr/>
        <p:txBody>
          <a:bodyPr/>
          <a:lstStyle/>
          <a:p>
            <a:fld id="{2E8C51FE-49D9-314D-9957-ABBF7DDE8782}" type="slidenum">
              <a:rPr lang="en-US" smtClean="0"/>
              <a:t>5</a:t>
            </a:fld>
            <a:endParaRPr lang="en-US" dirty="0"/>
          </a:p>
        </p:txBody>
      </p:sp>
      <p:sp>
        <p:nvSpPr>
          <p:cNvPr id="7" name="TextBox 6">
            <a:extLst>
              <a:ext uri="{FF2B5EF4-FFF2-40B4-BE49-F238E27FC236}">
                <a16:creationId xmlns:a16="http://schemas.microsoft.com/office/drawing/2014/main" id="{AF098EC1-D4CC-2E4D-B24E-A39F25D0F846}"/>
              </a:ext>
            </a:extLst>
          </p:cNvPr>
          <p:cNvSpPr txBox="1"/>
          <p:nvPr/>
        </p:nvSpPr>
        <p:spPr>
          <a:xfrm>
            <a:off x="2248407" y="5935600"/>
            <a:ext cx="9093184" cy="646331"/>
          </a:xfrm>
          <a:prstGeom prst="rect">
            <a:avLst/>
          </a:prstGeom>
          <a:noFill/>
        </p:spPr>
        <p:txBody>
          <a:bodyPr wrap="square" rtlCol="0">
            <a:spAutoFit/>
          </a:bodyPr>
          <a:lstStyle/>
          <a:p>
            <a:r>
              <a:rPr lang="en-US" dirty="0"/>
              <a:t>* Not included are the investigations of the Heliophysics Technology Instrument Development for Science (</a:t>
            </a:r>
            <a:r>
              <a:rPr lang="en-US" dirty="0" err="1"/>
              <a:t>HTIDeS</a:t>
            </a:r>
            <a:r>
              <a:rPr lang="en-US" dirty="0"/>
              <a:t>) and the 19 operating missions</a:t>
            </a:r>
          </a:p>
        </p:txBody>
      </p:sp>
      <p:pic>
        <p:nvPicPr>
          <p:cNvPr id="8" name="Picture 7">
            <a:extLst>
              <a:ext uri="{FF2B5EF4-FFF2-40B4-BE49-F238E27FC236}">
                <a16:creationId xmlns:a16="http://schemas.microsoft.com/office/drawing/2014/main" id="{F6C8D722-4576-1D45-B30E-C37CB888EF06}"/>
              </a:ext>
            </a:extLst>
          </p:cNvPr>
          <p:cNvPicPr>
            <a:picLocks noChangeAspect="1"/>
          </p:cNvPicPr>
          <p:nvPr/>
        </p:nvPicPr>
        <p:blipFill rotWithShape="1">
          <a:blip r:embed="rId2"/>
          <a:srcRect l="10740" t="27362" r="2237" b="9967"/>
          <a:stretch/>
        </p:blipFill>
        <p:spPr>
          <a:xfrm>
            <a:off x="1491479" y="1441742"/>
            <a:ext cx="10607040" cy="4297680"/>
          </a:xfrm>
          <a:prstGeom prst="rect">
            <a:avLst/>
          </a:prstGeom>
        </p:spPr>
      </p:pic>
    </p:spTree>
    <p:extLst>
      <p:ext uri="{BB962C8B-B14F-4D97-AF65-F5344CB8AC3E}">
        <p14:creationId xmlns:p14="http://schemas.microsoft.com/office/powerpoint/2010/main" val="3726453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B914A4-7C43-CE4D-A8C2-C48C4EE88516}"/>
              </a:ext>
            </a:extLst>
          </p:cNvPr>
          <p:cNvSpPr>
            <a:spLocks noGrp="1"/>
          </p:cNvSpPr>
          <p:nvPr>
            <p:ph type="title"/>
          </p:nvPr>
        </p:nvSpPr>
        <p:spPr>
          <a:xfrm>
            <a:off x="533399" y="220071"/>
            <a:ext cx="11239501" cy="1089529"/>
          </a:xfrm>
        </p:spPr>
        <p:txBody>
          <a:bodyPr/>
          <a:lstStyle/>
          <a:p>
            <a:pPr algn="ctr"/>
            <a:r>
              <a:rPr lang="en-US" sz="3600" dirty="0"/>
              <a:t>Space Weather Science and Application </a:t>
            </a:r>
            <a:br>
              <a:rPr lang="en-US" sz="3600" dirty="0"/>
            </a:br>
            <a:r>
              <a:rPr lang="en-US" sz="3600" dirty="0"/>
              <a:t>ROSES &amp; SBIRs</a:t>
            </a:r>
          </a:p>
        </p:txBody>
      </p:sp>
      <p:sp>
        <p:nvSpPr>
          <p:cNvPr id="2" name="Content Placeholder 1">
            <a:extLst>
              <a:ext uri="{FF2B5EF4-FFF2-40B4-BE49-F238E27FC236}">
                <a16:creationId xmlns:a16="http://schemas.microsoft.com/office/drawing/2014/main" id="{975C2420-89B7-DC41-9039-E98CFD1550FC}"/>
              </a:ext>
            </a:extLst>
          </p:cNvPr>
          <p:cNvSpPr>
            <a:spLocks noGrp="1"/>
          </p:cNvSpPr>
          <p:nvPr>
            <p:ph idx="1"/>
          </p:nvPr>
        </p:nvSpPr>
        <p:spPr>
          <a:xfrm>
            <a:off x="637309" y="1296785"/>
            <a:ext cx="11135592" cy="5125555"/>
          </a:xfrm>
        </p:spPr>
        <p:txBody>
          <a:bodyPr>
            <a:normAutofit fontScale="92500" lnSpcReduction="20000"/>
          </a:bodyPr>
          <a:lstStyle/>
          <a:p>
            <a:r>
              <a:rPr lang="en-US" sz="2400" dirty="0"/>
              <a:t>3 calls were made between ROSES 2017 and ROSES 2018 in Space Weather Operations-to-Research (SWO2R)</a:t>
            </a:r>
          </a:p>
          <a:p>
            <a:pPr marL="800100" lvl="1" indent="-342900">
              <a:lnSpc>
                <a:spcPct val="110000"/>
              </a:lnSpc>
              <a:buFont typeface="Arial" panose="020B0604020202020204" pitchFamily="34" charset="0"/>
              <a:buChar char="•"/>
            </a:pPr>
            <a:r>
              <a:rPr lang="en-US" sz="2200" dirty="0"/>
              <a:t>8 NASA &amp; 2 NOAA selections made for ROSES 2017 SWO2R</a:t>
            </a:r>
          </a:p>
          <a:p>
            <a:pPr marL="1257300" lvl="2" indent="-342900">
              <a:lnSpc>
                <a:spcPct val="110000"/>
              </a:lnSpc>
              <a:buFont typeface="Helvetica" pitchFamily="2" charset="0"/>
              <a:buChar char="-"/>
            </a:pPr>
            <a:r>
              <a:rPr lang="en-US" sz="1900" dirty="0"/>
              <a:t>Focus: Improve predictions of background solar wind, solar wind structures, and CMEs</a:t>
            </a:r>
          </a:p>
          <a:p>
            <a:pPr marL="800100" lvl="1" indent="-342900">
              <a:lnSpc>
                <a:spcPct val="110000"/>
              </a:lnSpc>
              <a:buFont typeface="Arial" panose="020B0604020202020204" pitchFamily="34" charset="0"/>
              <a:buChar char="•"/>
            </a:pPr>
            <a:r>
              <a:rPr lang="en-US" sz="2200" dirty="0"/>
              <a:t>9 selections made for ROSES 2018 (1) SWO2R</a:t>
            </a:r>
          </a:p>
          <a:p>
            <a:pPr marL="1257300" lvl="2" indent="-342900">
              <a:lnSpc>
                <a:spcPct val="110000"/>
              </a:lnSpc>
              <a:buFont typeface="Helvetica" pitchFamily="2" charset="0"/>
              <a:buChar char="-"/>
            </a:pPr>
            <a:r>
              <a:rPr lang="en-US" sz="1900" dirty="0"/>
              <a:t>Focus: Improve specifications and forecasts of the energetic particle and plasma encountered by spacecraft </a:t>
            </a:r>
          </a:p>
          <a:p>
            <a:pPr marL="800100" lvl="1" indent="-342900">
              <a:lnSpc>
                <a:spcPct val="110000"/>
              </a:lnSpc>
              <a:buFont typeface="Arial" panose="020B0604020202020204" pitchFamily="34" charset="0"/>
              <a:buChar char="•"/>
            </a:pPr>
            <a:r>
              <a:rPr lang="en-US" sz="2200" dirty="0"/>
              <a:t>7 selections made for ROSES 2018 (2) SWO2R </a:t>
            </a:r>
          </a:p>
          <a:p>
            <a:pPr marL="1257300" lvl="2" indent="-342900">
              <a:lnSpc>
                <a:spcPct val="110000"/>
              </a:lnSpc>
              <a:buFont typeface="Helvetica" pitchFamily="2" charset="0"/>
              <a:buChar char="-"/>
            </a:pPr>
            <a:r>
              <a:rPr lang="en-US" sz="1900" dirty="0"/>
              <a:t>Focus: Improve forecasts of solar energetic particles and heavy ions</a:t>
            </a:r>
          </a:p>
          <a:p>
            <a:pPr>
              <a:spcBef>
                <a:spcPts val="1400"/>
              </a:spcBef>
            </a:pPr>
            <a:r>
              <a:rPr lang="en-US" sz="2400" dirty="0"/>
              <a:t>ROSES 2019 call released – no focus topic</a:t>
            </a:r>
          </a:p>
          <a:p>
            <a:pPr marL="1257300" lvl="2" indent="-342900">
              <a:spcBef>
                <a:spcPts val="1400"/>
              </a:spcBef>
              <a:buFont typeface="Arial" panose="020B0604020202020204" pitchFamily="34" charset="0"/>
              <a:buChar char="•"/>
            </a:pPr>
            <a:r>
              <a:rPr lang="en-US" sz="2200" dirty="0"/>
              <a:t>Step 1 proposals due 12/16/2019, Step 2 due 02/13/2020</a:t>
            </a:r>
          </a:p>
          <a:p>
            <a:pPr>
              <a:spcBef>
                <a:spcPts val="1400"/>
              </a:spcBef>
            </a:pPr>
            <a:r>
              <a:rPr lang="en-US" sz="2400" dirty="0"/>
              <a:t>Small Business Innovation Research (SBIR) Program for Space Weather</a:t>
            </a:r>
          </a:p>
          <a:p>
            <a:pPr marL="800100" lvl="1" indent="-342900">
              <a:buFont typeface="Arial" panose="020B0604020202020204" pitchFamily="34" charset="0"/>
              <a:buChar char="•"/>
            </a:pPr>
            <a:r>
              <a:rPr lang="en-US" sz="2200" dirty="0"/>
              <a:t>2018 – Selected 2 Phase II </a:t>
            </a:r>
          </a:p>
          <a:p>
            <a:pPr marL="800100" lvl="1" indent="-342900">
              <a:buFont typeface="Arial" panose="020B0604020202020204" pitchFamily="34" charset="0"/>
              <a:buChar char="•"/>
            </a:pPr>
            <a:r>
              <a:rPr lang="en-US" sz="2200" dirty="0"/>
              <a:t>2019 – Selected 4 Phase I</a:t>
            </a:r>
          </a:p>
          <a:p>
            <a:pPr marL="800100" lvl="1" indent="-342900">
              <a:buFont typeface="Arial" panose="020B0604020202020204" pitchFamily="34" charset="0"/>
              <a:buChar char="•"/>
            </a:pPr>
            <a:r>
              <a:rPr lang="en-US" sz="2200" dirty="0"/>
              <a:t>2020 – Language for Call has been approved</a:t>
            </a:r>
          </a:p>
        </p:txBody>
      </p:sp>
      <p:sp>
        <p:nvSpPr>
          <p:cNvPr id="4" name="Slide Number Placeholder 3">
            <a:extLst>
              <a:ext uri="{FF2B5EF4-FFF2-40B4-BE49-F238E27FC236}">
                <a16:creationId xmlns:a16="http://schemas.microsoft.com/office/drawing/2014/main" id="{63D2D0D4-B985-B246-B947-FC8E55CA28FC}"/>
              </a:ext>
            </a:extLst>
          </p:cNvPr>
          <p:cNvSpPr>
            <a:spLocks noGrp="1"/>
          </p:cNvSpPr>
          <p:nvPr>
            <p:ph type="sldNum" sz="quarter" idx="12"/>
          </p:nvPr>
        </p:nvSpPr>
        <p:spPr/>
        <p:txBody>
          <a:bodyPr/>
          <a:lstStyle/>
          <a:p>
            <a:fld id="{786A64DB-DBB3-CA48-993E-0DE1651AF3A6}" type="slidenum">
              <a:rPr lang="en-US" smtClean="0"/>
              <a:pPr/>
              <a:t>6</a:t>
            </a:fld>
            <a:endParaRPr lang="en-US" dirty="0"/>
          </a:p>
        </p:txBody>
      </p:sp>
      <p:pic>
        <p:nvPicPr>
          <p:cNvPr id="5" name="Picture 4">
            <a:extLst>
              <a:ext uri="{FF2B5EF4-FFF2-40B4-BE49-F238E27FC236}">
                <a16:creationId xmlns:a16="http://schemas.microsoft.com/office/drawing/2014/main" id="{B810045F-4BE7-274A-ADF4-B424E4DB3C4A}"/>
              </a:ext>
            </a:extLst>
          </p:cNvPr>
          <p:cNvPicPr>
            <a:picLocks noChangeAspect="1"/>
          </p:cNvPicPr>
          <p:nvPr/>
        </p:nvPicPr>
        <p:blipFill>
          <a:blip r:embed="rId3"/>
          <a:stretch>
            <a:fillRect/>
          </a:stretch>
        </p:blipFill>
        <p:spPr>
          <a:xfrm>
            <a:off x="9957991" y="5906692"/>
            <a:ext cx="1537855" cy="880772"/>
          </a:xfrm>
          <a:prstGeom prst="rect">
            <a:avLst/>
          </a:prstGeom>
        </p:spPr>
      </p:pic>
    </p:spTree>
    <p:extLst>
      <p:ext uri="{BB962C8B-B14F-4D97-AF65-F5344CB8AC3E}">
        <p14:creationId xmlns:p14="http://schemas.microsoft.com/office/powerpoint/2010/main" val="22214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A5D19-E2FD-A44E-838C-4FF3D7A29B1C}"/>
              </a:ext>
            </a:extLst>
          </p:cNvPr>
          <p:cNvSpPr>
            <a:spLocks noGrp="1"/>
          </p:cNvSpPr>
          <p:nvPr>
            <p:ph type="title"/>
          </p:nvPr>
        </p:nvSpPr>
        <p:spPr>
          <a:xfrm>
            <a:off x="2415541" y="169437"/>
            <a:ext cx="9448800" cy="1089529"/>
          </a:xfrm>
        </p:spPr>
        <p:txBody>
          <a:bodyPr/>
          <a:lstStyle/>
          <a:p>
            <a:pPr algn="ctr"/>
            <a:r>
              <a:rPr lang="en-US" sz="3600" dirty="0"/>
              <a:t>Space Weather Science and Application </a:t>
            </a:r>
            <a:r>
              <a:rPr lang="en-US" sz="3600" b="1" dirty="0"/>
              <a:t>Ongoing Steps</a:t>
            </a:r>
          </a:p>
        </p:txBody>
      </p:sp>
      <p:sp>
        <p:nvSpPr>
          <p:cNvPr id="3" name="Content Placeholder 2">
            <a:extLst>
              <a:ext uri="{FF2B5EF4-FFF2-40B4-BE49-F238E27FC236}">
                <a16:creationId xmlns:a16="http://schemas.microsoft.com/office/drawing/2014/main" id="{7BB4469C-CF45-1F48-936B-96F715AA2E0C}"/>
              </a:ext>
            </a:extLst>
          </p:cNvPr>
          <p:cNvSpPr>
            <a:spLocks noGrp="1"/>
          </p:cNvSpPr>
          <p:nvPr>
            <p:ph idx="1"/>
          </p:nvPr>
        </p:nvSpPr>
        <p:spPr>
          <a:xfrm>
            <a:off x="1694972" y="1480383"/>
            <a:ext cx="10020300" cy="4970079"/>
          </a:xfrm>
        </p:spPr>
        <p:txBody>
          <a:bodyPr/>
          <a:lstStyle/>
          <a:p>
            <a:pPr marL="342900" indent="-342900">
              <a:buFont typeface="Arial" panose="020B0604020202020204" pitchFamily="34" charset="0"/>
              <a:buChar char="•"/>
            </a:pPr>
            <a:r>
              <a:rPr lang="en-US" sz="2000" dirty="0">
                <a:latin typeface="+mn-lt"/>
              </a:rPr>
              <a:t>Establish SWxSA Analysis Group (SWAG)</a:t>
            </a:r>
          </a:p>
          <a:p>
            <a:pPr marL="342900" indent="-342900">
              <a:buFont typeface="Arial" panose="020B0604020202020204" pitchFamily="34" charset="0"/>
              <a:buChar char="•"/>
            </a:pPr>
            <a:r>
              <a:rPr lang="en-US" sz="2000" dirty="0">
                <a:latin typeface="+mn-lt"/>
              </a:rPr>
              <a:t>Work in concert with the OSTP Space Weather Operations, Research, and Mitigation (SWORM) Working Group and in accordance to the 2019 National Space Weather Strategy and Action Plan (NSW-SAP)</a:t>
            </a:r>
          </a:p>
          <a:p>
            <a:pPr marL="800100" lvl="1" indent="-342900">
              <a:buFont typeface="Arial" panose="020B0604020202020204" pitchFamily="34" charset="0"/>
              <a:buChar char="•"/>
            </a:pPr>
            <a:r>
              <a:rPr lang="en-US" dirty="0">
                <a:latin typeface="+mn-lt"/>
              </a:rPr>
              <a:t>Define transition framework and implement pilot test-bed with NOAA SWPC</a:t>
            </a:r>
          </a:p>
          <a:p>
            <a:pPr marL="342900" indent="-342900">
              <a:buFont typeface="Arial" panose="020B0604020202020204" pitchFamily="34" charset="0"/>
              <a:buChar char="•"/>
            </a:pPr>
            <a:r>
              <a:rPr lang="en-US" sz="2000" dirty="0">
                <a:latin typeface="+mn-lt"/>
              </a:rPr>
              <a:t>Initiate a design study for Heliophysics space weather missions that lead the way to close the gap between the current inadequate capabilities and the nation’s needs</a:t>
            </a:r>
            <a:endParaRPr lang="en-US" dirty="0">
              <a:latin typeface="+mn-lt"/>
            </a:endParaRPr>
          </a:p>
          <a:p>
            <a:pPr marL="342900" indent="-342900">
              <a:buFont typeface="Arial" panose="020B0604020202020204" pitchFamily="34" charset="0"/>
              <a:buChar char="•"/>
            </a:pPr>
            <a:r>
              <a:rPr lang="en-US" sz="2000" dirty="0">
                <a:latin typeface="+mn-lt"/>
              </a:rPr>
              <a:t>Develop with </a:t>
            </a:r>
            <a:r>
              <a:rPr lang="en-US" sz="2000" dirty="0">
                <a:solidFill>
                  <a:prstClr val="black"/>
                </a:solidFill>
                <a:latin typeface="+mn-lt"/>
              </a:rPr>
              <a:t>Human Exploration &amp; Operations Mission Directorate (</a:t>
            </a:r>
            <a:r>
              <a:rPr lang="en-US" sz="2000" dirty="0">
                <a:latin typeface="+mn-lt"/>
              </a:rPr>
              <a:t>HEOMD) a lunar space environment capability to safeguard human and robotic explorers beyond low-earth-orbit</a:t>
            </a:r>
          </a:p>
          <a:p>
            <a:pPr marL="800100" lvl="1" indent="-342900">
              <a:buFont typeface="System Font Regular"/>
              <a:buChar char="-"/>
            </a:pPr>
            <a:r>
              <a:rPr lang="en-US" dirty="0">
                <a:latin typeface="+mn-lt"/>
              </a:rPr>
              <a:t>Participating in Lunar Gateway Payload Working Group</a:t>
            </a:r>
          </a:p>
          <a:p>
            <a:pPr marL="1257300" lvl="2" indent="-342900">
              <a:buFont typeface=".PingFang SC Regular"/>
              <a:buChar char="・"/>
            </a:pPr>
            <a:r>
              <a:rPr lang="en-US" dirty="0">
                <a:latin typeface="+mn-lt"/>
              </a:rPr>
              <a:t>Energetic particles and solar wind sensor package rated high to launch with the Power and Propulsion Element of Gateway Phase 1</a:t>
            </a:r>
          </a:p>
          <a:p>
            <a:pPr marL="342900" indent="-342900">
              <a:buFont typeface="Arial" panose="020B0604020202020204" pitchFamily="34" charset="0"/>
              <a:buChar char="•"/>
            </a:pPr>
            <a:r>
              <a:rPr lang="en-US" sz="2000" dirty="0">
                <a:latin typeface="+mn-lt"/>
              </a:rPr>
              <a:t>Define robust multipurpose space weather package for additional rideshare opportunities</a:t>
            </a:r>
          </a:p>
          <a:p>
            <a:pPr marL="342900" indent="-342900">
              <a:buFont typeface="Arial" panose="020B0604020202020204" pitchFamily="34" charset="0"/>
              <a:buChar char="•"/>
            </a:pPr>
            <a:r>
              <a:rPr lang="en-US" sz="2000" dirty="0">
                <a:latin typeface="+mn-lt"/>
              </a:rPr>
              <a:t>Engage with partners on mission opportunities: e.g. ESA on the Lagrange mission</a:t>
            </a:r>
          </a:p>
        </p:txBody>
      </p:sp>
      <p:sp>
        <p:nvSpPr>
          <p:cNvPr id="4" name="Slide Number Placeholder 3">
            <a:extLst>
              <a:ext uri="{FF2B5EF4-FFF2-40B4-BE49-F238E27FC236}">
                <a16:creationId xmlns:a16="http://schemas.microsoft.com/office/drawing/2014/main" id="{4D117D21-4F97-3D42-985A-CAC11DD98C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200" b="0" i="0" u="none" strike="noStrike" kern="1200" cap="none" spc="0" normalizeH="0" baseline="0" noProof="0" smtClean="0">
                <a:ln>
                  <a:noFill/>
                </a:ln>
                <a:solidFill>
                  <a:srgbClr val="00BEE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00BEE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3184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{282FFED4-BD26-7A43-B3D2-F66A61F41F4B}tf16401369</Template>
  <TotalTime>57317</TotalTime>
  <Words>760</Words>
  <Application>Microsoft Office PowerPoint</Application>
  <PresentationFormat>Widescreen</PresentationFormat>
  <Paragraphs>74</Paragraphs>
  <Slides>7</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.PingFang SC Regular</vt:lpstr>
      <vt:lpstr>Arial</vt:lpstr>
      <vt:lpstr>Calibri</vt:lpstr>
      <vt:lpstr>Calibri Light</vt:lpstr>
      <vt:lpstr>Helvetica</vt:lpstr>
      <vt:lpstr>System Font Regular</vt:lpstr>
      <vt:lpstr>1_Office Theme</vt:lpstr>
      <vt:lpstr>PowerPoint Presentation</vt:lpstr>
      <vt:lpstr>Space Weather Science Application</vt:lpstr>
      <vt:lpstr>Space Weather Science and Application (SWxSA)</vt:lpstr>
      <vt:lpstr>SWxSA Investigations</vt:lpstr>
      <vt:lpstr>NASA Heliophysics Research and Analysis*</vt:lpstr>
      <vt:lpstr>Space Weather Science and Application  ROSES &amp; SBIRs</vt:lpstr>
      <vt:lpstr>Space Weather Science and Application Ongoing Steps</vt:lpstr>
    </vt:vector>
  </TitlesOfParts>
  <Manager/>
  <Company>NASA HQ | SMD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New Heliophysics Division Template</dc:title>
  <dc:subject>templates</dc:subject>
  <dc:creator>Jenny Mottar/SMD-SEP</dc:creator>
  <cp:keywords>template, HPD, heliophysics</cp:keywords>
  <dc:description/>
  <cp:lastModifiedBy>Morrill, Jeff S. (HQ-DJ000)</cp:lastModifiedBy>
  <cp:revision>1059</cp:revision>
  <cp:lastPrinted>2019-06-05T17:07:18Z</cp:lastPrinted>
  <dcterms:created xsi:type="dcterms:W3CDTF">2017-10-04T20:17:07Z</dcterms:created>
  <dcterms:modified xsi:type="dcterms:W3CDTF">2020-01-03T19:11:00Z</dcterms:modified>
  <cp:category>templates</cp:category>
</cp:coreProperties>
</file>