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theme/theme6.xml" ContentType="application/vnd.openxmlformats-officedocument.theme+xml"/>
  <Override PartName="/ppt/slideLayouts/slideLayout6.xml" ContentType="application/vnd.openxmlformats-officedocument.presentationml.slideLayout+xml"/>
  <Override PartName="/ppt/theme/theme7.xml" ContentType="application/vnd.openxmlformats-officedocument.theme+xml"/>
  <Override PartName="/ppt/slideLayouts/slideLayout7.xml" ContentType="application/vnd.openxmlformats-officedocument.presentationml.slideLayout+xml"/>
  <Override PartName="/ppt/theme/theme8.xml" ContentType="application/vnd.openxmlformats-officedocument.theme+xml"/>
  <Override PartName="/ppt/slideLayouts/slideLayout8.xml" ContentType="application/vnd.openxmlformats-officedocument.presentationml.slideLayout+xml"/>
  <Override PartName="/ppt/theme/theme9.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slideLayouts/slideLayout10.xml" ContentType="application/vnd.openxmlformats-officedocument.presentationml.slideLayout+xml"/>
  <Override PartName="/ppt/theme/theme11.xml" ContentType="application/vnd.openxmlformats-officedocument.theme+xml"/>
  <Override PartName="/ppt/slideLayouts/slideLayout11.xml" ContentType="application/vnd.openxmlformats-officedocument.presentationml.slideLayout+xml"/>
  <Override PartName="/ppt/theme/theme12.xml" ContentType="application/vnd.openxmlformats-officedocument.theme+xml"/>
  <Override PartName="/ppt/slideLayouts/slideLayout1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 id="2147483662" r:id="rId3"/>
    <p:sldMasterId id="2147483663" r:id="rId4"/>
    <p:sldMasterId id="2147483664" r:id="rId5"/>
    <p:sldMasterId id="2147483665" r:id="rId6"/>
    <p:sldMasterId id="2147483666" r:id="rId7"/>
    <p:sldMasterId id="2147483667" r:id="rId8"/>
    <p:sldMasterId id="2147483668" r:id="rId9"/>
    <p:sldMasterId id="2147483669" r:id="rId10"/>
    <p:sldMasterId id="2147483670" r:id="rId11"/>
    <p:sldMasterId id="2147483671" r:id="rId12"/>
    <p:sldMasterId id="2147483672" r:id="rId13"/>
  </p:sldMasterIdLst>
  <p:notesMasterIdLst>
    <p:notesMasterId r:id="rId31"/>
  </p:notesMasterIdLst>
  <p:sldIdLst>
    <p:sldId id="542" r:id="rId14"/>
    <p:sldId id="544" r:id="rId15"/>
    <p:sldId id="545" r:id="rId16"/>
    <p:sldId id="547" r:id="rId17"/>
    <p:sldId id="561" r:id="rId18"/>
    <p:sldId id="548" r:id="rId19"/>
    <p:sldId id="550" r:id="rId20"/>
    <p:sldId id="551" r:id="rId21"/>
    <p:sldId id="552" r:id="rId22"/>
    <p:sldId id="554" r:id="rId23"/>
    <p:sldId id="557" r:id="rId24"/>
    <p:sldId id="558" r:id="rId25"/>
    <p:sldId id="559" r:id="rId26"/>
    <p:sldId id="560" r:id="rId27"/>
    <p:sldId id="553" r:id="rId28"/>
    <p:sldId id="555" r:id="rId29"/>
    <p:sldId id="556" r:id="rId30"/>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C00"/>
    <a:srgbClr val="0432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3"/>
    <p:restoredTop sz="86318"/>
  </p:normalViewPr>
  <p:slideViewPr>
    <p:cSldViewPr>
      <p:cViewPr varScale="1">
        <p:scale>
          <a:sx n="96" d="100"/>
          <a:sy n="96" d="100"/>
        </p:scale>
        <p:origin x="176" y="12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170236" cy="48101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4144962" y="0"/>
            <a:ext cx="3170236" cy="48101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976312" y="4560887"/>
            <a:ext cx="5362575" cy="4321174"/>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9120186"/>
            <a:ext cx="3170236" cy="48101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144962" y="9120186"/>
            <a:ext cx="3170236" cy="481011"/>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357988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2</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1184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11</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72260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12</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278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13</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3637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14</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6735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15</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94658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16</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45290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17</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5855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3</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5437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4</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16210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5</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5818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6</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3965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7</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481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8</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3142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9</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1868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10</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45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7" name="Shape 17"/>
          <p:cNvSpPr txBox="1">
            <a:spLocks noGrp="1"/>
          </p:cNvSpPr>
          <p:nvPr>
            <p:ph type="body" idx="1"/>
          </p:nvPr>
        </p:nvSpPr>
        <p:spPr>
          <a:xfrm>
            <a:off x="914401" y="1981200"/>
            <a:ext cx="5079999"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742950" marR="0" lvl="1" indent="-13335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 name="Shape 18"/>
          <p:cNvSpPr txBox="1">
            <a:spLocks noGrp="1"/>
          </p:cNvSpPr>
          <p:nvPr>
            <p:ph type="body" idx="2"/>
          </p:nvPr>
        </p:nvSpPr>
        <p:spPr>
          <a:xfrm>
            <a:off x="6197601" y="1981200"/>
            <a:ext cx="5079999"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742950" marR="0" lvl="1" indent="-13335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 name="Shape 19"/>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20" name="Shape 20"/>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34" name="Shape 134"/>
          <p:cNvSpPr txBox="1">
            <a:spLocks noGrp="1"/>
          </p:cNvSpPr>
          <p:nvPr>
            <p:ph type="body" idx="1"/>
          </p:nvPr>
        </p:nvSpPr>
        <p:spPr>
          <a:xfrm rot="5400000">
            <a:off x="4038599" y="-1143001"/>
            <a:ext cx="4114800" cy="103632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5" name="Shape 135"/>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36" name="Shape 136"/>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37" name="Shape 137"/>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rot="5400000">
            <a:off x="7239001" y="2057399"/>
            <a:ext cx="5486399" cy="25908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46" name="Shape 146"/>
          <p:cNvSpPr txBox="1">
            <a:spLocks noGrp="1"/>
          </p:cNvSpPr>
          <p:nvPr>
            <p:ph type="body" idx="1"/>
          </p:nvPr>
        </p:nvSpPr>
        <p:spPr>
          <a:xfrm rot="5400000">
            <a:off x="1955801" y="-431801"/>
            <a:ext cx="5486399" cy="75692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47" name="Shape 147"/>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48" name="Shape 148"/>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58" name="Shape 158"/>
          <p:cNvSpPr txBox="1">
            <a:spLocks noGrp="1"/>
          </p:cNvSpPr>
          <p:nvPr>
            <p:ph type="body" idx="1"/>
          </p:nvPr>
        </p:nvSpPr>
        <p:spPr>
          <a:xfrm>
            <a:off x="914401" y="1981200"/>
            <a:ext cx="5079999"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59" name="Shape 159"/>
          <p:cNvSpPr txBox="1">
            <a:spLocks noGrp="1"/>
          </p:cNvSpPr>
          <p:nvPr>
            <p:ph type="body" idx="2"/>
          </p:nvPr>
        </p:nvSpPr>
        <p:spPr>
          <a:xfrm>
            <a:off x="6197601" y="1981201"/>
            <a:ext cx="5079999" cy="19811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60" name="Shape 160"/>
          <p:cNvSpPr txBox="1">
            <a:spLocks noGrp="1"/>
          </p:cNvSpPr>
          <p:nvPr>
            <p:ph type="body" idx="3"/>
          </p:nvPr>
        </p:nvSpPr>
        <p:spPr>
          <a:xfrm>
            <a:off x="6197601" y="4114801"/>
            <a:ext cx="5079999" cy="19811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61" name="Shape 161"/>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62" name="Shape 162"/>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63" name="Shape 163"/>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4"/>
        <p:cNvGrpSpPr/>
        <p:nvPr/>
      </p:nvGrpSpPr>
      <p:grpSpPr>
        <a:xfrm>
          <a:off x="0" y="0"/>
          <a:ext cx="0" cy="0"/>
          <a:chOff x="0" y="0"/>
          <a:chExt cx="0" cy="0"/>
        </a:xfrm>
      </p:grpSpPr>
      <p:sp>
        <p:nvSpPr>
          <p:cNvPr id="35" name="Shape 35"/>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6" name="Shape 36"/>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Times New Roman"/>
              <a:buNone/>
              <a:defRPr sz="32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560"/>
              </a:spcBef>
              <a:spcAft>
                <a:spcPts val="0"/>
              </a:spcAft>
              <a:buClr>
                <a:schemeClr val="dk1"/>
              </a:buClr>
              <a:buFont typeface="Times New Roman"/>
              <a:buNone/>
              <a:defRPr sz="2800" b="0" i="0" u="none" strike="noStrike" cap="none">
                <a:solidFill>
                  <a:schemeClr val="dk1"/>
                </a:solidFill>
                <a:latin typeface="Times New Roman"/>
                <a:ea typeface="Times New Roman"/>
                <a:cs typeface="Times New Roman"/>
                <a:sym typeface="Times New Roman"/>
              </a:defRPr>
            </a:lvl2pPr>
            <a:lvl3pPr marL="914400" marR="0" lvl="2" indent="0" algn="ctr" rtl="0">
              <a:spcBef>
                <a:spcPts val="480"/>
              </a:spcBef>
              <a:spcAft>
                <a:spcPts val="0"/>
              </a:spcAft>
              <a:buClr>
                <a:schemeClr val="dk1"/>
              </a:buClr>
              <a:buFont typeface="Times New Roman"/>
              <a:buNone/>
              <a:defRPr sz="2400" b="0" i="0" u="none" strike="noStrike" cap="none">
                <a:solidFill>
                  <a:schemeClr val="dk1"/>
                </a:solidFill>
                <a:latin typeface="Times New Roman"/>
                <a:ea typeface="Times New Roman"/>
                <a:cs typeface="Times New Roman"/>
                <a:sym typeface="Times New Roman"/>
              </a:defRPr>
            </a:lvl3pPr>
            <a:lvl4pPr marL="1371600" marR="0" lvl="3" indent="0" algn="ctr"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4pPr>
            <a:lvl5pPr marL="1828800" marR="0" lvl="4" indent="0" algn="ctr"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5pPr>
            <a:lvl6pPr marL="2286000" marR="0" lvl="5" indent="0" algn="ctr"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6pPr>
            <a:lvl7pPr marL="2743200" marR="0" lvl="6" indent="0" algn="ctr"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7pPr>
            <a:lvl8pPr marL="3200400" marR="0" lvl="7" indent="0" algn="ctr"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8pPr>
            <a:lvl9pPr marL="3657600" marR="0" lvl="8" indent="0" algn="ctr"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7" name="Shape 37"/>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38" name="Shape 38"/>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8" name="Shape 48"/>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9" name="Shape 49"/>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50" name="Shape 50"/>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60" name="Shape 60"/>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36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320"/>
              </a:spcBef>
              <a:spcAft>
                <a:spcPts val="0"/>
              </a:spcAft>
              <a:buClr>
                <a:schemeClr val="dk1"/>
              </a:buClr>
              <a:buFont typeface="Times New Roman"/>
              <a:buNone/>
              <a:defRPr sz="16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61" name="Shape 61"/>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62" name="Shape 62"/>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63" name="Shape 63"/>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72" name="Shape 72"/>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Times New Roman"/>
              <a:buNone/>
              <a:defRPr sz="2400" b="1" i="0" u="none" strike="noStrike" cap="none">
                <a:solidFill>
                  <a:schemeClr val="dk1"/>
                </a:solidFill>
                <a:latin typeface="Times New Roman"/>
                <a:ea typeface="Times New Roman"/>
                <a:cs typeface="Times New Roman"/>
                <a:sym typeface="Times New Roman"/>
              </a:defRPr>
            </a:lvl1pPr>
            <a:lvl2pPr marL="457200" marR="0" lvl="1" indent="0" algn="l" rtl="0">
              <a:spcBef>
                <a:spcPts val="400"/>
              </a:spcBef>
              <a:spcAft>
                <a:spcPts val="0"/>
              </a:spcAft>
              <a:buClr>
                <a:schemeClr val="dk1"/>
              </a:buClr>
              <a:buFont typeface="Times New Roman"/>
              <a:buNone/>
              <a:defRPr sz="2000" b="1" i="0" u="none" strike="noStrike" cap="none">
                <a:solidFill>
                  <a:schemeClr val="dk1"/>
                </a:solidFill>
                <a:latin typeface="Times New Roman"/>
                <a:ea typeface="Times New Roman"/>
                <a:cs typeface="Times New Roman"/>
                <a:sym typeface="Times New Roman"/>
              </a:defRPr>
            </a:lvl2pPr>
            <a:lvl3pPr marL="914400" marR="0" lvl="2" indent="0" algn="l" rtl="0">
              <a:spcBef>
                <a:spcPts val="360"/>
              </a:spcBef>
              <a:spcAft>
                <a:spcPts val="0"/>
              </a:spcAft>
              <a:buClr>
                <a:schemeClr val="dk1"/>
              </a:buClr>
              <a:buFont typeface="Times New Roman"/>
              <a:buNone/>
              <a:defRPr sz="1800" b="1" i="0" u="none" strike="noStrike" cap="none">
                <a:solidFill>
                  <a:schemeClr val="dk1"/>
                </a:solidFill>
                <a:latin typeface="Times New Roman"/>
                <a:ea typeface="Times New Roman"/>
                <a:cs typeface="Times New Roman"/>
                <a:sym typeface="Times New Roman"/>
              </a:defRPr>
            </a:lvl3pPr>
            <a:lvl4pPr marL="1371600" marR="0" lvl="3"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4pPr>
            <a:lvl5pPr marL="1828800" marR="0" lvl="4"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5pPr>
            <a:lvl6pPr marL="2286000" marR="0" lvl="5"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6pPr>
            <a:lvl7pPr marL="2743200" marR="0" lvl="6"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7pPr>
            <a:lvl8pPr marL="3200400" marR="0" lvl="7"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8pPr>
            <a:lvl9pPr marL="3657600" marR="0" lvl="8"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3" name="Shape 73"/>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742950" marR="0" lvl="1" indent="-15875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143000" marR="0" lvl="2"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600200" marR="0" lvl="3"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057400" marR="0" lvl="4"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514600" marR="0" lvl="5"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2971800" marR="0" lvl="6"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429000" marR="0" lvl="7"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3886200" marR="0" lvl="8"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74" name="Shape 74"/>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Times New Roman"/>
              <a:buNone/>
              <a:defRPr sz="2400" b="1" i="0" u="none" strike="noStrike" cap="none">
                <a:solidFill>
                  <a:schemeClr val="dk1"/>
                </a:solidFill>
                <a:latin typeface="Times New Roman"/>
                <a:ea typeface="Times New Roman"/>
                <a:cs typeface="Times New Roman"/>
                <a:sym typeface="Times New Roman"/>
              </a:defRPr>
            </a:lvl1pPr>
            <a:lvl2pPr marL="457200" marR="0" lvl="1" indent="0" algn="l" rtl="0">
              <a:spcBef>
                <a:spcPts val="400"/>
              </a:spcBef>
              <a:spcAft>
                <a:spcPts val="0"/>
              </a:spcAft>
              <a:buClr>
                <a:schemeClr val="dk1"/>
              </a:buClr>
              <a:buFont typeface="Times New Roman"/>
              <a:buNone/>
              <a:defRPr sz="2000" b="1" i="0" u="none" strike="noStrike" cap="none">
                <a:solidFill>
                  <a:schemeClr val="dk1"/>
                </a:solidFill>
                <a:latin typeface="Times New Roman"/>
                <a:ea typeface="Times New Roman"/>
                <a:cs typeface="Times New Roman"/>
                <a:sym typeface="Times New Roman"/>
              </a:defRPr>
            </a:lvl2pPr>
            <a:lvl3pPr marL="914400" marR="0" lvl="2" indent="0" algn="l" rtl="0">
              <a:spcBef>
                <a:spcPts val="360"/>
              </a:spcBef>
              <a:spcAft>
                <a:spcPts val="0"/>
              </a:spcAft>
              <a:buClr>
                <a:schemeClr val="dk1"/>
              </a:buClr>
              <a:buFont typeface="Times New Roman"/>
              <a:buNone/>
              <a:defRPr sz="1800" b="1" i="0" u="none" strike="noStrike" cap="none">
                <a:solidFill>
                  <a:schemeClr val="dk1"/>
                </a:solidFill>
                <a:latin typeface="Times New Roman"/>
                <a:ea typeface="Times New Roman"/>
                <a:cs typeface="Times New Roman"/>
                <a:sym typeface="Times New Roman"/>
              </a:defRPr>
            </a:lvl3pPr>
            <a:lvl4pPr marL="1371600" marR="0" lvl="3"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4pPr>
            <a:lvl5pPr marL="1828800" marR="0" lvl="4"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5pPr>
            <a:lvl6pPr marL="2286000" marR="0" lvl="5"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6pPr>
            <a:lvl7pPr marL="2743200" marR="0" lvl="6"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7pPr>
            <a:lvl8pPr marL="3200400" marR="0" lvl="7"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8pPr>
            <a:lvl9pPr marL="3657600" marR="0" lvl="8"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5" name="Shape 75"/>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742950" marR="0" lvl="1" indent="-15875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143000" marR="0" lvl="2"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600200" marR="0" lvl="3"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057400" marR="0" lvl="4"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514600" marR="0" lvl="5"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2971800" marR="0" lvl="6"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429000" marR="0" lvl="7"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3886200" marR="0" lvl="8" indent="-127000"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76" name="Shape 76"/>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77" name="Shape 77"/>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87" name="Shape 87"/>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88" name="Shape 88"/>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6"/>
        <p:cNvGrpSpPr/>
        <p:nvPr/>
      </p:nvGrpSpPr>
      <p:grpSpPr>
        <a:xfrm>
          <a:off x="0" y="0"/>
          <a:ext cx="0" cy="0"/>
          <a:chOff x="0" y="0"/>
          <a:chExt cx="0" cy="0"/>
        </a:xfrm>
      </p:grpSpPr>
      <p:sp>
        <p:nvSpPr>
          <p:cNvPr id="97" name="Shape 97"/>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98" name="Shape 98"/>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99" name="Shape 99"/>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08" name="Shape 108"/>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09" name="Shape 109"/>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240"/>
              </a:spcBef>
              <a:spcAft>
                <a:spcPts val="0"/>
              </a:spcAft>
              <a:buClr>
                <a:schemeClr val="dk1"/>
              </a:buClr>
              <a:buFont typeface="Times New Roman"/>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200"/>
              </a:spcBef>
              <a:spcAft>
                <a:spcPts val="0"/>
              </a:spcAft>
              <a:buClr>
                <a:schemeClr val="dk1"/>
              </a:buClr>
              <a:buFont typeface="Times New Roman"/>
              <a:buNone/>
              <a:defRPr sz="10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110" name="Shape 110"/>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11" name="Shape 111"/>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12" name="Shape 112"/>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21" name="Shape 121"/>
          <p:cNvSpPr>
            <a:spLocks noGrp="1"/>
          </p:cNvSpPr>
          <p:nvPr>
            <p:ph type="pic" idx="2"/>
          </p:nvPr>
        </p:nvSpPr>
        <p:spPr>
          <a:xfrm>
            <a:off x="2389718" y="612775"/>
            <a:ext cx="73151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Times New Roman"/>
              <a:buNone/>
              <a:defRPr sz="3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560"/>
              </a:spcBef>
              <a:spcAft>
                <a:spcPts val="0"/>
              </a:spcAft>
              <a:buClr>
                <a:schemeClr val="dk1"/>
              </a:buClr>
              <a:buFont typeface="Times New Roman"/>
              <a:buNone/>
              <a:defRPr sz="2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480"/>
              </a:spcBef>
              <a:spcAft>
                <a:spcPts val="0"/>
              </a:spcAft>
              <a:buClr>
                <a:schemeClr val="dk1"/>
              </a:buClr>
              <a:buFont typeface="Times New Roman"/>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2" name="Shape 122"/>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240"/>
              </a:spcBef>
              <a:spcAft>
                <a:spcPts val="0"/>
              </a:spcAft>
              <a:buClr>
                <a:schemeClr val="dk1"/>
              </a:buClr>
              <a:buFont typeface="Times New Roman"/>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200"/>
              </a:spcBef>
              <a:spcAft>
                <a:spcPts val="0"/>
              </a:spcAft>
              <a:buClr>
                <a:schemeClr val="dk1"/>
              </a:buClr>
              <a:buFont typeface="Times New Roman"/>
              <a:buNone/>
              <a:defRPr sz="10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123" name="Shape 123"/>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24" name="Shape 124"/>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25" name="Shape 125"/>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Shape 11"/>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Shape 12"/>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5" name="Shape 115"/>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16" name="Shape 116"/>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28" name="Shape 128"/>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9" name="Shape 129"/>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30" name="Shape 130"/>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31" name="Shape 131"/>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40" name="Shape 140"/>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41" name="Shape 141"/>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42" name="Shape 142"/>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43" name="Shape 143"/>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52" name="Shape 152"/>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53" name="Shape 153"/>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54" name="Shape 154"/>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55" name="Shape 155"/>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4" name="Shape 24"/>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5" name="Shape 25"/>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26" name="Shape 26"/>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0" name="Shape 30"/>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1" name="Shape 31"/>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32" name="Shape 32"/>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33" name="Shape 33"/>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2" name="Shape 42"/>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3" name="Shape 43"/>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44" name="Shape 44"/>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45" name="Shape 45"/>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54" name="Shape 54"/>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66" name="Shape 66"/>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7" name="Shape 67"/>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68" name="Shape 68"/>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81" name="Shape 81"/>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82" name="Shape 82"/>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92" name="Shape 92"/>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93" name="Shape 93"/>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94" name="Shape 94"/>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914400" y="609600"/>
            <a:ext cx="103632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02" name="Shape 102"/>
          <p:cNvSpPr txBox="1">
            <a:spLocks noGrp="1"/>
          </p:cNvSpPr>
          <p:nvPr>
            <p:ph type="body" idx="1"/>
          </p:nvPr>
        </p:nvSpPr>
        <p:spPr>
          <a:xfrm>
            <a:off x="914400" y="1981200"/>
            <a:ext cx="103632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03" name="Shape 103"/>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04" name="Shape 104"/>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p>
        </p:txBody>
      </p:sp>
      <p:sp>
        <p:nvSpPr>
          <p:cNvPr id="105" name="Shape 105"/>
          <p:cNvSpPr txBox="1">
            <a:spLocks noGrp="1"/>
          </p:cNvSpPr>
          <p:nvPr>
            <p:ph type="sldNum" idx="12"/>
          </p:nvPr>
        </p:nvSpPr>
        <p:spPr>
          <a:xfrm>
            <a:off x="8737601" y="6248400"/>
            <a:ext cx="2539999" cy="457200"/>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mtClean="0">
                <a:latin typeface="Times New Roman"/>
                <a:ea typeface="Times New Roman"/>
                <a:cs typeface="Times New Roman"/>
                <a:sym typeface="Times New Roman"/>
              </a:rPr>
              <a:pPr algn="r">
                <a:buClr>
                  <a:srgbClr val="000000"/>
                </a:buClr>
                <a:buSzPct val="25000"/>
              </a:pPr>
              <a:t>‹#›</a:t>
            </a:fld>
            <a:endParaRPr lang="en-US">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wstrt.gsfc.nasa.gov/communityinput/viewinput/2020/" TargetMode="External"/><Relationship Id="rId2" Type="http://schemas.openxmlformats.org/officeDocument/2006/relationships/hyperlink" Target="https://lwstrt.gsfc.nasa.gov/communityinput/input/"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hyperlink" Target="https://lwstrt.gsfc.nasa.gov/communityinput/inpu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lwstrt.gsfc.nasa.gov/communityinput/input/"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lwstrt.gsfc.nasa.gov/communityinput/input/"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lwstrt.gsfc.nasa.gov/communityinput/input/"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lwstrt.gsfc.nasa.gov/communityinput/viewinput/2020/"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tiff"/><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tiff"/><Relationship Id="rId11" Type="http://schemas.openxmlformats.org/officeDocument/2006/relationships/image" Target="../media/image8.tiff"/><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lwstrt.gsfc.nasa.gov/lpa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lwstrt.gsfc.nasa.gov/strategic-science-areas-ssas" TargetMode="External"/><Relationship Id="rId4" Type="http://schemas.openxmlformats.org/officeDocument/2006/relationships/hyperlink" Target="https://lwstrt.gsfc.nasa.gov/assets/docs/lpag/LPAG_EC_report_2019_12_31.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wstrt.gsfc.nasa.gov/assets/docs/lpag/2018_LPAG_EC_Report_Final_11_30.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lwstrt.gsfc.nasa.gov/images/pdf/roses/NNH20ZDA001N-LWS.pdf" TargetMode="External"/><Relationship Id="rId5" Type="http://schemas.openxmlformats.org/officeDocument/2006/relationships/hyperlink" Target="https://lwstrt.gsfc.nasa.gov/images/pdf/roses/NNH19ZDA001N.pdf"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hyperlink" Target="https://lwstrt.gsfc.nasa.gov/communityinput/input/"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tiff"/><Relationship Id="rId5" Type="http://schemas.openxmlformats.org/officeDocument/2006/relationships/hyperlink" Target="https://lwstrt.gsfc.nasa.gov/strategic-science-areas-ssas" TargetMode="External"/><Relationship Id="rId4" Type="http://schemas.openxmlformats.org/officeDocument/2006/relationships/hyperlink" Target="https://lwstrt.gsfc.nasa.gov/communityinput/viewinput/20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5A925-DA84-5D4E-B7C2-4229C94A2B1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F102B42-2469-3749-96F7-49105814498D}"/>
              </a:ext>
            </a:extLst>
          </p:cNvPr>
          <p:cNvSpPr>
            <a:spLocks noGrp="1"/>
          </p:cNvSpPr>
          <p:nvPr>
            <p:ph type="body" idx="1"/>
          </p:nvPr>
        </p:nvSpPr>
        <p:spPr>
          <a:xfrm>
            <a:off x="304800" y="2362200"/>
            <a:ext cx="11582402" cy="4191000"/>
          </a:xfrm>
        </p:spPr>
        <p:txBody>
          <a:bodyPr/>
          <a:lstStyle/>
          <a:p>
            <a:pPr marL="177800" indent="0" algn="ctr">
              <a:buNone/>
            </a:pPr>
            <a:r>
              <a:rPr lang="en-US" b="1" dirty="0">
                <a:solidFill>
                  <a:srgbClr val="D94C00"/>
                </a:solidFill>
                <a:latin typeface="Calibri" panose="020F0502020204030204" pitchFamily="34" charset="0"/>
                <a:cs typeface="Calibri" panose="020F0502020204030204" pitchFamily="34" charset="0"/>
              </a:rPr>
              <a:t>Soliciting Community Input</a:t>
            </a:r>
            <a:r>
              <a:rPr lang="en-US" b="1" dirty="0">
                <a:latin typeface="Calibri" panose="020F0502020204030204" pitchFamily="34" charset="0"/>
                <a:cs typeface="Calibri" panose="020F0502020204030204" pitchFamily="34" charset="0"/>
              </a:rPr>
              <a:t>*</a:t>
            </a:r>
          </a:p>
          <a:p>
            <a:pPr marL="177800" indent="0" algn="ctr">
              <a:buNone/>
            </a:pPr>
            <a:r>
              <a:rPr lang="en-US" dirty="0">
                <a:latin typeface="Calibri" panose="020F0502020204030204" pitchFamily="34" charset="0"/>
                <a:cs typeface="Calibri" panose="020F0502020204030204" pitchFamily="34" charset="0"/>
              </a:rPr>
              <a:t>to NASA’s Living With A Star Program</a:t>
            </a:r>
          </a:p>
          <a:p>
            <a:pPr marL="177800" indent="0" algn="ctr">
              <a:buNone/>
            </a:pPr>
            <a:r>
              <a:rPr lang="en-US" dirty="0">
                <a:latin typeface="Calibri" panose="020F0502020204030204" pitchFamily="34" charset="0"/>
                <a:cs typeface="Calibri" panose="020F0502020204030204" pitchFamily="34" charset="0"/>
              </a:rPr>
              <a:t>for Focused Science Topics (FSTs)</a:t>
            </a:r>
          </a:p>
          <a:p>
            <a:pPr marL="177800" indent="0" algn="ctr">
              <a:buClr>
                <a:srgbClr val="000000"/>
              </a:buClr>
              <a:buNone/>
            </a:pPr>
            <a:r>
              <a:rPr lang="en-US" dirty="0">
                <a:latin typeface="Calibri" panose="020F0502020204030204" pitchFamily="34" charset="0"/>
                <a:cs typeface="Calibri" panose="020F0502020204030204" pitchFamily="34" charset="0"/>
              </a:rPr>
              <a:t>	</a:t>
            </a:r>
          </a:p>
          <a:p>
            <a:pPr marL="177800" indent="0" algn="ctr">
              <a:buClr>
                <a:srgbClr val="000000"/>
              </a:buClr>
              <a:buNone/>
            </a:pPr>
            <a:r>
              <a:rPr lang="en-US" u="sng" dirty="0">
                <a:solidFill>
                  <a:srgbClr val="0432FF"/>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https://lwstrt.gsfc.nasa.gov/communityinput/input/</a:t>
            </a:r>
            <a:endParaRPr lang="en-US" u="sng" dirty="0">
              <a:solidFill>
                <a:srgbClr val="0432FF"/>
              </a:solidFill>
              <a:latin typeface="Calibri" panose="020F0502020204030204" pitchFamily="34" charset="0"/>
              <a:cs typeface="Calibri" panose="020F0502020204030204" pitchFamily="34" charset="0"/>
            </a:endParaRPr>
          </a:p>
          <a:p>
            <a:pPr marL="177800" indent="0" algn="ctr">
              <a:buClr>
                <a:srgbClr val="000000"/>
              </a:buClr>
              <a:buNone/>
            </a:pPr>
            <a:r>
              <a:rPr lang="en-US" dirty="0">
                <a:solidFill>
                  <a:srgbClr val="0432FF"/>
                </a:solidFill>
                <a:hlinkClick r:id="rId3">
                  <a:extLst>
                    <a:ext uri="{A12FA001-AC4F-418D-AE19-62706E023703}">
                      <ahyp:hlinkClr xmlns:ahyp="http://schemas.microsoft.com/office/drawing/2018/hyperlinkcolor" val="tx"/>
                    </a:ext>
                  </a:extLst>
                </a:hlinkClick>
              </a:rPr>
              <a:t>https://lwstrt.gsfc.nasa.gov/communityinput/viewinput/2020/</a:t>
            </a:r>
            <a:endParaRPr lang="en-US" u="sng" dirty="0">
              <a:solidFill>
                <a:srgbClr val="0432FF"/>
              </a:solidFill>
              <a:latin typeface="Calibri" panose="020F0502020204030204" pitchFamily="34" charset="0"/>
              <a:cs typeface="Calibri" panose="020F0502020204030204" pitchFamily="34" charset="0"/>
            </a:endParaRPr>
          </a:p>
          <a:p>
            <a:pPr marL="177800" indent="0" algn="ctr">
              <a:buNone/>
            </a:pPr>
            <a:endParaRPr lang="en-US" dirty="0">
              <a:latin typeface="Calibri" panose="020F0502020204030204" pitchFamily="34" charset="0"/>
              <a:cs typeface="Calibri" panose="020F0502020204030204" pitchFamily="34" charset="0"/>
            </a:endParaRPr>
          </a:p>
          <a:p>
            <a:pPr marL="177800" indent="0" algn="ctr">
              <a:buClr>
                <a:schemeClr val="tx1"/>
              </a:buClr>
              <a:buSzPct val="102000"/>
              <a:buNone/>
            </a:pPr>
            <a:r>
              <a:rPr lang="en-US" sz="2000" b="1" i="1" dirty="0">
                <a:latin typeface="Calibri" panose="020F0502020204030204" pitchFamily="34" charset="0"/>
                <a:cs typeface="Calibri" panose="020F0502020204030204" pitchFamily="34" charset="0"/>
              </a:rPr>
              <a:t>* This community input will be used to influence the FSTs for ROSES LWS solicitations in 2021 and beyond</a:t>
            </a:r>
            <a:r>
              <a:rPr lang="en-US" sz="2000" b="1" dirty="0">
                <a:latin typeface="Calibri" panose="020F0502020204030204" pitchFamily="34" charset="0"/>
                <a:cs typeface="Calibri" panose="020F0502020204030204" pitchFamily="34" charset="0"/>
              </a:rPr>
              <a:t>.</a:t>
            </a:r>
          </a:p>
          <a:p>
            <a:pPr algn="ctr">
              <a:buClr>
                <a:schemeClr val="tx1"/>
              </a:buClr>
              <a:buSzPct val="102000"/>
            </a:pPr>
            <a:endParaRPr lang="en-US" dirty="0">
              <a:latin typeface="Calibri" panose="020F0502020204030204" pitchFamily="34" charset="0"/>
              <a:cs typeface="Calibri" panose="020F0502020204030204" pitchFamily="34" charset="0"/>
            </a:endParaRPr>
          </a:p>
          <a:p>
            <a:pPr marL="177800" indent="0" algn="ctr">
              <a:buNone/>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7559E5-75F6-5447-A170-BC5E7C78542C}"/>
              </a:ext>
            </a:extLst>
          </p:cNvPr>
          <p:cNvPicPr>
            <a:picLocks noChangeAspect="1"/>
          </p:cNvPicPr>
          <p:nvPr/>
        </p:nvPicPr>
        <p:blipFill>
          <a:blip r:embed="rId4"/>
          <a:stretch>
            <a:fillRect/>
          </a:stretch>
        </p:blipFill>
        <p:spPr>
          <a:xfrm>
            <a:off x="0" y="0"/>
            <a:ext cx="12192000" cy="2209800"/>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61DF519D-2891-5B45-9962-6E1456DDD6EC}"/>
              </a:ext>
            </a:extLst>
          </p:cNvPr>
          <p:cNvPicPr>
            <a:picLocks noChangeAspect="1"/>
          </p:cNvPicPr>
          <p:nvPr/>
        </p:nvPicPr>
        <p:blipFill>
          <a:blip r:embed="rId5"/>
          <a:stretch>
            <a:fillRect/>
          </a:stretch>
        </p:blipFill>
        <p:spPr>
          <a:xfrm>
            <a:off x="1752598" y="2514601"/>
            <a:ext cx="1471205" cy="1295399"/>
          </a:xfrm>
          <a:prstGeom prst="rect">
            <a:avLst/>
          </a:prstGeom>
        </p:spPr>
      </p:pic>
      <p:pic>
        <p:nvPicPr>
          <p:cNvPr id="8" name="Picture 7">
            <a:extLst>
              <a:ext uri="{FF2B5EF4-FFF2-40B4-BE49-F238E27FC236}">
                <a16:creationId xmlns:a16="http://schemas.microsoft.com/office/drawing/2014/main" id="{2CCFCD0E-D558-AB44-9A74-F5E39FE3E0EB}"/>
              </a:ext>
            </a:extLst>
          </p:cNvPr>
          <p:cNvPicPr>
            <a:picLocks noChangeAspect="1"/>
          </p:cNvPicPr>
          <p:nvPr/>
        </p:nvPicPr>
        <p:blipFill>
          <a:blip r:embed="rId6"/>
          <a:stretch>
            <a:fillRect/>
          </a:stretch>
        </p:blipFill>
        <p:spPr>
          <a:xfrm>
            <a:off x="9359900" y="2514600"/>
            <a:ext cx="1295400" cy="1295400"/>
          </a:xfrm>
          <a:prstGeom prst="rect">
            <a:avLst/>
          </a:prstGeom>
        </p:spPr>
      </p:pic>
    </p:spTree>
    <p:extLst>
      <p:ext uri="{BB962C8B-B14F-4D97-AF65-F5344CB8AC3E}">
        <p14:creationId xmlns:p14="http://schemas.microsoft.com/office/powerpoint/2010/main" val="3965953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10</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Community Input Solicitation</a:t>
            </a:r>
          </a:p>
          <a:p>
            <a:pPr algn="l"/>
            <a:r>
              <a:rPr lang="en-US" b="1" i="1" dirty="0">
                <a:solidFill>
                  <a:srgbClr val="FFFF00"/>
                </a:solidFill>
                <a:latin typeface="Calibri" panose="020F0502020204030204" pitchFamily="34" charset="0"/>
                <a:cs typeface="Calibri" panose="020F0502020204030204" pitchFamily="34" charset="0"/>
              </a:rPr>
              <a:t>Due Date:  July 3, 2020</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a:t>
            </a:r>
          </a:p>
        </p:txBody>
      </p:sp>
      <p:sp>
        <p:nvSpPr>
          <p:cNvPr id="12" name="Shape 169">
            <a:extLst>
              <a:ext uri="{FF2B5EF4-FFF2-40B4-BE49-F238E27FC236}">
                <a16:creationId xmlns:a16="http://schemas.microsoft.com/office/drawing/2014/main" id="{82FE03F8-ED0C-0A46-B782-D15E9255F3D8}"/>
              </a:ext>
            </a:extLst>
          </p:cNvPr>
          <p:cNvSpPr txBox="1"/>
          <p:nvPr/>
        </p:nvSpPr>
        <p:spPr>
          <a:xfrm>
            <a:off x="0" y="6535087"/>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cs typeface="Calibri" panose="020F0502020204030204" pitchFamily="34" charset="0"/>
              </a:rPr>
              <a:t>New FST Input:</a:t>
            </a:r>
            <a:r>
              <a:rPr lang="en-US" dirty="0">
                <a:solidFill>
                  <a:srgbClr val="0432FF"/>
                </a:solidFill>
                <a:latin typeface="Calibri" panose="020F0502020204030204" pitchFamily="34" charset="0"/>
                <a:cs typeface="Calibri" panose="020F0502020204030204" pitchFamily="34" charset="0"/>
              </a:rPr>
              <a:t>  </a:t>
            </a:r>
            <a:r>
              <a:rPr lang="en-US" dirty="0">
                <a:solidFill>
                  <a:srgbClr val="0432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https://lwstrt.gsfc.nasa.gov/communityinput/input/</a:t>
            </a:r>
            <a:r>
              <a:rPr lang="en-US" dirty="0">
                <a:solidFill>
                  <a:srgbClr val="0432FF"/>
                </a:solidFill>
                <a:latin typeface="Calibri" panose="020F0502020204030204" pitchFamily="34" charset="0"/>
                <a:cs typeface="Calibri" panose="020F0502020204030204" pitchFamily="34" charset="0"/>
              </a:rPr>
              <a:t>  </a:t>
            </a:r>
            <a:endParaRPr lang="en-US" b="1" u="sng" dirty="0">
              <a:solidFill>
                <a:srgbClr val="0432FF"/>
              </a:solidFill>
              <a:latin typeface="Calibri" panose="020F0502020204030204" pitchFamily="34" charset="0"/>
              <a:ea typeface="Times New Roman"/>
              <a:cs typeface="Calibri" panose="020F0502020204030204" pitchFamily="34" charset="0"/>
              <a:sym typeface="Times New Roman"/>
            </a:endParaRP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4E06E1-19D1-9948-A6CD-259625566B46}"/>
              </a:ext>
            </a:extLst>
          </p:cNvPr>
          <p:cNvPicPr>
            <a:picLocks noChangeAspect="1"/>
          </p:cNvPicPr>
          <p:nvPr/>
        </p:nvPicPr>
        <p:blipFill>
          <a:blip r:embed="rId4"/>
          <a:stretch>
            <a:fillRect/>
          </a:stretch>
        </p:blipFill>
        <p:spPr>
          <a:xfrm>
            <a:off x="9195544" y="-1"/>
            <a:ext cx="2996456" cy="1685507"/>
          </a:xfrm>
          <a:prstGeom prst="rect">
            <a:avLst/>
          </a:prstGeom>
        </p:spPr>
      </p:pic>
      <p:pic>
        <p:nvPicPr>
          <p:cNvPr id="16" name="Picture 15">
            <a:extLst>
              <a:ext uri="{FF2B5EF4-FFF2-40B4-BE49-F238E27FC236}">
                <a16:creationId xmlns:a16="http://schemas.microsoft.com/office/drawing/2014/main" id="{FAE4558C-59D3-E14D-B41D-7E51B1AA11CE}"/>
              </a:ext>
            </a:extLst>
          </p:cNvPr>
          <p:cNvPicPr>
            <a:picLocks noChangeAspect="1"/>
          </p:cNvPicPr>
          <p:nvPr/>
        </p:nvPicPr>
        <p:blipFill>
          <a:blip r:embed="rId5"/>
          <a:stretch>
            <a:fillRect/>
          </a:stretch>
        </p:blipFill>
        <p:spPr>
          <a:xfrm>
            <a:off x="1981202" y="1828277"/>
            <a:ext cx="8458200" cy="4575015"/>
          </a:xfrm>
          <a:prstGeom prst="rect">
            <a:avLst/>
          </a:prstGeom>
        </p:spPr>
      </p:pic>
      <p:sp>
        <p:nvSpPr>
          <p:cNvPr id="6" name="TextBox 5">
            <a:extLst>
              <a:ext uri="{FF2B5EF4-FFF2-40B4-BE49-F238E27FC236}">
                <a16:creationId xmlns:a16="http://schemas.microsoft.com/office/drawing/2014/main" id="{F4CE5B4F-60FB-164E-9D26-B267B6F5B6E1}"/>
              </a:ext>
            </a:extLst>
          </p:cNvPr>
          <p:cNvSpPr txBox="1"/>
          <p:nvPr/>
        </p:nvSpPr>
        <p:spPr>
          <a:xfrm>
            <a:off x="238574" y="3643788"/>
            <a:ext cx="1205779" cy="923330"/>
          </a:xfrm>
          <a:prstGeom prst="rect">
            <a:avLst/>
          </a:prstGeom>
          <a:noFill/>
        </p:spPr>
        <p:txBody>
          <a:bodyPr wrap="none" rtlCol="0">
            <a:spAutoFit/>
          </a:bodyPr>
          <a:lstStyle/>
          <a:p>
            <a:r>
              <a:rPr lang="en-US" sz="1800" b="1" dirty="0">
                <a:solidFill>
                  <a:srgbClr val="D94C00"/>
                </a:solidFill>
                <a:latin typeface="Calibri" panose="020F0502020204030204" pitchFamily="34" charset="0"/>
                <a:cs typeface="Calibri" panose="020F0502020204030204" pitchFamily="34" charset="0"/>
              </a:rPr>
              <a:t>New FST</a:t>
            </a:r>
          </a:p>
          <a:p>
            <a:r>
              <a:rPr lang="en-US" sz="1800" b="1" dirty="0">
                <a:solidFill>
                  <a:srgbClr val="D94C00"/>
                </a:solidFill>
                <a:latin typeface="Calibri" panose="020F0502020204030204" pitchFamily="34" charset="0"/>
                <a:cs typeface="Calibri" panose="020F0502020204030204" pitchFamily="34" charset="0"/>
              </a:rPr>
              <a:t>input page</a:t>
            </a:r>
          </a:p>
          <a:p>
            <a:r>
              <a:rPr lang="en-US" sz="1800" b="1" dirty="0">
                <a:solidFill>
                  <a:srgbClr val="D94C00"/>
                </a:solidFill>
                <a:latin typeface="Calibri" panose="020F0502020204030204" pitchFamily="34" charset="0"/>
                <a:cs typeface="Calibri" panose="020F0502020204030204" pitchFamily="34" charset="0"/>
              </a:rPr>
              <a:t>(1/4)</a:t>
            </a:r>
          </a:p>
        </p:txBody>
      </p:sp>
    </p:spTree>
    <p:extLst>
      <p:ext uri="{BB962C8B-B14F-4D97-AF65-F5344CB8AC3E}">
        <p14:creationId xmlns:p14="http://schemas.microsoft.com/office/powerpoint/2010/main" val="2636003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11</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Community Input Solicitation</a:t>
            </a:r>
          </a:p>
          <a:p>
            <a:pPr algn="l"/>
            <a:r>
              <a:rPr lang="en-US" b="1" i="1" dirty="0">
                <a:solidFill>
                  <a:srgbClr val="FFFF00"/>
                </a:solidFill>
                <a:latin typeface="Calibri" panose="020F0502020204030204" pitchFamily="34" charset="0"/>
                <a:cs typeface="Calibri" panose="020F0502020204030204" pitchFamily="34" charset="0"/>
              </a:rPr>
              <a:t>Due Date:  July 3, 2020</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a:t>
            </a: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4E06E1-19D1-9948-A6CD-259625566B46}"/>
              </a:ext>
            </a:extLst>
          </p:cNvPr>
          <p:cNvPicPr>
            <a:picLocks noChangeAspect="1"/>
          </p:cNvPicPr>
          <p:nvPr/>
        </p:nvPicPr>
        <p:blipFill>
          <a:blip r:embed="rId3"/>
          <a:stretch>
            <a:fillRect/>
          </a:stretch>
        </p:blipFill>
        <p:spPr>
          <a:xfrm>
            <a:off x="9195544" y="-1"/>
            <a:ext cx="2996456" cy="1685507"/>
          </a:xfrm>
          <a:prstGeom prst="rect">
            <a:avLst/>
          </a:prstGeom>
        </p:spPr>
      </p:pic>
      <p:sp>
        <p:nvSpPr>
          <p:cNvPr id="6" name="TextBox 5">
            <a:extLst>
              <a:ext uri="{FF2B5EF4-FFF2-40B4-BE49-F238E27FC236}">
                <a16:creationId xmlns:a16="http://schemas.microsoft.com/office/drawing/2014/main" id="{F4CE5B4F-60FB-164E-9D26-B267B6F5B6E1}"/>
              </a:ext>
            </a:extLst>
          </p:cNvPr>
          <p:cNvSpPr txBox="1"/>
          <p:nvPr/>
        </p:nvSpPr>
        <p:spPr>
          <a:xfrm>
            <a:off x="238574" y="3643788"/>
            <a:ext cx="1205779" cy="923330"/>
          </a:xfrm>
          <a:prstGeom prst="rect">
            <a:avLst/>
          </a:prstGeom>
          <a:noFill/>
        </p:spPr>
        <p:txBody>
          <a:bodyPr wrap="none" rtlCol="0">
            <a:spAutoFit/>
          </a:bodyPr>
          <a:lstStyle/>
          <a:p>
            <a:r>
              <a:rPr lang="en-US" sz="1800" b="1" dirty="0">
                <a:solidFill>
                  <a:srgbClr val="D94C00"/>
                </a:solidFill>
                <a:latin typeface="Calibri" panose="020F0502020204030204" pitchFamily="34" charset="0"/>
                <a:cs typeface="Calibri" panose="020F0502020204030204" pitchFamily="34" charset="0"/>
              </a:rPr>
              <a:t>New FST</a:t>
            </a:r>
          </a:p>
          <a:p>
            <a:r>
              <a:rPr lang="en-US" sz="1800" b="1" dirty="0">
                <a:solidFill>
                  <a:srgbClr val="D94C00"/>
                </a:solidFill>
                <a:latin typeface="Calibri" panose="020F0502020204030204" pitchFamily="34" charset="0"/>
                <a:cs typeface="Calibri" panose="020F0502020204030204" pitchFamily="34" charset="0"/>
              </a:rPr>
              <a:t>input page</a:t>
            </a:r>
          </a:p>
          <a:p>
            <a:r>
              <a:rPr lang="en-US" sz="1800" b="1" dirty="0">
                <a:solidFill>
                  <a:srgbClr val="D94C00"/>
                </a:solidFill>
                <a:latin typeface="Calibri" panose="020F0502020204030204" pitchFamily="34" charset="0"/>
                <a:cs typeface="Calibri" panose="020F0502020204030204" pitchFamily="34" charset="0"/>
              </a:rPr>
              <a:t>(2/4)</a:t>
            </a:r>
          </a:p>
        </p:txBody>
      </p:sp>
      <p:pic>
        <p:nvPicPr>
          <p:cNvPr id="4" name="Picture 3" descr="A screenshot of a social media post&#10;&#10;Description automatically generated">
            <a:extLst>
              <a:ext uri="{FF2B5EF4-FFF2-40B4-BE49-F238E27FC236}">
                <a16:creationId xmlns:a16="http://schemas.microsoft.com/office/drawing/2014/main" id="{778C499B-A709-204B-A5DA-839620207F29}"/>
              </a:ext>
            </a:extLst>
          </p:cNvPr>
          <p:cNvPicPr>
            <a:picLocks noChangeAspect="1"/>
          </p:cNvPicPr>
          <p:nvPr/>
        </p:nvPicPr>
        <p:blipFill>
          <a:blip r:embed="rId4"/>
          <a:stretch>
            <a:fillRect/>
          </a:stretch>
        </p:blipFill>
        <p:spPr>
          <a:xfrm>
            <a:off x="1981202" y="2039868"/>
            <a:ext cx="8376753" cy="4132332"/>
          </a:xfrm>
          <a:prstGeom prst="rect">
            <a:avLst/>
          </a:prstGeom>
        </p:spPr>
      </p:pic>
      <p:sp>
        <p:nvSpPr>
          <p:cNvPr id="11" name="Shape 169">
            <a:extLst>
              <a:ext uri="{FF2B5EF4-FFF2-40B4-BE49-F238E27FC236}">
                <a16:creationId xmlns:a16="http://schemas.microsoft.com/office/drawing/2014/main" id="{AB4D142F-6C63-1D4F-A788-FB28EEBFA003}"/>
              </a:ext>
            </a:extLst>
          </p:cNvPr>
          <p:cNvSpPr txBox="1"/>
          <p:nvPr/>
        </p:nvSpPr>
        <p:spPr>
          <a:xfrm>
            <a:off x="0" y="6535087"/>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cs typeface="Calibri" panose="020F0502020204030204" pitchFamily="34" charset="0"/>
              </a:rPr>
              <a:t>New FST Input:</a:t>
            </a:r>
            <a:r>
              <a:rPr lang="en-US" dirty="0">
                <a:solidFill>
                  <a:srgbClr val="0432FF"/>
                </a:solidFill>
                <a:latin typeface="Calibri" panose="020F0502020204030204" pitchFamily="34" charset="0"/>
                <a:cs typeface="Calibri" panose="020F0502020204030204" pitchFamily="34" charset="0"/>
              </a:rPr>
              <a:t>  </a:t>
            </a:r>
            <a:r>
              <a:rPr lang="en-US" dirty="0">
                <a:solidFill>
                  <a:srgbClr val="0432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https://lwstrt.gsfc.nasa.gov/communityinput/input/</a:t>
            </a:r>
            <a:r>
              <a:rPr lang="en-US" dirty="0">
                <a:solidFill>
                  <a:srgbClr val="0432FF"/>
                </a:solidFill>
                <a:latin typeface="Calibri" panose="020F0502020204030204" pitchFamily="34" charset="0"/>
                <a:cs typeface="Calibri" panose="020F0502020204030204" pitchFamily="34" charset="0"/>
              </a:rPr>
              <a:t>  </a:t>
            </a:r>
            <a:endParaRPr lang="en-US" b="1" u="sng" dirty="0">
              <a:solidFill>
                <a:srgbClr val="0432F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3743773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12</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Community Input Solicitation</a:t>
            </a:r>
          </a:p>
          <a:p>
            <a:pPr algn="l"/>
            <a:r>
              <a:rPr lang="en-US" b="1" i="1" dirty="0">
                <a:solidFill>
                  <a:srgbClr val="FFFF00"/>
                </a:solidFill>
                <a:latin typeface="Calibri" panose="020F0502020204030204" pitchFamily="34" charset="0"/>
                <a:cs typeface="Calibri" panose="020F0502020204030204" pitchFamily="34" charset="0"/>
              </a:rPr>
              <a:t>Due Date:  July 3, 2020</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a:t>
            </a: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4E06E1-19D1-9948-A6CD-259625566B46}"/>
              </a:ext>
            </a:extLst>
          </p:cNvPr>
          <p:cNvPicPr>
            <a:picLocks noChangeAspect="1"/>
          </p:cNvPicPr>
          <p:nvPr/>
        </p:nvPicPr>
        <p:blipFill>
          <a:blip r:embed="rId3"/>
          <a:stretch>
            <a:fillRect/>
          </a:stretch>
        </p:blipFill>
        <p:spPr>
          <a:xfrm>
            <a:off x="9195544" y="-1"/>
            <a:ext cx="2996456" cy="1685507"/>
          </a:xfrm>
          <a:prstGeom prst="rect">
            <a:avLst/>
          </a:prstGeom>
        </p:spPr>
      </p:pic>
      <p:sp>
        <p:nvSpPr>
          <p:cNvPr id="6" name="TextBox 5">
            <a:extLst>
              <a:ext uri="{FF2B5EF4-FFF2-40B4-BE49-F238E27FC236}">
                <a16:creationId xmlns:a16="http://schemas.microsoft.com/office/drawing/2014/main" id="{F4CE5B4F-60FB-164E-9D26-B267B6F5B6E1}"/>
              </a:ext>
            </a:extLst>
          </p:cNvPr>
          <p:cNvSpPr txBox="1"/>
          <p:nvPr/>
        </p:nvSpPr>
        <p:spPr>
          <a:xfrm>
            <a:off x="238574" y="3643788"/>
            <a:ext cx="1205779" cy="923330"/>
          </a:xfrm>
          <a:prstGeom prst="rect">
            <a:avLst/>
          </a:prstGeom>
          <a:noFill/>
        </p:spPr>
        <p:txBody>
          <a:bodyPr wrap="none" rtlCol="0">
            <a:spAutoFit/>
          </a:bodyPr>
          <a:lstStyle/>
          <a:p>
            <a:r>
              <a:rPr lang="en-US" sz="1800" b="1" dirty="0">
                <a:solidFill>
                  <a:srgbClr val="D94C00"/>
                </a:solidFill>
                <a:latin typeface="Calibri" panose="020F0502020204030204" pitchFamily="34" charset="0"/>
                <a:cs typeface="Calibri" panose="020F0502020204030204" pitchFamily="34" charset="0"/>
              </a:rPr>
              <a:t>New FST</a:t>
            </a:r>
          </a:p>
          <a:p>
            <a:r>
              <a:rPr lang="en-US" sz="1800" b="1" dirty="0">
                <a:solidFill>
                  <a:srgbClr val="D94C00"/>
                </a:solidFill>
                <a:latin typeface="Calibri" panose="020F0502020204030204" pitchFamily="34" charset="0"/>
                <a:cs typeface="Calibri" panose="020F0502020204030204" pitchFamily="34" charset="0"/>
              </a:rPr>
              <a:t>input page</a:t>
            </a:r>
          </a:p>
          <a:p>
            <a:r>
              <a:rPr lang="en-US" sz="1800" b="1" dirty="0">
                <a:solidFill>
                  <a:srgbClr val="D94C00"/>
                </a:solidFill>
                <a:latin typeface="Calibri" panose="020F0502020204030204" pitchFamily="34" charset="0"/>
                <a:cs typeface="Calibri" panose="020F0502020204030204" pitchFamily="34" charset="0"/>
              </a:rPr>
              <a:t>(3/4)</a:t>
            </a:r>
          </a:p>
        </p:txBody>
      </p:sp>
      <p:pic>
        <p:nvPicPr>
          <p:cNvPr id="5" name="Picture 4" descr="A screenshot of a social media post&#10;&#10;Description automatically generated">
            <a:extLst>
              <a:ext uri="{FF2B5EF4-FFF2-40B4-BE49-F238E27FC236}">
                <a16:creationId xmlns:a16="http://schemas.microsoft.com/office/drawing/2014/main" id="{A60D0248-1CF9-9E4B-8302-3F1AC1BF4A66}"/>
              </a:ext>
            </a:extLst>
          </p:cNvPr>
          <p:cNvPicPr>
            <a:picLocks noChangeAspect="1"/>
          </p:cNvPicPr>
          <p:nvPr/>
        </p:nvPicPr>
        <p:blipFill>
          <a:blip r:embed="rId4"/>
          <a:stretch>
            <a:fillRect/>
          </a:stretch>
        </p:blipFill>
        <p:spPr>
          <a:xfrm>
            <a:off x="1981202" y="1981200"/>
            <a:ext cx="8376753" cy="4128755"/>
          </a:xfrm>
          <a:prstGeom prst="rect">
            <a:avLst/>
          </a:prstGeom>
        </p:spPr>
      </p:pic>
      <p:sp>
        <p:nvSpPr>
          <p:cNvPr id="11" name="Shape 169">
            <a:extLst>
              <a:ext uri="{FF2B5EF4-FFF2-40B4-BE49-F238E27FC236}">
                <a16:creationId xmlns:a16="http://schemas.microsoft.com/office/drawing/2014/main" id="{7DBC3A8D-B81D-4842-883E-27A44C6D921D}"/>
              </a:ext>
            </a:extLst>
          </p:cNvPr>
          <p:cNvSpPr txBox="1"/>
          <p:nvPr/>
        </p:nvSpPr>
        <p:spPr>
          <a:xfrm>
            <a:off x="0" y="6535087"/>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cs typeface="Calibri" panose="020F0502020204030204" pitchFamily="34" charset="0"/>
              </a:rPr>
              <a:t>New FST Input:</a:t>
            </a:r>
            <a:r>
              <a:rPr lang="en-US" dirty="0">
                <a:solidFill>
                  <a:srgbClr val="0432FF"/>
                </a:solidFill>
                <a:latin typeface="Calibri" panose="020F0502020204030204" pitchFamily="34" charset="0"/>
                <a:cs typeface="Calibri" panose="020F0502020204030204" pitchFamily="34" charset="0"/>
              </a:rPr>
              <a:t>  </a:t>
            </a:r>
            <a:r>
              <a:rPr lang="en-US" dirty="0">
                <a:solidFill>
                  <a:srgbClr val="0432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https://lwstrt.gsfc.nasa.gov/communityinput/input/</a:t>
            </a:r>
            <a:r>
              <a:rPr lang="en-US" dirty="0">
                <a:solidFill>
                  <a:srgbClr val="0432FF"/>
                </a:solidFill>
                <a:latin typeface="Calibri" panose="020F0502020204030204" pitchFamily="34" charset="0"/>
                <a:cs typeface="Calibri" panose="020F0502020204030204" pitchFamily="34" charset="0"/>
              </a:rPr>
              <a:t>  </a:t>
            </a:r>
            <a:endParaRPr lang="en-US" b="1" u="sng" dirty="0">
              <a:solidFill>
                <a:srgbClr val="0432F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996242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13</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Community Input Solicitation</a:t>
            </a:r>
          </a:p>
          <a:p>
            <a:pPr algn="l"/>
            <a:r>
              <a:rPr lang="en-US" b="1" i="1" dirty="0">
                <a:solidFill>
                  <a:srgbClr val="FFFF00"/>
                </a:solidFill>
                <a:latin typeface="Calibri" panose="020F0502020204030204" pitchFamily="34" charset="0"/>
                <a:cs typeface="Calibri" panose="020F0502020204030204" pitchFamily="34" charset="0"/>
              </a:rPr>
              <a:t>Due Date:  July 3, 2020</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a:t>
            </a: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4E06E1-19D1-9948-A6CD-259625566B46}"/>
              </a:ext>
            </a:extLst>
          </p:cNvPr>
          <p:cNvPicPr>
            <a:picLocks noChangeAspect="1"/>
          </p:cNvPicPr>
          <p:nvPr/>
        </p:nvPicPr>
        <p:blipFill>
          <a:blip r:embed="rId3"/>
          <a:stretch>
            <a:fillRect/>
          </a:stretch>
        </p:blipFill>
        <p:spPr>
          <a:xfrm>
            <a:off x="9195544" y="-1"/>
            <a:ext cx="2996456" cy="1685507"/>
          </a:xfrm>
          <a:prstGeom prst="rect">
            <a:avLst/>
          </a:prstGeom>
        </p:spPr>
      </p:pic>
      <p:sp>
        <p:nvSpPr>
          <p:cNvPr id="6" name="TextBox 5">
            <a:extLst>
              <a:ext uri="{FF2B5EF4-FFF2-40B4-BE49-F238E27FC236}">
                <a16:creationId xmlns:a16="http://schemas.microsoft.com/office/drawing/2014/main" id="{F4CE5B4F-60FB-164E-9D26-B267B6F5B6E1}"/>
              </a:ext>
            </a:extLst>
          </p:cNvPr>
          <p:cNvSpPr txBox="1"/>
          <p:nvPr/>
        </p:nvSpPr>
        <p:spPr>
          <a:xfrm>
            <a:off x="238574" y="3643788"/>
            <a:ext cx="1205779" cy="923330"/>
          </a:xfrm>
          <a:prstGeom prst="rect">
            <a:avLst/>
          </a:prstGeom>
          <a:noFill/>
        </p:spPr>
        <p:txBody>
          <a:bodyPr wrap="none" rtlCol="0">
            <a:spAutoFit/>
          </a:bodyPr>
          <a:lstStyle/>
          <a:p>
            <a:r>
              <a:rPr lang="en-US" sz="1800" b="1" dirty="0">
                <a:solidFill>
                  <a:srgbClr val="D94C00"/>
                </a:solidFill>
                <a:latin typeface="Calibri" panose="020F0502020204030204" pitchFamily="34" charset="0"/>
                <a:cs typeface="Calibri" panose="020F0502020204030204" pitchFamily="34" charset="0"/>
              </a:rPr>
              <a:t>New FST</a:t>
            </a:r>
          </a:p>
          <a:p>
            <a:r>
              <a:rPr lang="en-US" sz="1800" b="1" dirty="0">
                <a:solidFill>
                  <a:srgbClr val="D94C00"/>
                </a:solidFill>
                <a:latin typeface="Calibri" panose="020F0502020204030204" pitchFamily="34" charset="0"/>
                <a:cs typeface="Calibri" panose="020F0502020204030204" pitchFamily="34" charset="0"/>
              </a:rPr>
              <a:t>input page</a:t>
            </a:r>
          </a:p>
          <a:p>
            <a:r>
              <a:rPr lang="en-US" sz="1800" b="1" dirty="0">
                <a:solidFill>
                  <a:srgbClr val="D94C00"/>
                </a:solidFill>
                <a:latin typeface="Calibri" panose="020F0502020204030204" pitchFamily="34" charset="0"/>
                <a:cs typeface="Calibri" panose="020F0502020204030204" pitchFamily="34" charset="0"/>
              </a:rPr>
              <a:t>(4/4)</a:t>
            </a:r>
          </a:p>
        </p:txBody>
      </p:sp>
      <p:pic>
        <p:nvPicPr>
          <p:cNvPr id="4" name="Picture 3" descr="A screenshot of a social media post&#10;&#10;Description automatically generated">
            <a:extLst>
              <a:ext uri="{FF2B5EF4-FFF2-40B4-BE49-F238E27FC236}">
                <a16:creationId xmlns:a16="http://schemas.microsoft.com/office/drawing/2014/main" id="{37F5AE25-B257-E449-B73F-F2866FA946E4}"/>
              </a:ext>
            </a:extLst>
          </p:cNvPr>
          <p:cNvPicPr>
            <a:picLocks noChangeAspect="1"/>
          </p:cNvPicPr>
          <p:nvPr/>
        </p:nvPicPr>
        <p:blipFill>
          <a:blip r:embed="rId4"/>
          <a:stretch>
            <a:fillRect/>
          </a:stretch>
        </p:blipFill>
        <p:spPr>
          <a:xfrm>
            <a:off x="1981202" y="2448012"/>
            <a:ext cx="8376753" cy="3343188"/>
          </a:xfrm>
          <a:prstGeom prst="rect">
            <a:avLst/>
          </a:prstGeom>
        </p:spPr>
      </p:pic>
      <p:sp>
        <p:nvSpPr>
          <p:cNvPr id="11" name="Shape 169">
            <a:extLst>
              <a:ext uri="{FF2B5EF4-FFF2-40B4-BE49-F238E27FC236}">
                <a16:creationId xmlns:a16="http://schemas.microsoft.com/office/drawing/2014/main" id="{E9793EFC-9B99-DB46-A5FE-ACB2C256F7D8}"/>
              </a:ext>
            </a:extLst>
          </p:cNvPr>
          <p:cNvSpPr txBox="1"/>
          <p:nvPr/>
        </p:nvSpPr>
        <p:spPr>
          <a:xfrm>
            <a:off x="0" y="6535087"/>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cs typeface="Calibri" panose="020F0502020204030204" pitchFamily="34" charset="0"/>
              </a:rPr>
              <a:t>New FST Input:</a:t>
            </a:r>
            <a:r>
              <a:rPr lang="en-US" dirty="0">
                <a:solidFill>
                  <a:srgbClr val="0432FF"/>
                </a:solidFill>
                <a:latin typeface="Calibri" panose="020F0502020204030204" pitchFamily="34" charset="0"/>
                <a:cs typeface="Calibri" panose="020F0502020204030204" pitchFamily="34" charset="0"/>
              </a:rPr>
              <a:t>  </a:t>
            </a:r>
            <a:r>
              <a:rPr lang="en-US" dirty="0">
                <a:solidFill>
                  <a:srgbClr val="0432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https://lwstrt.gsfc.nasa.gov/communityinput/input/</a:t>
            </a:r>
            <a:r>
              <a:rPr lang="en-US" dirty="0">
                <a:solidFill>
                  <a:srgbClr val="0432FF"/>
                </a:solidFill>
                <a:latin typeface="Calibri" panose="020F0502020204030204" pitchFamily="34" charset="0"/>
                <a:cs typeface="Calibri" panose="020F0502020204030204" pitchFamily="34" charset="0"/>
              </a:rPr>
              <a:t>  </a:t>
            </a:r>
            <a:endParaRPr lang="en-US" b="1" u="sng" dirty="0">
              <a:solidFill>
                <a:srgbClr val="0432F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3513603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14</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Community Input Solicitation</a:t>
            </a:r>
          </a:p>
          <a:p>
            <a:pPr algn="l"/>
            <a:r>
              <a:rPr lang="en-US" b="1" i="1" dirty="0">
                <a:solidFill>
                  <a:srgbClr val="FFFF00"/>
                </a:solidFill>
                <a:latin typeface="Calibri" panose="020F0502020204030204" pitchFamily="34" charset="0"/>
                <a:cs typeface="Calibri" panose="020F0502020204030204" pitchFamily="34" charset="0"/>
              </a:rPr>
              <a:t>Due Date:  July 3, 2020</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a:t>
            </a:r>
          </a:p>
        </p:txBody>
      </p:sp>
      <p:sp>
        <p:nvSpPr>
          <p:cNvPr id="12" name="Shape 169">
            <a:extLst>
              <a:ext uri="{FF2B5EF4-FFF2-40B4-BE49-F238E27FC236}">
                <a16:creationId xmlns:a16="http://schemas.microsoft.com/office/drawing/2014/main" id="{82FE03F8-ED0C-0A46-B782-D15E9255F3D8}"/>
              </a:ext>
            </a:extLst>
          </p:cNvPr>
          <p:cNvSpPr txBox="1"/>
          <p:nvPr/>
        </p:nvSpPr>
        <p:spPr>
          <a:xfrm>
            <a:off x="0" y="6553200"/>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cs typeface="Calibri" panose="020F0502020204030204" pitchFamily="34" charset="0"/>
              </a:rPr>
              <a:t>View &amp; Input</a:t>
            </a:r>
            <a:r>
              <a:rPr lang="en-US" dirty="0">
                <a:solidFill>
                  <a:schemeClr val="tx1"/>
                </a:solidFill>
                <a:latin typeface="Calibri" panose="020F0502020204030204" pitchFamily="34" charset="0"/>
                <a:cs typeface="Calibri" panose="020F0502020204030204" pitchFamily="34" charset="0"/>
              </a:rPr>
              <a:t>:</a:t>
            </a:r>
            <a:r>
              <a:rPr lang="en-US" dirty="0">
                <a:solidFill>
                  <a:srgbClr val="0432FF"/>
                </a:solidFill>
                <a:latin typeface="Calibri" panose="020F0502020204030204" pitchFamily="34" charset="0"/>
                <a:cs typeface="Calibri" panose="020F0502020204030204" pitchFamily="34" charset="0"/>
              </a:rPr>
              <a:t>  </a:t>
            </a:r>
            <a:r>
              <a:rPr lang="en-US" dirty="0">
                <a:solidFill>
                  <a:srgbClr val="0432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https://lwstrt.gsfc.nasa.gov/communityinput/viewinput/2020/</a:t>
            </a:r>
            <a:r>
              <a:rPr lang="en-US" dirty="0">
                <a:solidFill>
                  <a:srgbClr val="0432FF"/>
                </a:solidFill>
                <a:latin typeface="Calibri" panose="020F0502020204030204" pitchFamily="34" charset="0"/>
                <a:cs typeface="Calibri" panose="020F0502020204030204" pitchFamily="34" charset="0"/>
              </a:rPr>
              <a:t>  </a:t>
            </a:r>
            <a:endParaRPr lang="en-US" b="1" u="sng" dirty="0">
              <a:solidFill>
                <a:srgbClr val="0432FF"/>
              </a:solidFill>
              <a:latin typeface="Calibri" panose="020F0502020204030204" pitchFamily="34" charset="0"/>
              <a:ea typeface="Times New Roman"/>
              <a:cs typeface="Calibri" panose="020F0502020204030204" pitchFamily="34" charset="0"/>
              <a:sym typeface="Times New Roman"/>
            </a:endParaRP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4E06E1-19D1-9948-A6CD-259625566B46}"/>
              </a:ext>
            </a:extLst>
          </p:cNvPr>
          <p:cNvPicPr>
            <a:picLocks noChangeAspect="1"/>
          </p:cNvPicPr>
          <p:nvPr/>
        </p:nvPicPr>
        <p:blipFill>
          <a:blip r:embed="rId4"/>
          <a:stretch>
            <a:fillRect/>
          </a:stretch>
        </p:blipFill>
        <p:spPr>
          <a:xfrm>
            <a:off x="9195544" y="-1"/>
            <a:ext cx="2996456" cy="1685507"/>
          </a:xfrm>
          <a:prstGeom prst="rect">
            <a:avLst/>
          </a:prstGeom>
        </p:spPr>
      </p:pic>
      <p:sp>
        <p:nvSpPr>
          <p:cNvPr id="6" name="TextBox 5">
            <a:extLst>
              <a:ext uri="{FF2B5EF4-FFF2-40B4-BE49-F238E27FC236}">
                <a16:creationId xmlns:a16="http://schemas.microsoft.com/office/drawing/2014/main" id="{F4CE5B4F-60FB-164E-9D26-B267B6F5B6E1}"/>
              </a:ext>
            </a:extLst>
          </p:cNvPr>
          <p:cNvSpPr txBox="1"/>
          <p:nvPr/>
        </p:nvSpPr>
        <p:spPr>
          <a:xfrm>
            <a:off x="238574" y="3643788"/>
            <a:ext cx="1210588" cy="646331"/>
          </a:xfrm>
          <a:prstGeom prst="rect">
            <a:avLst/>
          </a:prstGeom>
          <a:noFill/>
        </p:spPr>
        <p:txBody>
          <a:bodyPr wrap="none" rtlCol="0">
            <a:spAutoFit/>
          </a:bodyPr>
          <a:lstStyle/>
          <a:p>
            <a:r>
              <a:rPr lang="en-US" sz="1800" b="1" dirty="0">
                <a:solidFill>
                  <a:srgbClr val="0432FF"/>
                </a:solidFill>
                <a:latin typeface="Calibri" panose="020F0502020204030204" pitchFamily="34" charset="0"/>
                <a:cs typeface="Calibri" panose="020F0502020204030204" pitchFamily="34" charset="0"/>
              </a:rPr>
              <a:t>View and</a:t>
            </a:r>
          </a:p>
          <a:p>
            <a:r>
              <a:rPr lang="en-US" sz="1800" b="1" dirty="0">
                <a:solidFill>
                  <a:srgbClr val="0432FF"/>
                </a:solidFill>
                <a:latin typeface="Calibri" panose="020F0502020204030204" pitchFamily="34" charset="0"/>
                <a:cs typeface="Calibri" panose="020F0502020204030204" pitchFamily="34" charset="0"/>
              </a:rPr>
              <a:t>Input Page</a:t>
            </a:r>
          </a:p>
        </p:txBody>
      </p:sp>
      <p:pic>
        <p:nvPicPr>
          <p:cNvPr id="10" name="Picture 9" descr="A screenshot of a social media post&#10;&#10;Description automatically generated">
            <a:extLst>
              <a:ext uri="{FF2B5EF4-FFF2-40B4-BE49-F238E27FC236}">
                <a16:creationId xmlns:a16="http://schemas.microsoft.com/office/drawing/2014/main" id="{2EA52D8A-FBD5-424B-90BB-4CD7A5AB2FE7}"/>
              </a:ext>
            </a:extLst>
          </p:cNvPr>
          <p:cNvPicPr>
            <a:picLocks noChangeAspect="1"/>
          </p:cNvPicPr>
          <p:nvPr/>
        </p:nvPicPr>
        <p:blipFill>
          <a:blip r:embed="rId5"/>
          <a:stretch>
            <a:fillRect/>
          </a:stretch>
        </p:blipFill>
        <p:spPr>
          <a:xfrm>
            <a:off x="1988984" y="1770772"/>
            <a:ext cx="7993216" cy="4577490"/>
          </a:xfrm>
          <a:prstGeom prst="rect">
            <a:avLst/>
          </a:prstGeom>
        </p:spPr>
      </p:pic>
    </p:spTree>
    <p:extLst>
      <p:ext uri="{BB962C8B-B14F-4D97-AF65-F5344CB8AC3E}">
        <p14:creationId xmlns:p14="http://schemas.microsoft.com/office/powerpoint/2010/main" val="3816683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15</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87630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LPAG EC FST Development Process</a:t>
            </a:r>
            <a:endParaRPr lang="en-US" b="1" i="1" dirty="0">
              <a:solidFill>
                <a:srgbClr val="FFFF00"/>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vi</a:t>
            </a:r>
          </a:p>
        </p:txBody>
      </p:sp>
      <p:sp>
        <p:nvSpPr>
          <p:cNvPr id="12" name="Shape 169">
            <a:extLst>
              <a:ext uri="{FF2B5EF4-FFF2-40B4-BE49-F238E27FC236}">
                <a16:creationId xmlns:a16="http://schemas.microsoft.com/office/drawing/2014/main" id="{82FE03F8-ED0C-0A46-B782-D15E9255F3D8}"/>
              </a:ext>
            </a:extLst>
          </p:cNvPr>
          <p:cNvSpPr txBox="1"/>
          <p:nvPr/>
        </p:nvSpPr>
        <p:spPr>
          <a:xfrm>
            <a:off x="0" y="6553200"/>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dirty="0">
                <a:solidFill>
                  <a:schemeClr val="tx1"/>
                </a:solidFill>
                <a:latin typeface="Calibri" panose="020F0502020204030204" pitchFamily="34" charset="0"/>
                <a:ea typeface="Times New Roman"/>
                <a:cs typeface="Calibri" panose="020F0502020204030204" pitchFamily="34" charset="0"/>
                <a:sym typeface="Times New Roman"/>
              </a:rPr>
              <a:t>*LPAG EC members can also provide input for topics.      |      **Community input and LPAG comments are archived on the website.  </a:t>
            </a:r>
            <a:endParaRPr lang="en-US" dirty="0">
              <a:solidFill>
                <a:srgbClr val="0432FF"/>
              </a:solidFill>
              <a:latin typeface="Calibri" panose="020F0502020204030204" pitchFamily="34" charset="0"/>
              <a:ea typeface="Times New Roman"/>
              <a:cs typeface="Calibri" panose="020F0502020204030204" pitchFamily="34" charset="0"/>
              <a:sym typeface="Times New Roman"/>
            </a:endParaRP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A081DDD-65A9-0948-A98B-38754F618A8D}"/>
              </a:ext>
            </a:extLst>
          </p:cNvPr>
          <p:cNvPicPr>
            <a:picLocks noChangeAspect="1"/>
          </p:cNvPicPr>
          <p:nvPr/>
        </p:nvPicPr>
        <p:blipFill>
          <a:blip r:embed="rId3"/>
          <a:stretch>
            <a:fillRect/>
          </a:stretch>
        </p:blipFill>
        <p:spPr>
          <a:xfrm>
            <a:off x="9220200" y="0"/>
            <a:ext cx="2971800" cy="1671638"/>
          </a:xfrm>
          <a:prstGeom prst="rect">
            <a:avLst/>
          </a:prstGeom>
        </p:spPr>
      </p:pic>
      <p:cxnSp>
        <p:nvCxnSpPr>
          <p:cNvPr id="11" name="Straight Arrow Connector 10">
            <a:extLst>
              <a:ext uri="{FF2B5EF4-FFF2-40B4-BE49-F238E27FC236}">
                <a16:creationId xmlns:a16="http://schemas.microsoft.com/office/drawing/2014/main" id="{5AF43ADD-D5D8-3A48-8C7A-882696BEE9C1}"/>
              </a:ext>
            </a:extLst>
          </p:cNvPr>
          <p:cNvCxnSpPr>
            <a:cxnSpLocks/>
          </p:cNvCxnSpPr>
          <p:nvPr/>
        </p:nvCxnSpPr>
        <p:spPr>
          <a:xfrm>
            <a:off x="4076700" y="2827361"/>
            <a:ext cx="457200"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E61DEC-B305-3645-88A6-40F973945DF6}"/>
              </a:ext>
            </a:extLst>
          </p:cNvPr>
          <p:cNvCxnSpPr>
            <a:cxnSpLocks/>
          </p:cNvCxnSpPr>
          <p:nvPr/>
        </p:nvCxnSpPr>
        <p:spPr>
          <a:xfrm>
            <a:off x="7353300" y="2827361"/>
            <a:ext cx="455776"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C6C05026-E8CE-8C46-A7D4-A813A9F81972}"/>
              </a:ext>
            </a:extLst>
          </p:cNvPr>
          <p:cNvCxnSpPr>
            <a:cxnSpLocks/>
          </p:cNvCxnSpPr>
          <p:nvPr/>
        </p:nvCxnSpPr>
        <p:spPr>
          <a:xfrm flipH="1">
            <a:off x="1257300" y="2827361"/>
            <a:ext cx="9371176" cy="1897129"/>
          </a:xfrm>
          <a:prstGeom prst="bentConnector5">
            <a:avLst>
              <a:gd name="adj1" fmla="val -2439"/>
              <a:gd name="adj2" fmla="val 63971"/>
              <a:gd name="adj3" fmla="val 103005"/>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CA64A87-E62C-AE44-BC2C-8A432B4684FA}"/>
              </a:ext>
            </a:extLst>
          </p:cNvPr>
          <p:cNvCxnSpPr>
            <a:cxnSpLocks/>
          </p:cNvCxnSpPr>
          <p:nvPr/>
        </p:nvCxnSpPr>
        <p:spPr>
          <a:xfrm>
            <a:off x="4076700" y="5103735"/>
            <a:ext cx="457200"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515A47-5B0C-9644-BA5E-502D0433E22C}"/>
              </a:ext>
            </a:extLst>
          </p:cNvPr>
          <p:cNvCxnSpPr>
            <a:cxnSpLocks/>
          </p:cNvCxnSpPr>
          <p:nvPr/>
        </p:nvCxnSpPr>
        <p:spPr>
          <a:xfrm>
            <a:off x="7353300" y="5103735"/>
            <a:ext cx="45720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42FC0E6-BE56-7347-8216-584E87430712}"/>
              </a:ext>
            </a:extLst>
          </p:cNvPr>
          <p:cNvSpPr txBox="1"/>
          <p:nvPr/>
        </p:nvSpPr>
        <p:spPr>
          <a:xfrm>
            <a:off x="2540115" y="1823953"/>
            <a:ext cx="284052"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1</a:t>
            </a:r>
          </a:p>
        </p:txBody>
      </p:sp>
      <p:sp>
        <p:nvSpPr>
          <p:cNvPr id="54" name="TextBox 53">
            <a:extLst>
              <a:ext uri="{FF2B5EF4-FFF2-40B4-BE49-F238E27FC236}">
                <a16:creationId xmlns:a16="http://schemas.microsoft.com/office/drawing/2014/main" id="{72EE364E-A79F-C249-A308-F6492CD3FE77}"/>
              </a:ext>
            </a:extLst>
          </p:cNvPr>
          <p:cNvSpPr txBox="1"/>
          <p:nvPr/>
        </p:nvSpPr>
        <p:spPr>
          <a:xfrm>
            <a:off x="5804869" y="1823952"/>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2</a:t>
            </a:r>
          </a:p>
        </p:txBody>
      </p:sp>
      <p:sp>
        <p:nvSpPr>
          <p:cNvPr id="55" name="TextBox 54">
            <a:extLst>
              <a:ext uri="{FF2B5EF4-FFF2-40B4-BE49-F238E27FC236}">
                <a16:creationId xmlns:a16="http://schemas.microsoft.com/office/drawing/2014/main" id="{D48181BD-1636-354B-AC6D-848787D5FBD6}"/>
              </a:ext>
            </a:extLst>
          </p:cNvPr>
          <p:cNvSpPr txBox="1"/>
          <p:nvPr/>
        </p:nvSpPr>
        <p:spPr>
          <a:xfrm>
            <a:off x="9075345" y="1822677"/>
            <a:ext cx="27603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id="{A6C86348-C808-B34A-8C61-89FC10D292EC}"/>
              </a:ext>
            </a:extLst>
          </p:cNvPr>
          <p:cNvSpPr txBox="1"/>
          <p:nvPr/>
        </p:nvSpPr>
        <p:spPr>
          <a:xfrm>
            <a:off x="2515834" y="4086711"/>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4</a:t>
            </a:r>
          </a:p>
        </p:txBody>
      </p:sp>
      <p:sp>
        <p:nvSpPr>
          <p:cNvPr id="57" name="TextBox 56">
            <a:extLst>
              <a:ext uri="{FF2B5EF4-FFF2-40B4-BE49-F238E27FC236}">
                <a16:creationId xmlns:a16="http://schemas.microsoft.com/office/drawing/2014/main" id="{38EEA6C7-62B3-C840-B2D1-814FC8FF0E9C}"/>
              </a:ext>
            </a:extLst>
          </p:cNvPr>
          <p:cNvSpPr txBox="1"/>
          <p:nvPr/>
        </p:nvSpPr>
        <p:spPr>
          <a:xfrm>
            <a:off x="5804869" y="4086711"/>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5</a:t>
            </a:r>
          </a:p>
        </p:txBody>
      </p:sp>
      <p:sp>
        <p:nvSpPr>
          <p:cNvPr id="58" name="TextBox 57">
            <a:extLst>
              <a:ext uri="{FF2B5EF4-FFF2-40B4-BE49-F238E27FC236}">
                <a16:creationId xmlns:a16="http://schemas.microsoft.com/office/drawing/2014/main" id="{F59D65E8-BDD2-0C4C-A9EB-D39035068185}"/>
              </a:ext>
            </a:extLst>
          </p:cNvPr>
          <p:cNvSpPr txBox="1"/>
          <p:nvPr/>
        </p:nvSpPr>
        <p:spPr>
          <a:xfrm>
            <a:off x="9097322" y="4086011"/>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6</a:t>
            </a:r>
          </a:p>
        </p:txBody>
      </p:sp>
      <p:sp>
        <p:nvSpPr>
          <p:cNvPr id="42" name="Rounded Rectangle 41">
            <a:extLst>
              <a:ext uri="{FF2B5EF4-FFF2-40B4-BE49-F238E27FC236}">
                <a16:creationId xmlns:a16="http://schemas.microsoft.com/office/drawing/2014/main" id="{DD848115-7289-624A-AEE1-B7E697784B90}"/>
              </a:ext>
            </a:extLst>
          </p:cNvPr>
          <p:cNvSpPr/>
          <p:nvPr/>
        </p:nvSpPr>
        <p:spPr>
          <a:xfrm>
            <a:off x="1244153" y="2139896"/>
            <a:ext cx="2819400" cy="1374930"/>
          </a:xfrm>
          <a:prstGeom prst="roundRect">
            <a:avLst/>
          </a:prstGeom>
          <a:gradFill flip="none" rotWithShape="1">
            <a:gsLst>
              <a:gs pos="0">
                <a:schemeClr val="accent1">
                  <a:lumMod val="75000"/>
                </a:schemeClr>
              </a:gs>
              <a:gs pos="91000">
                <a:schemeClr val="bg1"/>
              </a:gs>
              <a:gs pos="100000">
                <a:schemeClr val="bg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Gather input from the Heliophysics community* for new </a:t>
            </a:r>
            <a:r>
              <a:rPr lang="en-US" sz="1600" u="sng" dirty="0">
                <a:solidFill>
                  <a:schemeClr val="tx1"/>
                </a:solidFill>
                <a:latin typeface="Calibri" panose="020F0502020204030204" pitchFamily="34" charset="0"/>
                <a:cs typeface="Calibri" panose="020F0502020204030204" pitchFamily="34" charset="0"/>
              </a:rPr>
              <a:t>F</a:t>
            </a:r>
            <a:r>
              <a:rPr lang="en-US" sz="1600" dirty="0">
                <a:solidFill>
                  <a:schemeClr val="tx1"/>
                </a:solidFill>
                <a:latin typeface="Calibri" panose="020F0502020204030204" pitchFamily="34" charset="0"/>
                <a:cs typeface="Calibri" panose="020F0502020204030204" pitchFamily="34" charset="0"/>
              </a:rPr>
              <a:t>ocused </a:t>
            </a:r>
            <a:r>
              <a:rPr lang="en-US" sz="1600" u="sng" dirty="0">
                <a:solidFill>
                  <a:schemeClr val="tx1"/>
                </a:solidFill>
                <a:latin typeface="Calibri" panose="020F0502020204030204" pitchFamily="34" charset="0"/>
                <a:cs typeface="Calibri" panose="020F0502020204030204" pitchFamily="34" charset="0"/>
              </a:rPr>
              <a:t>S</a:t>
            </a:r>
            <a:r>
              <a:rPr lang="en-US" sz="1600" dirty="0">
                <a:solidFill>
                  <a:schemeClr val="tx1"/>
                </a:solidFill>
                <a:latin typeface="Calibri" panose="020F0502020204030204" pitchFamily="34" charset="0"/>
                <a:cs typeface="Calibri" panose="020F0502020204030204" pitchFamily="34" charset="0"/>
              </a:rPr>
              <a:t>cience </a:t>
            </a:r>
            <a:r>
              <a:rPr lang="en-US" sz="1600" u="sng" dirty="0">
                <a:solidFill>
                  <a:schemeClr val="tx1"/>
                </a:solidFill>
                <a:latin typeface="Calibri" panose="020F0502020204030204" pitchFamily="34" charset="0"/>
                <a:cs typeface="Calibri" panose="020F0502020204030204" pitchFamily="34" charset="0"/>
              </a:rPr>
              <a:t>T</a:t>
            </a:r>
            <a:r>
              <a:rPr lang="en-US" sz="1600" dirty="0">
                <a:solidFill>
                  <a:schemeClr val="tx1"/>
                </a:solidFill>
                <a:latin typeface="Calibri" panose="020F0502020204030204" pitchFamily="34" charset="0"/>
                <a:cs typeface="Calibri" panose="020F0502020204030204" pitchFamily="34" charset="0"/>
              </a:rPr>
              <a:t>opic ideas and comments on rollover topics.</a:t>
            </a:r>
          </a:p>
        </p:txBody>
      </p:sp>
      <p:sp>
        <p:nvSpPr>
          <p:cNvPr id="43" name="Rounded Rectangle 42">
            <a:extLst>
              <a:ext uri="{FF2B5EF4-FFF2-40B4-BE49-F238E27FC236}">
                <a16:creationId xmlns:a16="http://schemas.microsoft.com/office/drawing/2014/main" id="{22B2CD79-645D-3045-81E1-11D4F098F41E}"/>
              </a:ext>
            </a:extLst>
          </p:cNvPr>
          <p:cNvSpPr/>
          <p:nvPr/>
        </p:nvSpPr>
        <p:spPr>
          <a:xfrm>
            <a:off x="4547047" y="2173801"/>
            <a:ext cx="2819400" cy="1374930"/>
          </a:xfrm>
          <a:prstGeom prst="roundRect">
            <a:avLst/>
          </a:prstGeom>
          <a:gradFill flip="none" rotWithShape="1">
            <a:gsLst>
              <a:gs pos="0">
                <a:srgbClr val="00B0F0"/>
              </a:gs>
              <a:gs pos="92000">
                <a:schemeClr val="bg1"/>
              </a:gs>
              <a:gs pos="100000">
                <a:schemeClr val="bg1"/>
              </a:gs>
            </a:gsLst>
            <a:lin ang="27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chemeClr val="tx1"/>
                </a:solidFill>
                <a:latin typeface="Calibri" panose="020F0502020204030204" pitchFamily="34" charset="0"/>
                <a:cs typeface="Calibri" panose="020F0502020204030204" pitchFamily="34" charset="0"/>
              </a:rPr>
              <a:t>All FSTs and input are sorted and grouped.</a:t>
            </a:r>
          </a:p>
        </p:txBody>
      </p:sp>
      <p:sp>
        <p:nvSpPr>
          <p:cNvPr id="44" name="Rounded Rectangle 43">
            <a:extLst>
              <a:ext uri="{FF2B5EF4-FFF2-40B4-BE49-F238E27FC236}">
                <a16:creationId xmlns:a16="http://schemas.microsoft.com/office/drawing/2014/main" id="{387C2DCF-C85B-6143-BAE2-9A853F27CE6A}"/>
              </a:ext>
            </a:extLst>
          </p:cNvPr>
          <p:cNvSpPr/>
          <p:nvPr/>
        </p:nvSpPr>
        <p:spPr>
          <a:xfrm>
            <a:off x="7803664" y="2180028"/>
            <a:ext cx="2819400" cy="1374930"/>
          </a:xfrm>
          <a:prstGeom prst="roundRect">
            <a:avLst/>
          </a:prstGeom>
          <a:gradFill flip="none" rotWithShape="1">
            <a:gsLst>
              <a:gs pos="0">
                <a:schemeClr val="accent2">
                  <a:lumMod val="60000"/>
                  <a:lumOff val="40000"/>
                </a:schemeClr>
              </a:gs>
              <a:gs pos="93000">
                <a:schemeClr val="bg1"/>
              </a:gs>
              <a:gs pos="99000">
                <a:schemeClr val="bg1"/>
              </a:gs>
            </a:gsLst>
            <a:lin ang="27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Subject matter experts within the LPAG EC evaluate the input against the </a:t>
            </a:r>
            <a:r>
              <a:rPr lang="en-US" sz="1600" u="sng" dirty="0">
                <a:solidFill>
                  <a:schemeClr val="tx1"/>
                </a:solidFill>
                <a:latin typeface="Calibri" panose="020F0502020204030204" pitchFamily="34" charset="0"/>
                <a:cs typeface="Calibri" panose="020F0502020204030204" pitchFamily="34" charset="0"/>
              </a:rPr>
              <a:t>S</a:t>
            </a:r>
            <a:r>
              <a:rPr lang="en-US" sz="1600" dirty="0">
                <a:solidFill>
                  <a:schemeClr val="tx1"/>
                </a:solidFill>
                <a:latin typeface="Calibri" panose="020F0502020204030204" pitchFamily="34" charset="0"/>
                <a:cs typeface="Calibri" panose="020F0502020204030204" pitchFamily="34" charset="0"/>
              </a:rPr>
              <a:t>trategic </a:t>
            </a:r>
            <a:r>
              <a:rPr lang="en-US" sz="1600" u="sng" dirty="0">
                <a:solidFill>
                  <a:schemeClr val="tx1"/>
                </a:solidFill>
                <a:latin typeface="Calibri" panose="020F0502020204030204" pitchFamily="34" charset="0"/>
                <a:cs typeface="Calibri" panose="020F0502020204030204" pitchFamily="34" charset="0"/>
              </a:rPr>
              <a:t>S</a:t>
            </a:r>
            <a:r>
              <a:rPr lang="en-US" sz="1600" dirty="0">
                <a:solidFill>
                  <a:schemeClr val="tx1"/>
                </a:solidFill>
                <a:latin typeface="Calibri" panose="020F0502020204030204" pitchFamily="34" charset="0"/>
                <a:cs typeface="Calibri" panose="020F0502020204030204" pitchFamily="34" charset="0"/>
              </a:rPr>
              <a:t>cience </a:t>
            </a:r>
            <a:r>
              <a:rPr lang="en-US" sz="1600" u="sng" dirty="0">
                <a:solidFill>
                  <a:schemeClr val="tx1"/>
                </a:solidFill>
                <a:latin typeface="Calibri" panose="020F0502020204030204" pitchFamily="34" charset="0"/>
                <a:cs typeface="Calibri" panose="020F0502020204030204" pitchFamily="34" charset="0"/>
              </a:rPr>
              <a:t>A</a:t>
            </a:r>
            <a:r>
              <a:rPr lang="en-US" sz="1600" dirty="0">
                <a:solidFill>
                  <a:schemeClr val="tx1"/>
                </a:solidFill>
                <a:latin typeface="Calibri" panose="020F0502020204030204" pitchFamily="34" charset="0"/>
                <a:cs typeface="Calibri" panose="020F0502020204030204" pitchFamily="34" charset="0"/>
              </a:rPr>
              <a:t>reas.</a:t>
            </a:r>
          </a:p>
        </p:txBody>
      </p:sp>
      <p:sp>
        <p:nvSpPr>
          <p:cNvPr id="45" name="Rounded Rectangle 44">
            <a:extLst>
              <a:ext uri="{FF2B5EF4-FFF2-40B4-BE49-F238E27FC236}">
                <a16:creationId xmlns:a16="http://schemas.microsoft.com/office/drawing/2014/main" id="{6C43D497-2563-0642-946E-A21F807A1ACE}"/>
              </a:ext>
            </a:extLst>
          </p:cNvPr>
          <p:cNvSpPr/>
          <p:nvPr/>
        </p:nvSpPr>
        <p:spPr>
          <a:xfrm>
            <a:off x="1272441" y="4416270"/>
            <a:ext cx="2819400" cy="1374930"/>
          </a:xfrm>
          <a:prstGeom prst="roundRect">
            <a:avLst/>
          </a:prstGeom>
          <a:gradFill flip="none" rotWithShape="1">
            <a:gsLst>
              <a:gs pos="0">
                <a:schemeClr val="accent1">
                  <a:lumMod val="75000"/>
                </a:schemeClr>
              </a:gs>
              <a:gs pos="93000">
                <a:schemeClr val="bg1"/>
              </a:gs>
              <a:gs pos="100000">
                <a:schemeClr val="bg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New draft science topic list is developed.</a:t>
            </a:r>
          </a:p>
        </p:txBody>
      </p:sp>
      <p:sp>
        <p:nvSpPr>
          <p:cNvPr id="46" name="Rounded Rectangle 45">
            <a:extLst>
              <a:ext uri="{FF2B5EF4-FFF2-40B4-BE49-F238E27FC236}">
                <a16:creationId xmlns:a16="http://schemas.microsoft.com/office/drawing/2014/main" id="{964FC1D9-BDC5-344A-8044-21E1CE473D2A}"/>
              </a:ext>
            </a:extLst>
          </p:cNvPr>
          <p:cNvSpPr/>
          <p:nvPr/>
        </p:nvSpPr>
        <p:spPr>
          <a:xfrm>
            <a:off x="4549041" y="4411901"/>
            <a:ext cx="2819400" cy="1374930"/>
          </a:xfrm>
          <a:prstGeom prst="roundRect">
            <a:avLst/>
          </a:prstGeom>
          <a:gradFill flip="none" rotWithShape="1">
            <a:gsLst>
              <a:gs pos="0">
                <a:srgbClr val="00B0F0"/>
              </a:gs>
              <a:gs pos="98000">
                <a:schemeClr val="bg1">
                  <a:lumMod val="95000"/>
                </a:schemeClr>
              </a:gs>
              <a:gs pos="100000">
                <a:schemeClr val="bg1"/>
              </a:gs>
            </a:gsLst>
            <a:lin ang="27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Topic descriptions are developed incorporating community feedback** and rollover descriptions, where appropriate.</a:t>
            </a:r>
          </a:p>
        </p:txBody>
      </p:sp>
      <p:sp>
        <p:nvSpPr>
          <p:cNvPr id="47" name="Rounded Rectangle 46">
            <a:extLst>
              <a:ext uri="{FF2B5EF4-FFF2-40B4-BE49-F238E27FC236}">
                <a16:creationId xmlns:a16="http://schemas.microsoft.com/office/drawing/2014/main" id="{725479D7-C500-5642-8FAE-721082654CF4}"/>
              </a:ext>
            </a:extLst>
          </p:cNvPr>
          <p:cNvSpPr/>
          <p:nvPr/>
        </p:nvSpPr>
        <p:spPr>
          <a:xfrm>
            <a:off x="7825641" y="4411901"/>
            <a:ext cx="2819400" cy="1374930"/>
          </a:xfrm>
          <a:prstGeom prst="roundRect">
            <a:avLst/>
          </a:prstGeom>
          <a:gradFill flip="none" rotWithShape="1">
            <a:gsLst>
              <a:gs pos="0">
                <a:schemeClr val="accent2">
                  <a:lumMod val="60000"/>
                  <a:lumOff val="40000"/>
                </a:schemeClr>
              </a:gs>
              <a:gs pos="92000">
                <a:schemeClr val="bg1"/>
              </a:gs>
              <a:gs pos="100000">
                <a:schemeClr val="bg1"/>
              </a:gs>
            </a:gsLst>
            <a:lin ang="27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Final set of </a:t>
            </a:r>
            <a:r>
              <a:rPr lang="en-US" sz="1600" b="1" u="sng" dirty="0">
                <a:solidFill>
                  <a:schemeClr val="tx1"/>
                </a:solidFill>
              </a:rPr>
              <a:t>draft</a:t>
            </a:r>
            <a:r>
              <a:rPr lang="en-US" sz="1600" dirty="0">
                <a:solidFill>
                  <a:schemeClr val="tx1"/>
                </a:solidFill>
              </a:rPr>
              <a:t> FSTs are sent to the HQs program office for evaluation.</a:t>
            </a:r>
          </a:p>
        </p:txBody>
      </p:sp>
      <p:cxnSp>
        <p:nvCxnSpPr>
          <p:cNvPr id="69" name="Curved Connector 68">
            <a:extLst>
              <a:ext uri="{FF2B5EF4-FFF2-40B4-BE49-F238E27FC236}">
                <a16:creationId xmlns:a16="http://schemas.microsoft.com/office/drawing/2014/main" id="{DE0B2CB8-E9A5-2D43-91A4-DBC9E5C6BC94}"/>
              </a:ext>
            </a:extLst>
          </p:cNvPr>
          <p:cNvCxnSpPr>
            <a:stCxn id="47" idx="3"/>
            <a:endCxn id="42" idx="1"/>
          </p:cNvCxnSpPr>
          <p:nvPr/>
        </p:nvCxnSpPr>
        <p:spPr>
          <a:xfrm flipH="1" flipV="1">
            <a:off x="1244153" y="2827361"/>
            <a:ext cx="9400888" cy="2272005"/>
          </a:xfrm>
          <a:prstGeom prst="curvedConnector5">
            <a:avLst>
              <a:gd name="adj1" fmla="val -13850"/>
              <a:gd name="adj2" fmla="val 50000"/>
              <a:gd name="adj3" fmla="val 109621"/>
            </a:avLst>
          </a:prstGeom>
          <a:ln w="254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0A6BBE6-3BC2-FC44-8196-CA6242D6F8A9}"/>
              </a:ext>
            </a:extLst>
          </p:cNvPr>
          <p:cNvSpPr txBox="1"/>
          <p:nvPr/>
        </p:nvSpPr>
        <p:spPr>
          <a:xfrm>
            <a:off x="10823713" y="4290536"/>
            <a:ext cx="1139687" cy="738664"/>
          </a:xfrm>
          <a:prstGeom prst="rect">
            <a:avLst/>
          </a:prstGeom>
          <a:noFill/>
        </p:spPr>
        <p:txBody>
          <a:bodyPr wrap="square" rtlCol="0">
            <a:spAutoFit/>
          </a:bodyPr>
          <a:lstStyle/>
          <a:p>
            <a:r>
              <a:rPr lang="en-US" dirty="0"/>
              <a:t>Repeat ~ every other year</a:t>
            </a:r>
          </a:p>
        </p:txBody>
      </p:sp>
    </p:spTree>
    <p:extLst>
      <p:ext uri="{BB962C8B-B14F-4D97-AF65-F5344CB8AC3E}">
        <p14:creationId xmlns:p14="http://schemas.microsoft.com/office/powerpoint/2010/main" val="2592180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Calibri" panose="020F0502020204030204" pitchFamily="34" charset="0"/>
                <a:ea typeface="Times New Roman"/>
                <a:cs typeface="Calibri" panose="020F0502020204030204" pitchFamily="34" charset="0"/>
                <a:sym typeface="Times New Roman"/>
              </a:rPr>
              <a:pPr algn="r">
                <a:buClr>
                  <a:srgbClr val="000000"/>
                </a:buClr>
                <a:buSzPct val="25000"/>
              </a:pPr>
              <a:t>16</a:t>
            </a:fld>
            <a:endParaRPr lang="en-US" dirty="0">
              <a:solidFill>
                <a:schemeClr val="tx1"/>
              </a:solidFill>
              <a:latin typeface="Calibri" panose="020F0502020204030204" pitchFamily="34" charset="0"/>
              <a:ea typeface="Times New Roman"/>
              <a:cs typeface="Calibri" panose="020F0502020204030204" pitchFamily="34" charset="0"/>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Incorporation of FSTs into ROSES</a:t>
            </a:r>
            <a:endParaRPr lang="en-US" b="1" i="1" dirty="0">
              <a:solidFill>
                <a:srgbClr val="FFFF00"/>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vii</a:t>
            </a: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E769A37-B1FE-6247-B4F1-B05ECF31526F}"/>
              </a:ext>
            </a:extLst>
          </p:cNvPr>
          <p:cNvPicPr>
            <a:picLocks noChangeAspect="1"/>
          </p:cNvPicPr>
          <p:nvPr/>
        </p:nvPicPr>
        <p:blipFill>
          <a:blip r:embed="rId3"/>
          <a:stretch>
            <a:fillRect/>
          </a:stretch>
        </p:blipFill>
        <p:spPr>
          <a:xfrm>
            <a:off x="9220200" y="0"/>
            <a:ext cx="2971800" cy="1671638"/>
          </a:xfrm>
          <a:prstGeom prst="rect">
            <a:avLst/>
          </a:prstGeom>
        </p:spPr>
      </p:pic>
      <p:sp>
        <p:nvSpPr>
          <p:cNvPr id="42" name="Shape 169">
            <a:extLst>
              <a:ext uri="{FF2B5EF4-FFF2-40B4-BE49-F238E27FC236}">
                <a16:creationId xmlns:a16="http://schemas.microsoft.com/office/drawing/2014/main" id="{7F4A66AE-7E46-6541-8357-02E911EF7D08}"/>
              </a:ext>
            </a:extLst>
          </p:cNvPr>
          <p:cNvSpPr txBox="1"/>
          <p:nvPr/>
        </p:nvSpPr>
        <p:spPr>
          <a:xfrm>
            <a:off x="0" y="6553200"/>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dirty="0">
                <a:solidFill>
                  <a:schemeClr val="tx1"/>
                </a:solidFill>
                <a:latin typeface="Calibri" panose="020F0502020204030204" pitchFamily="34" charset="0"/>
                <a:ea typeface="Times New Roman"/>
                <a:cs typeface="Calibri" panose="020F0502020204030204" pitchFamily="34" charset="0"/>
                <a:sym typeface="Times New Roman"/>
              </a:rPr>
              <a:t>*Community are LPAG members.      |      **Acts as Executive Committee.  Refer to previous slide.  </a:t>
            </a:r>
            <a:endParaRPr lang="en-US" dirty="0">
              <a:solidFill>
                <a:srgbClr val="0432FF"/>
              </a:solidFill>
              <a:latin typeface="Calibri" panose="020F0502020204030204" pitchFamily="34" charset="0"/>
              <a:ea typeface="Times New Roman"/>
              <a:cs typeface="Calibri" panose="020F0502020204030204" pitchFamily="34" charset="0"/>
              <a:sym typeface="Times New Roman"/>
            </a:endParaRPr>
          </a:p>
        </p:txBody>
      </p:sp>
      <p:cxnSp>
        <p:nvCxnSpPr>
          <p:cNvPr id="6" name="Straight Arrow Connector 5">
            <a:extLst>
              <a:ext uri="{FF2B5EF4-FFF2-40B4-BE49-F238E27FC236}">
                <a16:creationId xmlns:a16="http://schemas.microsoft.com/office/drawing/2014/main" id="{D42D43CA-DC05-A241-9BF2-ACFDCC4BE19C}"/>
              </a:ext>
            </a:extLst>
          </p:cNvPr>
          <p:cNvCxnSpPr>
            <a:cxnSpLocks/>
          </p:cNvCxnSpPr>
          <p:nvPr/>
        </p:nvCxnSpPr>
        <p:spPr>
          <a:xfrm>
            <a:off x="2294755" y="3094188"/>
            <a:ext cx="388761" cy="0"/>
          </a:xfrm>
          <a:prstGeom prst="straightConnector1">
            <a:avLst/>
          </a:prstGeom>
          <a:ln w="38100">
            <a:solidFill>
              <a:srgbClr val="D94C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D56C314-4E78-1F47-895F-B233A23D9A09}"/>
              </a:ext>
            </a:extLst>
          </p:cNvPr>
          <p:cNvCxnSpPr>
            <a:cxnSpLocks/>
          </p:cNvCxnSpPr>
          <p:nvPr/>
        </p:nvCxnSpPr>
        <p:spPr>
          <a:xfrm>
            <a:off x="4693350" y="3094188"/>
            <a:ext cx="388762" cy="0"/>
          </a:xfrm>
          <a:prstGeom prst="straightConnector1">
            <a:avLst/>
          </a:prstGeom>
          <a:ln w="38100">
            <a:solidFill>
              <a:srgbClr val="D94C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5822871-10E7-BD4F-8CDF-798C972C845B}"/>
              </a:ext>
            </a:extLst>
          </p:cNvPr>
          <p:cNvCxnSpPr>
            <a:cxnSpLocks/>
          </p:cNvCxnSpPr>
          <p:nvPr/>
        </p:nvCxnSpPr>
        <p:spPr>
          <a:xfrm flipV="1">
            <a:off x="7094427" y="3094188"/>
            <a:ext cx="424103" cy="1"/>
          </a:xfrm>
          <a:prstGeom prst="straightConnector1">
            <a:avLst/>
          </a:prstGeom>
          <a:ln w="38100">
            <a:solidFill>
              <a:srgbClr val="D94C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C487C62-9FE9-764F-919D-0D1DEA76224B}"/>
              </a:ext>
            </a:extLst>
          </p:cNvPr>
          <p:cNvCxnSpPr>
            <a:cxnSpLocks/>
          </p:cNvCxnSpPr>
          <p:nvPr/>
        </p:nvCxnSpPr>
        <p:spPr>
          <a:xfrm flipV="1">
            <a:off x="7306478" y="3763812"/>
            <a:ext cx="1207029" cy="75896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B93BB1B-78E7-A246-A46C-EA43E92FE14A}"/>
              </a:ext>
            </a:extLst>
          </p:cNvPr>
          <p:cNvCxnSpPr>
            <a:cxnSpLocks/>
          </p:cNvCxnSpPr>
          <p:nvPr/>
        </p:nvCxnSpPr>
        <p:spPr>
          <a:xfrm>
            <a:off x="9508484" y="3094188"/>
            <a:ext cx="379919" cy="0"/>
          </a:xfrm>
          <a:prstGeom prst="straightConnector1">
            <a:avLst/>
          </a:prstGeom>
          <a:ln w="38100">
            <a:solidFill>
              <a:srgbClr val="D94C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1729D50-CD7D-5147-BB8B-C5B307AF972C}"/>
              </a:ext>
            </a:extLst>
          </p:cNvPr>
          <p:cNvSpPr txBox="1"/>
          <p:nvPr/>
        </p:nvSpPr>
        <p:spPr>
          <a:xfrm>
            <a:off x="1161758" y="2079997"/>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1</a:t>
            </a:r>
          </a:p>
        </p:txBody>
      </p:sp>
      <p:sp>
        <p:nvSpPr>
          <p:cNvPr id="69" name="TextBox 68">
            <a:extLst>
              <a:ext uri="{FF2B5EF4-FFF2-40B4-BE49-F238E27FC236}">
                <a16:creationId xmlns:a16="http://schemas.microsoft.com/office/drawing/2014/main" id="{AF665E80-4691-824E-8E8D-15EC786236AB}"/>
              </a:ext>
            </a:extLst>
          </p:cNvPr>
          <p:cNvSpPr txBox="1"/>
          <p:nvPr/>
        </p:nvSpPr>
        <p:spPr>
          <a:xfrm>
            <a:off x="3560353" y="2079996"/>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2</a:t>
            </a:r>
          </a:p>
        </p:txBody>
      </p:sp>
      <p:sp>
        <p:nvSpPr>
          <p:cNvPr id="70" name="TextBox 69">
            <a:extLst>
              <a:ext uri="{FF2B5EF4-FFF2-40B4-BE49-F238E27FC236}">
                <a16:creationId xmlns:a16="http://schemas.microsoft.com/office/drawing/2014/main" id="{4C9B722A-FDE4-2E41-94EC-637B49C2DEBC}"/>
              </a:ext>
            </a:extLst>
          </p:cNvPr>
          <p:cNvSpPr txBox="1"/>
          <p:nvPr/>
        </p:nvSpPr>
        <p:spPr>
          <a:xfrm>
            <a:off x="5958948" y="2064681"/>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3</a:t>
            </a:r>
          </a:p>
        </p:txBody>
      </p:sp>
      <p:sp>
        <p:nvSpPr>
          <p:cNvPr id="71" name="TextBox 70">
            <a:extLst>
              <a:ext uri="{FF2B5EF4-FFF2-40B4-BE49-F238E27FC236}">
                <a16:creationId xmlns:a16="http://schemas.microsoft.com/office/drawing/2014/main" id="{C994E388-53D0-874B-A968-77DF93814A07}"/>
              </a:ext>
            </a:extLst>
          </p:cNvPr>
          <p:cNvSpPr txBox="1"/>
          <p:nvPr/>
        </p:nvSpPr>
        <p:spPr>
          <a:xfrm>
            <a:off x="8375488" y="2074393"/>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4</a:t>
            </a:r>
          </a:p>
        </p:txBody>
      </p:sp>
      <p:sp>
        <p:nvSpPr>
          <p:cNvPr id="72" name="TextBox 71">
            <a:extLst>
              <a:ext uri="{FF2B5EF4-FFF2-40B4-BE49-F238E27FC236}">
                <a16:creationId xmlns:a16="http://schemas.microsoft.com/office/drawing/2014/main" id="{4437B0BB-1BAC-B945-BBCA-14DB5DD36246}"/>
              </a:ext>
            </a:extLst>
          </p:cNvPr>
          <p:cNvSpPr txBox="1"/>
          <p:nvPr/>
        </p:nvSpPr>
        <p:spPr>
          <a:xfrm>
            <a:off x="10754204" y="2082070"/>
            <a:ext cx="276038"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5</a:t>
            </a:r>
          </a:p>
        </p:txBody>
      </p:sp>
      <p:sp>
        <p:nvSpPr>
          <p:cNvPr id="74" name="TextBox 73">
            <a:extLst>
              <a:ext uri="{FF2B5EF4-FFF2-40B4-BE49-F238E27FC236}">
                <a16:creationId xmlns:a16="http://schemas.microsoft.com/office/drawing/2014/main" id="{27A59C37-C78B-C54E-BECB-C8E7F89B86A8}"/>
              </a:ext>
            </a:extLst>
          </p:cNvPr>
          <p:cNvSpPr txBox="1"/>
          <p:nvPr/>
        </p:nvSpPr>
        <p:spPr>
          <a:xfrm>
            <a:off x="7125178" y="4165242"/>
            <a:ext cx="362600"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4a</a:t>
            </a:r>
          </a:p>
        </p:txBody>
      </p:sp>
      <p:sp>
        <p:nvSpPr>
          <p:cNvPr id="75" name="TextBox 74">
            <a:extLst>
              <a:ext uri="{FF2B5EF4-FFF2-40B4-BE49-F238E27FC236}">
                <a16:creationId xmlns:a16="http://schemas.microsoft.com/office/drawing/2014/main" id="{2CC574EA-C2B3-E741-BAF4-C4BB337B83D7}"/>
              </a:ext>
            </a:extLst>
          </p:cNvPr>
          <p:cNvSpPr txBox="1"/>
          <p:nvPr/>
        </p:nvSpPr>
        <p:spPr>
          <a:xfrm>
            <a:off x="9465203" y="4171975"/>
            <a:ext cx="370614"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4b</a:t>
            </a:r>
          </a:p>
        </p:txBody>
      </p:sp>
      <p:cxnSp>
        <p:nvCxnSpPr>
          <p:cNvPr id="79" name="Straight Arrow Connector 78">
            <a:extLst>
              <a:ext uri="{FF2B5EF4-FFF2-40B4-BE49-F238E27FC236}">
                <a16:creationId xmlns:a16="http://schemas.microsoft.com/office/drawing/2014/main" id="{D3B4F5EF-4AD0-404F-8409-1CCDDA1969B9}"/>
              </a:ext>
            </a:extLst>
          </p:cNvPr>
          <p:cNvCxnSpPr>
            <a:cxnSpLocks/>
          </p:cNvCxnSpPr>
          <p:nvPr/>
        </p:nvCxnSpPr>
        <p:spPr>
          <a:xfrm flipH="1" flipV="1">
            <a:off x="8527888" y="3769732"/>
            <a:ext cx="1118615" cy="74624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8C6B0CD8-2B9A-544D-B507-871F563A2A58}"/>
              </a:ext>
            </a:extLst>
          </p:cNvPr>
          <p:cNvSpPr/>
          <p:nvPr/>
        </p:nvSpPr>
        <p:spPr>
          <a:xfrm>
            <a:off x="304800" y="2411362"/>
            <a:ext cx="1989955" cy="1340467"/>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a:gsLst>
              <a:gs pos="0">
                <a:srgbClr val="D94C00"/>
              </a:gs>
              <a:gs pos="100000">
                <a:schemeClr val="bg1"/>
              </a:gs>
            </a:gsLst>
          </a:gradFill>
          <a:ln>
            <a:solidFill>
              <a:srgbClr val="D94C00"/>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marL="0" lvl="0" indent="0" algn="ctr" defTabSz="8890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Community* Input</a:t>
            </a:r>
          </a:p>
        </p:txBody>
      </p:sp>
      <p:sp>
        <p:nvSpPr>
          <p:cNvPr id="54" name="Freeform 53">
            <a:extLst>
              <a:ext uri="{FF2B5EF4-FFF2-40B4-BE49-F238E27FC236}">
                <a16:creationId xmlns:a16="http://schemas.microsoft.com/office/drawing/2014/main" id="{0F64C15B-A5AF-3B45-8002-BD732E14C9DC}"/>
              </a:ext>
            </a:extLst>
          </p:cNvPr>
          <p:cNvSpPr/>
          <p:nvPr/>
        </p:nvSpPr>
        <p:spPr>
          <a:xfrm>
            <a:off x="2703394" y="2411362"/>
            <a:ext cx="1989956" cy="1340467"/>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a:gsLst>
              <a:gs pos="0">
                <a:srgbClr val="D94C00"/>
              </a:gs>
              <a:gs pos="100000">
                <a:schemeClr val="bg1"/>
              </a:gs>
            </a:gsLst>
          </a:gradFill>
          <a:ln>
            <a:solidFill>
              <a:srgbClr val="D94C00"/>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lvl="0" algn="ctr" defTabSz="889000">
              <a:lnSpc>
                <a:spcPct val="90000"/>
              </a:lnSpc>
              <a:spcBef>
                <a:spcPct val="0"/>
              </a:spcBef>
              <a:spcAft>
                <a:spcPct val="35000"/>
              </a:spcAft>
            </a:pPr>
            <a:r>
              <a:rPr lang="en-US" sz="1800" kern="1200" dirty="0">
                <a:solidFill>
                  <a:schemeClr val="tx1"/>
                </a:solidFill>
                <a:latin typeface="Calibri" panose="020F0502020204030204" pitchFamily="34" charset="0"/>
                <a:cs typeface="Calibri" panose="020F0502020204030204" pitchFamily="34" charset="0"/>
              </a:rPr>
              <a:t>LWS Program Analysis Group (LPAG)** develops </a:t>
            </a:r>
            <a:r>
              <a:rPr lang="en-US" sz="1800" b="1" kern="1200" dirty="0">
                <a:solidFill>
                  <a:schemeClr val="bg1"/>
                </a:solidFill>
                <a:latin typeface="Calibri" panose="020F0502020204030204" pitchFamily="34" charset="0"/>
                <a:cs typeface="Calibri" panose="020F0502020204030204" pitchFamily="34" charset="0"/>
              </a:rPr>
              <a:t>draft</a:t>
            </a:r>
            <a:r>
              <a:rPr lang="en-US" sz="1800" kern="1200" dirty="0">
                <a:solidFill>
                  <a:schemeClr val="tx1"/>
                </a:solidFill>
                <a:latin typeface="Calibri" panose="020F0502020204030204" pitchFamily="34" charset="0"/>
                <a:cs typeface="Calibri" panose="020F0502020204030204" pitchFamily="34" charset="0"/>
              </a:rPr>
              <a:t> set of FSTs.</a:t>
            </a:r>
          </a:p>
        </p:txBody>
      </p:sp>
      <p:sp>
        <p:nvSpPr>
          <p:cNvPr id="55" name="Freeform 54">
            <a:extLst>
              <a:ext uri="{FF2B5EF4-FFF2-40B4-BE49-F238E27FC236}">
                <a16:creationId xmlns:a16="http://schemas.microsoft.com/office/drawing/2014/main" id="{3F0A4511-C73A-1D42-AE35-033D6A1C2C60}"/>
              </a:ext>
            </a:extLst>
          </p:cNvPr>
          <p:cNvSpPr/>
          <p:nvPr/>
        </p:nvSpPr>
        <p:spPr>
          <a:xfrm>
            <a:off x="5096602" y="2423955"/>
            <a:ext cx="1989954" cy="1340467"/>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a:gsLst>
              <a:gs pos="0">
                <a:srgbClr val="D94C00"/>
              </a:gs>
              <a:gs pos="100000">
                <a:schemeClr val="bg1"/>
              </a:gs>
            </a:gsLst>
          </a:gradFill>
          <a:ln>
            <a:solidFill>
              <a:srgbClr val="D94C00"/>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lvl="0" algn="ctr" defTabSz="889000">
              <a:lnSpc>
                <a:spcPct val="90000"/>
              </a:lnSpc>
              <a:spcBef>
                <a:spcPct val="0"/>
              </a:spcBef>
              <a:spcAft>
                <a:spcPct val="35000"/>
              </a:spcAft>
            </a:pPr>
            <a:r>
              <a:rPr lang="en-US" sz="1800" kern="1200" dirty="0">
                <a:solidFill>
                  <a:schemeClr val="tx1"/>
                </a:solidFill>
                <a:latin typeface="Calibri" panose="020F0502020204030204" pitchFamily="34" charset="0"/>
                <a:cs typeface="Calibri" panose="020F0502020204030204" pitchFamily="34" charset="0"/>
              </a:rPr>
              <a:t>NASA Heliophysics Division</a:t>
            </a:r>
          </a:p>
        </p:txBody>
      </p:sp>
      <p:sp>
        <p:nvSpPr>
          <p:cNvPr id="56" name="Freeform 55">
            <a:extLst>
              <a:ext uri="{FF2B5EF4-FFF2-40B4-BE49-F238E27FC236}">
                <a16:creationId xmlns:a16="http://schemas.microsoft.com/office/drawing/2014/main" id="{8956BCEF-6842-E145-98C9-58CB1B0FDFA8}"/>
              </a:ext>
            </a:extLst>
          </p:cNvPr>
          <p:cNvSpPr/>
          <p:nvPr/>
        </p:nvSpPr>
        <p:spPr>
          <a:xfrm>
            <a:off x="7518530" y="2399036"/>
            <a:ext cx="1989954" cy="1340467"/>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a:gsLst>
              <a:gs pos="0">
                <a:srgbClr val="D94C00"/>
              </a:gs>
              <a:gs pos="100000">
                <a:schemeClr val="bg1"/>
              </a:gs>
            </a:gsLst>
          </a:gradFill>
          <a:ln>
            <a:solidFill>
              <a:srgbClr val="D94C00"/>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lvl="0" algn="ctr" defTabSz="889000">
              <a:lnSpc>
                <a:spcPct val="90000"/>
              </a:lnSpc>
              <a:spcBef>
                <a:spcPct val="0"/>
              </a:spcBef>
              <a:spcAft>
                <a:spcPct val="35000"/>
              </a:spcAft>
            </a:pPr>
            <a:r>
              <a:rPr lang="en-US" sz="1800" kern="1200" dirty="0">
                <a:solidFill>
                  <a:schemeClr val="tx1"/>
                </a:solidFill>
                <a:latin typeface="Calibri" panose="020F0502020204030204" pitchFamily="34" charset="0"/>
                <a:cs typeface="Calibri" panose="020F0502020204030204" pitchFamily="34" charset="0"/>
              </a:rPr>
              <a:t>Draft FSTs revised</a:t>
            </a:r>
          </a:p>
        </p:txBody>
      </p:sp>
      <p:sp>
        <p:nvSpPr>
          <p:cNvPr id="57" name="Freeform 56">
            <a:extLst>
              <a:ext uri="{FF2B5EF4-FFF2-40B4-BE49-F238E27FC236}">
                <a16:creationId xmlns:a16="http://schemas.microsoft.com/office/drawing/2014/main" id="{13020C41-BE8F-4846-8A0A-ED9DC6125ABB}"/>
              </a:ext>
            </a:extLst>
          </p:cNvPr>
          <p:cNvSpPr/>
          <p:nvPr/>
        </p:nvSpPr>
        <p:spPr>
          <a:xfrm>
            <a:off x="9897246" y="2368393"/>
            <a:ext cx="1989954" cy="1340467"/>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a:gsLst>
              <a:gs pos="0">
                <a:srgbClr val="D94C00"/>
              </a:gs>
              <a:gs pos="100000">
                <a:schemeClr val="bg1"/>
              </a:gs>
            </a:gsLst>
          </a:gradFill>
          <a:ln>
            <a:solidFill>
              <a:srgbClr val="D94C00"/>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lvl="0" algn="ctr" defTabSz="889000">
              <a:lnSpc>
                <a:spcPct val="90000"/>
              </a:lnSpc>
              <a:spcBef>
                <a:spcPct val="0"/>
              </a:spcBef>
              <a:spcAft>
                <a:spcPct val="35000"/>
              </a:spcAft>
            </a:pPr>
            <a:r>
              <a:rPr lang="en-US" sz="1800" kern="1200" dirty="0">
                <a:solidFill>
                  <a:schemeClr val="tx1"/>
                </a:solidFill>
                <a:latin typeface="Calibri" panose="020F0502020204030204" pitchFamily="34" charset="0"/>
                <a:cs typeface="Calibri" panose="020F0502020204030204" pitchFamily="34" charset="0"/>
              </a:rPr>
              <a:t>Final FSTs selected for LWS Science ROSES Calls</a:t>
            </a:r>
          </a:p>
        </p:txBody>
      </p:sp>
      <p:sp>
        <p:nvSpPr>
          <p:cNvPr id="66" name="Freeform 65">
            <a:extLst>
              <a:ext uri="{FF2B5EF4-FFF2-40B4-BE49-F238E27FC236}">
                <a16:creationId xmlns:a16="http://schemas.microsoft.com/office/drawing/2014/main" id="{FAFC359B-2AE4-694D-BA67-3ED5958862F6}"/>
              </a:ext>
            </a:extLst>
          </p:cNvPr>
          <p:cNvSpPr/>
          <p:nvPr/>
        </p:nvSpPr>
        <p:spPr>
          <a:xfrm>
            <a:off x="6311501" y="4491133"/>
            <a:ext cx="1989954" cy="1061436"/>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a:gsLst>
              <a:gs pos="0">
                <a:srgbClr val="00B0F0"/>
              </a:gs>
              <a:gs pos="100000">
                <a:schemeClr val="bg1"/>
              </a:gs>
            </a:gsLst>
          </a:gradFill>
          <a:ln>
            <a:solidFill>
              <a:srgbClr val="0070C0"/>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lvl="0" algn="ctr" defTabSz="889000">
              <a:lnSpc>
                <a:spcPct val="90000"/>
              </a:lnSpc>
              <a:spcBef>
                <a:spcPct val="0"/>
              </a:spcBef>
              <a:spcAft>
                <a:spcPct val="35000"/>
              </a:spcAft>
            </a:pPr>
            <a:r>
              <a:rPr lang="en-US" sz="1800" kern="1200" dirty="0">
                <a:solidFill>
                  <a:schemeClr val="tx1"/>
                </a:solidFill>
                <a:latin typeface="Calibri" panose="020F0502020204030204" pitchFamily="34" charset="0"/>
                <a:cs typeface="Calibri" panose="020F0502020204030204" pitchFamily="34" charset="0"/>
              </a:rPr>
              <a:t>Past FSTs </a:t>
            </a:r>
          </a:p>
          <a:p>
            <a:pPr lvl="0" algn="ctr" defTabSz="889000">
              <a:lnSpc>
                <a:spcPct val="90000"/>
              </a:lnSpc>
              <a:spcBef>
                <a:spcPct val="0"/>
              </a:spcBef>
              <a:spcAft>
                <a:spcPct val="35000"/>
              </a:spcAft>
            </a:pPr>
            <a:r>
              <a:rPr lang="en-US" sz="1800" kern="1200" dirty="0">
                <a:solidFill>
                  <a:schemeClr val="tx1"/>
                </a:solidFill>
                <a:latin typeface="Calibri" panose="020F0502020204030204" pitchFamily="34" charset="0"/>
                <a:cs typeface="Calibri" panose="020F0502020204030204" pitchFamily="34" charset="0"/>
              </a:rPr>
              <a:t>(5-6 years)</a:t>
            </a:r>
          </a:p>
        </p:txBody>
      </p:sp>
      <p:sp>
        <p:nvSpPr>
          <p:cNvPr id="73" name="Freeform 72">
            <a:extLst>
              <a:ext uri="{FF2B5EF4-FFF2-40B4-BE49-F238E27FC236}">
                <a16:creationId xmlns:a16="http://schemas.microsoft.com/office/drawing/2014/main" id="{F702E692-4694-6542-B8D2-4E42B17676E5}"/>
              </a:ext>
            </a:extLst>
          </p:cNvPr>
          <p:cNvSpPr/>
          <p:nvPr/>
        </p:nvSpPr>
        <p:spPr>
          <a:xfrm>
            <a:off x="8651526" y="4491133"/>
            <a:ext cx="1989954" cy="1061436"/>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a:gsLst>
              <a:gs pos="0">
                <a:srgbClr val="00B0F0"/>
              </a:gs>
              <a:gs pos="100000">
                <a:schemeClr val="bg1"/>
              </a:gs>
            </a:gsLst>
          </a:gradFill>
          <a:ln>
            <a:solidFill>
              <a:srgbClr val="0070C0"/>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lvl="0" algn="ctr" defTabSz="889000">
              <a:lnSpc>
                <a:spcPct val="90000"/>
              </a:lnSpc>
              <a:spcBef>
                <a:spcPct val="0"/>
              </a:spcBef>
              <a:spcAft>
                <a:spcPct val="35000"/>
              </a:spcAft>
            </a:pPr>
            <a:r>
              <a:rPr lang="en-US" sz="1800" kern="1200" dirty="0">
                <a:solidFill>
                  <a:schemeClr val="tx1"/>
                </a:solidFill>
                <a:latin typeface="Calibri" panose="020F0502020204030204" pitchFamily="34" charset="0"/>
                <a:cs typeface="Calibri" panose="020F0502020204030204" pitchFamily="34" charset="0"/>
              </a:rPr>
              <a:t>Available Budget</a:t>
            </a:r>
          </a:p>
        </p:txBody>
      </p:sp>
    </p:spTree>
    <p:extLst>
      <p:ext uri="{BB962C8B-B14F-4D97-AF65-F5344CB8AC3E}">
        <p14:creationId xmlns:p14="http://schemas.microsoft.com/office/powerpoint/2010/main" val="2709359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17</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157355"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Questions?</a:t>
            </a:r>
            <a:endParaRPr lang="en-US" b="1" i="1" dirty="0">
              <a:solidFill>
                <a:srgbClr val="FFFF00"/>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viii</a:t>
            </a:r>
          </a:p>
        </p:txBody>
      </p:sp>
      <p:sp>
        <p:nvSpPr>
          <p:cNvPr id="4" name="TextBox 3">
            <a:extLst>
              <a:ext uri="{FF2B5EF4-FFF2-40B4-BE49-F238E27FC236}">
                <a16:creationId xmlns:a16="http://schemas.microsoft.com/office/drawing/2014/main" id="{7240D0DA-D9EA-9546-998B-73299D6067AF}"/>
              </a:ext>
            </a:extLst>
          </p:cNvPr>
          <p:cNvSpPr txBox="1"/>
          <p:nvPr/>
        </p:nvSpPr>
        <p:spPr>
          <a:xfrm>
            <a:off x="511629" y="2026885"/>
            <a:ext cx="11447585" cy="1200329"/>
          </a:xfrm>
          <a:prstGeom prst="rect">
            <a:avLst/>
          </a:prstGeom>
          <a:noFill/>
        </p:spPr>
        <p:txBody>
          <a:bodyPr wrap="square" rtlCol="0">
            <a:spAutoFit/>
          </a:bodyPr>
          <a:lstStyle/>
          <a:p>
            <a:pPr>
              <a:buClr>
                <a:srgbClr val="000000"/>
              </a:buClr>
              <a:buSzPct val="100000"/>
            </a:pPr>
            <a:r>
              <a:rPr lang="en-US" sz="2400" dirty="0">
                <a:solidFill>
                  <a:schemeClr val="tx1"/>
                </a:solidFill>
                <a:highlight>
                  <a:srgbClr val="FFFF00"/>
                </a:highlight>
                <a:latin typeface="Calibri" panose="020F0502020204030204" pitchFamily="34" charset="0"/>
                <a:cs typeface="Calibri" panose="020F0502020204030204" pitchFamily="34" charset="0"/>
              </a:rPr>
              <a:t>This is a chance for you to influence future research opportunities…</a:t>
            </a:r>
          </a:p>
          <a:p>
            <a:pPr>
              <a:buClr>
                <a:srgbClr val="000000"/>
              </a:buClr>
              <a:buSzPct val="100000"/>
            </a:pP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Please take advantage of this opportunity!</a:t>
            </a:r>
            <a:endParaRPr lang="en-US" sz="2000" dirty="0">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3BE5A5F-505F-CB49-A80B-6769A92C3EF0}"/>
              </a:ext>
            </a:extLst>
          </p:cNvPr>
          <p:cNvPicPr>
            <a:picLocks noChangeAspect="1"/>
          </p:cNvPicPr>
          <p:nvPr/>
        </p:nvPicPr>
        <p:blipFill>
          <a:blip r:embed="rId3"/>
          <a:stretch>
            <a:fillRect/>
          </a:stretch>
        </p:blipFill>
        <p:spPr>
          <a:xfrm>
            <a:off x="8077199" y="36226"/>
            <a:ext cx="4109357" cy="1643743"/>
          </a:xfrm>
          <a:prstGeom prst="rect">
            <a:avLst/>
          </a:prstGeom>
        </p:spPr>
      </p:pic>
      <p:sp>
        <p:nvSpPr>
          <p:cNvPr id="15" name="Shape 169">
            <a:extLst>
              <a:ext uri="{FF2B5EF4-FFF2-40B4-BE49-F238E27FC236}">
                <a16:creationId xmlns:a16="http://schemas.microsoft.com/office/drawing/2014/main" id="{809ACF27-8143-EC4B-BBB5-45D75DD2E12D}"/>
              </a:ext>
            </a:extLst>
          </p:cNvPr>
          <p:cNvSpPr txBox="1"/>
          <p:nvPr/>
        </p:nvSpPr>
        <p:spPr>
          <a:xfrm>
            <a:off x="0" y="6553200"/>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dirty="0">
                <a:solidFill>
                  <a:schemeClr val="tx1"/>
                </a:solidFill>
                <a:latin typeface="Calibri" panose="020F0502020204030204" pitchFamily="34" charset="0"/>
                <a:ea typeface="Times New Roman"/>
                <a:cs typeface="Calibri" panose="020F0502020204030204" pitchFamily="34" charset="0"/>
                <a:sym typeface="Times New Roman"/>
              </a:rPr>
              <a:t>--  </a:t>
            </a:r>
            <a:endParaRPr lang="en-US" dirty="0">
              <a:solidFill>
                <a:srgbClr val="0432F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1305949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540236-D852-A14D-AC82-1119DB1D356A}"/>
              </a:ext>
            </a:extLst>
          </p:cNvPr>
          <p:cNvSpPr>
            <a:spLocks noGrp="1"/>
          </p:cNvSpPr>
          <p:nvPr>
            <p:ph type="title"/>
          </p:nvPr>
        </p:nvSpPr>
        <p:spPr>
          <a:xfrm>
            <a:off x="914400" y="271044"/>
            <a:ext cx="7823201" cy="1143000"/>
          </a:xfrm>
        </p:spPr>
        <p:txBody>
          <a:bodyPr/>
          <a:lstStyle/>
          <a:p>
            <a:pPr algn="l"/>
            <a:r>
              <a:rPr lang="en-US" dirty="0">
                <a:solidFill>
                  <a:schemeClr val="bg1"/>
                </a:solidFill>
                <a:latin typeface="Calibri" panose="020F0502020204030204" pitchFamily="34" charset="0"/>
                <a:cs typeface="Calibri" panose="020F0502020204030204" pitchFamily="34" charset="0"/>
              </a:rPr>
              <a:t>Outline</a:t>
            </a:r>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2</a:t>
            </a:fld>
            <a:endParaRPr lang="en-US" dirty="0">
              <a:solidFill>
                <a:schemeClr val="tx1"/>
              </a:solidFill>
              <a:latin typeface="Times New Roman"/>
              <a:ea typeface="Times New Roman"/>
              <a:cs typeface="Times New Roman"/>
              <a:sym typeface="Times New Roman"/>
            </a:endParaRPr>
          </a:p>
        </p:txBody>
      </p:sp>
      <p:sp>
        <p:nvSpPr>
          <p:cNvPr id="6" name="TextBox 5">
            <a:extLst>
              <a:ext uri="{FF2B5EF4-FFF2-40B4-BE49-F238E27FC236}">
                <a16:creationId xmlns:a16="http://schemas.microsoft.com/office/drawing/2014/main" id="{62B734FC-8517-E54E-B1C2-8D44E190C04D}"/>
              </a:ext>
            </a:extLst>
          </p:cNvPr>
          <p:cNvSpPr txBox="1"/>
          <p:nvPr/>
        </p:nvSpPr>
        <p:spPr>
          <a:xfrm>
            <a:off x="1957387" y="1822638"/>
            <a:ext cx="9320213" cy="4862870"/>
          </a:xfrm>
          <a:prstGeom prst="rect">
            <a:avLst/>
          </a:prstGeom>
          <a:noFill/>
        </p:spPr>
        <p:txBody>
          <a:bodyPr wrap="square" rtlCol="0">
            <a:spAutoFit/>
          </a:bodyPr>
          <a:lstStyle/>
          <a:p>
            <a:pPr marL="514350" indent="-514350">
              <a:spcAft>
                <a:spcPts val="1200"/>
              </a:spcAft>
              <a:buClr>
                <a:schemeClr val="tx1"/>
              </a:buClr>
              <a:buSzPct val="101000"/>
              <a:buFont typeface="+mj-lt"/>
              <a:buAutoNum type="romanLcPeriod"/>
            </a:pPr>
            <a:r>
              <a:rPr lang="en-US" sz="2400" dirty="0">
                <a:solidFill>
                  <a:schemeClr val="tx1"/>
                </a:solidFill>
                <a:latin typeface="Calibri" panose="020F0502020204030204" pitchFamily="34" charset="0"/>
                <a:ea typeface="MS PGothic" pitchFamily="34" charset="-128"/>
                <a:cs typeface="Calibri" panose="020F0502020204030204" pitchFamily="34" charset="0"/>
              </a:rPr>
              <a:t>Introduce the LWS Program Analysis Group.</a:t>
            </a:r>
          </a:p>
          <a:p>
            <a:pPr marL="514350" indent="-514350">
              <a:spcAft>
                <a:spcPts val="1200"/>
              </a:spcAft>
              <a:buClr>
                <a:schemeClr val="tx1"/>
              </a:buClr>
              <a:buSzPct val="101000"/>
              <a:buFont typeface="+mj-lt"/>
              <a:buAutoNum type="romanLcPeriod"/>
            </a:pPr>
            <a:r>
              <a:rPr lang="en-US" sz="2400" dirty="0">
                <a:solidFill>
                  <a:schemeClr val="tx1"/>
                </a:solidFill>
                <a:latin typeface="Calibri" panose="020F0502020204030204" pitchFamily="34" charset="0"/>
                <a:ea typeface="MS PGothic" pitchFamily="34" charset="-128"/>
                <a:cs typeface="Calibri" panose="020F0502020204030204" pitchFamily="34" charset="0"/>
              </a:rPr>
              <a:t>Brief overview of </a:t>
            </a:r>
            <a:r>
              <a:rPr lang="en-US" sz="2400" u="sng" dirty="0">
                <a:solidFill>
                  <a:schemeClr val="tx1"/>
                </a:solidFill>
                <a:latin typeface="Calibri" panose="020F0502020204030204" pitchFamily="34" charset="0"/>
                <a:ea typeface="MS PGothic" pitchFamily="34" charset="-128"/>
                <a:cs typeface="Calibri" panose="020F0502020204030204" pitchFamily="34" charset="0"/>
              </a:rPr>
              <a:t>S</a:t>
            </a:r>
            <a:r>
              <a:rPr lang="en-US" sz="2400" dirty="0">
                <a:solidFill>
                  <a:schemeClr val="tx1"/>
                </a:solidFill>
                <a:latin typeface="Calibri" panose="020F0502020204030204" pitchFamily="34" charset="0"/>
                <a:ea typeface="MS PGothic" pitchFamily="34" charset="-128"/>
                <a:cs typeface="Calibri" panose="020F0502020204030204" pitchFamily="34" charset="0"/>
              </a:rPr>
              <a:t>trategic </a:t>
            </a:r>
            <a:r>
              <a:rPr lang="en-US" sz="2400" u="sng" dirty="0">
                <a:solidFill>
                  <a:schemeClr val="tx1"/>
                </a:solidFill>
                <a:latin typeface="Calibri" panose="020F0502020204030204" pitchFamily="34" charset="0"/>
                <a:ea typeface="MS PGothic" pitchFamily="34" charset="-128"/>
                <a:cs typeface="Calibri" panose="020F0502020204030204" pitchFamily="34" charset="0"/>
              </a:rPr>
              <a:t>S</a:t>
            </a:r>
            <a:r>
              <a:rPr lang="en-US" sz="2400" dirty="0">
                <a:solidFill>
                  <a:schemeClr val="tx1"/>
                </a:solidFill>
                <a:latin typeface="Calibri" panose="020F0502020204030204" pitchFamily="34" charset="0"/>
                <a:ea typeface="MS PGothic" pitchFamily="34" charset="-128"/>
                <a:cs typeface="Calibri" panose="020F0502020204030204" pitchFamily="34" charset="0"/>
              </a:rPr>
              <a:t>cience </a:t>
            </a:r>
            <a:r>
              <a:rPr lang="en-US" sz="2400" u="sng" dirty="0">
                <a:solidFill>
                  <a:schemeClr val="tx1"/>
                </a:solidFill>
                <a:latin typeface="Calibri" panose="020F0502020204030204" pitchFamily="34" charset="0"/>
                <a:ea typeface="MS PGothic" pitchFamily="34" charset="-128"/>
                <a:cs typeface="Calibri" panose="020F0502020204030204" pitchFamily="34" charset="0"/>
              </a:rPr>
              <a:t>A</a:t>
            </a:r>
            <a:r>
              <a:rPr lang="en-US" sz="2400" dirty="0">
                <a:solidFill>
                  <a:schemeClr val="tx1"/>
                </a:solidFill>
                <a:latin typeface="Calibri" panose="020F0502020204030204" pitchFamily="34" charset="0"/>
                <a:ea typeface="MS PGothic" pitchFamily="34" charset="-128"/>
                <a:cs typeface="Calibri" panose="020F0502020204030204" pitchFamily="34" charset="0"/>
              </a:rPr>
              <a:t>reas and </a:t>
            </a:r>
            <a:r>
              <a:rPr lang="en-US" sz="2400" u="sng" dirty="0">
                <a:solidFill>
                  <a:schemeClr val="tx1"/>
                </a:solidFill>
                <a:latin typeface="Calibri" panose="020F0502020204030204" pitchFamily="34" charset="0"/>
                <a:ea typeface="MS PGothic" pitchFamily="34" charset="-128"/>
                <a:cs typeface="Calibri" panose="020F0502020204030204" pitchFamily="34" charset="0"/>
              </a:rPr>
              <a:t>F</a:t>
            </a:r>
            <a:r>
              <a:rPr lang="en-US" sz="2400" dirty="0">
                <a:solidFill>
                  <a:schemeClr val="tx1"/>
                </a:solidFill>
                <a:latin typeface="Calibri" panose="020F0502020204030204" pitchFamily="34" charset="0"/>
                <a:ea typeface="MS PGothic" pitchFamily="34" charset="-128"/>
                <a:cs typeface="Calibri" panose="020F0502020204030204" pitchFamily="34" charset="0"/>
              </a:rPr>
              <a:t>ocused </a:t>
            </a:r>
            <a:r>
              <a:rPr lang="en-US" sz="2400" u="sng" dirty="0">
                <a:solidFill>
                  <a:schemeClr val="tx1"/>
                </a:solidFill>
                <a:latin typeface="Calibri" panose="020F0502020204030204" pitchFamily="34" charset="0"/>
                <a:ea typeface="MS PGothic" pitchFamily="34" charset="-128"/>
                <a:cs typeface="Calibri" panose="020F0502020204030204" pitchFamily="34" charset="0"/>
              </a:rPr>
              <a:t>S</a:t>
            </a:r>
            <a:r>
              <a:rPr lang="en-US" sz="2400" dirty="0">
                <a:solidFill>
                  <a:schemeClr val="tx1"/>
                </a:solidFill>
                <a:latin typeface="Calibri" panose="020F0502020204030204" pitchFamily="34" charset="0"/>
                <a:ea typeface="MS PGothic" pitchFamily="34" charset="-128"/>
                <a:cs typeface="Calibri" panose="020F0502020204030204" pitchFamily="34" charset="0"/>
              </a:rPr>
              <a:t>cience </a:t>
            </a:r>
            <a:r>
              <a:rPr lang="en-US" sz="2400" u="sng" dirty="0">
                <a:solidFill>
                  <a:schemeClr val="tx1"/>
                </a:solidFill>
                <a:latin typeface="Calibri" panose="020F0502020204030204" pitchFamily="34" charset="0"/>
                <a:ea typeface="MS PGothic" pitchFamily="34" charset="-128"/>
                <a:cs typeface="Calibri" panose="020F0502020204030204" pitchFamily="34" charset="0"/>
              </a:rPr>
              <a:t>T</a:t>
            </a:r>
            <a:r>
              <a:rPr lang="en-US" sz="2400" dirty="0">
                <a:solidFill>
                  <a:schemeClr val="tx1"/>
                </a:solidFill>
                <a:latin typeface="Calibri" panose="020F0502020204030204" pitchFamily="34" charset="0"/>
                <a:ea typeface="MS PGothic" pitchFamily="34" charset="-128"/>
                <a:cs typeface="Calibri" panose="020F0502020204030204" pitchFamily="34" charset="0"/>
              </a:rPr>
              <a:t>opics.</a:t>
            </a:r>
          </a:p>
          <a:p>
            <a:pPr marL="514350" indent="-514350">
              <a:spcAft>
                <a:spcPts val="1200"/>
              </a:spcAft>
              <a:buClr>
                <a:schemeClr val="tx1"/>
              </a:buClr>
              <a:buSzPct val="101000"/>
              <a:buFont typeface="+mj-lt"/>
              <a:buAutoNum type="romanLcPeriod"/>
            </a:pPr>
            <a:r>
              <a:rPr lang="en-US" sz="2400" dirty="0">
                <a:solidFill>
                  <a:schemeClr val="tx1"/>
                </a:solidFill>
                <a:latin typeface="Calibri" panose="020F0502020204030204" pitchFamily="34" charset="0"/>
                <a:ea typeface="MS PGothic" pitchFamily="34" charset="-128"/>
                <a:cs typeface="Calibri" panose="020F0502020204030204" pitchFamily="34" charset="0"/>
              </a:rPr>
              <a:t>Review the 2019 and 2020 solicited FSTs.</a:t>
            </a:r>
          </a:p>
          <a:p>
            <a:pPr marL="514350" indent="-514350">
              <a:spcAft>
                <a:spcPts val="1200"/>
              </a:spcAft>
              <a:buClr>
                <a:schemeClr val="tx1"/>
              </a:buClr>
              <a:buSzPct val="101000"/>
              <a:buFont typeface="+mj-lt"/>
              <a:buAutoNum type="romanLcPeriod"/>
            </a:pPr>
            <a:r>
              <a:rPr lang="en-US" sz="2400" dirty="0">
                <a:solidFill>
                  <a:schemeClr val="tx1"/>
                </a:solidFill>
                <a:latin typeface="Calibri" panose="020F0502020204030204" pitchFamily="34" charset="0"/>
                <a:ea typeface="MS PGothic" pitchFamily="34" charset="-128"/>
                <a:cs typeface="Calibri" panose="020F0502020204030204" pitchFamily="34" charset="0"/>
              </a:rPr>
              <a:t>Review the remaining FSTs for which we are soliciting comments.</a:t>
            </a:r>
          </a:p>
          <a:p>
            <a:pPr marL="514350" lvl="0" indent="-514350">
              <a:spcAft>
                <a:spcPts val="1200"/>
              </a:spcAft>
              <a:buClr>
                <a:schemeClr val="tx1"/>
              </a:buClr>
              <a:buSzPct val="101000"/>
              <a:buFont typeface="+mj-lt"/>
              <a:buAutoNum type="romanLcPeriod"/>
              <a:defRPr/>
            </a:pPr>
            <a:r>
              <a:rPr lang="en-US" sz="2400" dirty="0">
                <a:solidFill>
                  <a:schemeClr val="tx1"/>
                </a:solidFill>
                <a:latin typeface="Calibri" panose="020F0502020204030204" pitchFamily="34" charset="0"/>
                <a:cs typeface="Calibri" panose="020F0502020204030204" pitchFamily="34" charset="0"/>
              </a:rPr>
              <a:t>Introduce the website for inputting new FST ideas and comments on the remaining FSTs.</a:t>
            </a:r>
          </a:p>
          <a:p>
            <a:pPr marL="514350" lvl="0" indent="-514350">
              <a:spcAft>
                <a:spcPts val="1200"/>
              </a:spcAft>
              <a:buSzPct val="101000"/>
              <a:buFont typeface="+mj-lt"/>
              <a:buAutoNum type="romanLcPeriod"/>
              <a:defRPr/>
            </a:pPr>
            <a:r>
              <a:rPr lang="en-US" sz="2400" dirty="0">
                <a:solidFill>
                  <a:schemeClr val="tx1"/>
                </a:solidFill>
                <a:latin typeface="Calibri" panose="020F0502020204030204" pitchFamily="34" charset="0"/>
                <a:cs typeface="Calibri" panose="020F0502020204030204" pitchFamily="34" charset="0"/>
              </a:rPr>
              <a:t>Describe the Executive Committee’s process for crafting new FSTs from these inputs.</a:t>
            </a:r>
          </a:p>
          <a:p>
            <a:pPr marL="514350" lvl="0" indent="-514350">
              <a:spcAft>
                <a:spcPts val="1200"/>
              </a:spcAft>
              <a:buSzPct val="101000"/>
              <a:buFont typeface="+mj-lt"/>
              <a:buAutoNum type="romanLcPeriod"/>
              <a:defRPr/>
            </a:pPr>
            <a:r>
              <a:rPr lang="en-US" sz="2400" dirty="0">
                <a:solidFill>
                  <a:schemeClr val="tx1"/>
                </a:solidFill>
                <a:latin typeface="Calibri" panose="020F0502020204030204" pitchFamily="34" charset="0"/>
                <a:cs typeface="Calibri" panose="020F0502020204030204" pitchFamily="34" charset="0"/>
              </a:rPr>
              <a:t>Brief overview of how NASA uses the FSTs.</a:t>
            </a:r>
          </a:p>
          <a:p>
            <a:pPr marL="514350" lvl="0" indent="-514350">
              <a:spcAft>
                <a:spcPts val="1200"/>
              </a:spcAft>
              <a:buSzPct val="101000"/>
              <a:buFont typeface="+mj-lt"/>
              <a:buAutoNum type="romanLcPeriod"/>
              <a:defRPr/>
            </a:pPr>
            <a:r>
              <a:rPr lang="en-US" sz="2400" dirty="0">
                <a:solidFill>
                  <a:schemeClr val="tx1"/>
                </a:solidFill>
                <a:latin typeface="Calibri" panose="020F0502020204030204" pitchFamily="34" charset="0"/>
                <a:cs typeface="Calibri" panose="020F0502020204030204" pitchFamily="34" charset="0"/>
              </a:rPr>
              <a:t>Q&amp;A.</a:t>
            </a:r>
          </a:p>
        </p:txBody>
      </p:sp>
      <p:pic>
        <p:nvPicPr>
          <p:cNvPr id="10" name="Picture 9">
            <a:extLst>
              <a:ext uri="{FF2B5EF4-FFF2-40B4-BE49-F238E27FC236}">
                <a16:creationId xmlns:a16="http://schemas.microsoft.com/office/drawing/2014/main" id="{BB018AC3-A5A5-7945-B1A0-99DBD1F1B29C}"/>
              </a:ext>
            </a:extLst>
          </p:cNvPr>
          <p:cNvPicPr>
            <a:picLocks noChangeAspect="1"/>
          </p:cNvPicPr>
          <p:nvPr/>
        </p:nvPicPr>
        <p:blipFill>
          <a:blip r:embed="rId3"/>
          <a:stretch>
            <a:fillRect/>
          </a:stretch>
        </p:blipFill>
        <p:spPr>
          <a:xfrm>
            <a:off x="10629900" y="174171"/>
            <a:ext cx="1295400" cy="1295400"/>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F000BA33-AAE1-684D-BB9A-D7751C1EFCB5}"/>
              </a:ext>
            </a:extLst>
          </p:cNvPr>
          <p:cNvPicPr>
            <a:picLocks noChangeAspect="1"/>
          </p:cNvPicPr>
          <p:nvPr/>
        </p:nvPicPr>
        <p:blipFill>
          <a:blip r:embed="rId4"/>
          <a:stretch>
            <a:fillRect/>
          </a:stretch>
        </p:blipFill>
        <p:spPr>
          <a:xfrm>
            <a:off x="8706863" y="174171"/>
            <a:ext cx="1518166" cy="1336746"/>
          </a:xfrm>
          <a:prstGeom prst="rect">
            <a:avLst/>
          </a:prstGeom>
        </p:spPr>
      </p:pic>
      <p:pic>
        <p:nvPicPr>
          <p:cNvPr id="12" name="Picture 11">
            <a:extLst>
              <a:ext uri="{FF2B5EF4-FFF2-40B4-BE49-F238E27FC236}">
                <a16:creationId xmlns:a16="http://schemas.microsoft.com/office/drawing/2014/main" id="{0505B947-E1B0-7A44-B94A-E45A69995AEC}"/>
              </a:ext>
            </a:extLst>
          </p:cNvPr>
          <p:cNvPicPr>
            <a:picLocks noChangeAspect="1"/>
          </p:cNvPicPr>
          <p:nvPr/>
        </p:nvPicPr>
        <p:blipFill>
          <a:blip r:embed="rId5">
            <a:alphaModFix/>
          </a:blip>
          <a:stretch>
            <a:fillRect/>
          </a:stretch>
        </p:blipFill>
        <p:spPr>
          <a:xfrm>
            <a:off x="990600" y="1849755"/>
            <a:ext cx="640080" cy="360045"/>
          </a:xfrm>
          <a:prstGeom prst="rect">
            <a:avLst/>
          </a:prstGeom>
        </p:spPr>
      </p:pic>
      <p:pic>
        <p:nvPicPr>
          <p:cNvPr id="13" name="Picture 12">
            <a:extLst>
              <a:ext uri="{FF2B5EF4-FFF2-40B4-BE49-F238E27FC236}">
                <a16:creationId xmlns:a16="http://schemas.microsoft.com/office/drawing/2014/main" id="{EC3CCD82-C949-9545-8B2E-70E0F2F73995}"/>
              </a:ext>
            </a:extLst>
          </p:cNvPr>
          <p:cNvPicPr>
            <a:picLocks noChangeAspect="1"/>
          </p:cNvPicPr>
          <p:nvPr/>
        </p:nvPicPr>
        <p:blipFill rotWithShape="1">
          <a:blip r:embed="rId6"/>
          <a:srcRect l="10978" r="64444" b="14552"/>
          <a:stretch/>
        </p:blipFill>
        <p:spPr>
          <a:xfrm rot="16200000">
            <a:off x="1125161" y="2237680"/>
            <a:ext cx="370959" cy="640080"/>
          </a:xfrm>
          <a:prstGeom prst="rect">
            <a:avLst/>
          </a:prstGeom>
        </p:spPr>
      </p:pic>
      <p:pic>
        <p:nvPicPr>
          <p:cNvPr id="14" name="Picture 13">
            <a:extLst>
              <a:ext uri="{FF2B5EF4-FFF2-40B4-BE49-F238E27FC236}">
                <a16:creationId xmlns:a16="http://schemas.microsoft.com/office/drawing/2014/main" id="{65CD7977-0159-024E-9F8B-DA7A93B5980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3729" r="15114" b="27612"/>
          <a:stretch/>
        </p:blipFill>
        <p:spPr>
          <a:xfrm rot="16200000">
            <a:off x="1122164" y="2774076"/>
            <a:ext cx="376953" cy="640080"/>
          </a:xfrm>
          <a:prstGeom prst="rect">
            <a:avLst/>
          </a:prstGeom>
        </p:spPr>
      </p:pic>
      <p:pic>
        <p:nvPicPr>
          <p:cNvPr id="15" name="Picture 14">
            <a:extLst>
              <a:ext uri="{FF2B5EF4-FFF2-40B4-BE49-F238E27FC236}">
                <a16:creationId xmlns:a16="http://schemas.microsoft.com/office/drawing/2014/main" id="{8D606EE6-70B4-DD40-BEFE-0649766E4E6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990600" y="3450475"/>
            <a:ext cx="640080" cy="360045"/>
          </a:xfrm>
          <a:prstGeom prst="rect">
            <a:avLst/>
          </a:prstGeom>
        </p:spPr>
      </p:pic>
      <p:pic>
        <p:nvPicPr>
          <p:cNvPr id="16" name="Picture 15">
            <a:extLst>
              <a:ext uri="{FF2B5EF4-FFF2-40B4-BE49-F238E27FC236}">
                <a16:creationId xmlns:a16="http://schemas.microsoft.com/office/drawing/2014/main" id="{7C0C8393-7187-E14E-BF5C-079A1C89F5B3}"/>
              </a:ext>
            </a:extLst>
          </p:cNvPr>
          <p:cNvPicPr>
            <a:picLocks noChangeAspect="1"/>
          </p:cNvPicPr>
          <p:nvPr/>
        </p:nvPicPr>
        <p:blipFill>
          <a:blip r:embed="rId11"/>
          <a:stretch>
            <a:fillRect/>
          </a:stretch>
        </p:blipFill>
        <p:spPr>
          <a:xfrm>
            <a:off x="990600" y="3978402"/>
            <a:ext cx="640080" cy="360045"/>
          </a:xfrm>
          <a:prstGeom prst="rect">
            <a:avLst/>
          </a:prstGeom>
        </p:spPr>
      </p:pic>
      <p:pic>
        <p:nvPicPr>
          <p:cNvPr id="17" name="Picture 16">
            <a:extLst>
              <a:ext uri="{FF2B5EF4-FFF2-40B4-BE49-F238E27FC236}">
                <a16:creationId xmlns:a16="http://schemas.microsoft.com/office/drawing/2014/main" id="{C12B5BA4-7426-0B48-B0FC-CFD17768E7CC}"/>
              </a:ext>
            </a:extLst>
          </p:cNvPr>
          <p:cNvPicPr>
            <a:picLocks noChangeAspect="1"/>
          </p:cNvPicPr>
          <p:nvPr/>
        </p:nvPicPr>
        <p:blipFill>
          <a:blip r:embed="rId12"/>
          <a:stretch>
            <a:fillRect/>
          </a:stretch>
        </p:blipFill>
        <p:spPr>
          <a:xfrm>
            <a:off x="990600" y="4876800"/>
            <a:ext cx="640080" cy="360045"/>
          </a:xfrm>
          <a:prstGeom prst="rect">
            <a:avLst/>
          </a:prstGeom>
        </p:spPr>
      </p:pic>
      <p:pic>
        <p:nvPicPr>
          <p:cNvPr id="18" name="Picture 17">
            <a:extLst>
              <a:ext uri="{FF2B5EF4-FFF2-40B4-BE49-F238E27FC236}">
                <a16:creationId xmlns:a16="http://schemas.microsoft.com/office/drawing/2014/main" id="{00F6870C-E192-F946-9071-9FC307D49CC4}"/>
              </a:ext>
            </a:extLst>
          </p:cNvPr>
          <p:cNvPicPr>
            <a:picLocks noChangeAspect="1"/>
          </p:cNvPicPr>
          <p:nvPr/>
        </p:nvPicPr>
        <p:blipFill>
          <a:blip r:embed="rId13"/>
          <a:stretch>
            <a:fillRect/>
          </a:stretch>
        </p:blipFill>
        <p:spPr>
          <a:xfrm>
            <a:off x="990600" y="5705257"/>
            <a:ext cx="640080" cy="360045"/>
          </a:xfrm>
          <a:prstGeom prst="rect">
            <a:avLst/>
          </a:prstGeom>
        </p:spPr>
      </p:pic>
      <p:pic>
        <p:nvPicPr>
          <p:cNvPr id="19" name="Picture 18">
            <a:extLst>
              <a:ext uri="{FF2B5EF4-FFF2-40B4-BE49-F238E27FC236}">
                <a16:creationId xmlns:a16="http://schemas.microsoft.com/office/drawing/2014/main" id="{C6391F03-D903-0445-8591-7DB287A596A7}"/>
              </a:ext>
            </a:extLst>
          </p:cNvPr>
          <p:cNvPicPr>
            <a:picLocks noChangeAspect="1"/>
          </p:cNvPicPr>
          <p:nvPr/>
        </p:nvPicPr>
        <p:blipFill>
          <a:blip r:embed="rId14"/>
          <a:stretch>
            <a:fillRect/>
          </a:stretch>
        </p:blipFill>
        <p:spPr>
          <a:xfrm>
            <a:off x="990600" y="6277682"/>
            <a:ext cx="640080" cy="256032"/>
          </a:xfrm>
          <a:prstGeom prst="rect">
            <a:avLst/>
          </a:prstGeom>
        </p:spPr>
      </p:pic>
    </p:spTree>
    <p:extLst>
      <p:ext uri="{BB962C8B-B14F-4D97-AF65-F5344CB8AC3E}">
        <p14:creationId xmlns:p14="http://schemas.microsoft.com/office/powerpoint/2010/main" val="2913408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7DFEF-6CEC-3F4F-8BDC-5F1945FA4963}"/>
              </a:ext>
            </a:extLst>
          </p:cNvPr>
          <p:cNvPicPr>
            <a:picLocks noChangeAspect="1"/>
          </p:cNvPicPr>
          <p:nvPr/>
        </p:nvPicPr>
        <p:blipFill>
          <a:blip r:embed="rId3">
            <a:alphaModFix/>
          </a:blip>
          <a:stretch>
            <a:fillRect/>
          </a:stretch>
        </p:blipFill>
        <p:spPr>
          <a:xfrm>
            <a:off x="9220200" y="13869"/>
            <a:ext cx="2971800" cy="1671638"/>
          </a:xfrm>
          <a:prstGeom prst="rect">
            <a:avLst/>
          </a:prstGeom>
        </p:spPr>
      </p:pic>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3</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NASA </a:t>
            </a:r>
            <a:r>
              <a:rPr lang="en-US" u="sng" dirty="0">
                <a:solidFill>
                  <a:schemeClr val="bg1"/>
                </a:solidFill>
                <a:latin typeface="Calibri" panose="020F0502020204030204" pitchFamily="34" charset="0"/>
                <a:cs typeface="Calibri" panose="020F0502020204030204" pitchFamily="34" charset="0"/>
              </a:rPr>
              <a:t>L</a:t>
            </a:r>
            <a:r>
              <a:rPr lang="en-US" dirty="0">
                <a:solidFill>
                  <a:schemeClr val="bg1"/>
                </a:solidFill>
                <a:latin typeface="Calibri" panose="020F0502020204030204" pitchFamily="34" charset="0"/>
                <a:cs typeface="Calibri" panose="020F0502020204030204" pitchFamily="34" charset="0"/>
              </a:rPr>
              <a:t>iving with a Star </a:t>
            </a:r>
          </a:p>
          <a:p>
            <a:pPr algn="l"/>
            <a:r>
              <a:rPr lang="en-US" u="sng" dirty="0">
                <a:solidFill>
                  <a:schemeClr val="bg1"/>
                </a:solidFill>
                <a:latin typeface="Calibri" panose="020F0502020204030204" pitchFamily="34" charset="0"/>
                <a:cs typeface="Calibri" panose="020F0502020204030204" pitchFamily="34" charset="0"/>
              </a:rPr>
              <a:t>P</a:t>
            </a:r>
            <a:r>
              <a:rPr lang="en-US" dirty="0">
                <a:solidFill>
                  <a:schemeClr val="bg1"/>
                </a:solidFill>
                <a:latin typeface="Calibri" panose="020F0502020204030204" pitchFamily="34" charset="0"/>
                <a:cs typeface="Calibri" panose="020F0502020204030204" pitchFamily="34" charset="0"/>
              </a:rPr>
              <a:t>rogram </a:t>
            </a:r>
            <a:r>
              <a:rPr lang="en-US" u="sng" dirty="0">
                <a:solidFill>
                  <a:schemeClr val="bg1"/>
                </a:solidFill>
                <a:latin typeface="Calibri" panose="020F0502020204030204" pitchFamily="34" charset="0"/>
                <a:cs typeface="Calibri" panose="020F0502020204030204" pitchFamily="34" charset="0"/>
              </a:rPr>
              <a:t>A</a:t>
            </a:r>
            <a:r>
              <a:rPr lang="en-US" dirty="0">
                <a:solidFill>
                  <a:schemeClr val="bg1"/>
                </a:solidFill>
                <a:latin typeface="Calibri" panose="020F0502020204030204" pitchFamily="34" charset="0"/>
                <a:cs typeface="Calibri" panose="020F0502020204030204" pitchFamily="34" charset="0"/>
              </a:rPr>
              <a:t>nalysis </a:t>
            </a:r>
            <a:r>
              <a:rPr lang="en-US" u="sng" dirty="0">
                <a:solidFill>
                  <a:schemeClr val="bg1"/>
                </a:solidFill>
                <a:latin typeface="Calibri" panose="020F0502020204030204" pitchFamily="34" charset="0"/>
                <a:cs typeface="Calibri" panose="020F0502020204030204" pitchFamily="34" charset="0"/>
              </a:rPr>
              <a:t>G</a:t>
            </a:r>
            <a:r>
              <a:rPr lang="en-US" dirty="0">
                <a:solidFill>
                  <a:schemeClr val="bg1"/>
                </a:solidFill>
                <a:latin typeface="Calibri" panose="020F0502020204030204" pitchFamily="34" charset="0"/>
                <a:cs typeface="Calibri" panose="020F0502020204030204" pitchFamily="34" charset="0"/>
              </a:rPr>
              <a:t>roup</a:t>
            </a:r>
          </a:p>
        </p:txBody>
      </p:sp>
      <p:sp>
        <p:nvSpPr>
          <p:cNvPr id="10" name="Shape 169">
            <a:extLst>
              <a:ext uri="{FF2B5EF4-FFF2-40B4-BE49-F238E27FC236}">
                <a16:creationId xmlns:a16="http://schemas.microsoft.com/office/drawing/2014/main" id="{410AAD57-3336-ED4B-A020-37F1F77FEEB1}"/>
              </a:ext>
            </a:extLst>
          </p:cNvPr>
          <p:cNvSpPr txBox="1"/>
          <p:nvPr/>
        </p:nvSpPr>
        <p:spPr>
          <a:xfrm>
            <a:off x="381001" y="6531978"/>
            <a:ext cx="11277596" cy="228600"/>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ea typeface="Times New Roman"/>
                <a:cs typeface="Calibri" panose="020F0502020204030204" pitchFamily="34" charset="0"/>
                <a:sym typeface="Times New Roman"/>
              </a:rPr>
              <a:t>LPAG:  </a:t>
            </a:r>
            <a:r>
              <a:rPr lang="en-US" u="sng" dirty="0">
                <a:solidFill>
                  <a:srgbClr val="0432FF"/>
                </a:solidFill>
                <a:latin typeface="Calibri" panose="020F0502020204030204" pitchFamily="34" charset="0"/>
                <a:ea typeface="Times New Roman"/>
                <a:cs typeface="Calibri" panose="020F0502020204030204" pitchFamily="34" charset="0"/>
                <a:sym typeface="Times New Roman"/>
                <a:hlinkClick r:id="rId4"/>
              </a:rPr>
              <a:t>https://lwstrt.gsfc.nasa.gov/lpag</a:t>
            </a:r>
            <a:r>
              <a:rPr lang="en-US" u="sng" dirty="0">
                <a:solidFill>
                  <a:srgbClr val="0432FF"/>
                </a:solidFill>
                <a:latin typeface="Calibri" panose="020F0502020204030204" pitchFamily="34" charset="0"/>
                <a:ea typeface="Times New Roman"/>
                <a:cs typeface="Calibri" panose="020F0502020204030204" pitchFamily="34" charset="0"/>
                <a:sym typeface="Times New Roman"/>
              </a:rPr>
              <a:t>   </a:t>
            </a:r>
          </a:p>
          <a:p>
            <a:pPr algn="ctr">
              <a:buClr>
                <a:srgbClr val="000000"/>
              </a:buClr>
              <a:buSzPct val="25000"/>
            </a:pPr>
            <a:endParaRPr lang="en-US" u="sng" dirty="0">
              <a:latin typeface="Calibri" panose="020F0502020204030204" pitchFamily="34" charset="0"/>
              <a:ea typeface="Times New Roman"/>
              <a:cs typeface="Calibri" panose="020F0502020204030204" pitchFamily="34" charset="0"/>
              <a:sym typeface="Times New Roman"/>
            </a:endParaRPr>
          </a:p>
        </p:txBody>
      </p:sp>
      <p:sp>
        <p:nvSpPr>
          <p:cNvPr id="11" name="TextBox 10">
            <a:extLst>
              <a:ext uri="{FF2B5EF4-FFF2-40B4-BE49-F238E27FC236}">
                <a16:creationId xmlns:a16="http://schemas.microsoft.com/office/drawing/2014/main" id="{69732FBF-438A-774C-8490-1EE923B3F5B9}"/>
              </a:ext>
            </a:extLst>
          </p:cNvPr>
          <p:cNvSpPr txBox="1"/>
          <p:nvPr/>
        </p:nvSpPr>
        <p:spPr>
          <a:xfrm>
            <a:off x="533400" y="1799807"/>
            <a:ext cx="4953000" cy="2339102"/>
          </a:xfrm>
          <a:prstGeom prst="rect">
            <a:avLst/>
          </a:prstGeom>
          <a:noFill/>
        </p:spPr>
        <p:txBody>
          <a:bodyPr wrap="square" rtlCol="0">
            <a:spAutoFit/>
          </a:bodyPr>
          <a:lstStyle/>
          <a:p>
            <a:r>
              <a:rPr lang="en-US" sz="2000" b="1" u="sng" dirty="0">
                <a:solidFill>
                  <a:srgbClr val="D94C00"/>
                </a:solidFill>
                <a:latin typeface="Calibri" panose="020F0502020204030204" pitchFamily="34" charset="0"/>
                <a:cs typeface="Calibri" panose="020F0502020204030204" pitchFamily="34" charset="0"/>
              </a:rPr>
              <a:t>LPAG Purpose</a:t>
            </a:r>
            <a:r>
              <a:rPr lang="en-US" sz="2000" b="1" dirty="0">
                <a:solidFill>
                  <a:srgbClr val="D94C00"/>
                </a:solidFill>
                <a:latin typeface="Calibri" panose="020F0502020204030204" pitchFamily="34" charset="0"/>
                <a:cs typeface="Calibri" panose="020F0502020204030204" pitchFamily="34" charset="0"/>
              </a:rPr>
              <a:t>: </a:t>
            </a:r>
            <a:endParaRPr lang="en-US" sz="2000" b="1"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The NASA Living with a Star (LWS) Program Analysis Group (LPAG) serves as a community-based interdisciplinary forum for soliciting and coordinating community input for Living with a Star objectives and for examining the implications of these inputs for architecture planning, activity prioritization and future exploration. </a:t>
            </a:r>
          </a:p>
        </p:txBody>
      </p:sp>
      <p:sp>
        <p:nvSpPr>
          <p:cNvPr id="12" name="Shape 169">
            <a:extLst>
              <a:ext uri="{FF2B5EF4-FFF2-40B4-BE49-F238E27FC236}">
                <a16:creationId xmlns:a16="http://schemas.microsoft.com/office/drawing/2014/main" id="{D8716905-E108-BB4C-874A-6AE5EE651D27}"/>
              </a:ext>
            </a:extLst>
          </p:cNvPr>
          <p:cNvSpPr txBox="1"/>
          <p:nvPr/>
        </p:nvSpPr>
        <p:spPr>
          <a:xfrm>
            <a:off x="6286500" y="1803505"/>
            <a:ext cx="5638800" cy="4677243"/>
          </a:xfrm>
          <a:prstGeom prst="rect">
            <a:avLst/>
          </a:prstGeom>
          <a:noFill/>
          <a:ln>
            <a:noFill/>
          </a:ln>
        </p:spPr>
        <p:txBody>
          <a:bodyPr lIns="91425" tIns="45700" rIns="91425" bIns="45700" anchor="t" anchorCtr="0">
            <a:noAutofit/>
          </a:bodyPr>
          <a:lstStyle/>
          <a:p>
            <a:pPr>
              <a:buClr>
                <a:srgbClr val="000000"/>
              </a:buClr>
              <a:buSzPct val="25000"/>
            </a:pPr>
            <a:r>
              <a:rPr lang="en-US" sz="2000" b="1" u="sng" dirty="0">
                <a:solidFill>
                  <a:srgbClr val="D94C00"/>
                </a:solidFill>
                <a:latin typeface="Calibri" panose="020F0502020204030204" pitchFamily="34" charset="0"/>
                <a:ea typeface="Times New Roman"/>
                <a:cs typeface="Calibri" panose="020F0502020204030204" pitchFamily="34" charset="0"/>
                <a:sym typeface="Times New Roman"/>
              </a:rPr>
              <a:t>Executive Committee (EC) Co-Chairs</a:t>
            </a:r>
            <a:r>
              <a:rPr lang="en-US" sz="2000" b="1" dirty="0">
                <a:solidFill>
                  <a:srgbClr val="D94C00"/>
                </a:solidFill>
                <a:latin typeface="Calibri" panose="020F0502020204030204" pitchFamily="34" charset="0"/>
                <a:ea typeface="Times New Roman"/>
                <a:cs typeface="Calibri" panose="020F0502020204030204" pitchFamily="34" charset="0"/>
                <a:sym typeface="Times New Roman"/>
              </a:rPr>
              <a:t>:</a:t>
            </a:r>
          </a:p>
          <a:p>
            <a:pPr>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Anthea </a:t>
            </a:r>
            <a:r>
              <a:rPr lang="en-US" sz="1800" dirty="0" err="1">
                <a:latin typeface="Calibri" panose="020F0502020204030204" pitchFamily="34" charset="0"/>
                <a:ea typeface="Times New Roman"/>
                <a:cs typeface="Calibri" panose="020F0502020204030204" pitchFamily="34" charset="0"/>
                <a:sym typeface="Times New Roman"/>
              </a:rPr>
              <a:t>Coster</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MIT Haystack Observatory</a:t>
            </a:r>
          </a:p>
          <a:p>
            <a:pPr>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Sabrina Savage</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NASA MSFC </a:t>
            </a:r>
          </a:p>
          <a:p>
            <a:pPr>
              <a:buClr>
                <a:srgbClr val="000000"/>
              </a:buClr>
              <a:buSzPct val="25000"/>
            </a:pPr>
            <a:endParaRPr lang="en-US" sz="20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endParaRPr>
          </a:p>
          <a:p>
            <a:pPr>
              <a:buClr>
                <a:srgbClr val="000000"/>
              </a:buClr>
              <a:buSzPct val="25000"/>
            </a:pPr>
            <a:r>
              <a:rPr lang="en-US" sz="2000" b="1" u="sng" dirty="0">
                <a:solidFill>
                  <a:srgbClr val="D94C00"/>
                </a:solidFill>
                <a:latin typeface="Calibri" panose="020F0502020204030204" pitchFamily="34" charset="0"/>
                <a:ea typeface="Times New Roman"/>
                <a:cs typeface="Calibri" panose="020F0502020204030204" pitchFamily="34" charset="0"/>
                <a:sym typeface="Times New Roman"/>
              </a:rPr>
              <a:t>EC Members</a:t>
            </a:r>
            <a:r>
              <a:rPr lang="en-US" sz="2000" b="1" dirty="0">
                <a:solidFill>
                  <a:srgbClr val="D94C00"/>
                </a:solidFill>
                <a:latin typeface="Calibri" panose="020F0502020204030204" pitchFamily="34" charset="0"/>
                <a:ea typeface="Times New Roman"/>
                <a:cs typeface="Calibri" panose="020F0502020204030204" pitchFamily="34" charset="0"/>
                <a:sym typeface="Times New Roman"/>
              </a:rPr>
              <a:t>: </a:t>
            </a:r>
          </a:p>
          <a:p>
            <a:pPr>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Joe </a:t>
            </a:r>
            <a:r>
              <a:rPr lang="en-US" sz="1800" dirty="0" err="1">
                <a:latin typeface="Calibri" panose="020F0502020204030204" pitchFamily="34" charset="0"/>
                <a:ea typeface="Times New Roman"/>
                <a:cs typeface="Calibri" panose="020F0502020204030204" pitchFamily="34" charset="0"/>
                <a:sym typeface="Times New Roman"/>
              </a:rPr>
              <a:t>Borovsky</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Space Science Institute</a:t>
            </a:r>
          </a:p>
          <a:p>
            <a:pPr>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Richard Collins</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University of Alaska-Fairbanks</a:t>
            </a:r>
          </a:p>
          <a:p>
            <a:pPr>
              <a:buClr>
                <a:srgbClr val="000000"/>
              </a:buClr>
              <a:buSzPct val="25000"/>
            </a:pPr>
            <a:r>
              <a:rPr lang="en-US" sz="1800" dirty="0" err="1">
                <a:latin typeface="Calibri" panose="020F0502020204030204" pitchFamily="34" charset="0"/>
                <a:ea typeface="Times New Roman"/>
                <a:cs typeface="Calibri" panose="020F0502020204030204" pitchFamily="34" charset="0"/>
                <a:sym typeface="Times New Roman"/>
              </a:rPr>
              <a:t>Seebany</a:t>
            </a:r>
            <a:r>
              <a:rPr lang="en-US" sz="1800" dirty="0">
                <a:latin typeface="Calibri" panose="020F0502020204030204" pitchFamily="34" charset="0"/>
                <a:ea typeface="Times New Roman"/>
                <a:cs typeface="Calibri" panose="020F0502020204030204" pitchFamily="34" charset="0"/>
                <a:sym typeface="Times New Roman"/>
              </a:rPr>
              <a:t> Datta-</a:t>
            </a:r>
            <a:r>
              <a:rPr lang="en-US" sz="1800" dirty="0" err="1">
                <a:latin typeface="Calibri" panose="020F0502020204030204" pitchFamily="34" charset="0"/>
                <a:ea typeface="Times New Roman"/>
                <a:cs typeface="Calibri" panose="020F0502020204030204" pitchFamily="34" charset="0"/>
                <a:sym typeface="Times New Roman"/>
              </a:rPr>
              <a:t>Barua</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Illinois Institute of Technology</a:t>
            </a:r>
          </a:p>
          <a:p>
            <a:pPr>
              <a:buClr>
                <a:srgbClr val="000000"/>
              </a:buClr>
              <a:buSzPct val="25000"/>
            </a:pPr>
            <a:r>
              <a:rPr lang="en-US" sz="1800" dirty="0">
                <a:latin typeface="Calibri" panose="020F0502020204030204" pitchFamily="34" charset="0"/>
                <a:cs typeface="Calibri" panose="020F0502020204030204" pitchFamily="34" charset="0"/>
              </a:rPr>
              <a:t>Heather Elliott</a:t>
            </a:r>
            <a:r>
              <a:rPr lang="en-US" sz="1800" dirty="0">
                <a:solidFill>
                  <a:schemeClr val="bg1">
                    <a:lumMod val="50000"/>
                  </a:schemeClr>
                </a:solidFill>
                <a:latin typeface="Calibri" panose="020F0502020204030204" pitchFamily="34" charset="0"/>
                <a:cs typeface="Calibri" panose="020F0502020204030204" pitchFamily="34" charset="0"/>
              </a:rPr>
              <a:t>, </a:t>
            </a:r>
            <a:r>
              <a:rPr lang="en-US" sz="1800" i="1" dirty="0">
                <a:solidFill>
                  <a:schemeClr val="bg1">
                    <a:lumMod val="50000"/>
                  </a:schemeClr>
                </a:solidFill>
                <a:latin typeface="Calibri" panose="020F0502020204030204" pitchFamily="34" charset="0"/>
                <a:cs typeface="Calibri" panose="020F0502020204030204" pitchFamily="34" charset="0"/>
              </a:rPr>
              <a:t>Southwest Research Institute</a:t>
            </a:r>
            <a:endPar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endParaRPr>
          </a:p>
          <a:p>
            <a:pPr>
              <a:buClr>
                <a:srgbClr val="000000"/>
              </a:buClr>
              <a:buSzPct val="25000"/>
            </a:pPr>
            <a:r>
              <a:rPr lang="en-US" sz="1800" dirty="0" err="1">
                <a:latin typeface="Calibri" panose="020F0502020204030204" pitchFamily="34" charset="0"/>
                <a:ea typeface="Times New Roman"/>
                <a:cs typeface="Calibri" panose="020F0502020204030204" pitchFamily="34" charset="0"/>
                <a:sym typeface="Times New Roman"/>
              </a:rPr>
              <a:t>Matina</a:t>
            </a:r>
            <a:r>
              <a:rPr lang="en-US" sz="1800" dirty="0">
                <a:latin typeface="Calibri" panose="020F0502020204030204" pitchFamily="34" charset="0"/>
                <a:ea typeface="Times New Roman"/>
                <a:cs typeface="Calibri" panose="020F0502020204030204" pitchFamily="34" charset="0"/>
                <a:sym typeface="Times New Roman"/>
              </a:rPr>
              <a:t> </a:t>
            </a:r>
            <a:r>
              <a:rPr lang="en-US" sz="1800" dirty="0" err="1">
                <a:latin typeface="Calibri" panose="020F0502020204030204" pitchFamily="34" charset="0"/>
                <a:ea typeface="Times New Roman"/>
                <a:cs typeface="Calibri" panose="020F0502020204030204" pitchFamily="34" charset="0"/>
                <a:sym typeface="Times New Roman"/>
              </a:rPr>
              <a:t>Gkioulidou</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JHU APL</a:t>
            </a:r>
          </a:p>
          <a:p>
            <a:pPr>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Fan Guo</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Los Alamos National Laboratory</a:t>
            </a:r>
          </a:p>
          <a:p>
            <a:pPr>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Brian Walsh</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Boston University</a:t>
            </a:r>
          </a:p>
          <a:p>
            <a:r>
              <a:rPr lang="en-US" sz="1800" dirty="0" err="1">
                <a:latin typeface="Calibri" panose="020F0502020204030204" pitchFamily="34" charset="0"/>
                <a:cs typeface="Calibri" panose="020F0502020204030204" pitchFamily="34" charset="0"/>
              </a:rPr>
              <a:t>Chuanfei</a:t>
            </a:r>
            <a:r>
              <a:rPr lang="en-US" sz="1800" dirty="0">
                <a:latin typeface="Calibri" panose="020F0502020204030204" pitchFamily="34" charset="0"/>
                <a:cs typeface="Calibri" panose="020F0502020204030204" pitchFamily="34" charset="0"/>
              </a:rPr>
              <a:t> Dong</a:t>
            </a:r>
            <a:r>
              <a:rPr lang="en-US" sz="1800" dirty="0">
                <a:solidFill>
                  <a:schemeClr val="bg1">
                    <a:lumMod val="50000"/>
                  </a:schemeClr>
                </a:solidFill>
                <a:latin typeface="Calibri" panose="020F0502020204030204" pitchFamily="34" charset="0"/>
                <a:cs typeface="Calibri" panose="020F0502020204030204" pitchFamily="34" charset="0"/>
              </a:rPr>
              <a:t>, </a:t>
            </a:r>
            <a:r>
              <a:rPr lang="en-US" sz="1800" i="1" dirty="0">
                <a:solidFill>
                  <a:schemeClr val="bg1">
                    <a:lumMod val="50000"/>
                  </a:schemeClr>
                </a:solidFill>
                <a:latin typeface="Calibri" panose="020F0502020204030204" pitchFamily="34" charset="0"/>
                <a:cs typeface="Calibri" panose="020F0502020204030204" pitchFamily="34" charset="0"/>
              </a:rPr>
              <a:t>PPPL Princeton University</a:t>
            </a:r>
          </a:p>
          <a:p>
            <a:r>
              <a:rPr lang="en-US" sz="1800" dirty="0" err="1">
                <a:latin typeface="Calibri" panose="020F0502020204030204" pitchFamily="34" charset="0"/>
                <a:cs typeface="Calibri" panose="020F0502020204030204" pitchFamily="34" charset="0"/>
              </a:rPr>
              <a:t>Angelos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Vourlidas</a:t>
            </a:r>
            <a:r>
              <a:rPr lang="en-US" sz="1800" dirty="0">
                <a:solidFill>
                  <a:schemeClr val="bg1">
                    <a:lumMod val="50000"/>
                  </a:schemeClr>
                </a:solidFill>
                <a:latin typeface="Calibri" panose="020F0502020204030204" pitchFamily="34" charset="0"/>
                <a:cs typeface="Calibri" panose="020F0502020204030204" pitchFamily="34" charset="0"/>
              </a:rPr>
              <a:t>, </a:t>
            </a:r>
            <a:r>
              <a:rPr lang="en-US" sz="1800" i="1" dirty="0">
                <a:solidFill>
                  <a:schemeClr val="bg1">
                    <a:lumMod val="50000"/>
                  </a:schemeClr>
                </a:solidFill>
                <a:latin typeface="Calibri" panose="020F0502020204030204" pitchFamily="34" charset="0"/>
                <a:cs typeface="Calibri" panose="020F0502020204030204" pitchFamily="34" charset="0"/>
              </a:rPr>
              <a:t>JHU APL</a:t>
            </a:r>
            <a:endParaRPr lang="en-US" sz="1800" dirty="0">
              <a:solidFill>
                <a:schemeClr val="bg1">
                  <a:lumMod val="50000"/>
                </a:schemeClr>
              </a:solidFill>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Shasha</a:t>
            </a:r>
            <a:r>
              <a:rPr lang="en-US" sz="1800" dirty="0">
                <a:latin typeface="Calibri" panose="020F0502020204030204" pitchFamily="34" charset="0"/>
                <a:cs typeface="Calibri" panose="020F0502020204030204" pitchFamily="34" charset="0"/>
              </a:rPr>
              <a:t> Zou</a:t>
            </a:r>
            <a:r>
              <a:rPr lang="en-US" sz="1800" dirty="0">
                <a:solidFill>
                  <a:schemeClr val="bg1">
                    <a:lumMod val="50000"/>
                  </a:schemeClr>
                </a:solidFill>
                <a:latin typeface="Calibri" panose="020F0502020204030204" pitchFamily="34" charset="0"/>
                <a:cs typeface="Calibri" panose="020F0502020204030204" pitchFamily="34" charset="0"/>
              </a:rPr>
              <a:t>, </a:t>
            </a:r>
            <a:r>
              <a:rPr lang="en-US" sz="1800" i="1" dirty="0">
                <a:solidFill>
                  <a:schemeClr val="bg1">
                    <a:lumMod val="50000"/>
                  </a:schemeClr>
                </a:solidFill>
                <a:latin typeface="Calibri" panose="020F0502020204030204" pitchFamily="34" charset="0"/>
                <a:cs typeface="Calibri" panose="020F0502020204030204" pitchFamily="34" charset="0"/>
              </a:rPr>
              <a:t>University of Michigan</a:t>
            </a:r>
            <a:endParaRPr lang="en-US" sz="1800" dirty="0">
              <a:latin typeface="Calibri" panose="020F0502020204030204" pitchFamily="34" charset="0"/>
              <a:ea typeface="Times New Roman"/>
              <a:cs typeface="Calibri" panose="020F0502020204030204" pitchFamily="34" charset="0"/>
              <a:sym typeface="Times New Roman"/>
            </a:endParaRPr>
          </a:p>
          <a:p>
            <a:pPr>
              <a:buClr>
                <a:srgbClr val="000000"/>
              </a:buClr>
              <a:buSzPct val="25000"/>
            </a:pPr>
            <a:endParaRPr lang="en-US" sz="2000" dirty="0">
              <a:latin typeface="Calibri" panose="020F0502020204030204" pitchFamily="34" charset="0"/>
              <a:ea typeface="Times New Roman"/>
              <a:cs typeface="Calibri" panose="020F0502020204030204" pitchFamily="34" charset="0"/>
              <a:sym typeface="Times New Roman"/>
            </a:endParaRP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4572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i</a:t>
            </a:r>
          </a:p>
        </p:txBody>
      </p:sp>
      <p:cxnSp>
        <p:nvCxnSpPr>
          <p:cNvPr id="17" name="Straight Connector 16">
            <a:extLst>
              <a:ext uri="{FF2B5EF4-FFF2-40B4-BE49-F238E27FC236}">
                <a16:creationId xmlns:a16="http://schemas.microsoft.com/office/drawing/2014/main" id="{32F92553-AAD7-1047-A968-C873DADB4E85}"/>
              </a:ext>
            </a:extLst>
          </p:cNvPr>
          <p:cNvCxnSpPr/>
          <p:nvPr/>
        </p:nvCxnSpPr>
        <p:spPr>
          <a:xfrm>
            <a:off x="6096000" y="1752600"/>
            <a:ext cx="0" cy="478345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Shape 171">
            <a:extLst>
              <a:ext uri="{FF2B5EF4-FFF2-40B4-BE49-F238E27FC236}">
                <a16:creationId xmlns:a16="http://schemas.microsoft.com/office/drawing/2014/main" id="{32F49C0C-C598-574C-A2BC-70349F2441E4}"/>
              </a:ext>
            </a:extLst>
          </p:cNvPr>
          <p:cNvSpPr txBox="1"/>
          <p:nvPr/>
        </p:nvSpPr>
        <p:spPr>
          <a:xfrm>
            <a:off x="533400" y="4267200"/>
            <a:ext cx="5486399" cy="1678021"/>
          </a:xfrm>
          <a:prstGeom prst="rect">
            <a:avLst/>
          </a:prstGeom>
          <a:noFill/>
          <a:ln>
            <a:noFill/>
          </a:ln>
        </p:spPr>
        <p:txBody>
          <a:bodyPr lIns="91425" tIns="45700" rIns="91425" bIns="45700" anchor="t" anchorCtr="0">
            <a:noAutofit/>
          </a:bodyPr>
          <a:lstStyle/>
          <a:p>
            <a:pPr>
              <a:buClr>
                <a:srgbClr val="000000"/>
              </a:buClr>
              <a:buSzPct val="25000"/>
            </a:pPr>
            <a:r>
              <a:rPr lang="en-US" sz="2000" b="1" u="sng" dirty="0">
                <a:solidFill>
                  <a:srgbClr val="D94C00"/>
                </a:solidFill>
                <a:latin typeface="Calibri" panose="020F0502020204030204" pitchFamily="34" charset="0"/>
                <a:ea typeface="Times New Roman"/>
                <a:cs typeface="Calibri" panose="020F0502020204030204" pitchFamily="34" charset="0"/>
                <a:sym typeface="Times New Roman"/>
              </a:rPr>
              <a:t>LWS Program Ex Officio</a:t>
            </a:r>
            <a:r>
              <a:rPr lang="en-US" sz="2000" b="1" dirty="0">
                <a:solidFill>
                  <a:srgbClr val="D94C00"/>
                </a:solidFill>
                <a:latin typeface="Calibri" panose="020F0502020204030204" pitchFamily="34" charset="0"/>
                <a:ea typeface="Times New Roman"/>
                <a:cs typeface="Calibri" panose="020F0502020204030204" pitchFamily="34" charset="0"/>
                <a:sym typeface="Times New Roman"/>
              </a:rPr>
              <a:t>:</a:t>
            </a:r>
          </a:p>
          <a:p>
            <a:pPr>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Jeff Morrill</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NASA HQ</a:t>
            </a:r>
          </a:p>
          <a:p>
            <a:pPr lvl="0">
              <a:buClr>
                <a:srgbClr val="000000"/>
              </a:buClr>
              <a:buSzPct val="25000"/>
            </a:pPr>
            <a:r>
              <a:rPr lang="en-US" sz="1800" dirty="0">
                <a:latin typeface="Calibri" panose="020F0502020204030204" pitchFamily="34" charset="0"/>
                <a:ea typeface="Times New Roman"/>
                <a:cs typeface="Calibri" panose="020F0502020204030204" pitchFamily="34" charset="0"/>
                <a:sym typeface="Times New Roman"/>
              </a:rPr>
              <a:t>Simon Plunkett</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NASA HQ</a:t>
            </a:r>
          </a:p>
          <a:p>
            <a:pPr lvl="0">
              <a:buClr>
                <a:srgbClr val="000000"/>
              </a:buClr>
              <a:buSzPct val="25000"/>
            </a:pPr>
            <a:r>
              <a:rPr lang="en-US" sz="1800" dirty="0" err="1">
                <a:latin typeface="Calibri" panose="020F0502020204030204" pitchFamily="34" charset="0"/>
                <a:ea typeface="Times New Roman"/>
                <a:cs typeface="Calibri" panose="020F0502020204030204" pitchFamily="34" charset="0"/>
                <a:sym typeface="Times New Roman"/>
              </a:rPr>
              <a:t>Madhulika</a:t>
            </a:r>
            <a:r>
              <a:rPr lang="en-US" sz="1800" dirty="0">
                <a:latin typeface="Calibri" panose="020F0502020204030204" pitchFamily="34" charset="0"/>
                <a:ea typeface="Times New Roman"/>
                <a:cs typeface="Calibri" panose="020F0502020204030204" pitchFamily="34" charset="0"/>
                <a:sym typeface="Times New Roman"/>
              </a:rPr>
              <a:t> </a:t>
            </a:r>
            <a:r>
              <a:rPr lang="en-US" sz="1800" dirty="0" err="1">
                <a:latin typeface="Calibri" panose="020F0502020204030204" pitchFamily="34" charset="0"/>
                <a:ea typeface="Times New Roman"/>
                <a:cs typeface="Calibri" panose="020F0502020204030204" pitchFamily="34" charset="0"/>
                <a:sym typeface="Times New Roman"/>
              </a:rPr>
              <a:t>Guhathakurta</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NASA HQ </a:t>
            </a:r>
          </a:p>
          <a:p>
            <a:pPr>
              <a:buClr>
                <a:srgbClr val="000000"/>
              </a:buClr>
              <a:buSzPct val="25000"/>
            </a:pPr>
            <a:r>
              <a:rPr lang="en-US" sz="1800" dirty="0" err="1">
                <a:latin typeface="Calibri" panose="020F0502020204030204" pitchFamily="34" charset="0"/>
                <a:ea typeface="Times New Roman"/>
                <a:cs typeface="Calibri" panose="020F0502020204030204" pitchFamily="34" charset="0"/>
                <a:sym typeface="Times New Roman"/>
              </a:rPr>
              <a:t>Shing</a:t>
            </a:r>
            <a:r>
              <a:rPr lang="en-US" sz="1800" dirty="0">
                <a:latin typeface="Calibri" panose="020F0502020204030204" pitchFamily="34" charset="0"/>
                <a:ea typeface="Times New Roman"/>
                <a:cs typeface="Calibri" panose="020F0502020204030204" pitchFamily="34" charset="0"/>
                <a:sym typeface="Times New Roman"/>
              </a:rPr>
              <a:t> Fung</a:t>
            </a:r>
            <a:r>
              <a:rPr lang="en-US" sz="1800"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 </a:t>
            </a:r>
            <a:r>
              <a:rPr lang="en-US" sz="1800" i="1" dirty="0">
                <a:solidFill>
                  <a:schemeClr val="bg1">
                    <a:lumMod val="50000"/>
                  </a:schemeClr>
                </a:solidFill>
                <a:latin typeface="Calibri" panose="020F0502020204030204" pitchFamily="34" charset="0"/>
                <a:ea typeface="Times New Roman"/>
                <a:cs typeface="Calibri" panose="020F0502020204030204" pitchFamily="34" charset="0"/>
                <a:sym typeface="Times New Roman"/>
              </a:rPr>
              <a:t>NASA GSFC</a:t>
            </a:r>
          </a:p>
        </p:txBody>
      </p:sp>
      <p:cxnSp>
        <p:nvCxnSpPr>
          <p:cNvPr id="20" name="Straight Connector 19">
            <a:extLst>
              <a:ext uri="{FF2B5EF4-FFF2-40B4-BE49-F238E27FC236}">
                <a16:creationId xmlns:a16="http://schemas.microsoft.com/office/drawing/2014/main" id="{450D69FC-0977-3E46-ADF4-189D495239DF}"/>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181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4</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u="sng" dirty="0">
                <a:solidFill>
                  <a:srgbClr val="FFFF00"/>
                </a:solidFill>
                <a:latin typeface="Calibri" panose="020F0502020204030204" pitchFamily="34" charset="0"/>
                <a:cs typeface="Calibri" panose="020F0502020204030204" pitchFamily="34" charset="0"/>
              </a:rPr>
              <a:t>S</a:t>
            </a:r>
            <a:r>
              <a:rPr lang="en-US" dirty="0">
                <a:solidFill>
                  <a:srgbClr val="FFFF00"/>
                </a:solidFill>
                <a:latin typeface="Calibri" panose="020F0502020204030204" pitchFamily="34" charset="0"/>
                <a:cs typeface="Calibri" panose="020F0502020204030204" pitchFamily="34" charset="0"/>
              </a:rPr>
              <a:t>trategic </a:t>
            </a:r>
            <a:r>
              <a:rPr lang="en-US" u="sng" dirty="0">
                <a:solidFill>
                  <a:srgbClr val="FFFF00"/>
                </a:solidFill>
                <a:latin typeface="Calibri" panose="020F0502020204030204" pitchFamily="34" charset="0"/>
                <a:cs typeface="Calibri" panose="020F0502020204030204" pitchFamily="34" charset="0"/>
              </a:rPr>
              <a:t>S</a:t>
            </a:r>
            <a:r>
              <a:rPr lang="en-US" dirty="0">
                <a:solidFill>
                  <a:srgbClr val="FFFF00"/>
                </a:solidFill>
                <a:latin typeface="Calibri" panose="020F0502020204030204" pitchFamily="34" charset="0"/>
                <a:cs typeface="Calibri" panose="020F0502020204030204" pitchFamily="34" charset="0"/>
              </a:rPr>
              <a:t>cience </a:t>
            </a:r>
            <a:r>
              <a:rPr lang="en-US" u="sng" dirty="0">
                <a:solidFill>
                  <a:srgbClr val="FFFF00"/>
                </a:solidFill>
                <a:latin typeface="Calibri" panose="020F0502020204030204" pitchFamily="34" charset="0"/>
                <a:cs typeface="Calibri" panose="020F0502020204030204" pitchFamily="34" charset="0"/>
              </a:rPr>
              <a:t>A</a:t>
            </a:r>
            <a:r>
              <a:rPr lang="en-US" dirty="0">
                <a:solidFill>
                  <a:srgbClr val="FFFF00"/>
                </a:solidFill>
                <a:latin typeface="Calibri" panose="020F0502020204030204" pitchFamily="34" charset="0"/>
                <a:cs typeface="Calibri" panose="020F0502020204030204" pitchFamily="34" charset="0"/>
              </a:rPr>
              <a:t>reas </a:t>
            </a:r>
            <a:r>
              <a:rPr lang="en-US" dirty="0">
                <a:solidFill>
                  <a:schemeClr val="bg1"/>
                </a:solidFill>
                <a:latin typeface="Calibri" panose="020F0502020204030204" pitchFamily="34" charset="0"/>
                <a:cs typeface="Calibri" panose="020F0502020204030204" pitchFamily="34" charset="0"/>
              </a:rPr>
              <a:t>&amp; </a:t>
            </a:r>
            <a:r>
              <a:rPr lang="en-US" u="sng" dirty="0">
                <a:solidFill>
                  <a:schemeClr val="bg1"/>
                </a:solidFill>
                <a:latin typeface="Calibri" panose="020F0502020204030204" pitchFamily="34" charset="0"/>
                <a:cs typeface="Calibri" panose="020F0502020204030204" pitchFamily="34" charset="0"/>
              </a:rPr>
              <a:t>F</a:t>
            </a:r>
            <a:r>
              <a:rPr lang="en-US" dirty="0">
                <a:solidFill>
                  <a:schemeClr val="bg1"/>
                </a:solidFill>
                <a:latin typeface="Calibri" panose="020F0502020204030204" pitchFamily="34" charset="0"/>
                <a:cs typeface="Calibri" panose="020F0502020204030204" pitchFamily="34" charset="0"/>
              </a:rPr>
              <a:t>ocused </a:t>
            </a:r>
            <a:r>
              <a:rPr lang="en-US" u="sng" dirty="0">
                <a:solidFill>
                  <a:schemeClr val="bg1"/>
                </a:solidFill>
                <a:latin typeface="Calibri" panose="020F0502020204030204" pitchFamily="34" charset="0"/>
                <a:cs typeface="Calibri" panose="020F0502020204030204" pitchFamily="34" charset="0"/>
              </a:rPr>
              <a:t>S</a:t>
            </a:r>
            <a:r>
              <a:rPr lang="en-US" dirty="0">
                <a:solidFill>
                  <a:schemeClr val="bg1"/>
                </a:solidFill>
                <a:latin typeface="Calibri" panose="020F0502020204030204" pitchFamily="34" charset="0"/>
                <a:cs typeface="Calibri" panose="020F0502020204030204" pitchFamily="34" charset="0"/>
              </a:rPr>
              <a:t>cience </a:t>
            </a:r>
            <a:r>
              <a:rPr lang="en-US" u="sng" dirty="0">
                <a:solidFill>
                  <a:schemeClr val="bg1"/>
                </a:solidFill>
                <a:latin typeface="Calibri" panose="020F0502020204030204" pitchFamily="34" charset="0"/>
                <a:cs typeface="Calibri" panose="020F0502020204030204" pitchFamily="34" charset="0"/>
              </a:rPr>
              <a:t>T</a:t>
            </a:r>
            <a:r>
              <a:rPr lang="en-US" dirty="0">
                <a:solidFill>
                  <a:schemeClr val="bg1"/>
                </a:solidFill>
                <a:latin typeface="Calibri" panose="020F0502020204030204" pitchFamily="34" charset="0"/>
                <a:cs typeface="Calibri" panose="020F0502020204030204" pitchFamily="34" charset="0"/>
              </a:rPr>
              <a:t>opics </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4572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ii</a:t>
            </a:r>
          </a:p>
        </p:txBody>
      </p:sp>
      <p:sp>
        <p:nvSpPr>
          <p:cNvPr id="2" name="TextBox 1">
            <a:extLst>
              <a:ext uri="{FF2B5EF4-FFF2-40B4-BE49-F238E27FC236}">
                <a16:creationId xmlns:a16="http://schemas.microsoft.com/office/drawing/2014/main" id="{312BDA7B-C12F-6840-A830-342D5B784378}"/>
              </a:ext>
            </a:extLst>
          </p:cNvPr>
          <p:cNvSpPr txBox="1"/>
          <p:nvPr/>
        </p:nvSpPr>
        <p:spPr>
          <a:xfrm>
            <a:off x="609600" y="1811116"/>
            <a:ext cx="10972800" cy="4616648"/>
          </a:xfrm>
          <a:prstGeom prst="rect">
            <a:avLst/>
          </a:prstGeom>
          <a:noFill/>
        </p:spPr>
        <p:txBody>
          <a:bodyPr wrap="square" rtlCol="0">
            <a:spAutoFit/>
          </a:bodyPr>
          <a:lstStyle/>
          <a:p>
            <a:pPr>
              <a:buClr>
                <a:schemeClr val="tx1"/>
              </a:buClr>
              <a:buSzPct val="102000"/>
            </a:pPr>
            <a:r>
              <a:rPr lang="en-US" sz="2000" b="1" dirty="0">
                <a:solidFill>
                  <a:srgbClr val="D94C00"/>
                </a:solidFill>
                <a:latin typeface="Calibri" panose="020F0502020204030204" pitchFamily="34" charset="0"/>
                <a:ea typeface="MS PGothic" pitchFamily="34" charset="-128"/>
                <a:cs typeface="Calibri" panose="020F0502020204030204" pitchFamily="34" charset="0"/>
              </a:rPr>
              <a:t>SSAs are </a:t>
            </a:r>
            <a:r>
              <a:rPr lang="en-US" sz="2000" b="1" dirty="0">
                <a:solidFill>
                  <a:srgbClr val="D94C00"/>
                </a:solidFill>
                <a:latin typeface="Calibri" panose="020F0502020204030204" pitchFamily="34" charset="0"/>
                <a:cs typeface="Calibri" panose="020F0502020204030204" pitchFamily="34" charset="0"/>
              </a:rPr>
              <a:t>long-term targeted areas of system science to </a:t>
            </a:r>
            <a:r>
              <a:rPr lang="en-US" sz="2000" b="1" u="sng" dirty="0">
                <a:solidFill>
                  <a:srgbClr val="D94C00"/>
                </a:solidFill>
                <a:latin typeface="Calibri" panose="020F0502020204030204" pitchFamily="34" charset="0"/>
                <a:cs typeface="Calibri" panose="020F0502020204030204" pitchFamily="34" charset="0"/>
              </a:rPr>
              <a:t>guide</a:t>
            </a:r>
            <a:r>
              <a:rPr lang="en-US" sz="2000" b="1" dirty="0">
                <a:solidFill>
                  <a:srgbClr val="D94C00"/>
                </a:solidFill>
                <a:latin typeface="Calibri" panose="020F0502020204030204" pitchFamily="34" charset="0"/>
                <a:cs typeface="Calibri" panose="020F0502020204030204" pitchFamily="34" charset="0"/>
              </a:rPr>
              <a:t> LWS activities. </a:t>
            </a:r>
            <a:r>
              <a:rPr lang="en-US" sz="2000" dirty="0">
                <a:latin typeface="Calibri" panose="020F0502020204030204" pitchFamily="34" charset="0"/>
                <a:cs typeface="Calibri" panose="020F0502020204030204" pitchFamily="34" charset="0"/>
              </a:rPr>
              <a:t>SSAs encapsulate the overarching goals for the overall LWS Science program, which supports physics-based enabling science to benefit life and society. </a:t>
            </a:r>
            <a:r>
              <a:rPr lang="en-US" sz="2000" b="1" dirty="0">
                <a:solidFill>
                  <a:srgbClr val="D94C00"/>
                </a:solidFill>
                <a:latin typeface="Calibri" panose="020F0502020204030204" pitchFamily="34" charset="0"/>
                <a:cs typeface="Calibri" panose="020F0502020204030204" pitchFamily="34" charset="0"/>
              </a:rPr>
              <a:t> </a:t>
            </a:r>
          </a:p>
          <a:p>
            <a:pPr>
              <a:buClr>
                <a:schemeClr val="tx1"/>
              </a:buClr>
              <a:buSzPct val="102000"/>
            </a:pPr>
            <a:endParaRPr lang="en-US" sz="2000" b="1" dirty="0">
              <a:solidFill>
                <a:srgbClr val="D94C00"/>
              </a:solidFill>
              <a:latin typeface="Calibri" panose="020F0502020204030204" pitchFamily="34" charset="0"/>
              <a:ea typeface="MS PGothic" pitchFamily="34" charset="-128"/>
              <a:cs typeface="Calibri" panose="020F0502020204030204" pitchFamily="34" charset="0"/>
            </a:endParaRPr>
          </a:p>
          <a:p>
            <a:pPr>
              <a:buClr>
                <a:schemeClr val="tx1"/>
              </a:buClr>
              <a:buSzPct val="102000"/>
            </a:pPr>
            <a:r>
              <a:rPr lang="en-US" sz="1800" dirty="0">
                <a:solidFill>
                  <a:schemeClr val="tx1"/>
                </a:solidFill>
                <a:latin typeface="Calibri" panose="020F0502020204030204" pitchFamily="34" charset="0"/>
                <a:ea typeface="MS PGothic" pitchFamily="34" charset="-128"/>
                <a:cs typeface="Calibri" panose="020F0502020204030204" pitchFamily="34" charset="0"/>
              </a:rPr>
              <a:t>In December 2019*, the LPAG EC finalized a revised list of SSAs**.  </a:t>
            </a:r>
            <a:r>
              <a:rPr lang="en-US" sz="1800" dirty="0">
                <a:solidFill>
                  <a:srgbClr val="0432FF"/>
                </a:solidFill>
                <a:latin typeface="Calibri" panose="020F0502020204030204" pitchFamily="34" charset="0"/>
                <a:ea typeface="MS PGothic" pitchFamily="34" charset="-128"/>
                <a:cs typeface="Calibri" panose="020F0502020204030204" pitchFamily="34" charset="0"/>
              </a:rPr>
              <a:t> </a:t>
            </a:r>
            <a:r>
              <a:rPr lang="en-US" sz="1800" b="1" dirty="0">
                <a:solidFill>
                  <a:srgbClr val="0432FF"/>
                </a:solidFill>
                <a:latin typeface="Calibri" panose="020F0502020204030204" pitchFamily="34" charset="0"/>
                <a:ea typeface="MS PGothic" pitchFamily="34" charset="-128"/>
                <a:cs typeface="Calibri" panose="020F0502020204030204" pitchFamily="34" charset="0"/>
              </a:rPr>
              <a:t>The current Call for Input is the first opportunity for the community to influence LWS science topics within the framework of these new SSAs:</a:t>
            </a:r>
          </a:p>
          <a:p>
            <a:pPr>
              <a:buClr>
                <a:schemeClr val="tx1"/>
              </a:buClr>
              <a:buSzPct val="102000"/>
            </a:pPr>
            <a:endParaRPr lang="en-US" sz="1800" b="1" dirty="0">
              <a:solidFill>
                <a:srgbClr val="D94C00"/>
              </a:solidFill>
              <a:latin typeface="Calibri" panose="020F0502020204030204" pitchFamily="34" charset="0"/>
              <a:ea typeface="MS PGothic" pitchFamily="34" charset="-128"/>
              <a:cs typeface="Calibri" panose="020F0502020204030204" pitchFamily="34" charset="0"/>
            </a:endParaRP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Origins and Variability of Global Solar Processes</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Solar Eruptive and Transient Heliospheric Phenomena</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Acceleration and Transport of Energetic Particles in the Heliosphere</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Variability of the Geomagnetic Environment</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Dynamics of the Global Ionosphere and Plasmasphere</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Ionospheric Irregularities</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Composition and Energetics of the Upper Neutral Atmosphere</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Radiation and Particle Environment from Near Earth to Deep Space</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Solar Impacts on Climate</a:t>
            </a:r>
          </a:p>
          <a:p>
            <a:pPr marL="514350" indent="-514350">
              <a:buClr>
                <a:schemeClr val="tx1"/>
              </a:buClr>
              <a:buSzPct val="102000"/>
              <a:buFont typeface="+mj-lt"/>
              <a:buAutoNum type="romanUcPeriod"/>
            </a:pPr>
            <a:r>
              <a:rPr lang="en-US" sz="1600" dirty="0">
                <a:latin typeface="Calibri" panose="020F0502020204030204" pitchFamily="34" charset="0"/>
                <a:cs typeface="Calibri" panose="020F0502020204030204" pitchFamily="34" charset="0"/>
              </a:rPr>
              <a:t>Stellar Impacts on Planetary Habitability</a:t>
            </a:r>
            <a:endParaRPr lang="en-US" sz="1700" b="1" dirty="0">
              <a:solidFill>
                <a:srgbClr val="D94C00"/>
              </a:solidFill>
              <a:latin typeface="Calibri" panose="020F0502020204030204" pitchFamily="34" charset="0"/>
              <a:ea typeface="MS PGothic" pitchFamily="34" charset="-128"/>
              <a:cs typeface="Calibri" panose="020F0502020204030204" pitchFamily="34" charset="0"/>
            </a:endParaRPr>
          </a:p>
        </p:txBody>
      </p:sp>
      <p:cxnSp>
        <p:nvCxnSpPr>
          <p:cNvPr id="19" name="Straight Connector 18">
            <a:extLst>
              <a:ext uri="{FF2B5EF4-FFF2-40B4-BE49-F238E27FC236}">
                <a16:creationId xmlns:a16="http://schemas.microsoft.com/office/drawing/2014/main" id="{04CFF8EA-D0A6-B140-98C9-03A58C63949D}"/>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11FA03C-72B2-AA4D-9250-9410DEE6B413}"/>
              </a:ext>
            </a:extLst>
          </p:cNvPr>
          <p:cNvPicPr>
            <a:picLocks noChangeAspect="1"/>
          </p:cNvPicPr>
          <p:nvPr/>
        </p:nvPicPr>
        <p:blipFill rotWithShape="1">
          <a:blip r:embed="rId3"/>
          <a:srcRect l="10978" r="64444" b="14552"/>
          <a:stretch/>
        </p:blipFill>
        <p:spPr>
          <a:xfrm rot="16200000">
            <a:off x="9915085" y="-611606"/>
            <a:ext cx="1685507" cy="2908300"/>
          </a:xfrm>
          <a:prstGeom prst="rect">
            <a:avLst/>
          </a:prstGeom>
        </p:spPr>
      </p:pic>
      <p:sp>
        <p:nvSpPr>
          <p:cNvPr id="10" name="Shape 169">
            <a:extLst>
              <a:ext uri="{FF2B5EF4-FFF2-40B4-BE49-F238E27FC236}">
                <a16:creationId xmlns:a16="http://schemas.microsoft.com/office/drawing/2014/main" id="{968A5758-090A-0948-ADBD-5205ED23040D}"/>
              </a:ext>
            </a:extLst>
          </p:cNvPr>
          <p:cNvSpPr txBox="1"/>
          <p:nvPr/>
        </p:nvSpPr>
        <p:spPr>
          <a:xfrm>
            <a:off x="0" y="6553200"/>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sz="1200" b="1" dirty="0">
                <a:solidFill>
                  <a:schemeClr val="tx1"/>
                </a:solidFill>
                <a:latin typeface="Calibri" panose="020F0502020204030204" pitchFamily="34" charset="0"/>
                <a:ea typeface="Times New Roman"/>
                <a:cs typeface="Calibri" panose="020F0502020204030204" pitchFamily="34" charset="0"/>
                <a:sym typeface="Times New Roman"/>
              </a:rPr>
              <a:t>*2019 LPAG EC Report:  </a:t>
            </a:r>
            <a:r>
              <a:rPr lang="en-US" sz="1200" dirty="0">
                <a:latin typeface="Calibri" panose="020F0502020204030204" pitchFamily="34" charset="0"/>
                <a:cs typeface="Calibri" panose="020F0502020204030204" pitchFamily="34" charset="0"/>
                <a:hlinkClick r:id="rId4"/>
              </a:rPr>
              <a:t>https://lwstrt.gsfc.nasa.gov/assets/docs/lpag/LPAG_EC_report_2019_12_31.pdf</a:t>
            </a:r>
            <a:r>
              <a:rPr lang="en-US" sz="1200" dirty="0">
                <a:latin typeface="Calibri" panose="020F0502020204030204" pitchFamily="34" charset="0"/>
                <a:cs typeface="Calibri" panose="020F0502020204030204" pitchFamily="34" charset="0"/>
              </a:rPr>
              <a:t>  |  **</a:t>
            </a:r>
            <a:r>
              <a:rPr lang="en-US" sz="1200" b="1" dirty="0">
                <a:solidFill>
                  <a:schemeClr val="tx1"/>
                </a:solidFill>
                <a:latin typeface="Calibri" panose="020F0502020204030204" pitchFamily="34" charset="0"/>
                <a:ea typeface="Times New Roman"/>
                <a:cs typeface="Calibri" panose="020F0502020204030204" pitchFamily="34" charset="0"/>
                <a:sym typeface="Times New Roman"/>
              </a:rPr>
              <a:t>SSAs: </a:t>
            </a:r>
            <a:r>
              <a:rPr lang="en-US" sz="1200" dirty="0">
                <a:solidFill>
                  <a:schemeClr val="tx1"/>
                </a:solidFill>
                <a:latin typeface="Calibri" panose="020F0502020204030204" pitchFamily="34" charset="0"/>
                <a:ea typeface="Times New Roman"/>
                <a:cs typeface="Calibri" panose="020F0502020204030204" pitchFamily="34" charset="0"/>
                <a:sym typeface="Times New Roman"/>
              </a:rPr>
              <a:t> </a:t>
            </a:r>
            <a:r>
              <a:rPr lang="en-US" sz="1200" dirty="0">
                <a:solidFill>
                  <a:srgbClr val="0432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https://lwstrt.gsfc.nasa.gov/strategic-science-areas-ssas</a:t>
            </a:r>
            <a:r>
              <a:rPr lang="en-US" sz="1200" dirty="0">
                <a:solidFill>
                  <a:srgbClr val="0432FF"/>
                </a:solidFill>
                <a:latin typeface="Calibri" panose="020F0502020204030204" pitchFamily="34" charset="0"/>
                <a:cs typeface="Calibri" panose="020F0502020204030204" pitchFamily="34" charset="0"/>
              </a:rPr>
              <a:t>  </a:t>
            </a:r>
            <a:r>
              <a:rPr lang="en-US" sz="1200" dirty="0">
                <a:solidFill>
                  <a:srgbClr val="0432FF"/>
                </a:solidFill>
                <a:latin typeface="Calibri" panose="020F0502020204030204" pitchFamily="34" charset="0"/>
                <a:ea typeface="Times New Roman"/>
                <a:cs typeface="Calibri" panose="020F0502020204030204" pitchFamily="34" charset="0"/>
                <a:sym typeface="Times New Roman"/>
              </a:rPr>
              <a:t>  </a:t>
            </a:r>
            <a:endParaRPr lang="en-US" sz="1200" b="1" u="sng" dirty="0">
              <a:solidFill>
                <a:srgbClr val="0432F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147676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5</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u="sng" dirty="0">
                <a:solidFill>
                  <a:schemeClr val="bg1"/>
                </a:solidFill>
                <a:latin typeface="Calibri" panose="020F0502020204030204" pitchFamily="34" charset="0"/>
                <a:cs typeface="Calibri" panose="020F0502020204030204" pitchFamily="34" charset="0"/>
              </a:rPr>
              <a:t>S</a:t>
            </a:r>
            <a:r>
              <a:rPr lang="en-US" dirty="0">
                <a:solidFill>
                  <a:schemeClr val="bg1"/>
                </a:solidFill>
                <a:latin typeface="Calibri" panose="020F0502020204030204" pitchFamily="34" charset="0"/>
                <a:cs typeface="Calibri" panose="020F0502020204030204" pitchFamily="34" charset="0"/>
              </a:rPr>
              <a:t>trategic </a:t>
            </a:r>
            <a:r>
              <a:rPr lang="en-US" u="sng" dirty="0">
                <a:solidFill>
                  <a:schemeClr val="bg1"/>
                </a:solidFill>
                <a:latin typeface="Calibri" panose="020F0502020204030204" pitchFamily="34" charset="0"/>
                <a:cs typeface="Calibri" panose="020F0502020204030204" pitchFamily="34" charset="0"/>
              </a:rPr>
              <a:t>S</a:t>
            </a:r>
            <a:r>
              <a:rPr lang="en-US" dirty="0">
                <a:solidFill>
                  <a:schemeClr val="bg1"/>
                </a:solidFill>
                <a:latin typeface="Calibri" panose="020F0502020204030204" pitchFamily="34" charset="0"/>
                <a:cs typeface="Calibri" panose="020F0502020204030204" pitchFamily="34" charset="0"/>
              </a:rPr>
              <a:t>cience </a:t>
            </a:r>
            <a:r>
              <a:rPr lang="en-US" u="sng" dirty="0">
                <a:solidFill>
                  <a:schemeClr val="bg1"/>
                </a:solidFill>
                <a:latin typeface="Calibri" panose="020F0502020204030204" pitchFamily="34" charset="0"/>
                <a:cs typeface="Calibri" panose="020F0502020204030204" pitchFamily="34" charset="0"/>
              </a:rPr>
              <a:t>A</a:t>
            </a:r>
            <a:r>
              <a:rPr lang="en-US" dirty="0">
                <a:solidFill>
                  <a:schemeClr val="bg1"/>
                </a:solidFill>
                <a:latin typeface="Calibri" panose="020F0502020204030204" pitchFamily="34" charset="0"/>
                <a:cs typeface="Calibri" panose="020F0502020204030204" pitchFamily="34" charset="0"/>
              </a:rPr>
              <a:t>reas &amp; </a:t>
            </a:r>
            <a:r>
              <a:rPr lang="en-US" u="sng" dirty="0">
                <a:solidFill>
                  <a:srgbClr val="FFFF00"/>
                </a:solidFill>
                <a:latin typeface="Calibri" panose="020F0502020204030204" pitchFamily="34" charset="0"/>
                <a:cs typeface="Calibri" panose="020F0502020204030204" pitchFamily="34" charset="0"/>
              </a:rPr>
              <a:t>F</a:t>
            </a:r>
            <a:r>
              <a:rPr lang="en-US" dirty="0">
                <a:solidFill>
                  <a:srgbClr val="FFFF00"/>
                </a:solidFill>
                <a:latin typeface="Calibri" panose="020F0502020204030204" pitchFamily="34" charset="0"/>
                <a:cs typeface="Calibri" panose="020F0502020204030204" pitchFamily="34" charset="0"/>
              </a:rPr>
              <a:t>ocused </a:t>
            </a:r>
            <a:r>
              <a:rPr lang="en-US" u="sng" dirty="0">
                <a:solidFill>
                  <a:srgbClr val="FFFF00"/>
                </a:solidFill>
                <a:latin typeface="Calibri" panose="020F0502020204030204" pitchFamily="34" charset="0"/>
                <a:cs typeface="Calibri" panose="020F0502020204030204" pitchFamily="34" charset="0"/>
              </a:rPr>
              <a:t>S</a:t>
            </a:r>
            <a:r>
              <a:rPr lang="en-US" dirty="0">
                <a:solidFill>
                  <a:srgbClr val="FFFF00"/>
                </a:solidFill>
                <a:latin typeface="Calibri" panose="020F0502020204030204" pitchFamily="34" charset="0"/>
                <a:cs typeface="Calibri" panose="020F0502020204030204" pitchFamily="34" charset="0"/>
              </a:rPr>
              <a:t>cience </a:t>
            </a:r>
            <a:r>
              <a:rPr lang="en-US" u="sng" dirty="0">
                <a:solidFill>
                  <a:srgbClr val="FFFF00"/>
                </a:solidFill>
                <a:latin typeface="Calibri" panose="020F0502020204030204" pitchFamily="34" charset="0"/>
                <a:cs typeface="Calibri" panose="020F0502020204030204" pitchFamily="34" charset="0"/>
              </a:rPr>
              <a:t>T</a:t>
            </a:r>
            <a:r>
              <a:rPr lang="en-US" dirty="0">
                <a:solidFill>
                  <a:srgbClr val="FFFF00"/>
                </a:solidFill>
                <a:latin typeface="Calibri" panose="020F0502020204030204" pitchFamily="34" charset="0"/>
                <a:cs typeface="Calibri" panose="020F0502020204030204" pitchFamily="34" charset="0"/>
              </a:rPr>
              <a:t>opics </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4572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ii</a:t>
            </a:r>
          </a:p>
        </p:txBody>
      </p:sp>
      <p:sp>
        <p:nvSpPr>
          <p:cNvPr id="2" name="TextBox 1">
            <a:extLst>
              <a:ext uri="{FF2B5EF4-FFF2-40B4-BE49-F238E27FC236}">
                <a16:creationId xmlns:a16="http://schemas.microsoft.com/office/drawing/2014/main" id="{312BDA7B-C12F-6840-A830-342D5B784378}"/>
              </a:ext>
            </a:extLst>
          </p:cNvPr>
          <p:cNvSpPr txBox="1"/>
          <p:nvPr/>
        </p:nvSpPr>
        <p:spPr>
          <a:xfrm>
            <a:off x="609600" y="1811116"/>
            <a:ext cx="10972800" cy="3785652"/>
          </a:xfrm>
          <a:prstGeom prst="rect">
            <a:avLst/>
          </a:prstGeom>
          <a:noFill/>
        </p:spPr>
        <p:txBody>
          <a:bodyPr wrap="square" rtlCol="0">
            <a:spAutoFit/>
          </a:bodyPr>
          <a:lstStyle/>
          <a:p>
            <a:pPr>
              <a:buClr>
                <a:schemeClr val="tx1"/>
              </a:buClr>
              <a:buSzPct val="102000"/>
            </a:pPr>
            <a:r>
              <a:rPr lang="en-US" sz="2000" b="1" dirty="0">
                <a:solidFill>
                  <a:srgbClr val="D94C00"/>
                </a:solidFill>
                <a:latin typeface="Calibri" panose="020F0502020204030204" pitchFamily="34" charset="0"/>
                <a:ea typeface="MS PGothic" pitchFamily="34" charset="-128"/>
                <a:cs typeface="Calibri" panose="020F0502020204030204" pitchFamily="34" charset="0"/>
              </a:rPr>
              <a:t>FSTs are one of the major ways the community can influence NASA research topics.  </a:t>
            </a:r>
          </a:p>
          <a:p>
            <a:pPr>
              <a:buClr>
                <a:schemeClr val="tx1"/>
              </a:buClr>
              <a:buSzPct val="102000"/>
            </a:pPr>
            <a:r>
              <a:rPr lang="en-US" sz="2000" dirty="0">
                <a:latin typeface="Calibri" panose="020F0502020204030204" pitchFamily="34" charset="0"/>
                <a:ea typeface="MS PGothic" pitchFamily="34" charset="-128"/>
                <a:cs typeface="Calibri" panose="020F0502020204030204" pitchFamily="34" charset="0"/>
              </a:rPr>
              <a:t>The topics we are soliciting now will contribute to the ideas used by NASA HQ for 2+ years to craft the final ROSES LWS solicitations.</a:t>
            </a:r>
          </a:p>
          <a:p>
            <a:pPr>
              <a:buClr>
                <a:schemeClr val="tx1"/>
              </a:buClr>
              <a:buSzPct val="102000"/>
            </a:pPr>
            <a:endParaRPr lang="en-US" sz="2000" dirty="0">
              <a:highlight>
                <a:srgbClr val="FF00FF"/>
              </a:highlight>
              <a:latin typeface="Calibri" panose="020F0502020204030204" pitchFamily="34" charset="0"/>
              <a:ea typeface="MS PGothic" pitchFamily="34" charset="-128"/>
              <a:cs typeface="Calibri" panose="020F0502020204030204" pitchFamily="34" charset="0"/>
            </a:endParaRPr>
          </a:p>
          <a:p>
            <a:pPr>
              <a:buClr>
                <a:schemeClr val="tx1"/>
              </a:buClr>
              <a:buSzPct val="102000"/>
            </a:pPr>
            <a:r>
              <a:rPr lang="en-US" sz="2000" dirty="0">
                <a:latin typeface="Calibri" panose="020F0502020204030204" pitchFamily="34" charset="0"/>
                <a:ea typeface="MS PGothic" pitchFamily="34" charset="-128"/>
                <a:cs typeface="Calibri" panose="020F0502020204030204" pitchFamily="34" charset="0"/>
              </a:rPr>
              <a:t>In October 2018*, the LPAG EC finalized </a:t>
            </a:r>
            <a:r>
              <a:rPr lang="en-US" sz="2000" b="1" dirty="0">
                <a:latin typeface="Calibri" panose="020F0502020204030204" pitchFamily="34" charset="0"/>
                <a:ea typeface="MS PGothic" pitchFamily="34" charset="-128"/>
                <a:cs typeface="Calibri" panose="020F0502020204030204" pitchFamily="34" charset="0"/>
              </a:rPr>
              <a:t>20</a:t>
            </a:r>
            <a:r>
              <a:rPr lang="en-US" sz="2000" dirty="0">
                <a:latin typeface="Calibri" panose="020F0502020204030204" pitchFamily="34" charset="0"/>
                <a:ea typeface="MS PGothic" pitchFamily="34" charset="-128"/>
                <a:cs typeface="Calibri" panose="020F0502020204030204" pitchFamily="34" charset="0"/>
              </a:rPr>
              <a:t> </a:t>
            </a:r>
            <a:r>
              <a:rPr lang="en-US" sz="2000" dirty="0">
                <a:latin typeface="Calibri" panose="020F0502020204030204" pitchFamily="34" charset="0"/>
                <a:ea typeface="Times New Roman"/>
                <a:cs typeface="Calibri" panose="020F0502020204030204" pitchFamily="34" charset="0"/>
                <a:sym typeface="Times New Roman"/>
              </a:rPr>
              <a:t>Focused Science Topics </a:t>
            </a:r>
            <a:r>
              <a:rPr lang="en-US" sz="2000" dirty="0">
                <a:latin typeface="Calibri" panose="020F0502020204030204" pitchFamily="34" charset="0"/>
                <a:ea typeface="MS PGothic" pitchFamily="34" charset="-128"/>
                <a:cs typeface="Calibri" panose="020F0502020204030204" pitchFamily="34" charset="0"/>
              </a:rPr>
              <a:t>topic write-ups:</a:t>
            </a:r>
          </a:p>
          <a:p>
            <a:pPr>
              <a:buClr>
                <a:schemeClr val="tx1"/>
              </a:buClr>
              <a:buSzPct val="102000"/>
            </a:pPr>
            <a:endParaRPr lang="en-US" sz="2000" dirty="0">
              <a:latin typeface="Calibri" panose="020F0502020204030204" pitchFamily="34" charset="0"/>
              <a:ea typeface="MS PGothic" pitchFamily="34" charset="-128"/>
              <a:cs typeface="Calibri" panose="020F0502020204030204" pitchFamily="34" charset="0"/>
            </a:endParaRPr>
          </a:p>
          <a:p>
            <a:pPr marL="342900" lvl="1" indent="-342900">
              <a:buClr>
                <a:schemeClr val="tx1"/>
              </a:buClr>
              <a:buSzPct val="102000"/>
              <a:buFont typeface="Arial" panose="020B0604020202020204" pitchFamily="34" charset="0"/>
              <a:buChar char="•"/>
            </a:pPr>
            <a:r>
              <a:rPr lang="en-US" sz="2000" dirty="0">
                <a:latin typeface="Calibri" panose="020F0502020204030204" pitchFamily="34" charset="0"/>
                <a:ea typeface="MS PGothic" pitchFamily="34" charset="-128"/>
                <a:cs typeface="Calibri" panose="020F0502020204030204" pitchFamily="34" charset="0"/>
              </a:rPr>
              <a:t>8 of these FSTs have been used to construct the ROSES 2019 and 2020 calls.</a:t>
            </a:r>
          </a:p>
          <a:p>
            <a:pPr marL="342900" indent="-342900">
              <a:buClr>
                <a:schemeClr val="tx1"/>
              </a:buClr>
              <a:buSzPct val="102000"/>
              <a:buFont typeface="Arial" panose="020B0604020202020204" pitchFamily="34" charset="0"/>
              <a:buChar char="•"/>
            </a:pPr>
            <a:r>
              <a:rPr lang="en-US" sz="2000" dirty="0">
                <a:latin typeface="Calibri" panose="020F0502020204030204" pitchFamily="34" charset="0"/>
                <a:ea typeface="MS PGothic" pitchFamily="34" charset="-128"/>
                <a:cs typeface="Calibri" panose="020F0502020204030204" pitchFamily="34" charset="0"/>
              </a:rPr>
              <a:t>12 potential FSTs remain, and we solicit your comments on these remaining topics.</a:t>
            </a:r>
          </a:p>
          <a:p>
            <a:pPr marL="342900" indent="-342900">
              <a:buClr>
                <a:schemeClr val="tx1"/>
              </a:buClr>
              <a:buSzPct val="102000"/>
              <a:buFont typeface="Arial" panose="020B0604020202020204" pitchFamily="34" charset="0"/>
              <a:buChar char="•"/>
            </a:pPr>
            <a:r>
              <a:rPr lang="en-US" sz="2000" dirty="0">
                <a:solidFill>
                  <a:srgbClr val="0432FF"/>
                </a:solidFill>
                <a:latin typeface="Calibri" panose="020F0502020204030204" pitchFamily="34" charset="0"/>
                <a:ea typeface="MS PGothic" pitchFamily="34" charset="-128"/>
                <a:cs typeface="Calibri" panose="020F0502020204030204" pitchFamily="34" charset="0"/>
              </a:rPr>
              <a:t>For 2020, the primary focus of the LPAG EC is to s</a:t>
            </a:r>
            <a:r>
              <a:rPr lang="en-US" sz="2000" dirty="0">
                <a:solidFill>
                  <a:srgbClr val="0432FF"/>
                </a:solidFill>
                <a:latin typeface="Calibri" panose="020F0502020204030204" pitchFamily="34" charset="0"/>
                <a:cs typeface="Calibri" panose="020F0502020204030204" pitchFamily="34" charset="0"/>
              </a:rPr>
              <a:t>olicit input for the development of an updated set of draft FSTs.</a:t>
            </a:r>
          </a:p>
          <a:p>
            <a:pPr marL="342900" indent="-342900">
              <a:buClr>
                <a:schemeClr val="tx1"/>
              </a:buClr>
              <a:buSzPct val="102000"/>
              <a:buFont typeface="Arial" panose="020B0604020202020204" pitchFamily="34" charset="0"/>
              <a:buChar char="•"/>
            </a:pPr>
            <a:endParaRPr lang="en-US" sz="2000" dirty="0">
              <a:latin typeface="Calibri" panose="020F0502020204030204" pitchFamily="34" charset="0"/>
              <a:ea typeface="MS PGothic" pitchFamily="34" charset="-128"/>
              <a:cs typeface="Calibri" panose="020F0502020204030204" pitchFamily="34" charset="0"/>
            </a:endParaRPr>
          </a:p>
          <a:p>
            <a:pPr marL="342900" indent="-342900">
              <a:buClr>
                <a:schemeClr val="tx1"/>
              </a:buClr>
              <a:buSzPct val="102000"/>
              <a:buFont typeface="Wingdings" pitchFamily="2" charset="2"/>
              <a:buChar char="Ø"/>
            </a:pPr>
            <a:r>
              <a:rPr lang="en-US" sz="2000" b="1" dirty="0">
                <a:solidFill>
                  <a:srgbClr val="D94C00"/>
                </a:solidFill>
                <a:latin typeface="Calibri" panose="020F0502020204030204" pitchFamily="34" charset="0"/>
                <a:ea typeface="MS PGothic" pitchFamily="34" charset="-128"/>
                <a:cs typeface="Calibri" panose="020F0502020204030204" pitchFamily="34" charset="0"/>
              </a:rPr>
              <a:t>New FSTs will be used for ROSES 2021 and beyond. </a:t>
            </a:r>
          </a:p>
        </p:txBody>
      </p:sp>
      <p:sp>
        <p:nvSpPr>
          <p:cNvPr id="18" name="Shape 169">
            <a:extLst>
              <a:ext uri="{FF2B5EF4-FFF2-40B4-BE49-F238E27FC236}">
                <a16:creationId xmlns:a16="http://schemas.microsoft.com/office/drawing/2014/main" id="{534F5ED9-864B-4442-BD4C-B6F9F5CFEF50}"/>
              </a:ext>
            </a:extLst>
          </p:cNvPr>
          <p:cNvSpPr txBox="1"/>
          <p:nvPr/>
        </p:nvSpPr>
        <p:spPr>
          <a:xfrm>
            <a:off x="742950" y="6553200"/>
            <a:ext cx="10706099" cy="304800"/>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ea typeface="Times New Roman"/>
                <a:cs typeface="Calibri" panose="020F0502020204030204" pitchFamily="34" charset="0"/>
                <a:sym typeface="Times New Roman"/>
              </a:rPr>
              <a:t>*2018 LPAG EC Report:  </a:t>
            </a:r>
            <a:r>
              <a:rPr lang="en-US" dirty="0">
                <a:solidFill>
                  <a:srgbClr val="0432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https://lwstrt.gsfc.nasa.gov/assets/docs/lpag/2018_LPAG_EC_Report_Final_11_30.pdf</a:t>
            </a:r>
            <a:r>
              <a:rPr lang="en-US" b="1" dirty="0">
                <a:solidFill>
                  <a:srgbClr val="0432FF"/>
                </a:solidFill>
                <a:latin typeface="Calibri" panose="020F0502020204030204" pitchFamily="34" charset="0"/>
                <a:ea typeface="Times New Roman"/>
                <a:cs typeface="Calibri" panose="020F0502020204030204" pitchFamily="34" charset="0"/>
                <a:sym typeface="Times New Roman"/>
              </a:rPr>
              <a:t>  </a:t>
            </a:r>
          </a:p>
        </p:txBody>
      </p:sp>
      <p:cxnSp>
        <p:nvCxnSpPr>
          <p:cNvPr id="19" name="Straight Connector 18">
            <a:extLst>
              <a:ext uri="{FF2B5EF4-FFF2-40B4-BE49-F238E27FC236}">
                <a16:creationId xmlns:a16="http://schemas.microsoft.com/office/drawing/2014/main" id="{04CFF8EA-D0A6-B140-98C9-03A58C63949D}"/>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11FA03C-72B2-AA4D-9250-9410DEE6B413}"/>
              </a:ext>
            </a:extLst>
          </p:cNvPr>
          <p:cNvPicPr>
            <a:picLocks noChangeAspect="1"/>
          </p:cNvPicPr>
          <p:nvPr/>
        </p:nvPicPr>
        <p:blipFill rotWithShape="1">
          <a:blip r:embed="rId4"/>
          <a:srcRect l="10978" r="64444" b="14552"/>
          <a:stretch/>
        </p:blipFill>
        <p:spPr>
          <a:xfrm rot="16200000">
            <a:off x="9915085" y="-611606"/>
            <a:ext cx="1685507" cy="2908300"/>
          </a:xfrm>
          <a:prstGeom prst="rect">
            <a:avLst/>
          </a:prstGeom>
        </p:spPr>
      </p:pic>
    </p:spTree>
    <p:extLst>
      <p:ext uri="{BB962C8B-B14F-4D97-AF65-F5344CB8AC3E}">
        <p14:creationId xmlns:p14="http://schemas.microsoft.com/office/powerpoint/2010/main" val="2837328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6</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2019/2020 Selected FSTs</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iii</a:t>
            </a:r>
          </a:p>
        </p:txBody>
      </p:sp>
      <p:sp>
        <p:nvSpPr>
          <p:cNvPr id="4" name="TextBox 3">
            <a:extLst>
              <a:ext uri="{FF2B5EF4-FFF2-40B4-BE49-F238E27FC236}">
                <a16:creationId xmlns:a16="http://schemas.microsoft.com/office/drawing/2014/main" id="{7240D0DA-D9EA-9546-998B-73299D6067AF}"/>
              </a:ext>
            </a:extLst>
          </p:cNvPr>
          <p:cNvSpPr txBox="1"/>
          <p:nvPr/>
        </p:nvSpPr>
        <p:spPr>
          <a:xfrm>
            <a:off x="533400" y="2074127"/>
            <a:ext cx="11125200" cy="3785652"/>
          </a:xfrm>
          <a:prstGeom prst="rect">
            <a:avLst/>
          </a:prstGeom>
          <a:noFill/>
        </p:spPr>
        <p:txBody>
          <a:bodyPr wrap="square" rtlCol="0">
            <a:spAutoFit/>
          </a:bodyPr>
          <a:lstStyle/>
          <a:p>
            <a:r>
              <a:rPr lang="en-US" sz="2000" b="1" u="sng" dirty="0">
                <a:solidFill>
                  <a:srgbClr val="D94C00"/>
                </a:solidFill>
                <a:latin typeface="Calibri" panose="020F0502020204030204" pitchFamily="34" charset="0"/>
                <a:cs typeface="Calibri" panose="020F0502020204030204" pitchFamily="34" charset="0"/>
              </a:rPr>
              <a:t>2019</a:t>
            </a:r>
            <a:r>
              <a:rPr lang="en-US" sz="2000" b="1" dirty="0">
                <a:solidFill>
                  <a:srgbClr val="D94C00"/>
                </a:solidFill>
                <a:latin typeface="Calibri" panose="020F0502020204030204" pitchFamily="34" charset="0"/>
                <a:cs typeface="Calibri" panose="020F0502020204030204" pitchFamily="34" charset="0"/>
              </a:rPr>
              <a:t>:</a:t>
            </a:r>
          </a:p>
          <a:p>
            <a:pPr marL="342900" lvl="2"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Variable Radiation Environment in the Dynamical Solar and Heliospheric System</a:t>
            </a:r>
          </a:p>
          <a:p>
            <a:pPr marL="342900" lvl="2"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Fast Reconnection Onset</a:t>
            </a:r>
          </a:p>
          <a:p>
            <a:pPr marL="342900" lvl="2"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Magnetospheric and Ionospheric Processes Responsible for Rapid Geomagnetic Changes</a:t>
            </a:r>
          </a:p>
          <a:p>
            <a:pPr marL="342900" lvl="2"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Causes and Consequences of Hemispherical Asymmetries in the Magnetosphere – Ionosphere – Thermosphere System</a:t>
            </a:r>
          </a:p>
          <a:p>
            <a:pPr lvl="2"/>
            <a:endParaRPr lang="en-US" sz="2000" dirty="0">
              <a:latin typeface="Calibri" panose="020F0502020204030204" pitchFamily="34" charset="0"/>
              <a:cs typeface="Calibri" panose="020F0502020204030204" pitchFamily="34" charset="0"/>
            </a:endParaRPr>
          </a:p>
          <a:p>
            <a:pPr lvl="2"/>
            <a:r>
              <a:rPr lang="en-US" sz="2000" b="1" u="sng" dirty="0">
                <a:solidFill>
                  <a:srgbClr val="D94C00"/>
                </a:solidFill>
                <a:latin typeface="Calibri" panose="020F0502020204030204" pitchFamily="34" charset="0"/>
                <a:cs typeface="Calibri" panose="020F0502020204030204" pitchFamily="34" charset="0"/>
              </a:rPr>
              <a:t>2020</a:t>
            </a:r>
            <a:r>
              <a:rPr lang="en-US" sz="2000" b="1" dirty="0">
                <a:solidFill>
                  <a:srgbClr val="D94C0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Modeling and Validation of Ionospheric Irregularities and Scintillations</a:t>
            </a:r>
          </a:p>
          <a:p>
            <a:pPr marL="342900" lvl="4"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Understanding and Predicting Radiation Belt Loss in the Coupled Magnetosphere</a:t>
            </a:r>
          </a:p>
          <a:p>
            <a:pPr marL="342900" lvl="4"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Origin and Consequences of </a:t>
            </a:r>
            <a:r>
              <a:rPr lang="en-US" sz="2000" dirty="0" err="1">
                <a:latin typeface="Calibri" panose="020F0502020204030204" pitchFamily="34" charset="0"/>
                <a:cs typeface="Calibri" panose="020F0502020204030204" pitchFamily="34" charset="0"/>
              </a:rPr>
              <a:t>Suprathermal</a:t>
            </a:r>
            <a:r>
              <a:rPr lang="en-US" sz="2000" dirty="0">
                <a:latin typeface="Calibri" panose="020F0502020204030204" pitchFamily="34" charset="0"/>
                <a:cs typeface="Calibri" panose="020F0502020204030204" pitchFamily="34" charset="0"/>
              </a:rPr>
              <a:t> Particles that Seed Solar Energetic Particles</a:t>
            </a:r>
          </a:p>
          <a:p>
            <a:pPr marL="342900" lvl="4"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Long Term Variability and Predictability of the Sun-Climate System</a:t>
            </a:r>
          </a:p>
        </p:txBody>
      </p:sp>
      <p:pic>
        <p:nvPicPr>
          <p:cNvPr id="11" name="Picture 10">
            <a:extLst>
              <a:ext uri="{FF2B5EF4-FFF2-40B4-BE49-F238E27FC236}">
                <a16:creationId xmlns:a16="http://schemas.microsoft.com/office/drawing/2014/main" id="{A7AC2C69-9BD7-B64D-9B90-010BC9DEFBB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63729" r="15114" b="27612"/>
          <a:stretch/>
        </p:blipFill>
        <p:spPr>
          <a:xfrm rot="16200000">
            <a:off x="9918221" y="-588271"/>
            <a:ext cx="1685507" cy="2862050"/>
          </a:xfrm>
          <a:prstGeom prst="rect">
            <a:avLst/>
          </a:prstGeom>
        </p:spPr>
      </p:pic>
      <p:sp>
        <p:nvSpPr>
          <p:cNvPr id="12" name="Shape 169">
            <a:extLst>
              <a:ext uri="{FF2B5EF4-FFF2-40B4-BE49-F238E27FC236}">
                <a16:creationId xmlns:a16="http://schemas.microsoft.com/office/drawing/2014/main" id="{82FE03F8-ED0C-0A46-B782-D15E9255F3D8}"/>
              </a:ext>
            </a:extLst>
          </p:cNvPr>
          <p:cNvSpPr txBox="1"/>
          <p:nvPr/>
        </p:nvSpPr>
        <p:spPr>
          <a:xfrm>
            <a:off x="0" y="6553200"/>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ea typeface="Times New Roman"/>
                <a:cs typeface="Calibri" panose="020F0502020204030204" pitchFamily="34" charset="0"/>
                <a:sym typeface="Times New Roman"/>
              </a:rPr>
              <a:t>2019:</a:t>
            </a:r>
            <a:r>
              <a:rPr lang="en-US" dirty="0">
                <a:solidFill>
                  <a:schemeClr val="tx1"/>
                </a:solidFill>
                <a:latin typeface="Calibri" panose="020F0502020204030204" pitchFamily="34" charset="0"/>
                <a:ea typeface="Times New Roman"/>
                <a:cs typeface="Calibri" panose="020F0502020204030204" pitchFamily="34" charset="0"/>
                <a:sym typeface="Times New Roman"/>
              </a:rPr>
              <a:t>  </a:t>
            </a:r>
            <a:r>
              <a:rPr lang="en-US" dirty="0">
                <a:solidFill>
                  <a:srgbClr val="0432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https://lwstrt.gsfc.nasa.gov/images/pdf/roses/NNH19ZDA001N.pdf</a:t>
            </a:r>
            <a:r>
              <a:rPr lang="en-US" dirty="0">
                <a:solidFill>
                  <a:srgbClr val="0432FF"/>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a:t>
            </a:r>
            <a:r>
              <a:rPr lang="en-US" dirty="0">
                <a:solidFill>
                  <a:srgbClr val="0432FF"/>
                </a:solidFill>
                <a:latin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ea typeface="Times New Roman"/>
                <a:cs typeface="Calibri" panose="020F0502020204030204" pitchFamily="34" charset="0"/>
                <a:sym typeface="Times New Roman"/>
              </a:rPr>
              <a:t>2020:</a:t>
            </a:r>
            <a:r>
              <a:rPr lang="en-US" dirty="0">
                <a:solidFill>
                  <a:srgbClr val="0432FF"/>
                </a:solidFill>
                <a:latin typeface="Calibri" panose="020F0502020204030204" pitchFamily="34" charset="0"/>
                <a:ea typeface="Times New Roman"/>
                <a:cs typeface="Calibri" panose="020F0502020204030204" pitchFamily="34" charset="0"/>
                <a:sym typeface="Times New Roman"/>
              </a:rPr>
              <a:t>  </a:t>
            </a:r>
            <a:r>
              <a:rPr lang="en-US" sz="1200" dirty="0">
                <a:solidFill>
                  <a:srgbClr val="0432FF"/>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https://lwstrt.gsfc.nasa.gov/images/pdf/roses/NNH20ZDA001N-LWS.pdf</a:t>
            </a:r>
            <a:endParaRPr lang="en-US" dirty="0">
              <a:solidFill>
                <a:srgbClr val="0432FF"/>
              </a:solidFill>
              <a:latin typeface="Calibri" panose="020F0502020204030204" pitchFamily="34" charset="0"/>
              <a:ea typeface="Times New Roman"/>
              <a:cs typeface="Calibri" panose="020F0502020204030204" pitchFamily="34" charset="0"/>
              <a:sym typeface="Times New Roman"/>
            </a:endParaRP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755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7</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Remaining / Rollover 2018 FSTs</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iv</a:t>
            </a:r>
          </a:p>
        </p:txBody>
      </p:sp>
      <p:sp>
        <p:nvSpPr>
          <p:cNvPr id="4" name="TextBox 3">
            <a:extLst>
              <a:ext uri="{FF2B5EF4-FFF2-40B4-BE49-F238E27FC236}">
                <a16:creationId xmlns:a16="http://schemas.microsoft.com/office/drawing/2014/main" id="{7240D0DA-D9EA-9546-998B-73299D6067AF}"/>
              </a:ext>
            </a:extLst>
          </p:cNvPr>
          <p:cNvSpPr txBox="1"/>
          <p:nvPr/>
        </p:nvSpPr>
        <p:spPr>
          <a:xfrm>
            <a:off x="515815" y="1905000"/>
            <a:ext cx="11125200" cy="4421723"/>
          </a:xfrm>
          <a:prstGeom prst="rect">
            <a:avLst/>
          </a:prstGeom>
          <a:noFill/>
        </p:spPr>
        <p:txBody>
          <a:bodyPr wrap="square" rtlCol="0">
            <a:spAutoFit/>
          </a:bodyPr>
          <a:lstStyle/>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Understanding the Impact of </a:t>
            </a:r>
            <a:r>
              <a:rPr lang="en-US" sz="1600" kern="1200" dirty="0" err="1">
                <a:solidFill>
                  <a:schemeClr val="tx1"/>
                </a:solidFill>
                <a:latin typeface="Calibri" panose="020F0502020204030204" pitchFamily="34" charset="0"/>
                <a:cs typeface="Calibri" panose="020F0502020204030204" pitchFamily="34" charset="0"/>
              </a:rPr>
              <a:t>Thermospheric</a:t>
            </a:r>
            <a:r>
              <a:rPr lang="en-US" sz="1600" kern="1200" dirty="0">
                <a:solidFill>
                  <a:schemeClr val="tx1"/>
                </a:solidFill>
                <a:latin typeface="Calibri" panose="020F0502020204030204" pitchFamily="34" charset="0"/>
                <a:cs typeface="Calibri" panose="020F0502020204030204" pitchFamily="34" charset="0"/>
              </a:rPr>
              <a:t> Structure and Dynamics on Orbital Drag</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Pathways of Cold Plasma through the Magnetosphere </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Understanding the Variability of the ITM System Due to Tides, Planetary Waves, Gravity Waves, and Traveling Ionospheric Disturbances</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Connecting </a:t>
            </a:r>
            <a:r>
              <a:rPr lang="en-US" sz="1600" kern="1200" dirty="0" err="1">
                <a:solidFill>
                  <a:schemeClr val="tx1"/>
                </a:solidFill>
                <a:latin typeface="Calibri" panose="020F0502020204030204" pitchFamily="34" charset="0"/>
                <a:cs typeface="Calibri" panose="020F0502020204030204" pitchFamily="34" charset="0"/>
              </a:rPr>
              <a:t>Thermospheric</a:t>
            </a:r>
            <a:r>
              <a:rPr lang="en-US" sz="1600" kern="1200" dirty="0">
                <a:solidFill>
                  <a:schemeClr val="tx1"/>
                </a:solidFill>
                <a:latin typeface="Calibri" panose="020F0502020204030204" pitchFamily="34" charset="0"/>
                <a:cs typeface="Calibri" panose="020F0502020204030204" pitchFamily="34" charset="0"/>
              </a:rPr>
              <a:t> Composition and Space Weather</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Understanding Ionospheric Conductivity and Its Variability</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Extreme Solar Events --- Probabilistic Forecasting and Physical Understanding</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Connecting Auroral Phenomena with Magnetospheric Phenomena</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Understanding Space Weather Effects and Developing Mitigation Strategies for Human Deep Space Flight</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Solar Photospheric Magnetic Fields</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Coupling of Solar Wind Plasma and Energy into the </a:t>
            </a:r>
            <a:r>
              <a:rPr lang="en-US" sz="1600" kern="1200" dirty="0" err="1">
                <a:solidFill>
                  <a:schemeClr val="tx1"/>
                </a:solidFill>
                <a:latin typeface="Calibri" panose="020F0502020204030204" pitchFamily="34" charset="0"/>
                <a:cs typeface="Calibri" panose="020F0502020204030204" pitchFamily="34" charset="0"/>
              </a:rPr>
              <a:t>Geospace</a:t>
            </a:r>
            <a:r>
              <a:rPr lang="en-US" sz="1600" kern="1200" dirty="0">
                <a:solidFill>
                  <a:schemeClr val="tx1"/>
                </a:solidFill>
                <a:latin typeface="Calibri" panose="020F0502020204030204" pitchFamily="34" charset="0"/>
                <a:cs typeface="Calibri" panose="020F0502020204030204" pitchFamily="34" charset="0"/>
              </a:rPr>
              <a:t> System</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Combining Models and Observations to Study CME Plasma Energetics in the Inner Corona</a:t>
            </a:r>
          </a:p>
          <a:p>
            <a:pPr marL="457200" indent="-457200">
              <a:spcAft>
                <a:spcPts val="800"/>
              </a:spcAft>
              <a:buFont typeface="+mj-lt"/>
              <a:buAutoNum type="arabicPeriod"/>
            </a:pPr>
            <a:r>
              <a:rPr lang="en-US" sz="1600" kern="1200" dirty="0">
                <a:solidFill>
                  <a:schemeClr val="tx1"/>
                </a:solidFill>
                <a:latin typeface="Calibri" panose="020F0502020204030204" pitchFamily="34" charset="0"/>
                <a:cs typeface="Calibri" panose="020F0502020204030204" pitchFamily="34" charset="0"/>
              </a:rPr>
              <a:t>Atmospheric Evolution and Loss to Space in the Presence of a Star</a:t>
            </a: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CF35AE9-F67A-A14C-AF09-89C07108F8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9195546" y="0"/>
            <a:ext cx="2996454" cy="1685506"/>
          </a:xfrm>
          <a:prstGeom prst="rect">
            <a:avLst/>
          </a:prstGeom>
        </p:spPr>
      </p:pic>
      <p:sp>
        <p:nvSpPr>
          <p:cNvPr id="10" name="Shape 169">
            <a:extLst>
              <a:ext uri="{FF2B5EF4-FFF2-40B4-BE49-F238E27FC236}">
                <a16:creationId xmlns:a16="http://schemas.microsoft.com/office/drawing/2014/main" id="{0DCACCEB-BB22-C545-9924-E11BC05F3F9A}"/>
              </a:ext>
            </a:extLst>
          </p:cNvPr>
          <p:cNvSpPr txBox="1"/>
          <p:nvPr/>
        </p:nvSpPr>
        <p:spPr>
          <a:xfrm>
            <a:off x="0" y="6535087"/>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ea typeface="Times New Roman"/>
                <a:cs typeface="Calibri" panose="020F0502020204030204" pitchFamily="34" charset="0"/>
                <a:sym typeface="Times New Roman"/>
              </a:rPr>
              <a:t>--    </a:t>
            </a:r>
            <a:endParaRPr lang="en-US" dirty="0">
              <a:solidFill>
                <a:srgbClr val="0432F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3734587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8</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Remaining / Rollover 2018 FSTs</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iv</a:t>
            </a:r>
          </a:p>
        </p:txBody>
      </p:sp>
      <p:sp>
        <p:nvSpPr>
          <p:cNvPr id="4" name="TextBox 3">
            <a:extLst>
              <a:ext uri="{FF2B5EF4-FFF2-40B4-BE49-F238E27FC236}">
                <a16:creationId xmlns:a16="http://schemas.microsoft.com/office/drawing/2014/main" id="{7240D0DA-D9EA-9546-998B-73299D6067AF}"/>
              </a:ext>
            </a:extLst>
          </p:cNvPr>
          <p:cNvSpPr txBox="1"/>
          <p:nvPr/>
        </p:nvSpPr>
        <p:spPr>
          <a:xfrm>
            <a:off x="515815" y="1905000"/>
            <a:ext cx="11125200" cy="2287806"/>
          </a:xfrm>
          <a:prstGeom prst="rect">
            <a:avLst/>
          </a:prstGeom>
          <a:noFill/>
        </p:spPr>
        <p:txBody>
          <a:bodyPr wrap="square" rtlCol="0">
            <a:spAutoFit/>
          </a:bodyPr>
          <a:lstStyle/>
          <a:p>
            <a:pPr marL="285750" indent="-285750">
              <a:spcAft>
                <a:spcPts val="800"/>
              </a:spcAft>
              <a:buFont typeface="Wingdings" pitchFamily="2" charset="2"/>
              <a:buChar char="Ø"/>
            </a:pPr>
            <a:r>
              <a:rPr lang="en-US" sz="2000" b="1" kern="1200" dirty="0">
                <a:solidFill>
                  <a:srgbClr val="D94C00"/>
                </a:solidFill>
                <a:latin typeface="Calibri" panose="020F0502020204030204" pitchFamily="34" charset="0"/>
                <a:cs typeface="Calibri" panose="020F0502020204030204" pitchFamily="34" charset="0"/>
              </a:rPr>
              <a:t>Tools and Methods</a:t>
            </a:r>
          </a:p>
          <a:p>
            <a:pPr marL="927100" lvl="1" indent="-439738">
              <a:spcAft>
                <a:spcPts val="800"/>
              </a:spcAft>
              <a:buFont typeface="+mj-lt"/>
              <a:buAutoNum type="arabicPeriod"/>
            </a:pPr>
            <a:r>
              <a:rPr lang="en-US" sz="1800" dirty="0">
                <a:solidFill>
                  <a:schemeClr val="tx1"/>
                </a:solidFill>
                <a:latin typeface="Calibri" panose="020F0502020204030204" pitchFamily="34" charset="0"/>
                <a:ea typeface="MS PGothic" pitchFamily="34" charset="-128"/>
                <a:cs typeface="Calibri" panose="020F0502020204030204" pitchFamily="34" charset="0"/>
              </a:rPr>
              <a:t>Data Science and Analytics</a:t>
            </a:r>
          </a:p>
          <a:p>
            <a:pPr marL="927100" lvl="1" indent="-439738">
              <a:spcAft>
                <a:spcPts val="800"/>
              </a:spcAft>
              <a:buFont typeface="+mj-lt"/>
              <a:buAutoNum type="arabicPeriod"/>
            </a:pPr>
            <a:r>
              <a:rPr lang="en-US" sz="1800" dirty="0">
                <a:latin typeface="Calibri" panose="020F0502020204030204" pitchFamily="34" charset="0"/>
                <a:cs typeface="Calibri" panose="020F0502020204030204" pitchFamily="34" charset="0"/>
              </a:rPr>
              <a:t>Correcting or Mitigating Artifacts in HMI Photospheric Magnetic Fields</a:t>
            </a:r>
          </a:p>
          <a:p>
            <a:pPr marL="927100" lvl="1" indent="-439738">
              <a:spcAft>
                <a:spcPts val="800"/>
              </a:spcAft>
              <a:buFont typeface="+mj-lt"/>
              <a:buAutoNum type="arabicPeriod"/>
            </a:pPr>
            <a:endParaRPr lang="en-US" sz="2000" b="1" kern="1200" dirty="0">
              <a:solidFill>
                <a:schemeClr val="tx1"/>
              </a:solidFill>
              <a:latin typeface="Calibri" panose="020F0502020204030204" pitchFamily="34" charset="0"/>
              <a:cs typeface="Calibri" panose="020F0502020204030204" pitchFamily="34" charset="0"/>
            </a:endParaRPr>
          </a:p>
          <a:p>
            <a:pPr marL="15875" lvl="1">
              <a:spcAft>
                <a:spcPts val="800"/>
              </a:spcAft>
            </a:pPr>
            <a:r>
              <a:rPr lang="en-US" sz="2000" b="1" kern="1200" dirty="0">
                <a:solidFill>
                  <a:schemeClr val="tx1"/>
                </a:solidFill>
                <a:latin typeface="Calibri" panose="020F0502020204030204" pitchFamily="34" charset="0"/>
                <a:cs typeface="Calibri" panose="020F0502020204030204" pitchFamily="34" charset="0"/>
              </a:rPr>
              <a:t>Note: </a:t>
            </a:r>
            <a:r>
              <a:rPr lang="en-US" sz="2000" kern="1200" dirty="0">
                <a:solidFill>
                  <a:schemeClr val="tx1"/>
                </a:solidFill>
                <a:latin typeface="Calibri" panose="020F0502020204030204" pitchFamily="34" charset="0"/>
                <a:cs typeface="Calibri" panose="020F0502020204030204" pitchFamily="34" charset="0"/>
              </a:rPr>
              <a:t> Community input from years prior to 2018 were included in the development of the 2018 FSTs and is therefore carried over.</a:t>
            </a:r>
            <a:endParaRPr lang="en-US" sz="1600" dirty="0">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7331044-A143-1A4A-9E92-9104E364CB2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9195546" y="0"/>
            <a:ext cx="2996454" cy="1685506"/>
          </a:xfrm>
          <a:prstGeom prst="rect">
            <a:avLst/>
          </a:prstGeom>
        </p:spPr>
      </p:pic>
      <p:sp>
        <p:nvSpPr>
          <p:cNvPr id="16" name="Shape 169">
            <a:extLst>
              <a:ext uri="{FF2B5EF4-FFF2-40B4-BE49-F238E27FC236}">
                <a16:creationId xmlns:a16="http://schemas.microsoft.com/office/drawing/2014/main" id="{D0D798A6-2C40-7E4B-A8AD-E7D187C2A413}"/>
              </a:ext>
            </a:extLst>
          </p:cNvPr>
          <p:cNvSpPr txBox="1"/>
          <p:nvPr/>
        </p:nvSpPr>
        <p:spPr>
          <a:xfrm>
            <a:off x="0" y="6535087"/>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ea typeface="Times New Roman"/>
                <a:cs typeface="Calibri" panose="020F0502020204030204" pitchFamily="34" charset="0"/>
                <a:sym typeface="Times New Roman"/>
              </a:rPr>
              <a:t>--    </a:t>
            </a:r>
            <a:endParaRPr lang="en-US" dirty="0">
              <a:solidFill>
                <a:srgbClr val="0432F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1875009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03E8F-9D66-E240-8B6D-66696B3AAC4A}"/>
              </a:ext>
            </a:extLst>
          </p:cNvPr>
          <p:cNvSpPr/>
          <p:nvPr/>
        </p:nvSpPr>
        <p:spPr>
          <a:xfrm>
            <a:off x="0" y="0"/>
            <a:ext cx="12192000" cy="168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63B5FEC-AD66-1541-8E49-0BCD122AA5E0}"/>
              </a:ext>
            </a:extLst>
          </p:cNvPr>
          <p:cNvSpPr>
            <a:spLocks noGrp="1"/>
          </p:cNvSpPr>
          <p:nvPr>
            <p:ph type="sldNum" idx="12"/>
          </p:nvPr>
        </p:nvSpPr>
        <p:spPr/>
        <p:txBody>
          <a:bodyPr/>
          <a:lstStyle/>
          <a:p>
            <a:pPr algn="r">
              <a:buClr>
                <a:srgbClr val="000000"/>
              </a:buClr>
              <a:buSzPct val="25000"/>
            </a:pPr>
            <a:fld id="{00000000-1234-1234-1234-123412341234}" type="slidenum">
              <a:rPr lang="en-US" smtClean="0">
                <a:solidFill>
                  <a:schemeClr val="tx1"/>
                </a:solidFill>
                <a:latin typeface="Times New Roman"/>
                <a:ea typeface="Times New Roman"/>
                <a:cs typeface="Times New Roman"/>
                <a:sym typeface="Times New Roman"/>
              </a:rPr>
              <a:pPr algn="r">
                <a:buClr>
                  <a:srgbClr val="000000"/>
                </a:buClr>
                <a:buSzPct val="25000"/>
              </a:pPr>
              <a:t>9</a:t>
            </a:fld>
            <a:endParaRPr lang="en-US" dirty="0">
              <a:solidFill>
                <a:schemeClr val="tx1"/>
              </a:solidFill>
              <a:latin typeface="Times New Roman"/>
              <a:ea typeface="Times New Roman"/>
              <a:cs typeface="Times New Roman"/>
              <a:sym typeface="Times New Roman"/>
            </a:endParaRPr>
          </a:p>
        </p:txBody>
      </p:sp>
      <p:sp>
        <p:nvSpPr>
          <p:cNvPr id="9" name="Title 1">
            <a:extLst>
              <a:ext uri="{FF2B5EF4-FFF2-40B4-BE49-F238E27FC236}">
                <a16:creationId xmlns:a16="http://schemas.microsoft.com/office/drawing/2014/main" id="{F9901AD9-F1CC-4742-9D02-A509A0D7EEA5}"/>
              </a:ext>
            </a:extLst>
          </p:cNvPr>
          <p:cNvSpPr txBox="1">
            <a:spLocks/>
          </p:cNvSpPr>
          <p:nvPr/>
        </p:nvSpPr>
        <p:spPr>
          <a:xfrm>
            <a:off x="914400" y="271044"/>
            <a:ext cx="7823201"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dirty="0">
                <a:solidFill>
                  <a:schemeClr val="bg1"/>
                </a:solidFill>
                <a:latin typeface="Calibri" panose="020F0502020204030204" pitchFamily="34" charset="0"/>
                <a:cs typeface="Calibri" panose="020F0502020204030204" pitchFamily="34" charset="0"/>
              </a:rPr>
              <a:t>Community Input Solicitation</a:t>
            </a:r>
          </a:p>
          <a:p>
            <a:pPr algn="l"/>
            <a:r>
              <a:rPr lang="en-US" b="1" i="1" dirty="0">
                <a:solidFill>
                  <a:srgbClr val="FFFF00"/>
                </a:solidFill>
                <a:latin typeface="Calibri" panose="020F0502020204030204" pitchFamily="34" charset="0"/>
                <a:cs typeface="Calibri" panose="020F0502020204030204" pitchFamily="34" charset="0"/>
              </a:rPr>
              <a:t>Due Date:  July 3, 2020</a:t>
            </a:r>
          </a:p>
        </p:txBody>
      </p:sp>
      <p:sp>
        <p:nvSpPr>
          <p:cNvPr id="14" name="Title 1">
            <a:extLst>
              <a:ext uri="{FF2B5EF4-FFF2-40B4-BE49-F238E27FC236}">
                <a16:creationId xmlns:a16="http://schemas.microsoft.com/office/drawing/2014/main" id="{55010196-46A5-104B-B4B6-B293CACCFAC6}"/>
              </a:ext>
            </a:extLst>
          </p:cNvPr>
          <p:cNvSpPr txBox="1">
            <a:spLocks/>
          </p:cNvSpPr>
          <p:nvPr/>
        </p:nvSpPr>
        <p:spPr>
          <a:xfrm>
            <a:off x="152400" y="-67093"/>
            <a:ext cx="762000" cy="5383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pPr algn="l"/>
            <a:r>
              <a:rPr lang="en-US" sz="3600" dirty="0">
                <a:solidFill>
                  <a:schemeClr val="bg1"/>
                </a:solidFill>
                <a:latin typeface="Calibri" panose="020F0502020204030204" pitchFamily="34" charset="0"/>
                <a:cs typeface="Calibri" panose="020F0502020204030204" pitchFamily="34" charset="0"/>
              </a:rPr>
              <a:t>v</a:t>
            </a:r>
          </a:p>
        </p:txBody>
      </p:sp>
      <p:sp>
        <p:nvSpPr>
          <p:cNvPr id="4" name="TextBox 3">
            <a:extLst>
              <a:ext uri="{FF2B5EF4-FFF2-40B4-BE49-F238E27FC236}">
                <a16:creationId xmlns:a16="http://schemas.microsoft.com/office/drawing/2014/main" id="{7240D0DA-D9EA-9546-998B-73299D6067AF}"/>
              </a:ext>
            </a:extLst>
          </p:cNvPr>
          <p:cNvSpPr txBox="1"/>
          <p:nvPr/>
        </p:nvSpPr>
        <p:spPr>
          <a:xfrm>
            <a:off x="511629" y="2026885"/>
            <a:ext cx="11447585" cy="3847207"/>
          </a:xfrm>
          <a:prstGeom prst="rect">
            <a:avLst/>
          </a:prstGeom>
          <a:noFill/>
        </p:spPr>
        <p:txBody>
          <a:bodyPr wrap="square" rtlCol="0">
            <a:spAutoFit/>
          </a:bodyPr>
          <a:lstStyle/>
          <a:p>
            <a:pPr>
              <a:buClr>
                <a:srgbClr val="000000"/>
              </a:buClr>
              <a:buSzPct val="100000"/>
            </a:pPr>
            <a:r>
              <a:rPr lang="en-US" sz="2200" b="1" dirty="0">
                <a:solidFill>
                  <a:srgbClr val="D94C00"/>
                </a:solidFill>
                <a:latin typeface="Calibri" panose="020F0502020204030204" pitchFamily="34" charset="0"/>
                <a:cs typeface="Calibri" panose="020F0502020204030204" pitchFamily="34" charset="0"/>
              </a:rPr>
              <a:t>The LPAG EC is soliciting community input to aid in the development of the next cycle of FSTs that will feed into the LWS ROSES science calls for 2021 and beyond.</a:t>
            </a:r>
          </a:p>
          <a:p>
            <a:pPr>
              <a:buClr>
                <a:srgbClr val="000000"/>
              </a:buClr>
              <a:buSzPct val="100000"/>
            </a:pPr>
            <a:endParaRPr lang="en-US" sz="2000" dirty="0">
              <a:latin typeface="Calibri" panose="020F0502020204030204" pitchFamily="34" charset="0"/>
              <a:cs typeface="Calibri" panose="020F0502020204030204" pitchFamily="34" charset="0"/>
            </a:endParaRPr>
          </a:p>
          <a:p>
            <a:pPr marL="285750" indent="-285750">
              <a:buClr>
                <a:srgbClr val="000000"/>
              </a:buClr>
              <a:buSzPct val="100000"/>
              <a:buFont typeface="Courier New" panose="02070309020205020404" pitchFamily="49" charset="0"/>
              <a:buChar char="o"/>
            </a:pPr>
            <a:r>
              <a:rPr lang="en-US" sz="1800" dirty="0">
                <a:latin typeface="Calibri" panose="020F0502020204030204" pitchFamily="34" charset="0"/>
                <a:cs typeface="Calibri" panose="020F0502020204030204" pitchFamily="34" charset="0"/>
              </a:rPr>
              <a:t>Suggested science topics should be organized around achieving the goals set out in the recently revised Strategic Science Areas* (SSAs</a:t>
            </a:r>
            <a:r>
              <a:rPr lang="en-US" sz="1800" dirty="0">
                <a:solidFill>
                  <a:schemeClr val="tx1"/>
                </a:solidFill>
                <a:latin typeface="Calibri" panose="020F0502020204030204" pitchFamily="34" charset="0"/>
                <a:cs typeface="Calibri" panose="020F0502020204030204" pitchFamily="34" charset="0"/>
              </a:rPr>
              <a:t>). </a:t>
            </a:r>
          </a:p>
          <a:p>
            <a:pPr marL="285750" indent="-285750">
              <a:buClr>
                <a:srgbClr val="000000"/>
              </a:buClr>
              <a:buSzPct val="100000"/>
              <a:buFont typeface="Courier New" panose="02070309020205020404" pitchFamily="49" charset="0"/>
              <a:buChar char="o"/>
            </a:pPr>
            <a:endParaRPr lang="en-US" sz="1800" dirty="0">
              <a:solidFill>
                <a:srgbClr val="0432FF"/>
              </a:solidFill>
              <a:latin typeface="Calibri" panose="020F0502020204030204" pitchFamily="34" charset="0"/>
              <a:cs typeface="Calibri" panose="020F0502020204030204" pitchFamily="34" charset="0"/>
            </a:endParaRPr>
          </a:p>
          <a:p>
            <a:pPr marL="285750" lvl="1" indent="-285750">
              <a:buClr>
                <a:srgbClr val="000000"/>
              </a:buClr>
              <a:buSzPct val="100000"/>
              <a:buFont typeface="Courier New" panose="02070309020205020404" pitchFamily="49" charset="0"/>
              <a:buChar char="o"/>
            </a:pPr>
            <a:r>
              <a:rPr lang="en-US" sz="1800" dirty="0">
                <a:solidFill>
                  <a:schemeClr val="tx1"/>
                </a:solidFill>
                <a:latin typeface="Calibri" panose="020F0502020204030204" pitchFamily="34" charset="0"/>
                <a:cs typeface="Calibri" panose="020F0502020204030204" pitchFamily="34" charset="0"/>
              </a:rPr>
              <a:t>Enter </a:t>
            </a:r>
            <a:r>
              <a:rPr lang="en-US" sz="1800" b="1" dirty="0">
                <a:solidFill>
                  <a:srgbClr val="D94C00"/>
                </a:solidFill>
                <a:latin typeface="Calibri" panose="020F0502020204030204" pitchFamily="34" charset="0"/>
                <a:cs typeface="Calibri" panose="020F0502020204030204" pitchFamily="34" charset="0"/>
              </a:rPr>
              <a:t>new FST suggestions </a:t>
            </a:r>
            <a:r>
              <a:rPr lang="en-US" sz="1800" dirty="0">
                <a:solidFill>
                  <a:schemeClr val="tx1"/>
                </a:solidFill>
                <a:latin typeface="Calibri" panose="020F0502020204030204" pitchFamily="34" charset="0"/>
                <a:cs typeface="Calibri" panose="020F0502020204030204" pitchFamily="34" charset="0"/>
              </a:rPr>
              <a:t>via </a:t>
            </a:r>
            <a:r>
              <a:rPr lang="en-US" sz="1800" dirty="0">
                <a:solidFill>
                  <a:srgbClr val="0432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https://lwstrt.gsfc.nasa.gov/communityinput/input/</a:t>
            </a:r>
            <a:r>
              <a:rPr lang="en-US" sz="1800" dirty="0">
                <a:latin typeface="Calibri" panose="020F0502020204030204" pitchFamily="34" charset="0"/>
                <a:cs typeface="Calibri" panose="020F0502020204030204" pitchFamily="34" charset="0"/>
              </a:rPr>
              <a:t>. </a:t>
            </a:r>
          </a:p>
          <a:p>
            <a:pPr marL="285750" lvl="1" indent="-285750">
              <a:buClr>
                <a:srgbClr val="000000"/>
              </a:buClr>
              <a:buSzPct val="100000"/>
              <a:buFont typeface="Courier New" panose="02070309020205020404" pitchFamily="49" charset="0"/>
              <a:buChar char="o"/>
            </a:pPr>
            <a:endParaRPr lang="en-US" sz="1800" dirty="0">
              <a:latin typeface="Calibri" panose="020F0502020204030204" pitchFamily="34" charset="0"/>
              <a:cs typeface="Calibri" panose="020F0502020204030204" pitchFamily="34" charset="0"/>
            </a:endParaRPr>
          </a:p>
          <a:p>
            <a:pPr marL="285750" lvl="1" indent="-285750">
              <a:buClr>
                <a:srgbClr val="000000"/>
              </a:buClr>
              <a:buSzPct val="100000"/>
              <a:buFont typeface="Courier New" panose="02070309020205020404" pitchFamily="49" charset="0"/>
              <a:buChar char="o"/>
            </a:pPr>
            <a:r>
              <a:rPr lang="en-US" sz="1800" dirty="0">
                <a:latin typeface="Calibri" panose="020F0502020204030204" pitchFamily="34" charset="0"/>
                <a:cs typeface="Calibri" panose="020F0502020204030204" pitchFamily="34" charset="0"/>
              </a:rPr>
              <a:t>View and Comment on </a:t>
            </a:r>
            <a:r>
              <a:rPr lang="en-US" sz="1800" b="1" dirty="0">
                <a:solidFill>
                  <a:srgbClr val="D94C00"/>
                </a:solidFill>
                <a:latin typeface="Calibri" panose="020F0502020204030204" pitchFamily="34" charset="0"/>
                <a:cs typeface="Calibri" panose="020F0502020204030204" pitchFamily="34" charset="0"/>
              </a:rPr>
              <a:t>new and rollover FST community input </a:t>
            </a:r>
            <a:r>
              <a:rPr lang="en-US" sz="1800" dirty="0">
                <a:latin typeface="Calibri" panose="020F0502020204030204" pitchFamily="34" charset="0"/>
                <a:cs typeface="Calibri" panose="020F0502020204030204" pitchFamily="34" charset="0"/>
              </a:rPr>
              <a:t>via </a:t>
            </a:r>
            <a:r>
              <a:rPr lang="en-US" sz="1800" dirty="0">
                <a:solidFill>
                  <a:srgbClr val="0432F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https://lwstrt.gsfc.nasa.gov/communityinput/viewinput/2020/</a:t>
            </a:r>
            <a:r>
              <a:rPr lang="en-US" sz="1800" dirty="0">
                <a:latin typeface="Calibri" panose="020F0502020204030204" pitchFamily="34" charset="0"/>
                <a:cs typeface="Calibri" panose="020F0502020204030204" pitchFamily="34" charset="0"/>
              </a:rPr>
              <a:t>. </a:t>
            </a:r>
          </a:p>
          <a:p>
            <a:pPr lvl="1">
              <a:buClr>
                <a:srgbClr val="000000"/>
              </a:buClr>
              <a:buSzPct val="100000"/>
            </a:pPr>
            <a:endParaRPr lang="en-US" sz="1800" dirty="0">
              <a:latin typeface="Calibri" panose="020F0502020204030204" pitchFamily="34" charset="0"/>
              <a:cs typeface="Calibri" panose="020F0502020204030204" pitchFamily="34" charset="0"/>
            </a:endParaRPr>
          </a:p>
          <a:p>
            <a:pPr marL="927100" lvl="2" indent="-325438">
              <a:buClr>
                <a:srgbClr val="000000"/>
              </a:buClr>
              <a:buSzPct val="100000"/>
              <a:buFont typeface="Courier New" panose="02070309020205020404" pitchFamily="49" charset="0"/>
              <a:buChar char="o"/>
            </a:pPr>
            <a:r>
              <a:rPr lang="en-US" sz="1800" dirty="0">
                <a:latin typeface="Calibri" panose="020F0502020204030204" pitchFamily="34" charset="0"/>
                <a:cs typeface="Calibri" panose="020F0502020204030204" pitchFamily="34" charset="0"/>
              </a:rPr>
              <a:t>Community input regarding updates to the rollover topics as well as the newly suggested topics is welcome through this View Input and Comment page. </a:t>
            </a:r>
          </a:p>
        </p:txBody>
      </p:sp>
      <p:sp>
        <p:nvSpPr>
          <p:cNvPr id="12" name="Shape 169">
            <a:extLst>
              <a:ext uri="{FF2B5EF4-FFF2-40B4-BE49-F238E27FC236}">
                <a16:creationId xmlns:a16="http://schemas.microsoft.com/office/drawing/2014/main" id="{82FE03F8-ED0C-0A46-B782-D15E9255F3D8}"/>
              </a:ext>
            </a:extLst>
          </p:cNvPr>
          <p:cNvSpPr txBox="1"/>
          <p:nvPr/>
        </p:nvSpPr>
        <p:spPr>
          <a:xfrm>
            <a:off x="0" y="6553200"/>
            <a:ext cx="12192000" cy="268574"/>
          </a:xfrm>
          <a:prstGeom prst="rect">
            <a:avLst/>
          </a:prstGeom>
          <a:noFill/>
          <a:ln>
            <a:noFill/>
          </a:ln>
        </p:spPr>
        <p:txBody>
          <a:bodyPr lIns="91425" tIns="45700" rIns="91425" bIns="45700" anchor="t" anchorCtr="0">
            <a:noAutofit/>
          </a:bodyPr>
          <a:lstStyle/>
          <a:p>
            <a:pPr algn="ctr">
              <a:buClr>
                <a:srgbClr val="000000"/>
              </a:buClr>
              <a:buSzPct val="25000"/>
            </a:pPr>
            <a:r>
              <a:rPr lang="en-US" b="1" dirty="0">
                <a:solidFill>
                  <a:schemeClr val="tx1"/>
                </a:solidFill>
                <a:latin typeface="Calibri" panose="020F0502020204030204" pitchFamily="34" charset="0"/>
                <a:ea typeface="Times New Roman"/>
                <a:cs typeface="Calibri" panose="020F0502020204030204" pitchFamily="34" charset="0"/>
                <a:sym typeface="Times New Roman"/>
              </a:rPr>
              <a:t>*SSAs: </a:t>
            </a:r>
            <a:r>
              <a:rPr lang="en-US" dirty="0">
                <a:solidFill>
                  <a:schemeClr val="tx1"/>
                </a:solidFill>
                <a:latin typeface="Calibri" panose="020F0502020204030204" pitchFamily="34" charset="0"/>
                <a:ea typeface="Times New Roman"/>
                <a:cs typeface="Calibri" panose="020F0502020204030204" pitchFamily="34" charset="0"/>
                <a:sym typeface="Times New Roman"/>
              </a:rPr>
              <a:t> </a:t>
            </a:r>
            <a:r>
              <a:rPr lang="en-US" dirty="0">
                <a:solidFill>
                  <a:srgbClr val="0432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https://lwstrt.gsfc.nasa.gov/strategic-science-areas-ssas</a:t>
            </a:r>
            <a:r>
              <a:rPr lang="en-US" dirty="0">
                <a:solidFill>
                  <a:srgbClr val="0432FF"/>
                </a:solidFill>
                <a:latin typeface="Calibri" panose="020F0502020204030204" pitchFamily="34" charset="0"/>
                <a:cs typeface="Calibri" panose="020F0502020204030204" pitchFamily="34" charset="0"/>
              </a:rPr>
              <a:t> </a:t>
            </a:r>
            <a:r>
              <a:rPr lang="en-US" dirty="0">
                <a:solidFill>
                  <a:srgbClr val="0432FF"/>
                </a:solidFill>
                <a:latin typeface="Calibri" panose="020F0502020204030204" pitchFamily="34" charset="0"/>
                <a:ea typeface="Times New Roman"/>
                <a:cs typeface="Calibri" panose="020F0502020204030204" pitchFamily="34" charset="0"/>
                <a:sym typeface="Times New Roman"/>
              </a:rPr>
              <a:t>  </a:t>
            </a:r>
            <a:endParaRPr lang="en-US" b="1" u="sng" dirty="0">
              <a:solidFill>
                <a:srgbClr val="0432FF"/>
              </a:solidFill>
              <a:latin typeface="Calibri" panose="020F0502020204030204" pitchFamily="34" charset="0"/>
              <a:ea typeface="Times New Roman"/>
              <a:cs typeface="Calibri" panose="020F0502020204030204" pitchFamily="34" charset="0"/>
              <a:sym typeface="Times New Roman"/>
            </a:endParaRPr>
          </a:p>
        </p:txBody>
      </p:sp>
      <p:cxnSp>
        <p:nvCxnSpPr>
          <p:cNvPr id="13" name="Straight Connector 12">
            <a:extLst>
              <a:ext uri="{FF2B5EF4-FFF2-40B4-BE49-F238E27FC236}">
                <a16:creationId xmlns:a16="http://schemas.microsoft.com/office/drawing/2014/main" id="{F64B0187-5C0F-484B-91C5-432E31E2C9CE}"/>
              </a:ext>
            </a:extLst>
          </p:cNvPr>
          <p:cNvCxnSpPr>
            <a:cxnSpLocks/>
          </p:cNvCxnSpPr>
          <p:nvPr/>
        </p:nvCxnSpPr>
        <p:spPr>
          <a:xfrm>
            <a:off x="0" y="6516974"/>
            <a:ext cx="12192000" cy="3622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53CD920-BA13-3842-8175-17F09B18B691}"/>
              </a:ext>
            </a:extLst>
          </p:cNvPr>
          <p:cNvPicPr>
            <a:picLocks noChangeAspect="1"/>
          </p:cNvPicPr>
          <p:nvPr/>
        </p:nvPicPr>
        <p:blipFill>
          <a:blip r:embed="rId6"/>
          <a:stretch>
            <a:fillRect/>
          </a:stretch>
        </p:blipFill>
        <p:spPr>
          <a:xfrm>
            <a:off x="9195544" y="-1"/>
            <a:ext cx="2996456" cy="1685507"/>
          </a:xfrm>
          <a:prstGeom prst="rect">
            <a:avLst/>
          </a:prstGeom>
        </p:spPr>
      </p:pic>
    </p:spTree>
    <p:extLst>
      <p:ext uri="{BB962C8B-B14F-4D97-AF65-F5344CB8AC3E}">
        <p14:creationId xmlns:p14="http://schemas.microsoft.com/office/powerpoint/2010/main" val="66395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7_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7026</TotalTime>
  <Words>1566</Words>
  <Application>Microsoft Macintosh PowerPoint</Application>
  <PresentationFormat>Widescreen</PresentationFormat>
  <Paragraphs>228</Paragraphs>
  <Slides>17</Slides>
  <Notes>16</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17</vt:i4>
      </vt:variant>
    </vt:vector>
  </HeadingPairs>
  <TitlesOfParts>
    <vt:vector size="35" baseType="lpstr">
      <vt:lpstr>Arial</vt:lpstr>
      <vt:lpstr>Calibri</vt:lpstr>
      <vt:lpstr>Courier New</vt:lpstr>
      <vt:lpstr>Times New Roman</vt:lpstr>
      <vt:lpstr>Wingdings</vt:lpstr>
      <vt:lpstr>7_Default Design</vt:lpstr>
      <vt:lpstr>3_Default Design</vt:lpstr>
      <vt:lpstr>4_Default Design</vt:lpstr>
      <vt:lpstr>5_Default Design</vt:lpstr>
      <vt:lpstr>6_Default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linton</dc:creator>
  <cp:lastModifiedBy>SAVAGE, SABRINA L. (MSFC-ST13)</cp:lastModifiedBy>
  <cp:revision>206</cp:revision>
  <dcterms:modified xsi:type="dcterms:W3CDTF">2020-06-15T19:37:07Z</dcterms:modified>
</cp:coreProperties>
</file>