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1"/>
  </p:sldMasterIdLst>
  <p:notesMasterIdLst>
    <p:notesMasterId r:id="rId22"/>
  </p:notesMasterIdLst>
  <p:handoutMasterIdLst>
    <p:handoutMasterId r:id="rId23"/>
  </p:handoutMasterIdLst>
  <p:sldIdLst>
    <p:sldId id="353" r:id="rId2"/>
    <p:sldId id="347" r:id="rId3"/>
    <p:sldId id="307" r:id="rId4"/>
    <p:sldId id="348" r:id="rId5"/>
    <p:sldId id="350" r:id="rId6"/>
    <p:sldId id="349" r:id="rId7"/>
    <p:sldId id="308" r:id="rId8"/>
    <p:sldId id="354" r:id="rId9"/>
    <p:sldId id="355" r:id="rId10"/>
    <p:sldId id="356" r:id="rId11"/>
    <p:sldId id="342" r:id="rId12"/>
    <p:sldId id="343" r:id="rId13"/>
    <p:sldId id="344" r:id="rId14"/>
    <p:sldId id="319" r:id="rId15"/>
    <p:sldId id="320" r:id="rId16"/>
    <p:sldId id="321" r:id="rId17"/>
    <p:sldId id="351" r:id="rId18"/>
    <p:sldId id="352" r:id="rId19"/>
    <p:sldId id="357" r:id="rId20"/>
    <p:sldId id="358" r:id="rId21"/>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1pPr>
    <a:lvl2pPr marL="4572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2pPr>
    <a:lvl3pPr marL="9144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3pPr>
    <a:lvl4pPr marL="13716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4pPr>
    <a:lvl5pPr marL="18288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5pPr>
    <a:lvl6pPr marL="2286000" algn="l" defTabSz="914400" rtl="0" eaLnBrk="1" latinLnBrk="0" hangingPunct="1">
      <a:defRPr sz="1400" kern="1200">
        <a:solidFill>
          <a:schemeClr val="tx1"/>
        </a:solidFill>
        <a:latin typeface="Verdana" pitchFamily="-32" charset="0"/>
        <a:ea typeface="Osaka" pitchFamily="-32" charset="-128"/>
        <a:cs typeface="+mn-cs"/>
      </a:defRPr>
    </a:lvl6pPr>
    <a:lvl7pPr marL="2743200" algn="l" defTabSz="914400" rtl="0" eaLnBrk="1" latinLnBrk="0" hangingPunct="1">
      <a:defRPr sz="1400" kern="1200">
        <a:solidFill>
          <a:schemeClr val="tx1"/>
        </a:solidFill>
        <a:latin typeface="Verdana" pitchFamily="-32" charset="0"/>
        <a:ea typeface="Osaka" pitchFamily="-32" charset="-128"/>
        <a:cs typeface="+mn-cs"/>
      </a:defRPr>
    </a:lvl7pPr>
    <a:lvl8pPr marL="3200400" algn="l" defTabSz="914400" rtl="0" eaLnBrk="1" latinLnBrk="0" hangingPunct="1">
      <a:defRPr sz="1400" kern="1200">
        <a:solidFill>
          <a:schemeClr val="tx1"/>
        </a:solidFill>
        <a:latin typeface="Verdana" pitchFamily="-32" charset="0"/>
        <a:ea typeface="Osaka" pitchFamily="-32" charset="-128"/>
        <a:cs typeface="+mn-cs"/>
      </a:defRPr>
    </a:lvl8pPr>
    <a:lvl9pPr marL="3657600" algn="l" defTabSz="914400" rtl="0" eaLnBrk="1" latinLnBrk="0" hangingPunct="1">
      <a:defRPr sz="1400" kern="1200">
        <a:solidFill>
          <a:schemeClr val="tx1"/>
        </a:solidFill>
        <a:latin typeface="Verdana" pitchFamily="-32" charset="0"/>
        <a:ea typeface="Osaka"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BB4E3"/>
    <a:srgbClr val="FF8000"/>
    <a:srgbClr val="FF0080"/>
    <a:srgbClr val="800000"/>
    <a:srgbClr val="66FFFF"/>
    <a:srgbClr val="FFA51D"/>
    <a:srgbClr val="FF89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60" autoAdjust="0"/>
    <p:restoredTop sz="90929"/>
  </p:normalViewPr>
  <p:slideViewPr>
    <p:cSldViewPr snapToGrid="0">
      <p:cViewPr varScale="1">
        <p:scale>
          <a:sx n="85" d="100"/>
          <a:sy n="85" d="100"/>
        </p:scale>
        <p:origin x="-504" y="-96"/>
      </p:cViewPr>
      <p:guideLst>
        <p:guide orient="horz" pos="2751"/>
        <p:guide pos="1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2496"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a:lvl1pPr>
          </a:lstStyle>
          <a:p>
            <a:pPr>
              <a:defRPr/>
            </a:pPr>
            <a:endParaRPr lang="en-US"/>
          </a:p>
        </p:txBody>
      </p:sp>
      <p:sp>
        <p:nvSpPr>
          <p:cNvPr id="310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a:lvl1pPr>
          </a:lstStyle>
          <a:p>
            <a:pPr>
              <a:defRPr/>
            </a:pPr>
            <a:endParaRPr lang="en-US"/>
          </a:p>
        </p:txBody>
      </p:sp>
      <p:sp>
        <p:nvSpPr>
          <p:cNvPr id="310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a:lvl1pPr>
          </a:lstStyle>
          <a:p>
            <a:pPr>
              <a:defRPr/>
            </a:pPr>
            <a:endParaRPr lang="en-US"/>
          </a:p>
        </p:txBody>
      </p:sp>
      <p:sp>
        <p:nvSpPr>
          <p:cNvPr id="310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a:lvl1pPr>
          </a:lstStyle>
          <a:p>
            <a:pPr>
              <a:defRPr/>
            </a:pPr>
            <a:fld id="{36C1862A-9EB6-4418-9A25-1CAA497A2A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727AD7-E844-449B-9D20-3FA8BEC6A8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1pPr>
    <a:lvl2pPr marL="4572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2pPr>
    <a:lvl3pPr marL="9144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3pPr>
    <a:lvl4pPr marL="13716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4pPr>
    <a:lvl5pPr marL="18288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1265AC4-0690-452D-A457-FD31642379D4}"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770DCE-C85D-41C1-BB3A-A0C77C55531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6D36E1F6-DCE8-4DD2-9AB1-4A90A05F125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0BF687A9-EDDC-45F5-B0E4-791AA55171F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D8E766B4-8AEA-4712-BE48-7E616CEB0CB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3BB010-094C-8A4C-9B04-1EE7E029520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3BB010-094C-8A4C-9B04-1EE7E029520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F5ACEA-D764-4756-AC30-6789D643E2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90EEB28-73A3-4E28-A8B2-505D41082174}" type="slidenum">
              <a:rPr lang="en-US" smtClean="0"/>
              <a:pPr/>
              <a:t>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5ACEA-D764-4756-AC30-6789D643E2B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632D567-6543-4C4C-8B94-E95CFC207655}" type="slidenum">
              <a:rPr lang="en-US" smtClean="0"/>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CA5B293-9850-47C8-945E-4EC6D1C91BCC}" type="slidenum">
              <a:rPr lang="en-US" smtClean="0"/>
              <a:pPr/>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7735410-CDE5-413C-83F5-A2DB16592E33}" type="slidenum">
              <a:rPr lang="en-US" smtClean="0"/>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770DCE-C85D-41C1-BB3A-A0C77C55531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770DCE-C85D-41C1-BB3A-A0C77C55531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5538" algn="r"/>
              </a:tabLst>
              <a:defRPr/>
            </a:pPr>
            <a:endParaRPr lang="en-US" sz="1200" b="1">
              <a:solidFill>
                <a:srgbClr val="FF8000"/>
              </a:solidFill>
              <a:latin typeface="Tahoma" pitchFamily="-32" charset="0"/>
            </a:endParaRPr>
          </a:p>
          <a:p>
            <a:pPr defTabSz="947738">
              <a:spcBef>
                <a:spcPct val="50000"/>
              </a:spcBef>
              <a:tabLst>
                <a:tab pos="222250" algn="l"/>
                <a:tab pos="8745538" algn="r"/>
              </a:tabLst>
              <a:defRPr/>
            </a:pPr>
            <a:r>
              <a:rPr lang="en-US" sz="1000" b="1">
                <a:solidFill>
                  <a:srgbClr val="FF8000"/>
                </a:solidFill>
                <a:latin typeface="Tahoma" pitchFamily="-32" charset="0"/>
              </a:rPr>
              <a:t>	</a:t>
            </a:r>
          </a:p>
        </p:txBody>
      </p:sp>
      <p:sp>
        <p:nvSpPr>
          <p:cNvPr id="5" name="Text Box 5"/>
          <p:cNvSpPr txBox="1">
            <a:spLocks noChangeArrowheads="1"/>
          </p:cNvSpPr>
          <p:nvPr/>
        </p:nvSpPr>
        <p:spPr bwMode="auto">
          <a:xfrm>
            <a:off x="609600" y="533400"/>
            <a:ext cx="3355975" cy="644525"/>
          </a:xfrm>
          <a:prstGeom prst="rect">
            <a:avLst/>
          </a:prstGeom>
          <a:noFill/>
          <a:ln w="9525">
            <a:noFill/>
            <a:miter lim="800000"/>
            <a:headEnd/>
            <a:tailEnd/>
          </a:ln>
          <a:effectLst/>
        </p:spPr>
        <p:txBody>
          <a:bodyPr wrap="none">
            <a:spAutoFit/>
          </a:bodyPr>
          <a:lstStyle/>
          <a:p>
            <a:pPr>
              <a:lnSpc>
                <a:spcPct val="75000"/>
              </a:lnSpc>
              <a:defRPr/>
            </a:pPr>
            <a:r>
              <a:rPr lang="en-US" sz="1600">
                <a:solidFill>
                  <a:schemeClr val="bg1"/>
                </a:solidFill>
                <a:latin typeface="Comic Sans MS" pitchFamily="-32" charset="0"/>
              </a:rPr>
              <a:t>NASA Living with a Star Program</a:t>
            </a:r>
          </a:p>
          <a:p>
            <a:pPr>
              <a:lnSpc>
                <a:spcPct val="75000"/>
              </a:lnSpc>
              <a:defRPr/>
            </a:pPr>
            <a:r>
              <a:rPr lang="en-US" sz="1600">
                <a:solidFill>
                  <a:schemeClr val="bg1"/>
                </a:solidFill>
                <a:latin typeface="Comic Sans MS" pitchFamily="-32" charset="0"/>
              </a:rPr>
              <a:t>Targeted Research &amp; Technology</a:t>
            </a:r>
          </a:p>
          <a:p>
            <a:pPr>
              <a:lnSpc>
                <a:spcPct val="75000"/>
              </a:lnSpc>
              <a:defRPr/>
            </a:pPr>
            <a:r>
              <a:rPr lang="en-US" sz="1600">
                <a:solidFill>
                  <a:schemeClr val="bg1"/>
                </a:solidFill>
                <a:latin typeface="Comic Sans MS" pitchFamily="-32" charset="0"/>
              </a:rPr>
              <a:t>Steering Committee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1060450"/>
            <a:ext cx="1943100" cy="2393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1060450"/>
            <a:ext cx="5676900" cy="2393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5538" algn="r"/>
              </a:tabLst>
              <a:defRPr/>
            </a:pPr>
            <a:endParaRPr lang="en-US" sz="1200" b="1">
              <a:solidFill>
                <a:srgbClr val="FF8000"/>
              </a:solidFill>
              <a:latin typeface="Tahoma" pitchFamily="-32" charset="0"/>
            </a:endParaRPr>
          </a:p>
          <a:p>
            <a:pPr defTabSz="947738">
              <a:spcBef>
                <a:spcPct val="50000"/>
              </a:spcBef>
              <a:tabLst>
                <a:tab pos="222250" algn="l"/>
                <a:tab pos="8745538" algn="r"/>
              </a:tabLst>
              <a:defRPr/>
            </a:pPr>
            <a:r>
              <a:rPr lang="en-US" sz="1000" b="1">
                <a:solidFill>
                  <a:srgbClr val="FF8000"/>
                </a:solidFill>
                <a:latin typeface="Tahoma" pitchFamily="-32" charset="0"/>
              </a:rPr>
              <a:t>	</a:t>
            </a:r>
          </a:p>
        </p:txBody>
      </p:sp>
      <p:sp>
        <p:nvSpPr>
          <p:cNvPr id="5" name="Text Box 5"/>
          <p:cNvSpPr txBox="1">
            <a:spLocks noChangeArrowheads="1"/>
          </p:cNvSpPr>
          <p:nvPr/>
        </p:nvSpPr>
        <p:spPr bwMode="auto">
          <a:xfrm>
            <a:off x="609600" y="533400"/>
            <a:ext cx="3355975" cy="644525"/>
          </a:xfrm>
          <a:prstGeom prst="rect">
            <a:avLst/>
          </a:prstGeom>
          <a:noFill/>
          <a:ln w="9525">
            <a:noFill/>
            <a:miter lim="800000"/>
            <a:headEnd/>
            <a:tailEnd/>
          </a:ln>
          <a:effectLst/>
        </p:spPr>
        <p:txBody>
          <a:bodyPr wrap="none">
            <a:spAutoFit/>
          </a:bodyPr>
          <a:lstStyle/>
          <a:p>
            <a:pPr>
              <a:lnSpc>
                <a:spcPct val="75000"/>
              </a:lnSpc>
              <a:defRPr/>
            </a:pPr>
            <a:r>
              <a:rPr lang="en-US" sz="1600">
                <a:solidFill>
                  <a:schemeClr val="bg1"/>
                </a:solidFill>
                <a:latin typeface="Comic Sans MS" pitchFamily="-32" charset="0"/>
              </a:rPr>
              <a:t>NASA Living with a Star Program</a:t>
            </a:r>
          </a:p>
          <a:p>
            <a:pPr>
              <a:lnSpc>
                <a:spcPct val="75000"/>
              </a:lnSpc>
              <a:defRPr/>
            </a:pPr>
            <a:r>
              <a:rPr lang="en-US" sz="1600">
                <a:solidFill>
                  <a:schemeClr val="bg1"/>
                </a:solidFill>
                <a:latin typeface="Comic Sans MS" pitchFamily="-32" charset="0"/>
              </a:rPr>
              <a:t>Targeted Research &amp; Technology</a:t>
            </a:r>
          </a:p>
          <a:p>
            <a:pPr>
              <a:lnSpc>
                <a:spcPct val="75000"/>
              </a:lnSpc>
              <a:defRPr/>
            </a:pPr>
            <a:r>
              <a:rPr lang="en-US" sz="1600">
                <a:solidFill>
                  <a:schemeClr val="bg1"/>
                </a:solidFill>
                <a:latin typeface="Comic Sans MS" pitchFamily="-32" charset="0"/>
              </a:rPr>
              <a:t>Steering Committee</a:t>
            </a:r>
          </a:p>
        </p:txBody>
      </p:sp>
      <p:pic>
        <p:nvPicPr>
          <p:cNvPr id="6" name="Picture 6"/>
          <p:cNvPicPr>
            <a:picLocks noChangeAspect="1" noChangeArrowheads="1"/>
          </p:cNvPicPr>
          <p:nvPr/>
        </p:nvPicPr>
        <p:blipFill>
          <a:blip r:embed="rId2" cstate="print"/>
          <a:srcRect/>
          <a:stretch>
            <a:fillRect/>
          </a:stretch>
        </p:blipFill>
        <p:spPr bwMode="auto">
          <a:xfrm>
            <a:off x="0" y="0"/>
            <a:ext cx="15087600" cy="1889125"/>
          </a:xfrm>
          <a:prstGeom prst="rect">
            <a:avLst/>
          </a:prstGeom>
          <a:noFill/>
          <a:ln w="9525">
            <a:noFill/>
            <a:miter lim="800000"/>
            <a:headEnd/>
            <a:tailEnd/>
          </a:ln>
        </p:spPr>
      </p:pic>
      <p:sp>
        <p:nvSpPr>
          <p:cNvPr id="923650" name="Rectangle 2"/>
          <p:cNvSpPr>
            <a:spLocks noGrp="1" noChangeArrowheads="1"/>
          </p:cNvSpPr>
          <p:nvPr>
            <p:ph type="ctrTitle"/>
          </p:nvPr>
        </p:nvSpPr>
        <p:spPr>
          <a:xfrm>
            <a:off x="685800" y="2590800"/>
            <a:ext cx="7772400" cy="1143000"/>
          </a:xfrm>
        </p:spPr>
        <p:txBody>
          <a:bodyPr/>
          <a:lstStyle>
            <a:lvl1pPr algn="ctr">
              <a:defRPr sz="4800">
                <a:solidFill>
                  <a:srgbClr val="0000FF"/>
                </a:solidFill>
              </a:defRPr>
            </a:lvl1pPr>
          </a:lstStyle>
          <a:p>
            <a:r>
              <a:rPr lang="en-US"/>
              <a:t>Click to edit Master title style</a:t>
            </a:r>
          </a:p>
        </p:txBody>
      </p:sp>
      <p:sp>
        <p:nvSpPr>
          <p:cNvPr id="923651" name="Rectangle 3"/>
          <p:cNvSpPr>
            <a:spLocks noGrp="1" noChangeArrowheads="1"/>
          </p:cNvSpPr>
          <p:nvPr>
            <p:ph type="subTitle" idx="1"/>
          </p:nvPr>
        </p:nvSpPr>
        <p:spPr>
          <a:xfrm>
            <a:off x="1371600" y="4343400"/>
            <a:ext cx="6400800" cy="1752600"/>
          </a:xfrm>
          <a:ln>
            <a:noFill/>
          </a:ln>
        </p:spPr>
        <p:txBody>
          <a:bodyPr/>
          <a:lstStyle>
            <a:lvl1pPr marL="0" indent="0" algn="ctr">
              <a:buFont typeface="Wingdings" pitchFamily="-32" charset="2"/>
              <a:buNone/>
              <a:defRPr sz="2000" b="1">
                <a:solidFill>
                  <a:srgbClr val="800040"/>
                </a:solidFill>
              </a:defRPr>
            </a:lvl1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2071688"/>
            <a:ext cx="3810000" cy="138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4238" y="2071688"/>
            <a:ext cx="3810000" cy="138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srcRect/>
          <a:stretch>
            <a:fillRect/>
          </a:stretch>
        </p:blipFill>
        <p:spPr bwMode="auto">
          <a:xfrm>
            <a:off x="1676400" y="152400"/>
            <a:ext cx="6781800" cy="84931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31838" y="2071688"/>
            <a:ext cx="7772400" cy="1382712"/>
          </a:xfrm>
          <a:prstGeom prst="rect">
            <a:avLst/>
          </a:prstGeom>
          <a:noFill/>
          <a:ln w="9525">
            <a:solidFill>
              <a:srgbClr val="FF8000"/>
            </a:solid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1757363" y="1060450"/>
            <a:ext cx="668178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629" name="Text Box 5"/>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2363" algn="r"/>
              </a:tabLst>
              <a:defRPr/>
            </a:pPr>
            <a:endParaRPr lang="en-US" sz="1200" b="1">
              <a:solidFill>
                <a:srgbClr val="FF8000"/>
              </a:solidFill>
              <a:latin typeface="Tahoma" pitchFamily="-32" charset="0"/>
            </a:endParaRPr>
          </a:p>
          <a:p>
            <a:pPr defTabSz="947738">
              <a:spcBef>
                <a:spcPct val="50000"/>
              </a:spcBef>
              <a:tabLst>
                <a:tab pos="222250" algn="l"/>
                <a:tab pos="8742363" algn="r"/>
              </a:tabLst>
              <a:defRPr/>
            </a:pPr>
            <a:r>
              <a:rPr lang="en-US" sz="1000" b="1">
                <a:solidFill>
                  <a:srgbClr val="FF8000"/>
                </a:solidFill>
                <a:latin typeface="Tahoma" pitchFamily="-32" charset="0"/>
              </a:rPr>
              <a:t>	</a:t>
            </a:r>
          </a:p>
        </p:txBody>
      </p:sp>
      <p:pic>
        <p:nvPicPr>
          <p:cNvPr id="1030" name="Picture 6"/>
          <p:cNvPicPr>
            <a:picLocks noChangeAspect="1" noChangeArrowheads="1"/>
          </p:cNvPicPr>
          <p:nvPr/>
        </p:nvPicPr>
        <p:blipFill>
          <a:blip r:embed="rId16" cstate="print"/>
          <a:srcRect/>
          <a:stretch>
            <a:fillRect/>
          </a:stretch>
        </p:blipFill>
        <p:spPr bwMode="auto">
          <a:xfrm>
            <a:off x="136525" y="136525"/>
            <a:ext cx="114300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51" r:id="rId13"/>
  </p:sldLayoutIdLst>
  <p:transition/>
  <p:timing>
    <p:tnLst>
      <p:par>
        <p:cTn id="1" dur="indefinite" restart="never" nodeType="tmRoot"/>
      </p:par>
    </p:tnLst>
  </p:timing>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charset="0"/>
        </a:defRPr>
      </a:lvl2pPr>
      <a:lvl3pPr algn="r" rtl="0" eaLnBrk="0" fontAlgn="base" hangingPunct="0">
        <a:spcBef>
          <a:spcPct val="0"/>
        </a:spcBef>
        <a:spcAft>
          <a:spcPct val="0"/>
        </a:spcAft>
        <a:defRPr sz="3600" b="1">
          <a:solidFill>
            <a:schemeClr val="tx1"/>
          </a:solidFill>
          <a:latin typeface="Arial" charset="0"/>
        </a:defRPr>
      </a:lvl3pPr>
      <a:lvl4pPr algn="r" rtl="0" eaLnBrk="0" fontAlgn="base" hangingPunct="0">
        <a:spcBef>
          <a:spcPct val="0"/>
        </a:spcBef>
        <a:spcAft>
          <a:spcPct val="0"/>
        </a:spcAft>
        <a:defRPr sz="3600" b="1">
          <a:solidFill>
            <a:schemeClr val="tx1"/>
          </a:solidFill>
          <a:latin typeface="Arial" charset="0"/>
        </a:defRPr>
      </a:lvl4pPr>
      <a:lvl5pPr algn="r" rtl="0" eaLnBrk="0" fontAlgn="base" hangingPunct="0">
        <a:spcBef>
          <a:spcPct val="0"/>
        </a:spcBef>
        <a:spcAft>
          <a:spcPct val="0"/>
        </a:spcAft>
        <a:defRPr sz="3600" b="1">
          <a:solidFill>
            <a:schemeClr val="tx1"/>
          </a:solidFill>
          <a:latin typeface="Arial" charset="0"/>
        </a:defRPr>
      </a:lvl5pPr>
      <a:lvl6pPr marL="457200" algn="r" rtl="0" fontAlgn="base">
        <a:spcBef>
          <a:spcPct val="0"/>
        </a:spcBef>
        <a:spcAft>
          <a:spcPct val="0"/>
        </a:spcAft>
        <a:defRPr sz="3600" b="1">
          <a:solidFill>
            <a:schemeClr val="tx1"/>
          </a:solidFill>
          <a:latin typeface="Arial" charset="0"/>
        </a:defRPr>
      </a:lvl6pPr>
      <a:lvl7pPr marL="914400" algn="r" rtl="0" fontAlgn="base">
        <a:spcBef>
          <a:spcPct val="0"/>
        </a:spcBef>
        <a:spcAft>
          <a:spcPct val="0"/>
        </a:spcAft>
        <a:defRPr sz="3600" b="1">
          <a:solidFill>
            <a:schemeClr val="tx1"/>
          </a:solidFill>
          <a:latin typeface="Arial" charset="0"/>
        </a:defRPr>
      </a:lvl7pPr>
      <a:lvl8pPr marL="1371600" algn="r" rtl="0" fontAlgn="base">
        <a:spcBef>
          <a:spcPct val="0"/>
        </a:spcBef>
        <a:spcAft>
          <a:spcPct val="0"/>
        </a:spcAft>
        <a:defRPr sz="3600" b="1">
          <a:solidFill>
            <a:schemeClr val="tx1"/>
          </a:solidFill>
          <a:latin typeface="Arial" charset="0"/>
        </a:defRPr>
      </a:lvl8pPr>
      <a:lvl9pPr marL="1828800" algn="r" rtl="0" fontAlgn="base">
        <a:spcBef>
          <a:spcPct val="0"/>
        </a:spcBef>
        <a:spcAft>
          <a:spcPct val="0"/>
        </a:spcAft>
        <a:defRPr sz="3600" b="1">
          <a:solidFill>
            <a:schemeClr val="tx1"/>
          </a:solidFill>
          <a:latin typeface="Arial" charset="0"/>
        </a:defRPr>
      </a:lvl9pPr>
    </p:titleStyle>
    <p:bodyStyle>
      <a:lvl1pPr marL="341313" indent="-341313" algn="l" rtl="0" eaLnBrk="0" fontAlgn="base" hangingPunct="0">
        <a:spcBef>
          <a:spcPct val="20000"/>
        </a:spcBef>
        <a:spcAft>
          <a:spcPct val="0"/>
        </a:spcAft>
        <a:buClr>
          <a:srgbClr val="DDC428"/>
        </a:buClr>
        <a:buFont typeface="Wingdings" pitchFamily="-32" charset="2"/>
        <a:buBlip>
          <a:blip r:embed="rId17"/>
        </a:buBlip>
        <a:defRPr>
          <a:solidFill>
            <a:srgbClr val="0000FF"/>
          </a:solidFill>
          <a:latin typeface="+mn-lt"/>
          <a:ea typeface="+mn-ea"/>
          <a:cs typeface="+mn-cs"/>
        </a:defRPr>
      </a:lvl1pPr>
      <a:lvl2pPr marL="742950" indent="-285750" algn="l" rtl="0" eaLnBrk="0" fontAlgn="base" hangingPunct="0">
        <a:spcBef>
          <a:spcPct val="20000"/>
        </a:spcBef>
        <a:spcAft>
          <a:spcPct val="0"/>
        </a:spcAft>
        <a:buClr>
          <a:srgbClr val="990709"/>
        </a:buClr>
        <a:buFont typeface="Wingdings" pitchFamily="-32" charset="2"/>
        <a:buBlip>
          <a:blip r:embed="rId18"/>
        </a:buBlip>
        <a:defRPr sz="1600">
          <a:solidFill>
            <a:srgbClr val="0000FF"/>
          </a:solidFill>
          <a:latin typeface="+mn-lt"/>
          <a:ea typeface="+mn-ea"/>
        </a:defRPr>
      </a:lvl2pPr>
      <a:lvl3pPr marL="1143000" indent="-228600" algn="l" rtl="0" eaLnBrk="0" fontAlgn="base" hangingPunct="0">
        <a:spcBef>
          <a:spcPct val="20000"/>
        </a:spcBef>
        <a:spcAft>
          <a:spcPct val="0"/>
        </a:spcAft>
        <a:buClr>
          <a:srgbClr val="0C640D"/>
        </a:buClr>
        <a:buFont typeface="Wingdings" pitchFamily="-32" charset="2"/>
        <a:buBlip>
          <a:blip r:embed="rId19"/>
        </a:buBlip>
        <a:defRPr sz="1400">
          <a:solidFill>
            <a:srgbClr val="0000FF"/>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32" charset="2"/>
        <a:buChar char=""/>
        <a:defRPr sz="1300">
          <a:solidFill>
            <a:srgbClr val="0000FF"/>
          </a:solidFill>
          <a:latin typeface="+mn-lt"/>
          <a:ea typeface="+mn-ea"/>
        </a:defRPr>
      </a:lvl4pPr>
      <a:lvl5pPr marL="2057400" indent="-228600" algn="l" rtl="0" eaLnBrk="0" fontAlgn="base" hangingPunct="0">
        <a:spcBef>
          <a:spcPct val="20000"/>
        </a:spcBef>
        <a:spcAft>
          <a:spcPct val="0"/>
        </a:spcAft>
        <a:buClr>
          <a:srgbClr val="FFFE2B"/>
        </a:buClr>
        <a:buFont typeface="Wingdings" pitchFamily="-32" charset="2"/>
        <a:buChar char=""/>
        <a:defRPr sz="1200">
          <a:solidFill>
            <a:srgbClr val="0000FF"/>
          </a:solidFill>
          <a:latin typeface="+mn-lt"/>
          <a:ea typeface="+mn-ea"/>
        </a:defRPr>
      </a:lvl5pPr>
      <a:lvl6pPr marL="25146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6pPr>
      <a:lvl7pPr marL="29718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7pPr>
      <a:lvl8pPr marL="34290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8pPr>
      <a:lvl9pPr marL="38862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lws-trt.gsfc.nasa.gov"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6388" y="2298700"/>
            <a:ext cx="8540750" cy="1465263"/>
          </a:xfrm>
        </p:spPr>
        <p:txBody>
          <a:bodyPr/>
          <a:lstStyle/>
          <a:p>
            <a:pPr eaLnBrk="1" hangingPunct="1"/>
            <a:r>
              <a:rPr lang="en-US" sz="4400" smtClean="0"/>
              <a:t>LWS TR&amp;T Town Hall Meeting</a:t>
            </a:r>
            <a:br>
              <a:rPr lang="en-US" sz="4400" smtClean="0"/>
            </a:br>
            <a:r>
              <a:rPr lang="en-US" sz="4000" i="1" smtClean="0"/>
              <a:t>Fall AGU 2009</a:t>
            </a:r>
            <a:endParaRPr lang="en-US" sz="4400" smtClean="0"/>
          </a:p>
        </p:txBody>
      </p:sp>
      <p:sp>
        <p:nvSpPr>
          <p:cNvPr id="3075" name="Rectangle 4"/>
          <p:cNvSpPr>
            <a:spLocks noGrp="1" noChangeArrowheads="1"/>
          </p:cNvSpPr>
          <p:nvPr>
            <p:ph type="subTitle" idx="1"/>
          </p:nvPr>
        </p:nvSpPr>
        <p:spPr>
          <a:xfrm rot="19570988">
            <a:off x="130175" y="4064000"/>
            <a:ext cx="1965325" cy="506413"/>
          </a:xfrm>
        </p:spPr>
        <p:txBody>
          <a:bodyPr/>
          <a:lstStyle/>
          <a:p>
            <a:pPr eaLnBrk="1" hangingPunct="1"/>
            <a:r>
              <a:rPr lang="en-US" sz="3200" smtClean="0"/>
              <a:t>AGENDA</a:t>
            </a:r>
          </a:p>
        </p:txBody>
      </p:sp>
      <p:pic>
        <p:nvPicPr>
          <p:cNvPr id="3076" name="Picture 5"/>
          <p:cNvPicPr>
            <a:picLocks noChangeAspect="1" noChangeArrowheads="1"/>
          </p:cNvPicPr>
          <p:nvPr/>
        </p:nvPicPr>
        <p:blipFill>
          <a:blip r:embed="rId3" cstate="print"/>
          <a:srcRect/>
          <a:stretch>
            <a:fillRect/>
          </a:stretch>
        </p:blipFill>
        <p:spPr bwMode="auto">
          <a:xfrm>
            <a:off x="514350" y="5719763"/>
            <a:ext cx="1143000" cy="936625"/>
          </a:xfrm>
          <a:prstGeom prst="rect">
            <a:avLst/>
          </a:prstGeom>
          <a:noFill/>
          <a:ln w="9525">
            <a:noFill/>
            <a:miter lim="800000"/>
            <a:headEnd/>
            <a:tailEnd/>
          </a:ln>
        </p:spPr>
      </p:pic>
      <p:sp>
        <p:nvSpPr>
          <p:cNvPr id="3077" name="Rectangle 6"/>
          <p:cNvSpPr>
            <a:spLocks noChangeArrowheads="1"/>
          </p:cNvSpPr>
          <p:nvPr/>
        </p:nvSpPr>
        <p:spPr bwMode="auto">
          <a:xfrm>
            <a:off x="1854200" y="3949700"/>
            <a:ext cx="6853238" cy="2908300"/>
          </a:xfrm>
          <a:prstGeom prst="rect">
            <a:avLst/>
          </a:prstGeom>
          <a:noFill/>
          <a:ln w="9525">
            <a:noFill/>
            <a:miter lim="800000"/>
            <a:headEnd/>
            <a:tailEnd/>
          </a:ln>
        </p:spPr>
        <p:txBody>
          <a:bodyPr/>
          <a:lstStyle/>
          <a:p>
            <a:pPr marL="342900" indent="-342900" algn="ctr" eaLnBrk="1" hangingPunct="1">
              <a:lnSpc>
                <a:spcPct val="90000"/>
              </a:lnSpc>
              <a:spcBef>
                <a:spcPct val="20000"/>
              </a:spcBef>
              <a:buClr>
                <a:srgbClr val="DDC428"/>
              </a:buClr>
              <a:buFont typeface="Wingdings" pitchFamily="-32" charset="2"/>
              <a:buNone/>
            </a:pPr>
            <a:r>
              <a:rPr lang="en-US" sz="2400" b="1">
                <a:solidFill>
                  <a:srgbClr val="800040"/>
                </a:solidFill>
                <a:latin typeface="Arial" charset="0"/>
              </a:rPr>
              <a:t>Brief summary of LWS TR&amp;T Program Status</a:t>
            </a:r>
            <a:r>
              <a:rPr lang="en-US" sz="2000" b="1">
                <a:solidFill>
                  <a:srgbClr val="800040"/>
                </a:solidFill>
                <a:latin typeface="Arial" charset="0"/>
              </a:rPr>
              <a:t> (Lika Guhathakurta, for NASA HQ) (10m)</a:t>
            </a:r>
          </a:p>
          <a:p>
            <a:pPr marL="342900" indent="-342900" algn="ctr" eaLnBrk="1" hangingPunct="1">
              <a:lnSpc>
                <a:spcPct val="90000"/>
              </a:lnSpc>
              <a:spcBef>
                <a:spcPct val="20000"/>
              </a:spcBef>
              <a:buClr>
                <a:srgbClr val="DDC428"/>
              </a:buClr>
              <a:buFont typeface="Wingdings" pitchFamily="-32" charset="2"/>
              <a:buNone/>
            </a:pPr>
            <a:r>
              <a:rPr lang="en-US" sz="2400" b="1">
                <a:solidFill>
                  <a:srgbClr val="800040"/>
                </a:solidFill>
                <a:latin typeface="Arial" charset="0"/>
              </a:rPr>
              <a:t>Open discussion of LWS TR&amp;T Program and next Focus Topics</a:t>
            </a:r>
            <a:r>
              <a:rPr lang="en-US" sz="2000" b="1">
                <a:solidFill>
                  <a:srgbClr val="800040"/>
                </a:solidFill>
                <a:latin typeface="Arial" charset="0"/>
              </a:rPr>
              <a:t>  (30m)</a:t>
            </a:r>
          </a:p>
          <a:p>
            <a:pPr marL="342900" indent="-342900" algn="ctr" eaLnBrk="1" hangingPunct="1">
              <a:lnSpc>
                <a:spcPct val="90000"/>
              </a:lnSpc>
              <a:spcBef>
                <a:spcPct val="20000"/>
              </a:spcBef>
              <a:buClr>
                <a:srgbClr val="DDC428"/>
              </a:buClr>
              <a:buFont typeface="Wingdings" pitchFamily="-32" charset="2"/>
              <a:buNone/>
            </a:pPr>
            <a:r>
              <a:rPr lang="en-US" sz="2000" b="1">
                <a:solidFill>
                  <a:srgbClr val="800040"/>
                </a:solidFill>
                <a:latin typeface="Arial" charset="0"/>
              </a:rPr>
              <a:t>(Amitava Bhattacharjee, SC chair)</a:t>
            </a:r>
          </a:p>
          <a:p>
            <a:pPr marL="342900" indent="-342900" algn="ctr" eaLnBrk="1" hangingPunct="1">
              <a:lnSpc>
                <a:spcPct val="90000"/>
              </a:lnSpc>
              <a:spcBef>
                <a:spcPct val="20000"/>
              </a:spcBef>
              <a:buClr>
                <a:srgbClr val="DDC428"/>
              </a:buClr>
            </a:pPr>
            <a:r>
              <a:rPr lang="en-US" sz="2400" b="1">
                <a:solidFill>
                  <a:srgbClr val="800040"/>
                </a:solidFill>
                <a:latin typeface="Arial" charset="0"/>
              </a:rPr>
              <a:t>Comments on current Focus Team activities</a:t>
            </a:r>
            <a:r>
              <a:rPr lang="en-US" sz="1800" b="1">
                <a:solidFill>
                  <a:srgbClr val="800040"/>
                </a:solidFill>
                <a:latin typeface="Arial" charset="0"/>
              </a:rPr>
              <a:t> (Focus Team leads) (20m)</a:t>
            </a:r>
          </a:p>
          <a:p>
            <a:pPr marL="342900" indent="-342900" algn="ctr" eaLnBrk="1" hangingPunct="1">
              <a:lnSpc>
                <a:spcPct val="90000"/>
              </a:lnSpc>
              <a:spcBef>
                <a:spcPct val="20000"/>
              </a:spcBef>
              <a:buClr>
                <a:srgbClr val="DDC428"/>
              </a:buClr>
              <a:buFont typeface="Wingdings" pitchFamily="-32" charset="2"/>
              <a:buNone/>
            </a:pPr>
            <a:endParaRPr lang="en-US" sz="2000" b="1">
              <a:solidFill>
                <a:srgbClr val="800040"/>
              </a:solidFill>
              <a:latin typeface="Arial" charset="0"/>
            </a:endParaRPr>
          </a:p>
          <a:p>
            <a:pPr marL="342900" indent="-342900" algn="ctr" eaLnBrk="1" hangingPunct="1">
              <a:lnSpc>
                <a:spcPct val="90000"/>
              </a:lnSpc>
              <a:spcBef>
                <a:spcPct val="20000"/>
              </a:spcBef>
              <a:buClr>
                <a:srgbClr val="DDC428"/>
              </a:buClr>
              <a:buFont typeface="Wingdings" pitchFamily="-32" charset="2"/>
              <a:buNone/>
            </a:pPr>
            <a:endParaRPr lang="en-US" sz="2000" b="1">
              <a:solidFill>
                <a:srgbClr val="800040"/>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7772400" cy="1143000"/>
          </a:xfrm>
        </p:spPr>
        <p:txBody>
          <a:bodyPr/>
          <a:lstStyle/>
          <a:p>
            <a:r>
              <a:rPr lang="en-US"/>
              <a:t>Some Thoughts</a:t>
            </a:r>
          </a:p>
        </p:txBody>
      </p:sp>
      <p:sp>
        <p:nvSpPr>
          <p:cNvPr id="4099" name="Rectangle 3"/>
          <p:cNvSpPr>
            <a:spLocks noGrp="1" noChangeArrowheads="1"/>
          </p:cNvSpPr>
          <p:nvPr>
            <p:ph type="body" idx="4294967295"/>
          </p:nvPr>
        </p:nvSpPr>
        <p:spPr>
          <a:xfrm>
            <a:off x="0" y="990600"/>
            <a:ext cx="7772400" cy="5562600"/>
          </a:xfrm>
        </p:spPr>
        <p:txBody>
          <a:bodyPr/>
          <a:lstStyle/>
          <a:p>
            <a:r>
              <a:rPr lang="en-US" sz="2800"/>
              <a:t>Team leaders: aim to combine team meetings with other community meetings.  </a:t>
            </a:r>
          </a:p>
          <a:p>
            <a:r>
              <a:rPr lang="en-US" sz="2800"/>
              <a:t>Most progress has come from interaction of theory &amp; data analysis.  Teams need both.</a:t>
            </a:r>
          </a:p>
          <a:p>
            <a:r>
              <a:rPr lang="en-US" sz="2800"/>
              <a:t>Meaningful collaborations take time. Extend awards to five years ?</a:t>
            </a:r>
          </a:p>
          <a:p>
            <a:r>
              <a:rPr lang="en-US" sz="2800"/>
              <a:t>Allow (or require) team proposals ? Would provide a coherent team plan (and budget) from the beginning.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lum bright="80000" contrast="18000"/>
          </a:blip>
          <a:srcRect/>
          <a:stretch>
            <a:fillRect/>
          </a:stretch>
        </p:blipFill>
        <p:spPr bwMode="auto">
          <a:xfrm>
            <a:off x="0" y="288925"/>
            <a:ext cx="9144000" cy="6569075"/>
          </a:xfrm>
          <a:prstGeom prst="rect">
            <a:avLst/>
          </a:prstGeom>
          <a:noFill/>
          <a:ln w="9525">
            <a:noFill/>
            <a:miter lim="800000"/>
            <a:headEnd/>
            <a:tailEnd/>
          </a:ln>
        </p:spPr>
      </p:pic>
      <p:sp>
        <p:nvSpPr>
          <p:cNvPr id="13315" name="Text Box 4"/>
          <p:cNvSpPr txBox="1">
            <a:spLocks noChangeArrowheads="1"/>
          </p:cNvSpPr>
          <p:nvPr/>
        </p:nvSpPr>
        <p:spPr bwMode="auto">
          <a:xfrm>
            <a:off x="304800" y="381000"/>
            <a:ext cx="8534400" cy="5621338"/>
          </a:xfrm>
          <a:prstGeom prst="rect">
            <a:avLst/>
          </a:prstGeom>
          <a:noFill/>
          <a:ln w="9525">
            <a:noFill/>
            <a:miter lim="800000"/>
            <a:headEnd/>
            <a:tailEnd/>
          </a:ln>
        </p:spPr>
        <p:txBody>
          <a:bodyPr>
            <a:spAutoFit/>
          </a:bodyPr>
          <a:lstStyle/>
          <a:p>
            <a:pPr algn="ctr">
              <a:spcBef>
                <a:spcPct val="50000"/>
              </a:spcBef>
            </a:pPr>
            <a:r>
              <a:rPr lang="en-US"/>
              <a:t>2006 LWS TR&amp;T Focus Team:</a:t>
            </a:r>
          </a:p>
          <a:p>
            <a:pPr algn="ctr">
              <a:spcBef>
                <a:spcPct val="50000"/>
              </a:spcBef>
            </a:pPr>
            <a:endParaRPr lang="en-US" u="sng"/>
          </a:p>
          <a:p>
            <a:pPr algn="ctr">
              <a:spcBef>
                <a:spcPct val="50000"/>
              </a:spcBef>
            </a:pPr>
            <a:r>
              <a:rPr lang="en-US" u="sng"/>
              <a:t>Flares Particle Acceleration Near the Sun and Contribution to Large SEP Events</a:t>
            </a:r>
            <a:endParaRPr lang="en-US"/>
          </a:p>
          <a:p>
            <a:pPr algn="ctr">
              <a:spcBef>
                <a:spcPct val="50000"/>
              </a:spcBef>
            </a:pPr>
            <a:endParaRPr lang="en-US" sz="1000"/>
          </a:p>
          <a:p>
            <a:pPr algn="ctr">
              <a:spcBef>
                <a:spcPct val="50000"/>
              </a:spcBef>
            </a:pPr>
            <a:r>
              <a:rPr lang="en-US" sz="2000"/>
              <a:t>presented by R. A. Mewaldt, Caltech</a:t>
            </a:r>
          </a:p>
          <a:p>
            <a:pPr algn="ctr">
              <a:spcBef>
                <a:spcPct val="50000"/>
              </a:spcBef>
              <a:buFont typeface="Wingdings" pitchFamily="-32" charset="2"/>
              <a:buChar char="§"/>
            </a:pPr>
            <a:endParaRPr lang="en-US" sz="1200"/>
          </a:p>
          <a:p>
            <a:pPr>
              <a:buFont typeface="Wingdings" pitchFamily="-32" charset="2"/>
              <a:buChar char="§"/>
            </a:pPr>
            <a:r>
              <a:rPr lang="en-US" sz="2000">
                <a:latin typeface="Lucida Grande" pitchFamily="1" charset="0"/>
              </a:rPr>
              <a:t> Benjamin </a:t>
            </a:r>
            <a:r>
              <a:rPr lang="en-US" sz="2000"/>
              <a:t>Chandran, UNH - Stochastic particle acceleration</a:t>
            </a:r>
            <a:endParaRPr lang="en-US" sz="2000">
              <a:latin typeface="Lucida Grande" pitchFamily="1" charset="0"/>
            </a:endParaRPr>
          </a:p>
          <a:p>
            <a:pPr>
              <a:buFont typeface="Wingdings" pitchFamily="-32" charset="2"/>
              <a:buChar char="§"/>
            </a:pPr>
            <a:r>
              <a:rPr lang="en-US" sz="2000">
                <a:latin typeface="Lucida Grande" pitchFamily="1" charset="0"/>
              </a:rPr>
              <a:t> Judy </a:t>
            </a:r>
            <a:r>
              <a:rPr lang="en-US" sz="2000"/>
              <a:t>Karpen, GSFC -- 3D MHD CME/eruptive flare initiation</a:t>
            </a:r>
          </a:p>
          <a:p>
            <a:pPr>
              <a:buFont typeface="Wingdings" pitchFamily="-32" charset="2"/>
              <a:buChar char="§"/>
            </a:pPr>
            <a:r>
              <a:rPr lang="en-US" sz="2000"/>
              <a:t> Glenn Mason APL, chair -- Role of interplanetary propagation</a:t>
            </a:r>
          </a:p>
          <a:p>
            <a:pPr>
              <a:buFont typeface="Wingdings" pitchFamily="-32" charset="2"/>
              <a:buChar char="§"/>
            </a:pPr>
            <a:r>
              <a:rPr lang="en-US" sz="2000">
                <a:latin typeface="Lucida Grande" pitchFamily="1" charset="0"/>
              </a:rPr>
              <a:t> Nariaki </a:t>
            </a:r>
            <a:r>
              <a:rPr lang="en-US" sz="2000"/>
              <a:t>Nitta, LMSAL -- Solar flare sources of gradual events</a:t>
            </a:r>
          </a:p>
          <a:p>
            <a:pPr>
              <a:buFont typeface="Wingdings" pitchFamily="-32" charset="2"/>
              <a:buChar char="§"/>
            </a:pPr>
            <a:r>
              <a:rPr lang="en-US" sz="2000"/>
              <a:t> Gerald Share, NRL/UMd -- 1 AU vs solar particles (</a:t>
            </a:r>
            <a:r>
              <a:rPr lang="en-US" sz="2000">
                <a:latin typeface="Symbol" pitchFamily="-32" charset="2"/>
                <a:sym typeface="Symbol" pitchFamily="-32" charset="2"/>
              </a:rPr>
              <a:t></a:t>
            </a:r>
            <a:r>
              <a:rPr lang="en-US" sz="2000"/>
              <a:t>-rays)</a:t>
            </a:r>
            <a:endParaRPr lang="en-US" sz="2000">
              <a:latin typeface="Lucida Grande" pitchFamily="1" charset="0"/>
            </a:endParaRPr>
          </a:p>
          <a:p>
            <a:pPr>
              <a:buFont typeface="Wingdings" pitchFamily="-32" charset="2"/>
              <a:buChar char="§"/>
            </a:pPr>
            <a:r>
              <a:rPr lang="en-US" sz="2000">
                <a:latin typeface="Lucida Grande" pitchFamily="1" charset="0"/>
              </a:rPr>
              <a:t> Allan </a:t>
            </a:r>
            <a:r>
              <a:rPr lang="en-US" sz="2000"/>
              <a:t>Tylka, NRL -- Disappearance of large Fe-rich events</a:t>
            </a:r>
            <a:r>
              <a:rPr lang="en-US"/>
              <a:t> </a:t>
            </a:r>
          </a:p>
          <a:p>
            <a:pPr>
              <a:buFontTx/>
              <a:buChar char="•"/>
            </a:pPr>
            <a:endParaRPr lang="en-US"/>
          </a:p>
          <a:p>
            <a:pPr algn="ctr"/>
            <a:r>
              <a:rPr lang="en-US" sz="1800"/>
              <a:t>LWS TR&amp;T Town Hall Meeting</a:t>
            </a:r>
          </a:p>
          <a:p>
            <a:pPr algn="ctr"/>
            <a:r>
              <a:rPr lang="en-US" sz="1800"/>
              <a:t>AGU, San Francisco, Dec 14, 2009</a:t>
            </a:r>
          </a:p>
        </p:txBody>
      </p:sp>
      <p:sp>
        <p:nvSpPr>
          <p:cNvPr id="13316" name="Text Box 5"/>
          <p:cNvSpPr txBox="1">
            <a:spLocks noChangeArrowheads="1"/>
          </p:cNvSpPr>
          <p:nvPr/>
        </p:nvSpPr>
        <p:spPr bwMode="auto">
          <a:xfrm>
            <a:off x="288925" y="6400800"/>
            <a:ext cx="3683000" cy="304800"/>
          </a:xfrm>
          <a:prstGeom prst="rect">
            <a:avLst/>
          </a:prstGeom>
          <a:noFill/>
          <a:ln w="9525">
            <a:noFill/>
            <a:miter lim="800000"/>
            <a:headEnd/>
            <a:tailEnd/>
          </a:ln>
        </p:spPr>
        <p:txBody>
          <a:bodyPr wrap="none">
            <a:spAutoFit/>
          </a:bodyPr>
          <a:lstStyle/>
          <a:p>
            <a:r>
              <a:rPr lang="en-US"/>
              <a:t>http://lws-trt.gsfc.nasa.gov/trt_ft2006sep.htm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0" y="0"/>
            <a:ext cx="6629400" cy="4762500"/>
          </a:xfrm>
          <a:prstGeom prst="rect">
            <a:avLst/>
          </a:prstGeom>
          <a:noFill/>
          <a:ln w="9525">
            <a:noFill/>
            <a:miter lim="800000"/>
            <a:headEnd/>
            <a:tailEnd/>
          </a:ln>
        </p:spPr>
      </p:pic>
      <p:grpSp>
        <p:nvGrpSpPr>
          <p:cNvPr id="14339" name="Group 20"/>
          <p:cNvGrpSpPr>
            <a:grpSpLocks/>
          </p:cNvGrpSpPr>
          <p:nvPr/>
        </p:nvGrpSpPr>
        <p:grpSpPr bwMode="auto">
          <a:xfrm>
            <a:off x="2209800" y="152400"/>
            <a:ext cx="4953000" cy="1219200"/>
            <a:chOff x="1296" y="96"/>
            <a:chExt cx="3120" cy="768"/>
          </a:xfrm>
        </p:grpSpPr>
        <p:sp>
          <p:nvSpPr>
            <p:cNvPr id="14356" name="Line 3"/>
            <p:cNvSpPr>
              <a:spLocks noChangeShapeType="1"/>
            </p:cNvSpPr>
            <p:nvPr/>
          </p:nvSpPr>
          <p:spPr bwMode="auto">
            <a:xfrm flipH="1">
              <a:off x="1296" y="240"/>
              <a:ext cx="1152" cy="624"/>
            </a:xfrm>
            <a:prstGeom prst="line">
              <a:avLst/>
            </a:prstGeom>
            <a:noFill/>
            <a:ln w="28575">
              <a:solidFill>
                <a:srgbClr val="FF0000"/>
              </a:solidFill>
              <a:round/>
              <a:headEnd/>
              <a:tailEnd type="triangle" w="med" len="med"/>
            </a:ln>
          </p:spPr>
          <p:txBody>
            <a:bodyPr wrap="none" anchor="ctr"/>
            <a:lstStyle/>
            <a:p>
              <a:endParaRPr lang="en-US"/>
            </a:p>
          </p:txBody>
        </p:sp>
        <p:sp>
          <p:nvSpPr>
            <p:cNvPr id="14357" name="Text Box 4"/>
            <p:cNvSpPr txBox="1">
              <a:spLocks noChangeArrowheads="1"/>
            </p:cNvSpPr>
            <p:nvPr/>
          </p:nvSpPr>
          <p:spPr bwMode="auto">
            <a:xfrm>
              <a:off x="2400" y="96"/>
              <a:ext cx="2016" cy="460"/>
            </a:xfrm>
            <a:prstGeom prst="rect">
              <a:avLst/>
            </a:prstGeom>
            <a:noFill/>
            <a:ln w="9525">
              <a:noFill/>
              <a:miter lim="800000"/>
              <a:headEnd/>
              <a:tailEnd/>
            </a:ln>
          </p:spPr>
          <p:txBody>
            <a:bodyPr>
              <a:spAutoFit/>
            </a:bodyPr>
            <a:lstStyle/>
            <a:p>
              <a:r>
                <a:rPr lang="en-US"/>
                <a:t>Stochastic acceleration in back of CME at reconnection site (Chandran)</a:t>
              </a:r>
            </a:p>
          </p:txBody>
        </p:sp>
      </p:grpSp>
      <p:grpSp>
        <p:nvGrpSpPr>
          <p:cNvPr id="14340" name="Group 1046"/>
          <p:cNvGrpSpPr>
            <a:grpSpLocks/>
          </p:cNvGrpSpPr>
          <p:nvPr/>
        </p:nvGrpSpPr>
        <p:grpSpPr bwMode="auto">
          <a:xfrm>
            <a:off x="4038600" y="1006475"/>
            <a:ext cx="4191000" cy="517525"/>
            <a:chOff x="2544" y="634"/>
            <a:chExt cx="2640" cy="326"/>
          </a:xfrm>
        </p:grpSpPr>
        <p:sp>
          <p:nvSpPr>
            <p:cNvPr id="14354" name="Line 8"/>
            <p:cNvSpPr>
              <a:spLocks noChangeShapeType="1"/>
            </p:cNvSpPr>
            <p:nvPr/>
          </p:nvSpPr>
          <p:spPr bwMode="auto">
            <a:xfrm flipH="1">
              <a:off x="2544" y="768"/>
              <a:ext cx="1008" cy="64"/>
            </a:xfrm>
            <a:prstGeom prst="line">
              <a:avLst/>
            </a:prstGeom>
            <a:noFill/>
            <a:ln w="28575">
              <a:solidFill>
                <a:srgbClr val="FF0000"/>
              </a:solidFill>
              <a:round/>
              <a:headEnd/>
              <a:tailEnd type="triangle" w="med" len="med"/>
            </a:ln>
          </p:spPr>
          <p:txBody>
            <a:bodyPr wrap="none" anchor="ctr"/>
            <a:lstStyle/>
            <a:p>
              <a:endParaRPr lang="en-US"/>
            </a:p>
          </p:txBody>
        </p:sp>
        <p:sp>
          <p:nvSpPr>
            <p:cNvPr id="14355" name="Text Box 10"/>
            <p:cNvSpPr txBox="1">
              <a:spLocks noChangeArrowheads="1"/>
            </p:cNvSpPr>
            <p:nvPr/>
          </p:nvSpPr>
          <p:spPr bwMode="auto">
            <a:xfrm>
              <a:off x="3555" y="634"/>
              <a:ext cx="1629" cy="326"/>
            </a:xfrm>
            <a:prstGeom prst="rect">
              <a:avLst/>
            </a:prstGeom>
            <a:noFill/>
            <a:ln w="9525">
              <a:noFill/>
              <a:miter lim="800000"/>
              <a:headEnd/>
              <a:tailEnd/>
            </a:ln>
          </p:spPr>
          <p:txBody>
            <a:bodyPr>
              <a:spAutoFit/>
            </a:bodyPr>
            <a:lstStyle/>
            <a:p>
              <a:r>
                <a:rPr lang="en-US"/>
                <a:t>CME/flare initiation physics (Karpen)</a:t>
              </a:r>
              <a:endParaRPr lang="en-US" sz="1600"/>
            </a:p>
          </p:txBody>
        </p:sp>
      </p:grpSp>
      <p:grpSp>
        <p:nvGrpSpPr>
          <p:cNvPr id="14341" name="Group 21"/>
          <p:cNvGrpSpPr>
            <a:grpSpLocks/>
          </p:cNvGrpSpPr>
          <p:nvPr/>
        </p:nvGrpSpPr>
        <p:grpSpPr bwMode="auto">
          <a:xfrm>
            <a:off x="4648200" y="1524000"/>
            <a:ext cx="3886200" cy="517525"/>
            <a:chOff x="2784" y="1776"/>
            <a:chExt cx="2256" cy="390"/>
          </a:xfrm>
        </p:grpSpPr>
        <p:sp>
          <p:nvSpPr>
            <p:cNvPr id="14352" name="Line 9"/>
            <p:cNvSpPr>
              <a:spLocks noChangeShapeType="1"/>
            </p:cNvSpPr>
            <p:nvPr/>
          </p:nvSpPr>
          <p:spPr bwMode="auto">
            <a:xfrm flipH="1">
              <a:off x="2784" y="1872"/>
              <a:ext cx="912" cy="96"/>
            </a:xfrm>
            <a:prstGeom prst="line">
              <a:avLst/>
            </a:prstGeom>
            <a:noFill/>
            <a:ln w="28575">
              <a:solidFill>
                <a:srgbClr val="FF0000"/>
              </a:solidFill>
              <a:round/>
              <a:headEnd/>
              <a:tailEnd type="triangle" w="med" len="med"/>
            </a:ln>
          </p:spPr>
          <p:txBody>
            <a:bodyPr wrap="none" anchor="ctr"/>
            <a:lstStyle/>
            <a:p>
              <a:endParaRPr lang="en-US"/>
            </a:p>
          </p:txBody>
        </p:sp>
        <p:sp>
          <p:nvSpPr>
            <p:cNvPr id="14353" name="Text Box 12"/>
            <p:cNvSpPr txBox="1">
              <a:spLocks noChangeArrowheads="1"/>
            </p:cNvSpPr>
            <p:nvPr/>
          </p:nvSpPr>
          <p:spPr bwMode="auto">
            <a:xfrm>
              <a:off x="3696" y="1776"/>
              <a:ext cx="1344" cy="390"/>
            </a:xfrm>
            <a:prstGeom prst="rect">
              <a:avLst/>
            </a:prstGeom>
            <a:noFill/>
            <a:ln w="9525">
              <a:noFill/>
              <a:miter lim="800000"/>
              <a:headEnd/>
              <a:tailEnd/>
            </a:ln>
          </p:spPr>
          <p:txBody>
            <a:bodyPr>
              <a:spAutoFit/>
            </a:bodyPr>
            <a:lstStyle/>
            <a:p>
              <a:r>
                <a:rPr lang="en-US"/>
                <a:t>Role of turbulence in Fe-rich events (Mason)</a:t>
              </a:r>
            </a:p>
          </p:txBody>
        </p:sp>
      </p:grpSp>
      <p:grpSp>
        <p:nvGrpSpPr>
          <p:cNvPr id="14342" name="Group 19"/>
          <p:cNvGrpSpPr>
            <a:grpSpLocks/>
          </p:cNvGrpSpPr>
          <p:nvPr/>
        </p:nvGrpSpPr>
        <p:grpSpPr bwMode="auto">
          <a:xfrm>
            <a:off x="0" y="1295400"/>
            <a:ext cx="2133600" cy="3654425"/>
            <a:chOff x="-144" y="768"/>
            <a:chExt cx="1344" cy="2302"/>
          </a:xfrm>
        </p:grpSpPr>
        <p:sp>
          <p:nvSpPr>
            <p:cNvPr id="14350" name="Line 13"/>
            <p:cNvSpPr>
              <a:spLocks noChangeShapeType="1"/>
            </p:cNvSpPr>
            <p:nvPr/>
          </p:nvSpPr>
          <p:spPr bwMode="auto">
            <a:xfrm flipV="1">
              <a:off x="672" y="768"/>
              <a:ext cx="96" cy="1392"/>
            </a:xfrm>
            <a:prstGeom prst="line">
              <a:avLst/>
            </a:prstGeom>
            <a:noFill/>
            <a:ln w="28575">
              <a:solidFill>
                <a:srgbClr val="FF0000"/>
              </a:solidFill>
              <a:round/>
              <a:headEnd/>
              <a:tailEnd type="triangle" w="med" len="med"/>
            </a:ln>
          </p:spPr>
          <p:txBody>
            <a:bodyPr wrap="none" anchor="ctr"/>
            <a:lstStyle/>
            <a:p>
              <a:endParaRPr lang="en-US"/>
            </a:p>
          </p:txBody>
        </p:sp>
        <p:sp>
          <p:nvSpPr>
            <p:cNvPr id="14351" name="Text Box 14"/>
            <p:cNvSpPr txBox="1">
              <a:spLocks noChangeArrowheads="1"/>
            </p:cNvSpPr>
            <p:nvPr/>
          </p:nvSpPr>
          <p:spPr bwMode="auto">
            <a:xfrm>
              <a:off x="-144" y="2208"/>
              <a:ext cx="1344" cy="862"/>
            </a:xfrm>
            <a:prstGeom prst="rect">
              <a:avLst/>
            </a:prstGeom>
            <a:noFill/>
            <a:ln w="9525">
              <a:noFill/>
              <a:miter lim="800000"/>
              <a:headEnd/>
              <a:tailEnd/>
            </a:ln>
          </p:spPr>
          <p:txBody>
            <a:bodyPr>
              <a:spAutoFit/>
            </a:bodyPr>
            <a:lstStyle/>
            <a:p>
              <a:r>
                <a:rPr lang="en-US"/>
                <a:t>Solar flare sources of gradual events (Nitta) </a:t>
              </a:r>
            </a:p>
            <a:p>
              <a:r>
                <a:rPr lang="en-US"/>
                <a:t>-and-</a:t>
              </a:r>
            </a:p>
            <a:p>
              <a:r>
                <a:rPr lang="en-US">
                  <a:latin typeface="Symbol" pitchFamily="-32" charset="2"/>
                  <a:sym typeface="Symbol" pitchFamily="-32" charset="2"/>
                </a:rPr>
                <a:t></a:t>
              </a:r>
              <a:r>
                <a:rPr lang="en-US"/>
                <a:t>-ray determined flare source particle composition (Share)</a:t>
              </a:r>
            </a:p>
          </p:txBody>
        </p:sp>
      </p:grpSp>
      <p:grpSp>
        <p:nvGrpSpPr>
          <p:cNvPr id="14343" name="Group 18"/>
          <p:cNvGrpSpPr>
            <a:grpSpLocks/>
          </p:cNvGrpSpPr>
          <p:nvPr/>
        </p:nvGrpSpPr>
        <p:grpSpPr bwMode="auto">
          <a:xfrm>
            <a:off x="1752600" y="2971800"/>
            <a:ext cx="2667000" cy="2178050"/>
            <a:chOff x="1104" y="1872"/>
            <a:chExt cx="1680" cy="1372"/>
          </a:xfrm>
        </p:grpSpPr>
        <p:sp>
          <p:nvSpPr>
            <p:cNvPr id="14347" name="Line 15"/>
            <p:cNvSpPr>
              <a:spLocks noChangeShapeType="1"/>
            </p:cNvSpPr>
            <p:nvPr/>
          </p:nvSpPr>
          <p:spPr bwMode="auto">
            <a:xfrm flipH="1" flipV="1">
              <a:off x="1104" y="1872"/>
              <a:ext cx="576" cy="912"/>
            </a:xfrm>
            <a:prstGeom prst="line">
              <a:avLst/>
            </a:prstGeom>
            <a:noFill/>
            <a:ln w="28575">
              <a:solidFill>
                <a:srgbClr val="FF0000"/>
              </a:solidFill>
              <a:round/>
              <a:headEnd/>
              <a:tailEnd type="triangle" w="med" len="med"/>
            </a:ln>
          </p:spPr>
          <p:txBody>
            <a:bodyPr wrap="none" anchor="ctr"/>
            <a:lstStyle/>
            <a:p>
              <a:endParaRPr lang="en-US"/>
            </a:p>
          </p:txBody>
        </p:sp>
        <p:sp>
          <p:nvSpPr>
            <p:cNvPr id="14348" name="Line 16"/>
            <p:cNvSpPr>
              <a:spLocks noChangeShapeType="1"/>
            </p:cNvSpPr>
            <p:nvPr/>
          </p:nvSpPr>
          <p:spPr bwMode="auto">
            <a:xfrm flipH="1" flipV="1">
              <a:off x="1440" y="1968"/>
              <a:ext cx="240" cy="816"/>
            </a:xfrm>
            <a:prstGeom prst="line">
              <a:avLst/>
            </a:prstGeom>
            <a:noFill/>
            <a:ln w="28575">
              <a:solidFill>
                <a:srgbClr val="FF0000"/>
              </a:solidFill>
              <a:round/>
              <a:headEnd/>
              <a:tailEnd type="triangle" w="med" len="med"/>
            </a:ln>
          </p:spPr>
          <p:txBody>
            <a:bodyPr wrap="none" anchor="ctr"/>
            <a:lstStyle/>
            <a:p>
              <a:endParaRPr lang="en-US"/>
            </a:p>
          </p:txBody>
        </p:sp>
        <p:sp>
          <p:nvSpPr>
            <p:cNvPr id="14349" name="Text Box 17"/>
            <p:cNvSpPr txBox="1">
              <a:spLocks noChangeArrowheads="1"/>
            </p:cNvSpPr>
            <p:nvPr/>
          </p:nvSpPr>
          <p:spPr bwMode="auto">
            <a:xfrm>
              <a:off x="1248" y="2784"/>
              <a:ext cx="1536" cy="460"/>
            </a:xfrm>
            <a:prstGeom prst="rect">
              <a:avLst/>
            </a:prstGeom>
            <a:noFill/>
            <a:ln w="9525">
              <a:noFill/>
              <a:miter lim="800000"/>
              <a:headEnd/>
              <a:tailEnd/>
            </a:ln>
          </p:spPr>
          <p:txBody>
            <a:bodyPr>
              <a:spAutoFit/>
            </a:bodyPr>
            <a:lstStyle/>
            <a:p>
              <a:r>
                <a:rPr lang="en-US"/>
                <a:t>Disappearance of Fe-rich events in decline of SC 23</a:t>
              </a:r>
            </a:p>
            <a:p>
              <a:r>
                <a:rPr lang="en-US"/>
                <a:t>(Tylka)</a:t>
              </a:r>
            </a:p>
          </p:txBody>
        </p:sp>
      </p:grpSp>
      <p:sp>
        <p:nvSpPr>
          <p:cNvPr id="14344" name="Text Box 23"/>
          <p:cNvSpPr txBox="1">
            <a:spLocks noChangeArrowheads="1"/>
          </p:cNvSpPr>
          <p:nvPr/>
        </p:nvSpPr>
        <p:spPr bwMode="auto">
          <a:xfrm>
            <a:off x="288925" y="6491288"/>
            <a:ext cx="1997075" cy="274637"/>
          </a:xfrm>
          <a:prstGeom prst="rect">
            <a:avLst/>
          </a:prstGeom>
          <a:noFill/>
          <a:ln w="9525">
            <a:noFill/>
            <a:miter lim="800000"/>
            <a:headEnd/>
            <a:tailEnd/>
          </a:ln>
        </p:spPr>
        <p:txBody>
          <a:bodyPr wrap="none">
            <a:spAutoFit/>
          </a:bodyPr>
          <a:lstStyle/>
          <a:p>
            <a:r>
              <a:rPr lang="en-US" sz="1200"/>
              <a:t>figure: Pacheco et al. 2008</a:t>
            </a:r>
            <a:endParaRPr lang="en-US"/>
          </a:p>
        </p:txBody>
      </p:sp>
      <p:sp>
        <p:nvSpPr>
          <p:cNvPr id="14345" name="Text Box 2"/>
          <p:cNvSpPr txBox="1">
            <a:spLocks noChangeArrowheads="1"/>
          </p:cNvSpPr>
          <p:nvPr/>
        </p:nvSpPr>
        <p:spPr bwMode="auto">
          <a:xfrm>
            <a:off x="4572000" y="4149725"/>
            <a:ext cx="4572000" cy="2676525"/>
          </a:xfrm>
          <a:prstGeom prst="rect">
            <a:avLst/>
          </a:prstGeom>
          <a:noFill/>
          <a:ln w="9525">
            <a:noFill/>
            <a:miter lim="800000"/>
            <a:headEnd/>
            <a:tailEnd/>
          </a:ln>
        </p:spPr>
        <p:txBody>
          <a:bodyPr>
            <a:spAutoFit/>
          </a:bodyPr>
          <a:lstStyle/>
          <a:p>
            <a:pPr>
              <a:spcBef>
                <a:spcPct val="50000"/>
              </a:spcBef>
            </a:pPr>
            <a:r>
              <a:rPr lang="en-US" sz="1600" u="sng"/>
              <a:t>Collaborative topics addressed by team --</a:t>
            </a:r>
            <a:endParaRPr lang="en-US" sz="1600"/>
          </a:p>
          <a:p>
            <a:pPr>
              <a:spcBef>
                <a:spcPct val="50000"/>
              </a:spcBef>
              <a:buFontTx/>
              <a:buChar char="•"/>
            </a:pPr>
            <a:r>
              <a:rPr lang="en-US"/>
              <a:t> Comparison of x-ray images from SEP-productive &amp; SEP non-productive CMEs (Nitta, Tylka, Mason, Karpen)</a:t>
            </a:r>
          </a:p>
          <a:p>
            <a:pPr>
              <a:spcBef>
                <a:spcPct val="50000"/>
              </a:spcBef>
              <a:buFontTx/>
              <a:buChar char="•"/>
            </a:pPr>
            <a:r>
              <a:rPr lang="en-US"/>
              <a:t> Particle properties of </a:t>
            </a:r>
            <a:r>
              <a:rPr lang="en-US">
                <a:latin typeface="Symbol" pitchFamily="-32" charset="2"/>
                <a:sym typeface="Symbol" pitchFamily="-32" charset="2"/>
              </a:rPr>
              <a:t></a:t>
            </a:r>
            <a:r>
              <a:rPr lang="en-US"/>
              <a:t>-ray events (Share, Tylka, Mason, Karpen teams)</a:t>
            </a:r>
          </a:p>
          <a:p>
            <a:pPr>
              <a:spcBef>
                <a:spcPct val="50000"/>
              </a:spcBef>
              <a:buFontTx/>
              <a:buChar char="•"/>
            </a:pPr>
            <a:r>
              <a:rPr lang="en-US"/>
              <a:t> Shock characteristics at ~2.5 R</a:t>
            </a:r>
            <a:r>
              <a:rPr lang="en-US" baseline="-25000"/>
              <a:t>s</a:t>
            </a:r>
            <a:r>
              <a:rPr lang="en-US"/>
              <a:t> (Tylka &amp; Karpen)</a:t>
            </a:r>
          </a:p>
          <a:p>
            <a:pPr>
              <a:spcBef>
                <a:spcPct val="50000"/>
              </a:spcBef>
              <a:buFontTx/>
              <a:buChar char="•"/>
            </a:pPr>
            <a:r>
              <a:rPr lang="en-US"/>
              <a:t> Characterizing bulk turbulence in flaring regions (Karpen macroscopic modeling with Chandran team microscopic scale)</a:t>
            </a:r>
          </a:p>
        </p:txBody>
      </p:sp>
      <p:sp>
        <p:nvSpPr>
          <p:cNvPr id="14346" name="TextBox 20"/>
          <p:cNvSpPr txBox="1">
            <a:spLocks noChangeArrowheads="1"/>
          </p:cNvSpPr>
          <p:nvPr/>
        </p:nvSpPr>
        <p:spPr bwMode="auto">
          <a:xfrm>
            <a:off x="5867400" y="2362200"/>
            <a:ext cx="3276600" cy="1681163"/>
          </a:xfrm>
          <a:prstGeom prst="rect">
            <a:avLst/>
          </a:prstGeom>
          <a:noFill/>
          <a:ln w="9525">
            <a:noFill/>
            <a:miter lim="800000"/>
            <a:headEnd/>
            <a:tailEnd/>
          </a:ln>
        </p:spPr>
        <p:txBody>
          <a:bodyPr>
            <a:spAutoFit/>
          </a:bodyPr>
          <a:lstStyle/>
          <a:p>
            <a:pPr>
              <a:spcBef>
                <a:spcPct val="50000"/>
              </a:spcBef>
            </a:pPr>
            <a:r>
              <a:rPr lang="en-US" sz="1600" u="sng"/>
              <a:t>Primary question:</a:t>
            </a:r>
          </a:p>
          <a:p>
            <a:pPr>
              <a:spcBef>
                <a:spcPct val="50000"/>
              </a:spcBef>
            </a:pPr>
            <a:r>
              <a:rPr lang="en-US" sz="1600"/>
              <a:t>Do particles accelerated at “flares” contribute directly or indirectly to the accelerated particles seen in interplanetary space?  </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152400"/>
            <a:ext cx="3962400" cy="1892300"/>
          </a:xfrm>
          <a:prstGeom prst="rect">
            <a:avLst/>
          </a:prstGeom>
          <a:noFill/>
          <a:ln w="9525">
            <a:noFill/>
            <a:miter lim="800000"/>
            <a:headEnd/>
            <a:tailEnd/>
          </a:ln>
        </p:spPr>
        <p:txBody>
          <a:bodyPr>
            <a:spAutoFit/>
          </a:bodyPr>
          <a:lstStyle/>
          <a:p>
            <a:pPr>
              <a:spcBef>
                <a:spcPct val="50000"/>
              </a:spcBef>
            </a:pPr>
            <a:r>
              <a:rPr lang="en-US" sz="1800" dirty="0"/>
              <a:t>FST Team meetings -- </a:t>
            </a:r>
          </a:p>
          <a:p>
            <a:pPr>
              <a:spcBef>
                <a:spcPts val="300"/>
              </a:spcBef>
              <a:buFontTx/>
              <a:buChar char="•"/>
            </a:pPr>
            <a:r>
              <a:rPr lang="en-US" sz="1800" dirty="0"/>
              <a:t> APL June 2008</a:t>
            </a:r>
          </a:p>
          <a:p>
            <a:pPr>
              <a:spcBef>
                <a:spcPts val="300"/>
              </a:spcBef>
              <a:buFontTx/>
              <a:buChar char="•"/>
            </a:pPr>
            <a:r>
              <a:rPr lang="en-US" sz="1800" dirty="0"/>
              <a:t> APL Jan 2009</a:t>
            </a:r>
          </a:p>
          <a:p>
            <a:pPr>
              <a:spcBef>
                <a:spcPts val="300"/>
              </a:spcBef>
              <a:buFontTx/>
              <a:buChar char="•"/>
            </a:pPr>
            <a:r>
              <a:rPr lang="en-US" sz="1800" dirty="0"/>
              <a:t> UNH Oct 2009</a:t>
            </a:r>
          </a:p>
          <a:p>
            <a:pPr>
              <a:spcBef>
                <a:spcPts val="300"/>
              </a:spcBef>
            </a:pPr>
            <a:r>
              <a:rPr lang="en-US" sz="1800" dirty="0"/>
              <a:t>• Will propose topic session for SHINE 2010 &amp; have meeting</a:t>
            </a:r>
            <a:endParaRPr lang="en-US" dirty="0"/>
          </a:p>
        </p:txBody>
      </p:sp>
      <p:sp>
        <p:nvSpPr>
          <p:cNvPr id="15363" name="TextBox 3"/>
          <p:cNvSpPr txBox="1">
            <a:spLocks noChangeArrowheads="1"/>
          </p:cNvSpPr>
          <p:nvPr/>
        </p:nvSpPr>
        <p:spPr bwMode="auto">
          <a:xfrm>
            <a:off x="4278084" y="163286"/>
            <a:ext cx="4550229" cy="1985159"/>
          </a:xfrm>
          <a:prstGeom prst="rect">
            <a:avLst/>
          </a:prstGeom>
          <a:noFill/>
          <a:ln w="9525">
            <a:noFill/>
            <a:miter lim="800000"/>
            <a:headEnd/>
            <a:tailEnd/>
          </a:ln>
        </p:spPr>
        <p:txBody>
          <a:bodyPr wrap="square">
            <a:spAutoFit/>
          </a:bodyPr>
          <a:lstStyle/>
          <a:p>
            <a:pPr>
              <a:spcBef>
                <a:spcPct val="50000"/>
              </a:spcBef>
            </a:pPr>
            <a:r>
              <a:rPr lang="en-US" sz="1800" dirty="0"/>
              <a:t>Meeting comments -- </a:t>
            </a:r>
          </a:p>
          <a:p>
            <a:pPr>
              <a:spcBef>
                <a:spcPts val="600"/>
              </a:spcBef>
              <a:buFontTx/>
              <a:buChar char="•"/>
            </a:pPr>
            <a:r>
              <a:rPr lang="en-US" sz="1800" dirty="0"/>
              <a:t> 1.5 - 2 days</a:t>
            </a:r>
          </a:p>
          <a:p>
            <a:pPr>
              <a:spcBef>
                <a:spcPts val="600"/>
              </a:spcBef>
              <a:buFontTx/>
              <a:buChar char="•"/>
            </a:pPr>
            <a:r>
              <a:rPr lang="en-US" sz="1800" dirty="0"/>
              <a:t> No regular science meeting (</a:t>
            </a:r>
            <a:r>
              <a:rPr lang="en-US" sz="1800" dirty="0" err="1"/>
              <a:t>eg</a:t>
            </a:r>
            <a:r>
              <a:rPr lang="en-US" sz="1800" dirty="0"/>
              <a:t> AGU) attended by all teams due to wide range of disciplines</a:t>
            </a:r>
          </a:p>
          <a:p>
            <a:pPr>
              <a:spcBef>
                <a:spcPts val="600"/>
              </a:spcBef>
              <a:buFontTx/>
              <a:buChar char="•"/>
            </a:pPr>
            <a:r>
              <a:rPr lang="en-US" sz="1800" dirty="0"/>
              <a:t> Meetings also attended by students</a:t>
            </a:r>
          </a:p>
        </p:txBody>
      </p:sp>
      <p:sp>
        <p:nvSpPr>
          <p:cNvPr id="15364" name="Text Box 2"/>
          <p:cNvSpPr txBox="1">
            <a:spLocks noChangeArrowheads="1"/>
          </p:cNvSpPr>
          <p:nvPr/>
        </p:nvSpPr>
        <p:spPr bwMode="auto">
          <a:xfrm>
            <a:off x="293914" y="2231572"/>
            <a:ext cx="8534400" cy="3985706"/>
          </a:xfrm>
          <a:prstGeom prst="rect">
            <a:avLst/>
          </a:prstGeom>
          <a:noFill/>
          <a:ln w="9525">
            <a:noFill/>
            <a:miter lim="800000"/>
            <a:headEnd/>
            <a:tailEnd/>
          </a:ln>
        </p:spPr>
        <p:txBody>
          <a:bodyPr>
            <a:spAutoFit/>
          </a:bodyPr>
          <a:lstStyle/>
          <a:p>
            <a:pPr>
              <a:spcBef>
                <a:spcPct val="50000"/>
              </a:spcBef>
            </a:pPr>
            <a:r>
              <a:rPr lang="en-US" sz="1800" u="sng" dirty="0"/>
              <a:t>Experiences of team –</a:t>
            </a:r>
            <a:endParaRPr lang="en-US" sz="1800" dirty="0"/>
          </a:p>
          <a:p>
            <a:pPr>
              <a:spcBef>
                <a:spcPct val="50000"/>
              </a:spcBef>
              <a:buFontTx/>
              <a:buChar char="•"/>
            </a:pPr>
            <a:r>
              <a:rPr lang="en-US" sz="1800" dirty="0"/>
              <a:t> I</a:t>
            </a:r>
            <a:r>
              <a:rPr lang="en-US" sz="1600" dirty="0"/>
              <a:t>t takes about a year to get team activity ramped up due to time required to   distribute funds to PIs, then often followed by setting up subcontracts</a:t>
            </a:r>
          </a:p>
          <a:p>
            <a:pPr>
              <a:spcBef>
                <a:spcPct val="50000"/>
              </a:spcBef>
              <a:buFontTx/>
              <a:buChar char="•"/>
            </a:pPr>
            <a:r>
              <a:rPr lang="en-US" sz="1600" dirty="0"/>
              <a:t>Team meetings very useful to participants due to mixing of disciplines  yet with a broad focus on a single theme</a:t>
            </a:r>
          </a:p>
          <a:p>
            <a:pPr>
              <a:spcBef>
                <a:spcPct val="50000"/>
              </a:spcBef>
              <a:buFontTx/>
              <a:buChar char="•"/>
            </a:pPr>
            <a:r>
              <a:rPr lang="en-US" sz="1600" dirty="0"/>
              <a:t>Only limited success in identifying collaborative projects that tie different groups together -- most groups very much focused on the activities proposed</a:t>
            </a:r>
          </a:p>
          <a:p>
            <a:pPr>
              <a:spcBef>
                <a:spcPct val="50000"/>
              </a:spcBef>
              <a:buFontTx/>
              <a:buChar char="•"/>
            </a:pPr>
            <a:r>
              <a:rPr lang="en-US" sz="1600" dirty="0"/>
              <a:t>Probably most successful collaborative effort is between CME/flare model &amp; stochastic acceleration model, where CME/flare MHD simulations may help constrain extremely broad range of parameters in the acceleration model </a:t>
            </a:r>
          </a:p>
          <a:p>
            <a:pPr>
              <a:spcBef>
                <a:spcPct val="50000"/>
              </a:spcBef>
              <a:buFontTx/>
              <a:buChar char="•"/>
            </a:pPr>
            <a:r>
              <a:rPr lang="en-US" sz="1600" dirty="0"/>
              <a:t>Team still has ~9 months to go, collaborative efforts should make more progress and result in some joint publications in the modeling area, and perhaps others</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TR&amp;T Synthesis Tranparent 1"/>
          <p:cNvPicPr>
            <a:picLocks noChangeAspect="1" noChangeArrowheads="1"/>
          </p:cNvPicPr>
          <p:nvPr/>
        </p:nvPicPr>
        <p:blipFill>
          <a:blip r:embed="rId3" cstate="print"/>
          <a:srcRect/>
          <a:stretch>
            <a:fillRect/>
          </a:stretch>
        </p:blipFill>
        <p:spPr bwMode="auto">
          <a:xfrm>
            <a:off x="0" y="0"/>
            <a:ext cx="9140825" cy="6854825"/>
          </a:xfrm>
          <a:prstGeom prst="rect">
            <a:avLst/>
          </a:prstGeom>
          <a:noFill/>
          <a:ln w="9525">
            <a:noFill/>
            <a:miter lim="800000"/>
            <a:headEnd/>
            <a:tailEnd/>
          </a:ln>
        </p:spPr>
      </p:pic>
      <p:sp>
        <p:nvSpPr>
          <p:cNvPr id="16387" name="Text Box 3"/>
          <p:cNvSpPr txBox="1">
            <a:spLocks noChangeArrowheads="1"/>
          </p:cNvSpPr>
          <p:nvPr/>
        </p:nvSpPr>
        <p:spPr bwMode="auto">
          <a:xfrm>
            <a:off x="895350" y="381000"/>
            <a:ext cx="6953250" cy="946150"/>
          </a:xfrm>
          <a:prstGeom prst="rect">
            <a:avLst/>
          </a:prstGeom>
          <a:noFill/>
          <a:ln w="9525">
            <a:noFill/>
            <a:miter lim="800000"/>
            <a:headEnd/>
            <a:tailEnd/>
          </a:ln>
        </p:spPr>
        <p:txBody>
          <a:bodyPr wrap="none">
            <a:spAutoFit/>
          </a:bodyPr>
          <a:lstStyle/>
          <a:p>
            <a:pPr algn="ctr"/>
            <a:r>
              <a:rPr lang="en-US" altLang="ko-KR" sz="2800" b="1">
                <a:solidFill>
                  <a:srgbClr val="FFFFCC"/>
                </a:solidFill>
                <a:ea typeface="굴림" pitchFamily="34" charset="-127"/>
              </a:rPr>
              <a:t>“Effects of Ionospheric-Magnetospheric</a:t>
            </a:r>
            <a:br>
              <a:rPr lang="en-US" altLang="ko-KR" sz="2800" b="1">
                <a:solidFill>
                  <a:srgbClr val="FFFFCC"/>
                </a:solidFill>
                <a:ea typeface="굴림" pitchFamily="34" charset="-127"/>
              </a:rPr>
            </a:br>
            <a:r>
              <a:rPr lang="en-US" altLang="ko-KR" sz="2800" b="1">
                <a:solidFill>
                  <a:srgbClr val="FFFFCC"/>
                </a:solidFill>
                <a:ea typeface="굴림" pitchFamily="34" charset="-127"/>
              </a:rPr>
              <a:t>Plasma Redistribution on Storms”</a:t>
            </a:r>
            <a:endParaRPr lang="en-US" sz="2800" b="1">
              <a:solidFill>
                <a:srgbClr val="FFFFCC"/>
              </a:solidFill>
            </a:endParaRPr>
          </a:p>
        </p:txBody>
      </p:sp>
      <p:sp>
        <p:nvSpPr>
          <p:cNvPr id="16388" name="Text Box 4"/>
          <p:cNvSpPr txBox="1">
            <a:spLocks noChangeArrowheads="1"/>
          </p:cNvSpPr>
          <p:nvPr/>
        </p:nvSpPr>
        <p:spPr bwMode="auto">
          <a:xfrm>
            <a:off x="838200" y="1600200"/>
            <a:ext cx="7848600" cy="4495800"/>
          </a:xfrm>
          <a:prstGeom prst="rect">
            <a:avLst/>
          </a:prstGeom>
          <a:noFill/>
          <a:ln w="9525">
            <a:noFill/>
            <a:miter lim="800000"/>
            <a:headEnd/>
            <a:tailEnd/>
          </a:ln>
        </p:spPr>
        <p:txBody>
          <a:bodyPr/>
          <a:lstStyle/>
          <a:p>
            <a:pPr marL="288925" indent="-288925">
              <a:lnSpc>
                <a:spcPct val="150000"/>
              </a:lnSpc>
            </a:pPr>
            <a:r>
              <a:rPr lang="en-US" altLang="ko-KR" sz="2100" b="1" i="1" u="sng">
                <a:solidFill>
                  <a:schemeClr val="bg1"/>
                </a:solidFill>
                <a:ea typeface="굴림" pitchFamily="34" charset="-127"/>
              </a:rPr>
              <a:t>TEAM PIs</a:t>
            </a:r>
          </a:p>
          <a:p>
            <a:pPr marL="288925" indent="-288925">
              <a:lnSpc>
                <a:spcPct val="150000"/>
              </a:lnSpc>
            </a:pPr>
            <a:r>
              <a:rPr lang="en-US" altLang="ko-KR" sz="2100" b="1">
                <a:solidFill>
                  <a:schemeClr val="bg1"/>
                </a:solidFill>
                <a:ea typeface="굴림" pitchFamily="34" charset="-127"/>
              </a:rPr>
              <a:t>   </a:t>
            </a:r>
            <a:r>
              <a:rPr lang="en-US" altLang="ko-KR" sz="2400" b="1">
                <a:solidFill>
                  <a:schemeClr val="bg1"/>
                </a:solidFill>
                <a:ea typeface="굴림" pitchFamily="34" charset="-127"/>
              </a:rPr>
              <a:t>John Foster</a:t>
            </a:r>
            <a:r>
              <a:rPr lang="en-US" altLang="ko-KR" sz="2100" b="1">
                <a:solidFill>
                  <a:schemeClr val="bg1"/>
                </a:solidFill>
                <a:ea typeface="굴림" pitchFamily="34" charset="-127"/>
              </a:rPr>
              <a:t>, </a:t>
            </a:r>
            <a:r>
              <a:rPr lang="en-US" altLang="ko-KR" sz="2100" i="1">
                <a:solidFill>
                  <a:schemeClr val="bg1"/>
                </a:solidFill>
                <a:ea typeface="굴림" pitchFamily="34" charset="-127"/>
              </a:rPr>
              <a:t>MIT Haystack Observatory</a:t>
            </a:r>
            <a:r>
              <a:rPr lang="en-US" altLang="ko-KR" sz="2100" b="1">
                <a:solidFill>
                  <a:schemeClr val="bg1"/>
                </a:solidFill>
                <a:ea typeface="굴림" pitchFamily="34" charset="-127"/>
              </a:rPr>
              <a:t> </a:t>
            </a:r>
          </a:p>
          <a:p>
            <a:pPr marL="288925" indent="-288925">
              <a:lnSpc>
                <a:spcPct val="150000"/>
              </a:lnSpc>
            </a:pPr>
            <a:r>
              <a:rPr lang="en-US" altLang="ko-KR" sz="2100" b="1">
                <a:solidFill>
                  <a:schemeClr val="bg1"/>
                </a:solidFill>
                <a:ea typeface="굴림" pitchFamily="34" charset="-127"/>
              </a:rPr>
              <a:t>   </a:t>
            </a:r>
            <a:r>
              <a:rPr lang="en-US" altLang="ko-KR" sz="2400" b="1">
                <a:solidFill>
                  <a:schemeClr val="bg1"/>
                </a:solidFill>
                <a:ea typeface="굴림" pitchFamily="34" charset="-127"/>
              </a:rPr>
              <a:t>Jim Horwitz</a:t>
            </a:r>
            <a:r>
              <a:rPr lang="en-US" altLang="ko-KR" sz="2100" b="1">
                <a:solidFill>
                  <a:schemeClr val="bg1"/>
                </a:solidFill>
                <a:ea typeface="굴림" pitchFamily="34" charset="-127"/>
              </a:rPr>
              <a:t> </a:t>
            </a:r>
            <a:r>
              <a:rPr lang="en-US" altLang="ko-KR" sz="2100">
                <a:solidFill>
                  <a:schemeClr val="bg1"/>
                </a:solidFill>
                <a:ea typeface="굴림" pitchFamily="34" charset="-127"/>
              </a:rPr>
              <a:t>(deceased),</a:t>
            </a:r>
            <a:r>
              <a:rPr lang="en-US" altLang="ko-KR" sz="2100" b="1">
                <a:solidFill>
                  <a:schemeClr val="bg1"/>
                </a:solidFill>
                <a:ea typeface="굴림" pitchFamily="34" charset="-127"/>
              </a:rPr>
              <a:t> </a:t>
            </a:r>
            <a:r>
              <a:rPr lang="en-US" altLang="ko-KR" sz="2100" i="1">
                <a:solidFill>
                  <a:schemeClr val="bg1"/>
                </a:solidFill>
                <a:ea typeface="굴림" pitchFamily="34" charset="-127"/>
              </a:rPr>
              <a:t>University of Texas, Arlington</a:t>
            </a:r>
            <a:endParaRPr lang="pt-PT" altLang="ko-KR" sz="2100" i="1">
              <a:solidFill>
                <a:schemeClr val="bg1"/>
              </a:solidFill>
              <a:ea typeface="굴림" pitchFamily="34" charset="-127"/>
            </a:endParaRPr>
          </a:p>
          <a:p>
            <a:pPr marL="288925" indent="-288925">
              <a:lnSpc>
                <a:spcPct val="150000"/>
              </a:lnSpc>
            </a:pPr>
            <a:r>
              <a:rPr lang="pt-PT" altLang="ko-KR" sz="2100" b="1">
                <a:solidFill>
                  <a:schemeClr val="bg1"/>
                </a:solidFill>
                <a:ea typeface="굴림" pitchFamily="34" charset="-127"/>
              </a:rPr>
              <a:t>   </a:t>
            </a:r>
            <a:r>
              <a:rPr lang="pt-PT" altLang="ko-KR" sz="2400" b="1">
                <a:solidFill>
                  <a:schemeClr val="bg1"/>
                </a:solidFill>
                <a:ea typeface="굴림" pitchFamily="34" charset="-127"/>
              </a:rPr>
              <a:t>Vania Jordanova</a:t>
            </a:r>
            <a:r>
              <a:rPr lang="pt-PT" altLang="ko-KR" sz="2100" b="1">
                <a:solidFill>
                  <a:schemeClr val="bg1"/>
                </a:solidFill>
                <a:ea typeface="굴림" pitchFamily="34" charset="-127"/>
              </a:rPr>
              <a:t>, </a:t>
            </a:r>
            <a:r>
              <a:rPr lang="pt-PT" altLang="ko-KR" sz="2100" i="1">
                <a:solidFill>
                  <a:schemeClr val="bg1"/>
                </a:solidFill>
                <a:ea typeface="굴림" pitchFamily="34" charset="-127"/>
              </a:rPr>
              <a:t>Los Alamos National Laboratory</a:t>
            </a:r>
            <a:endParaRPr lang="en-US" altLang="ko-KR" sz="2100" i="1">
              <a:solidFill>
                <a:schemeClr val="bg1"/>
              </a:solidFill>
              <a:ea typeface="굴림" pitchFamily="34" charset="-127"/>
            </a:endParaRPr>
          </a:p>
          <a:p>
            <a:pPr marL="288925" indent="-288925">
              <a:lnSpc>
                <a:spcPct val="150000"/>
              </a:lnSpc>
            </a:pPr>
            <a:r>
              <a:rPr lang="en-US" altLang="ko-KR" sz="2100" b="1">
                <a:solidFill>
                  <a:schemeClr val="bg1"/>
                </a:solidFill>
                <a:ea typeface="굴림" pitchFamily="34" charset="-127"/>
              </a:rPr>
              <a:t>   </a:t>
            </a:r>
            <a:r>
              <a:rPr lang="en-US" altLang="ko-KR" sz="2400" b="1">
                <a:solidFill>
                  <a:schemeClr val="bg1"/>
                </a:solidFill>
                <a:ea typeface="굴림" pitchFamily="34" charset="-127"/>
              </a:rPr>
              <a:t>Lynn Kistler</a:t>
            </a:r>
            <a:r>
              <a:rPr lang="en-US" altLang="ko-KR" sz="2100" b="1">
                <a:solidFill>
                  <a:schemeClr val="bg1"/>
                </a:solidFill>
                <a:ea typeface="굴림" pitchFamily="34" charset="-127"/>
              </a:rPr>
              <a:t>, </a:t>
            </a:r>
            <a:r>
              <a:rPr lang="en-US" altLang="ko-KR" sz="2100" i="1">
                <a:solidFill>
                  <a:schemeClr val="bg1"/>
                </a:solidFill>
                <a:ea typeface="굴림" pitchFamily="34" charset="-127"/>
              </a:rPr>
              <a:t>University of New Hampshire</a:t>
            </a:r>
          </a:p>
          <a:p>
            <a:pPr marL="288925" indent="-288925">
              <a:lnSpc>
                <a:spcPct val="150000"/>
              </a:lnSpc>
            </a:pPr>
            <a:r>
              <a:rPr lang="en-US" altLang="ko-KR" sz="2100" b="1">
                <a:solidFill>
                  <a:schemeClr val="bg1"/>
                </a:solidFill>
                <a:ea typeface="굴림" pitchFamily="34" charset="-127"/>
              </a:rPr>
              <a:t>   </a:t>
            </a:r>
            <a:r>
              <a:rPr lang="en-US" altLang="ko-KR" sz="2400" b="1">
                <a:solidFill>
                  <a:schemeClr val="bg1"/>
                </a:solidFill>
                <a:ea typeface="굴림" pitchFamily="34" charset="-127"/>
              </a:rPr>
              <a:t>William Lotko</a:t>
            </a:r>
            <a:r>
              <a:rPr lang="en-US" altLang="ko-KR" sz="2100" b="1">
                <a:solidFill>
                  <a:schemeClr val="bg1"/>
                </a:solidFill>
                <a:ea typeface="굴림" pitchFamily="34" charset="-127"/>
              </a:rPr>
              <a:t> </a:t>
            </a:r>
            <a:r>
              <a:rPr lang="en-US" altLang="ko-KR" sz="2100">
                <a:solidFill>
                  <a:schemeClr val="bg1"/>
                </a:solidFill>
                <a:ea typeface="굴림" pitchFamily="34" charset="-127"/>
              </a:rPr>
              <a:t>(coordinator),</a:t>
            </a:r>
            <a:r>
              <a:rPr lang="en-US" altLang="ko-KR" sz="2100" b="1">
                <a:solidFill>
                  <a:schemeClr val="bg1"/>
                </a:solidFill>
                <a:ea typeface="굴림" pitchFamily="34" charset="-127"/>
              </a:rPr>
              <a:t> </a:t>
            </a:r>
            <a:r>
              <a:rPr lang="en-US" altLang="ko-KR" sz="2100" i="1">
                <a:solidFill>
                  <a:schemeClr val="bg1"/>
                </a:solidFill>
                <a:ea typeface="굴림" pitchFamily="34" charset="-127"/>
              </a:rPr>
              <a:t>Dartmouth College</a:t>
            </a:r>
          </a:p>
          <a:p>
            <a:pPr marL="288925" indent="-288925">
              <a:lnSpc>
                <a:spcPct val="150000"/>
              </a:lnSpc>
            </a:pPr>
            <a:r>
              <a:rPr lang="en-US" altLang="ko-KR" sz="2100" b="1">
                <a:solidFill>
                  <a:schemeClr val="bg1"/>
                </a:solidFill>
                <a:ea typeface="굴림" pitchFamily="34" charset="-127"/>
              </a:rPr>
              <a:t>   </a:t>
            </a:r>
            <a:r>
              <a:rPr lang="en-US" altLang="ko-KR" sz="2400" b="1">
                <a:solidFill>
                  <a:schemeClr val="bg1"/>
                </a:solidFill>
                <a:ea typeface="굴림" pitchFamily="34" charset="-127"/>
              </a:rPr>
              <a:t>Tom Moore</a:t>
            </a:r>
            <a:r>
              <a:rPr lang="en-US" altLang="ko-KR" sz="2100" b="1">
                <a:solidFill>
                  <a:schemeClr val="bg1"/>
                </a:solidFill>
                <a:ea typeface="굴림" pitchFamily="34" charset="-127"/>
              </a:rPr>
              <a:t>, </a:t>
            </a:r>
            <a:r>
              <a:rPr lang="en-US" altLang="ko-KR" sz="2100" i="1">
                <a:solidFill>
                  <a:schemeClr val="bg1"/>
                </a:solidFill>
                <a:ea typeface="굴림" pitchFamily="34" charset="-127"/>
              </a:rPr>
              <a:t>NASA/GSFC</a:t>
            </a:r>
          </a:p>
          <a:p>
            <a:pPr marL="288925" indent="-288925">
              <a:lnSpc>
                <a:spcPct val="150000"/>
              </a:lnSpc>
            </a:pPr>
            <a:r>
              <a:rPr lang="en-US" altLang="ko-KR" sz="2100" b="1">
                <a:solidFill>
                  <a:schemeClr val="bg1"/>
                </a:solidFill>
                <a:ea typeface="굴림" pitchFamily="34" charset="-127"/>
              </a:rPr>
              <a:t>   </a:t>
            </a:r>
            <a:r>
              <a:rPr lang="en-US" altLang="ko-KR" sz="2400" b="1">
                <a:solidFill>
                  <a:schemeClr val="bg1"/>
                </a:solidFill>
                <a:ea typeface="굴림" pitchFamily="34" charset="-127"/>
              </a:rPr>
              <a:t>Bob Strangeway</a:t>
            </a:r>
            <a:r>
              <a:rPr lang="en-US" altLang="ko-KR" sz="2100" b="1">
                <a:solidFill>
                  <a:schemeClr val="bg1"/>
                </a:solidFill>
                <a:ea typeface="굴림" pitchFamily="34" charset="-127"/>
              </a:rPr>
              <a:t>,</a:t>
            </a:r>
            <a:r>
              <a:rPr lang="en-US" altLang="ko-KR" sz="2100" b="1" i="1">
                <a:solidFill>
                  <a:schemeClr val="bg1"/>
                </a:solidFill>
                <a:ea typeface="굴림" pitchFamily="34" charset="-127"/>
              </a:rPr>
              <a:t> </a:t>
            </a:r>
            <a:r>
              <a:rPr lang="en-US" altLang="ko-KR" sz="2100" i="1">
                <a:solidFill>
                  <a:schemeClr val="bg1"/>
                </a:solidFill>
                <a:ea typeface="굴림" pitchFamily="34" charset="-127"/>
              </a:rPr>
              <a:t>UCLA/IGPP</a:t>
            </a:r>
            <a:endParaRPr lang="en-US" sz="2100" i="1">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TR&amp;T Synthesis Tranparent 1"/>
          <p:cNvPicPr>
            <a:picLocks noChangeAspect="1" noChangeArrowheads="1"/>
          </p:cNvPicPr>
          <p:nvPr/>
        </p:nvPicPr>
        <p:blipFill>
          <a:blip r:embed="rId3" cstate="print"/>
          <a:srcRect/>
          <a:stretch>
            <a:fillRect/>
          </a:stretch>
        </p:blipFill>
        <p:spPr bwMode="auto">
          <a:xfrm>
            <a:off x="0" y="0"/>
            <a:ext cx="9140825" cy="6854825"/>
          </a:xfrm>
          <a:prstGeom prst="rect">
            <a:avLst/>
          </a:prstGeom>
          <a:noFill/>
          <a:ln w="9525">
            <a:noFill/>
            <a:miter lim="800000"/>
            <a:headEnd/>
            <a:tailEnd/>
          </a:ln>
        </p:spPr>
      </p:pic>
      <p:sp>
        <p:nvSpPr>
          <p:cNvPr id="17411" name="Text Box 2"/>
          <p:cNvSpPr txBox="1">
            <a:spLocks noChangeArrowheads="1"/>
          </p:cNvSpPr>
          <p:nvPr/>
        </p:nvSpPr>
        <p:spPr bwMode="auto">
          <a:xfrm>
            <a:off x="249238" y="381000"/>
            <a:ext cx="8389937" cy="461963"/>
          </a:xfrm>
          <a:prstGeom prst="rect">
            <a:avLst/>
          </a:prstGeom>
          <a:noFill/>
          <a:ln w="9525">
            <a:noFill/>
            <a:miter lim="800000"/>
            <a:headEnd/>
            <a:tailEnd/>
          </a:ln>
        </p:spPr>
        <p:txBody>
          <a:bodyPr wrap="none">
            <a:spAutoFit/>
          </a:bodyPr>
          <a:lstStyle/>
          <a:p>
            <a:r>
              <a:rPr lang="en-US" sz="2400" b="1">
                <a:solidFill>
                  <a:srgbClr val="FFFFCC"/>
                </a:solidFill>
              </a:rPr>
              <a:t>Team successes, experiences, lessons learned  </a:t>
            </a:r>
          </a:p>
        </p:txBody>
      </p:sp>
      <p:sp>
        <p:nvSpPr>
          <p:cNvPr id="17412" name="Line 3"/>
          <p:cNvSpPr>
            <a:spLocks noChangeShapeType="1"/>
          </p:cNvSpPr>
          <p:nvPr/>
        </p:nvSpPr>
        <p:spPr bwMode="auto">
          <a:xfrm>
            <a:off x="360363" y="912813"/>
            <a:ext cx="8077200" cy="0"/>
          </a:xfrm>
          <a:prstGeom prst="line">
            <a:avLst/>
          </a:prstGeom>
          <a:noFill/>
          <a:ln w="12700">
            <a:solidFill>
              <a:srgbClr val="FFFFCC"/>
            </a:solidFill>
            <a:round/>
            <a:headEnd/>
            <a:tailEnd/>
          </a:ln>
        </p:spPr>
        <p:txBody>
          <a:bodyPr/>
          <a:lstStyle/>
          <a:p>
            <a:endParaRPr lang="en-US"/>
          </a:p>
        </p:txBody>
      </p:sp>
      <p:sp>
        <p:nvSpPr>
          <p:cNvPr id="17413" name="Text Box 4"/>
          <p:cNvSpPr txBox="1">
            <a:spLocks noChangeArrowheads="1"/>
          </p:cNvSpPr>
          <p:nvPr/>
        </p:nvSpPr>
        <p:spPr bwMode="auto">
          <a:xfrm>
            <a:off x="304800" y="1066800"/>
            <a:ext cx="8382000" cy="5483225"/>
          </a:xfrm>
          <a:prstGeom prst="rect">
            <a:avLst/>
          </a:prstGeom>
          <a:noFill/>
          <a:ln w="9525">
            <a:noFill/>
            <a:miter lim="800000"/>
            <a:headEnd/>
            <a:tailEnd/>
          </a:ln>
        </p:spPr>
        <p:txBody>
          <a:bodyPr/>
          <a:lstStyle/>
          <a:p>
            <a:pPr marL="288925" indent="-288925">
              <a:lnSpc>
                <a:spcPct val="150000"/>
              </a:lnSpc>
              <a:spcAft>
                <a:spcPct val="50000"/>
              </a:spcAft>
              <a:buClr>
                <a:schemeClr val="bg1"/>
              </a:buClr>
              <a:buSzPct val="125000"/>
              <a:buFontTx/>
              <a:buChar char="•"/>
            </a:pPr>
            <a:r>
              <a:rPr lang="en-US" sz="2000" b="1">
                <a:solidFill>
                  <a:schemeClr val="bg1"/>
                </a:solidFill>
              </a:rPr>
              <a:t>Team selection – The review panel is critical!</a:t>
            </a:r>
          </a:p>
          <a:p>
            <a:pPr marL="288925" indent="-288925">
              <a:lnSpc>
                <a:spcPct val="150000"/>
              </a:lnSpc>
              <a:spcAft>
                <a:spcPct val="50000"/>
              </a:spcAft>
              <a:buClr>
                <a:schemeClr val="bg1"/>
              </a:buClr>
              <a:buSzPct val="125000"/>
              <a:buFontTx/>
              <a:buChar char="•"/>
            </a:pPr>
            <a:r>
              <a:rPr lang="en-US" sz="2000" b="1">
                <a:solidFill>
                  <a:schemeClr val="bg1"/>
                </a:solidFill>
              </a:rPr>
              <a:t>Collaborative spirit, complementary expertise</a:t>
            </a:r>
          </a:p>
          <a:p>
            <a:pPr marL="288925" indent="-288925">
              <a:lnSpc>
                <a:spcPct val="150000"/>
              </a:lnSpc>
              <a:spcAft>
                <a:spcPct val="50000"/>
              </a:spcAft>
              <a:buClr>
                <a:schemeClr val="bg1"/>
              </a:buClr>
              <a:buSzPct val="125000"/>
              <a:buFontTx/>
              <a:buChar char="•"/>
            </a:pPr>
            <a:r>
              <a:rPr lang="en-US" sz="2000" b="1">
                <a:solidFill>
                  <a:schemeClr val="bg1"/>
                </a:solidFill>
              </a:rPr>
              <a:t>Realistic team plan, early</a:t>
            </a:r>
          </a:p>
          <a:p>
            <a:pPr marL="288925" indent="-288925">
              <a:lnSpc>
                <a:spcPct val="150000"/>
              </a:lnSpc>
              <a:spcAft>
                <a:spcPct val="50000"/>
              </a:spcAft>
              <a:buClr>
                <a:schemeClr val="bg1"/>
              </a:buClr>
              <a:buSzPct val="125000"/>
              <a:buFontTx/>
              <a:buChar char="•"/>
            </a:pPr>
            <a:r>
              <a:rPr lang="en-US" sz="2000" b="1">
                <a:solidFill>
                  <a:schemeClr val="bg1"/>
                </a:solidFill>
              </a:rPr>
              <a:t>Organization &amp; efforts around system-level problems</a:t>
            </a:r>
          </a:p>
          <a:p>
            <a:pPr marL="288925" indent="-288925">
              <a:lnSpc>
                <a:spcPct val="150000"/>
              </a:lnSpc>
              <a:spcAft>
                <a:spcPct val="50000"/>
              </a:spcAft>
              <a:buClr>
                <a:schemeClr val="bg1"/>
              </a:buClr>
              <a:buSzPct val="125000"/>
              <a:buFontTx/>
              <a:buChar char="•"/>
            </a:pPr>
            <a:r>
              <a:rPr lang="en-US" sz="2000" b="1">
                <a:solidFill>
                  <a:schemeClr val="bg1"/>
                </a:solidFill>
              </a:rPr>
              <a:t>Expand the circle – workshops, special sessions, ...</a:t>
            </a:r>
          </a:p>
          <a:p>
            <a:pPr marL="288925" indent="-288925">
              <a:lnSpc>
                <a:spcPct val="150000"/>
              </a:lnSpc>
              <a:spcAft>
                <a:spcPct val="50000"/>
              </a:spcAft>
              <a:buClr>
                <a:schemeClr val="bg1"/>
              </a:buClr>
              <a:buSzPct val="125000"/>
              <a:buFontTx/>
              <a:buChar char="•"/>
            </a:pPr>
            <a:r>
              <a:rPr lang="en-US" sz="2000" b="1">
                <a:solidFill>
                  <a:schemeClr val="bg1"/>
                </a:solidFill>
              </a:rPr>
              <a:t>Leverage team resources and research</a:t>
            </a:r>
          </a:p>
          <a:p>
            <a:pPr marL="288925" indent="-288925">
              <a:lnSpc>
                <a:spcPct val="150000"/>
              </a:lnSpc>
              <a:spcAft>
                <a:spcPct val="50000"/>
              </a:spcAft>
              <a:buClr>
                <a:schemeClr val="bg1"/>
              </a:buClr>
              <a:buSzPct val="125000"/>
              <a:buFontTx/>
              <a:buChar char="•"/>
            </a:pPr>
            <a:r>
              <a:rPr lang="en-US" sz="2000" b="1">
                <a:solidFill>
                  <a:schemeClr val="bg1"/>
                </a:solidFill>
              </a:rPr>
              <a:t>Three years – sufficient for individual progress, optimum team outcomes take more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3" name="Picture 133" descr="TR&amp;T Synthesis 1"/>
          <p:cNvPicPr>
            <a:picLocks noChangeAspect="1" noChangeArrowheads="1"/>
          </p:cNvPicPr>
          <p:nvPr/>
        </p:nvPicPr>
        <p:blipFill>
          <a:blip r:embed="rId3" cstate="print"/>
          <a:srcRect l="30077" t="3596" r="5820" b="5063"/>
          <a:stretch>
            <a:fillRect/>
          </a:stretch>
        </p:blipFill>
        <p:spPr bwMode="auto">
          <a:xfrm>
            <a:off x="0" y="0"/>
            <a:ext cx="9150350" cy="6862763"/>
          </a:xfrm>
          <a:prstGeom prst="rect">
            <a:avLst/>
          </a:prstGeom>
          <a:noFill/>
          <a:ln w="9525">
            <a:noFill/>
            <a:miter lim="800000"/>
            <a:headEnd/>
            <a:tailEnd/>
          </a:ln>
        </p:spPr>
      </p:pic>
      <p:pic>
        <p:nvPicPr>
          <p:cNvPr id="18435" name="Picture 41" descr="Strangeway-Zeng-Zheng"/>
          <p:cNvPicPr>
            <a:picLocks noChangeAspect="1" noChangeArrowheads="1"/>
          </p:cNvPicPr>
          <p:nvPr/>
        </p:nvPicPr>
        <p:blipFill>
          <a:blip r:embed="rId4" cstate="print">
            <a:clrChange>
              <a:clrFrom>
                <a:srgbClr val="FFFFFF"/>
              </a:clrFrom>
              <a:clrTo>
                <a:srgbClr val="FFFFFF">
                  <a:alpha val="0"/>
                </a:srgbClr>
              </a:clrTo>
            </a:clrChange>
          </a:blip>
          <a:srcRect l="1506" t="1273"/>
          <a:stretch>
            <a:fillRect/>
          </a:stretch>
        </p:blipFill>
        <p:spPr bwMode="auto">
          <a:xfrm>
            <a:off x="182563" y="228600"/>
            <a:ext cx="1971675" cy="2479675"/>
          </a:xfrm>
          <a:prstGeom prst="rect">
            <a:avLst/>
          </a:prstGeom>
          <a:noFill/>
          <a:ln w="9525">
            <a:noFill/>
            <a:miter lim="800000"/>
            <a:headEnd/>
            <a:tailEnd/>
          </a:ln>
        </p:spPr>
      </p:pic>
      <p:sp>
        <p:nvSpPr>
          <p:cNvPr id="18436" name="Text Box 49"/>
          <p:cNvSpPr txBox="1">
            <a:spLocks noChangeArrowheads="1"/>
          </p:cNvSpPr>
          <p:nvPr/>
        </p:nvSpPr>
        <p:spPr bwMode="auto">
          <a:xfrm>
            <a:off x="152400" y="4267200"/>
            <a:ext cx="1216025" cy="274638"/>
          </a:xfrm>
          <a:prstGeom prst="rect">
            <a:avLst/>
          </a:prstGeom>
          <a:noFill/>
          <a:ln w="9525">
            <a:noFill/>
            <a:miter lim="800000"/>
            <a:headEnd/>
            <a:tailEnd/>
          </a:ln>
        </p:spPr>
        <p:txBody>
          <a:bodyPr wrap="none">
            <a:spAutoFit/>
          </a:bodyPr>
          <a:lstStyle/>
          <a:p>
            <a:r>
              <a:rPr lang="en-US" sz="1200">
                <a:latin typeface="Tahoma" pitchFamily="-32" charset="0"/>
              </a:rPr>
              <a:t>10</a:t>
            </a:r>
            <a:r>
              <a:rPr lang="en-US" sz="1200" baseline="30000">
                <a:latin typeface="Tahoma" pitchFamily="-32" charset="0"/>
              </a:rPr>
              <a:t>10</a:t>
            </a:r>
            <a:r>
              <a:rPr lang="en-US" sz="1200">
                <a:latin typeface="Tahoma" pitchFamily="-32" charset="0"/>
              </a:rPr>
              <a:t> ions/cm</a:t>
            </a:r>
            <a:r>
              <a:rPr lang="en-US" sz="1200" baseline="30000">
                <a:latin typeface="Tahoma" pitchFamily="-32" charset="0"/>
              </a:rPr>
              <a:t>2</a:t>
            </a:r>
            <a:r>
              <a:rPr lang="en-US" sz="1200">
                <a:latin typeface="Tahoma" pitchFamily="-32" charset="0"/>
              </a:rPr>
              <a:t>-s</a:t>
            </a:r>
          </a:p>
        </p:txBody>
      </p:sp>
      <p:sp>
        <p:nvSpPr>
          <p:cNvPr id="18437" name="Text Box 50"/>
          <p:cNvSpPr txBox="1">
            <a:spLocks noChangeArrowheads="1"/>
          </p:cNvSpPr>
          <p:nvPr/>
        </p:nvSpPr>
        <p:spPr bwMode="auto">
          <a:xfrm>
            <a:off x="228600" y="6172200"/>
            <a:ext cx="1579563" cy="514350"/>
          </a:xfrm>
          <a:prstGeom prst="rect">
            <a:avLst/>
          </a:prstGeom>
          <a:noFill/>
          <a:ln w="9525">
            <a:noFill/>
            <a:miter lim="800000"/>
            <a:headEnd/>
            <a:tailEnd/>
          </a:ln>
        </p:spPr>
        <p:txBody>
          <a:bodyPr wrap="none">
            <a:spAutoFit/>
          </a:bodyPr>
          <a:lstStyle/>
          <a:p>
            <a:pPr>
              <a:lnSpc>
                <a:spcPct val="125000"/>
              </a:lnSpc>
            </a:pPr>
            <a:r>
              <a:rPr lang="en-US" sz="1100">
                <a:latin typeface="Tahoma" pitchFamily="-32" charset="0"/>
              </a:rPr>
              <a:t>Dst </a:t>
            </a:r>
            <a:r>
              <a:rPr lang="en-US" sz="1100">
                <a:latin typeface="Tahoma" pitchFamily="-32" charset="0"/>
                <a:sym typeface="Symbol" pitchFamily="-32" charset="2"/>
              </a:rPr>
              <a:t> -140 nT</a:t>
            </a:r>
          </a:p>
          <a:p>
            <a:pPr>
              <a:lnSpc>
                <a:spcPct val="125000"/>
              </a:lnSpc>
            </a:pPr>
            <a:r>
              <a:rPr lang="en-US" sz="1100">
                <a:latin typeface="Tahoma" pitchFamily="-32" charset="0"/>
              </a:rPr>
              <a:t>31 Aug 2005, 1400 UT</a:t>
            </a:r>
          </a:p>
        </p:txBody>
      </p:sp>
      <p:sp>
        <p:nvSpPr>
          <p:cNvPr id="18438" name="Text Box 66"/>
          <p:cNvSpPr txBox="1">
            <a:spLocks noChangeArrowheads="1"/>
          </p:cNvSpPr>
          <p:nvPr/>
        </p:nvSpPr>
        <p:spPr bwMode="auto">
          <a:xfrm>
            <a:off x="1219200" y="5867400"/>
            <a:ext cx="877888" cy="228600"/>
          </a:xfrm>
          <a:prstGeom prst="rect">
            <a:avLst/>
          </a:prstGeom>
          <a:noFill/>
          <a:ln w="9525">
            <a:noFill/>
            <a:miter lim="800000"/>
            <a:headEnd/>
            <a:tailEnd/>
          </a:ln>
        </p:spPr>
        <p:txBody>
          <a:bodyPr wrap="none">
            <a:spAutoFit/>
          </a:bodyPr>
          <a:lstStyle/>
          <a:p>
            <a:r>
              <a:rPr lang="en-US" sz="900" b="1"/>
              <a:t>Dartmouth</a:t>
            </a:r>
          </a:p>
        </p:txBody>
      </p:sp>
      <p:sp>
        <p:nvSpPr>
          <p:cNvPr id="18439" name="Text Box 67"/>
          <p:cNvSpPr txBox="1">
            <a:spLocks noChangeArrowheads="1"/>
          </p:cNvSpPr>
          <p:nvPr/>
        </p:nvSpPr>
        <p:spPr bwMode="auto">
          <a:xfrm>
            <a:off x="3276600" y="4876800"/>
            <a:ext cx="515938" cy="228600"/>
          </a:xfrm>
          <a:prstGeom prst="rect">
            <a:avLst/>
          </a:prstGeom>
          <a:noFill/>
          <a:ln w="9525">
            <a:noFill/>
            <a:miter lim="800000"/>
            <a:headEnd/>
            <a:tailEnd/>
          </a:ln>
        </p:spPr>
        <p:txBody>
          <a:bodyPr wrap="none">
            <a:spAutoFit/>
          </a:bodyPr>
          <a:lstStyle/>
          <a:p>
            <a:r>
              <a:rPr lang="en-US" sz="900" b="1"/>
              <a:t>LANL</a:t>
            </a:r>
          </a:p>
        </p:txBody>
      </p:sp>
      <p:sp>
        <p:nvSpPr>
          <p:cNvPr id="18440" name="Text Box 68"/>
          <p:cNvSpPr txBox="1">
            <a:spLocks noChangeArrowheads="1"/>
          </p:cNvSpPr>
          <p:nvPr/>
        </p:nvSpPr>
        <p:spPr bwMode="auto">
          <a:xfrm rot="-5400000">
            <a:off x="8250237" y="4951413"/>
            <a:ext cx="949325" cy="228600"/>
          </a:xfrm>
          <a:prstGeom prst="rect">
            <a:avLst/>
          </a:prstGeom>
          <a:noFill/>
          <a:ln w="9525">
            <a:noFill/>
            <a:miter lim="800000"/>
            <a:headEnd/>
            <a:tailEnd/>
          </a:ln>
        </p:spPr>
        <p:txBody>
          <a:bodyPr wrap="none">
            <a:spAutoFit/>
          </a:bodyPr>
          <a:lstStyle/>
          <a:p>
            <a:r>
              <a:rPr lang="en-US" sz="900" b="1"/>
              <a:t>NASA/GSFC</a:t>
            </a:r>
          </a:p>
        </p:txBody>
      </p:sp>
      <p:sp>
        <p:nvSpPr>
          <p:cNvPr id="18441" name="Text Box 69"/>
          <p:cNvSpPr txBox="1">
            <a:spLocks noChangeArrowheads="1"/>
          </p:cNvSpPr>
          <p:nvPr/>
        </p:nvSpPr>
        <p:spPr bwMode="auto">
          <a:xfrm>
            <a:off x="2184400" y="393700"/>
            <a:ext cx="520700" cy="228600"/>
          </a:xfrm>
          <a:prstGeom prst="rect">
            <a:avLst/>
          </a:prstGeom>
          <a:noFill/>
          <a:ln w="9525">
            <a:noFill/>
            <a:miter lim="800000"/>
            <a:headEnd/>
            <a:tailEnd/>
          </a:ln>
        </p:spPr>
        <p:txBody>
          <a:bodyPr wrap="none">
            <a:spAutoFit/>
          </a:bodyPr>
          <a:lstStyle/>
          <a:p>
            <a:r>
              <a:rPr lang="en-US" sz="900" b="1"/>
              <a:t>UCLA</a:t>
            </a:r>
          </a:p>
        </p:txBody>
      </p:sp>
      <p:sp>
        <p:nvSpPr>
          <p:cNvPr id="18442" name="Text Box 70"/>
          <p:cNvSpPr txBox="1">
            <a:spLocks noChangeArrowheads="1"/>
          </p:cNvSpPr>
          <p:nvPr/>
        </p:nvSpPr>
        <p:spPr bwMode="auto">
          <a:xfrm>
            <a:off x="7532688" y="304800"/>
            <a:ext cx="468312" cy="228600"/>
          </a:xfrm>
          <a:prstGeom prst="rect">
            <a:avLst/>
          </a:prstGeom>
          <a:noFill/>
          <a:ln w="9525">
            <a:noFill/>
            <a:miter lim="800000"/>
            <a:headEnd/>
            <a:tailEnd/>
          </a:ln>
        </p:spPr>
        <p:txBody>
          <a:bodyPr wrap="none">
            <a:spAutoFit/>
          </a:bodyPr>
          <a:lstStyle/>
          <a:p>
            <a:r>
              <a:rPr lang="en-US" sz="900" b="1"/>
              <a:t>UNH</a:t>
            </a:r>
          </a:p>
        </p:txBody>
      </p:sp>
      <p:sp>
        <p:nvSpPr>
          <p:cNvPr id="18443" name="Text Box 71"/>
          <p:cNvSpPr txBox="1">
            <a:spLocks noChangeArrowheads="1"/>
          </p:cNvSpPr>
          <p:nvPr/>
        </p:nvSpPr>
        <p:spPr bwMode="auto">
          <a:xfrm>
            <a:off x="3768725" y="228600"/>
            <a:ext cx="1031875" cy="228600"/>
          </a:xfrm>
          <a:prstGeom prst="rect">
            <a:avLst/>
          </a:prstGeom>
          <a:noFill/>
          <a:ln w="9525">
            <a:noFill/>
            <a:miter lim="800000"/>
            <a:headEnd/>
            <a:tailEnd/>
          </a:ln>
        </p:spPr>
        <p:txBody>
          <a:bodyPr wrap="none">
            <a:spAutoFit/>
          </a:bodyPr>
          <a:lstStyle/>
          <a:p>
            <a:r>
              <a:rPr lang="en-US" sz="900" b="1"/>
              <a:t>UT, Arlington</a:t>
            </a:r>
          </a:p>
        </p:txBody>
      </p:sp>
      <p:sp>
        <p:nvSpPr>
          <p:cNvPr id="18444" name="Text Box 72"/>
          <p:cNvSpPr txBox="1">
            <a:spLocks noChangeArrowheads="1"/>
          </p:cNvSpPr>
          <p:nvPr/>
        </p:nvSpPr>
        <p:spPr bwMode="auto">
          <a:xfrm>
            <a:off x="985838" y="4797425"/>
            <a:ext cx="431800" cy="228600"/>
          </a:xfrm>
          <a:prstGeom prst="rect">
            <a:avLst/>
          </a:prstGeom>
          <a:noFill/>
          <a:ln w="9525">
            <a:noFill/>
            <a:miter lim="800000"/>
            <a:headEnd/>
            <a:tailEnd/>
          </a:ln>
        </p:spPr>
        <p:txBody>
          <a:bodyPr wrap="none">
            <a:spAutoFit/>
          </a:bodyPr>
          <a:lstStyle/>
          <a:p>
            <a:r>
              <a:rPr lang="en-US" sz="900" b="1"/>
              <a:t>MIT</a:t>
            </a:r>
          </a:p>
        </p:txBody>
      </p:sp>
      <p:sp>
        <p:nvSpPr>
          <p:cNvPr id="18445" name="Text Box 106"/>
          <p:cNvSpPr txBox="1">
            <a:spLocks noChangeArrowheads="1"/>
          </p:cNvSpPr>
          <p:nvPr/>
        </p:nvSpPr>
        <p:spPr bwMode="auto">
          <a:xfrm>
            <a:off x="5638800" y="6118225"/>
            <a:ext cx="184150" cy="244475"/>
          </a:xfrm>
          <a:prstGeom prst="rect">
            <a:avLst/>
          </a:prstGeom>
          <a:noFill/>
          <a:ln w="9525">
            <a:noFill/>
            <a:miter lim="800000"/>
            <a:headEnd/>
            <a:tailEnd/>
          </a:ln>
        </p:spPr>
        <p:txBody>
          <a:bodyPr wrap="none">
            <a:spAutoFit/>
          </a:bodyPr>
          <a:lstStyle/>
          <a:p>
            <a:endParaRPr lang="en-US" sz="1000"/>
          </a:p>
        </p:txBody>
      </p:sp>
      <p:pic>
        <p:nvPicPr>
          <p:cNvPr id="18446" name="Picture 131" descr="RAM Pressure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25863" y="4876800"/>
            <a:ext cx="2522537" cy="1727200"/>
          </a:xfrm>
          <a:prstGeom prst="rect">
            <a:avLst/>
          </a:prstGeom>
          <a:noFill/>
          <a:ln w="9525">
            <a:noFill/>
            <a:miter lim="800000"/>
            <a:headEnd/>
            <a:tailEnd/>
          </a:ln>
        </p:spPr>
      </p:pic>
      <p:pic>
        <p:nvPicPr>
          <p:cNvPr id="18447" name="Picture 132" descr="Moore Nugget"/>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3505200"/>
            <a:ext cx="1617663" cy="3101975"/>
          </a:xfrm>
          <a:prstGeom prst="rect">
            <a:avLst/>
          </a:prstGeom>
          <a:noFill/>
          <a:ln w="9525">
            <a:noFill/>
            <a:miter lim="800000"/>
            <a:headEnd/>
            <a:tailEnd/>
          </a:ln>
        </p:spPr>
      </p:pic>
      <p:pic>
        <p:nvPicPr>
          <p:cNvPr id="18448" name="Picture 135" descr="Lobe beams"/>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57800" y="454025"/>
            <a:ext cx="2843213" cy="1755775"/>
          </a:xfrm>
          <a:prstGeom prst="rect">
            <a:avLst/>
          </a:prstGeom>
          <a:noFill/>
          <a:ln w="9525">
            <a:noFill/>
            <a:miter lim="800000"/>
            <a:headEnd/>
            <a:tailEnd/>
          </a:ln>
        </p:spPr>
      </p:pic>
      <p:pic>
        <p:nvPicPr>
          <p:cNvPr id="18449" name="Picture 138" descr="DYFK-SE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19400" y="485775"/>
            <a:ext cx="1946275"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1813"/>
                                        </p:tgtEl>
                                        <p:attrNameLst>
                                          <p:attrName>style.opacity</p:attrName>
                                        </p:attrNameLst>
                                      </p:cBhvr>
                                      <p:to>
                                        <p:strVal val="0.75"/>
                                      </p:to>
                                    </p:set>
                                    <p:animEffect filter="image" prLst="opacity: 0.75">
                                      <p:cBhvr rctx="IE">
                                        <p:cTn id="7" dur="indefinite"/>
                                        <p:tgtEl>
                                          <p:spTgt spid="71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028"/>
          <p:cNvSpPr txBox="1">
            <a:spLocks noChangeArrowheads="1"/>
          </p:cNvSpPr>
          <p:nvPr/>
        </p:nvSpPr>
        <p:spPr bwMode="auto">
          <a:xfrm>
            <a:off x="263525" y="200025"/>
            <a:ext cx="8632825" cy="5847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b="1" dirty="0"/>
              <a:t>LWS TR&amp;T, 2006</a:t>
            </a:r>
            <a:br>
              <a:rPr lang="en-US" sz="1600" b="1" dirty="0"/>
            </a:br>
            <a:r>
              <a:rPr lang="en-US" sz="1600" b="1" dirty="0"/>
              <a:t>Global Distribution, Sources and Effects of Large Density Gradients</a:t>
            </a:r>
          </a:p>
        </p:txBody>
      </p:sp>
      <p:sp>
        <p:nvSpPr>
          <p:cNvPr id="16389" name="Text Box 1029"/>
          <p:cNvSpPr txBox="1">
            <a:spLocks noChangeArrowheads="1"/>
          </p:cNvSpPr>
          <p:nvPr/>
        </p:nvSpPr>
        <p:spPr bwMode="auto">
          <a:xfrm>
            <a:off x="1279525" y="884238"/>
            <a:ext cx="6597650" cy="469900"/>
          </a:xfrm>
          <a:prstGeom prst="rect">
            <a:avLst/>
          </a:prstGeom>
          <a:noFill/>
          <a:ln w="9525">
            <a:noFill/>
            <a:miter lim="800000"/>
            <a:headEnd/>
            <a:tailEnd/>
          </a:ln>
        </p:spPr>
        <p:txBody>
          <a:bodyPr>
            <a:prstTxWarp prst="textNoShape">
              <a:avLst/>
            </a:prstTxWarp>
            <a:spAutoFit/>
          </a:bodyPr>
          <a:lstStyle/>
          <a:p>
            <a:pPr algn="ctr" eaLnBrk="0" hangingPunct="0">
              <a:spcAft>
                <a:spcPts val="1300"/>
              </a:spcAft>
            </a:pPr>
            <a:r>
              <a:rPr lang="en-US" sz="1400" b="1"/>
              <a:t>Rod Heelis, Bob Benson, Joe Huba, Tom Immel, Rob Pfaff</a:t>
            </a:r>
          </a:p>
        </p:txBody>
      </p:sp>
      <p:pic>
        <p:nvPicPr>
          <p:cNvPr id="16390" name="Picture 1030"/>
          <p:cNvPicPr>
            <a:picLocks noChangeAspect="1" noChangeArrowheads="1"/>
          </p:cNvPicPr>
          <p:nvPr/>
        </p:nvPicPr>
        <p:blipFill>
          <a:blip r:embed="rId3" cstate="print"/>
          <a:srcRect/>
          <a:stretch>
            <a:fillRect/>
          </a:stretch>
        </p:blipFill>
        <p:spPr bwMode="auto">
          <a:xfrm>
            <a:off x="644525" y="1724025"/>
            <a:ext cx="2266950" cy="1733550"/>
          </a:xfrm>
          <a:prstGeom prst="rect">
            <a:avLst/>
          </a:prstGeom>
          <a:noFill/>
          <a:ln w="9525">
            <a:noFill/>
            <a:miter lim="800000"/>
            <a:headEnd/>
            <a:tailEnd/>
          </a:ln>
          <a:effectLst/>
        </p:spPr>
      </p:pic>
      <p:pic>
        <p:nvPicPr>
          <p:cNvPr id="16391" name="Picture 1031"/>
          <p:cNvPicPr>
            <a:picLocks noChangeAspect="1" noChangeArrowheads="1"/>
          </p:cNvPicPr>
          <p:nvPr/>
        </p:nvPicPr>
        <p:blipFill>
          <a:blip r:embed="rId4" cstate="print"/>
          <a:srcRect l="50789" b="25269"/>
          <a:stretch>
            <a:fillRect/>
          </a:stretch>
        </p:blipFill>
        <p:spPr bwMode="auto">
          <a:xfrm>
            <a:off x="3546475" y="4352925"/>
            <a:ext cx="2197100" cy="2178050"/>
          </a:xfrm>
          <a:prstGeom prst="rect">
            <a:avLst/>
          </a:prstGeom>
          <a:noFill/>
          <a:ln w="9525">
            <a:noFill/>
            <a:miter lim="800000"/>
            <a:headEnd/>
            <a:tailEnd/>
          </a:ln>
          <a:effectLst/>
        </p:spPr>
      </p:pic>
      <p:pic>
        <p:nvPicPr>
          <p:cNvPr id="16392" name="Picture 2" descr="figure3"/>
          <p:cNvPicPr>
            <a:picLocks noChangeAspect="1" noChangeArrowheads="1"/>
          </p:cNvPicPr>
          <p:nvPr/>
        </p:nvPicPr>
        <p:blipFill>
          <a:blip r:embed="rId5" cstate="print"/>
          <a:srcRect l="47923" t="51610" r="14410" b="7266"/>
          <a:stretch>
            <a:fillRect/>
          </a:stretch>
        </p:blipFill>
        <p:spPr bwMode="auto">
          <a:xfrm>
            <a:off x="6423025" y="1541463"/>
            <a:ext cx="1997075" cy="2822575"/>
          </a:xfrm>
          <a:prstGeom prst="rect">
            <a:avLst/>
          </a:prstGeom>
          <a:noFill/>
          <a:ln w="9525">
            <a:noFill/>
            <a:miter lim="800000"/>
            <a:headEnd/>
            <a:tailEnd/>
          </a:ln>
        </p:spPr>
      </p:pic>
      <p:pic>
        <p:nvPicPr>
          <p:cNvPr id="16393" name="Picture 1033"/>
          <p:cNvPicPr>
            <a:picLocks noChangeAspect="1" noChangeArrowheads="1"/>
          </p:cNvPicPr>
          <p:nvPr/>
        </p:nvPicPr>
        <p:blipFill>
          <a:blip r:embed="rId6" cstate="print"/>
          <a:srcRect l="62456" t="3410" b="67201"/>
          <a:stretch>
            <a:fillRect/>
          </a:stretch>
        </p:blipFill>
        <p:spPr bwMode="auto">
          <a:xfrm>
            <a:off x="644525" y="3990975"/>
            <a:ext cx="2171700" cy="2022475"/>
          </a:xfrm>
          <a:prstGeom prst="rect">
            <a:avLst/>
          </a:prstGeom>
          <a:noFill/>
          <a:ln w="9525">
            <a:noFill/>
            <a:miter lim="800000"/>
            <a:headEnd/>
            <a:tailEnd/>
          </a:ln>
          <a:effectLst/>
        </p:spPr>
      </p:pic>
      <p:pic>
        <p:nvPicPr>
          <p:cNvPr id="16394" name="Picture 2" descr="paw_JASTP_17Dec1971_comb_v2_col"/>
          <p:cNvPicPr>
            <a:picLocks noChangeAspect="1" noChangeArrowheads="1"/>
          </p:cNvPicPr>
          <p:nvPr/>
        </p:nvPicPr>
        <p:blipFill>
          <a:blip r:embed="rId7" cstate="print"/>
          <a:srcRect t="6000" r="45912" b="1920"/>
          <a:stretch>
            <a:fillRect/>
          </a:stretch>
        </p:blipFill>
        <p:spPr bwMode="auto">
          <a:xfrm>
            <a:off x="3643313" y="1658938"/>
            <a:ext cx="1616075" cy="2063750"/>
          </a:xfrm>
          <a:prstGeom prst="rect">
            <a:avLst/>
          </a:prstGeom>
          <a:noFill/>
          <a:ln w="9525">
            <a:noFill/>
            <a:miter lim="800000"/>
            <a:headEnd/>
            <a:tailEnd/>
          </a:ln>
        </p:spPr>
      </p:pic>
      <p:sp>
        <p:nvSpPr>
          <p:cNvPr id="16395" name="Text Box 1035"/>
          <p:cNvSpPr txBox="1">
            <a:spLocks noChangeArrowheads="1"/>
          </p:cNvSpPr>
          <p:nvPr/>
        </p:nvSpPr>
        <p:spPr bwMode="auto">
          <a:xfrm>
            <a:off x="320675" y="3397250"/>
            <a:ext cx="271145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t>Transport/Production of O+ </a:t>
            </a:r>
            <a:br>
              <a:rPr lang="en-US" sz="1200" dirty="0"/>
            </a:br>
            <a:r>
              <a:rPr lang="en-US" sz="1200" dirty="0"/>
              <a:t>(E-field from the Troposphere)</a:t>
            </a:r>
          </a:p>
        </p:txBody>
      </p:sp>
      <p:sp>
        <p:nvSpPr>
          <p:cNvPr id="16396" name="Text Box 1036"/>
          <p:cNvSpPr txBox="1">
            <a:spLocks noChangeArrowheads="1"/>
          </p:cNvSpPr>
          <p:nvPr/>
        </p:nvSpPr>
        <p:spPr bwMode="auto">
          <a:xfrm>
            <a:off x="3281363" y="3694113"/>
            <a:ext cx="249555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t>Transport/Production of O+ to O+/H charge exchange</a:t>
            </a:r>
          </a:p>
        </p:txBody>
      </p:sp>
      <p:sp>
        <p:nvSpPr>
          <p:cNvPr id="16397" name="Text Box 1037"/>
          <p:cNvSpPr txBox="1">
            <a:spLocks noChangeArrowheads="1"/>
          </p:cNvSpPr>
          <p:nvPr/>
        </p:nvSpPr>
        <p:spPr bwMode="auto">
          <a:xfrm>
            <a:off x="473075" y="6013450"/>
            <a:ext cx="2713038"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t>Transport of lower ionosphere</a:t>
            </a:r>
            <a:br>
              <a:rPr lang="en-US" sz="1200" dirty="0"/>
            </a:br>
            <a:r>
              <a:rPr lang="en-US" sz="1200" dirty="0"/>
              <a:t>(E-field from gravitationa</a:t>
            </a:r>
            <a:r>
              <a:rPr lang="en-US" sz="1400" dirty="0"/>
              <a:t>l force)</a:t>
            </a:r>
          </a:p>
        </p:txBody>
      </p:sp>
      <p:sp>
        <p:nvSpPr>
          <p:cNvPr id="16398" name="Text Box 1038"/>
          <p:cNvSpPr txBox="1">
            <a:spLocks noChangeArrowheads="1"/>
          </p:cNvSpPr>
          <p:nvPr/>
        </p:nvSpPr>
        <p:spPr bwMode="auto">
          <a:xfrm>
            <a:off x="5259388" y="5495925"/>
            <a:ext cx="2671762"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t>Transport/Production of O+ </a:t>
            </a:r>
            <a:br>
              <a:rPr lang="en-US" sz="1200" dirty="0"/>
            </a:br>
            <a:r>
              <a:rPr lang="en-US" sz="1200" dirty="0"/>
              <a:t>(E-field from Magnetosphere)</a:t>
            </a:r>
          </a:p>
        </p:txBody>
      </p:sp>
      <p:sp>
        <p:nvSpPr>
          <p:cNvPr id="16399" name="Text Box 1039"/>
          <p:cNvSpPr txBox="1">
            <a:spLocks noChangeArrowheads="1"/>
          </p:cNvSpPr>
          <p:nvPr/>
        </p:nvSpPr>
        <p:spPr bwMode="auto">
          <a:xfrm>
            <a:off x="6111875" y="4268788"/>
            <a:ext cx="2671763"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t>Transport of O+ </a:t>
            </a:r>
            <a:br>
              <a:rPr lang="en-US" sz="1200" dirty="0"/>
            </a:br>
            <a:r>
              <a:rPr lang="en-US" sz="1200" dirty="0"/>
              <a:t>(E-field from Magnetosphere and Disturbance Dynamo)</a:t>
            </a:r>
          </a:p>
        </p:txBody>
      </p:sp>
      <p:sp>
        <p:nvSpPr>
          <p:cNvPr id="16400" name="Text Box 1040"/>
          <p:cNvSpPr txBox="1">
            <a:spLocks noChangeArrowheads="1"/>
          </p:cNvSpPr>
          <p:nvPr/>
        </p:nvSpPr>
        <p:spPr bwMode="auto">
          <a:xfrm>
            <a:off x="165100" y="1244600"/>
            <a:ext cx="8788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514"/>
                </a:solidFill>
              </a:rPr>
              <a:t>Density Gradients occur over a wide spectrum of spatial scales at all latitudes</a:t>
            </a:r>
          </a:p>
        </p:txBody>
      </p:sp>
      <p:sp>
        <p:nvSpPr>
          <p:cNvPr id="16401" name="Text Box 1041"/>
          <p:cNvSpPr txBox="1">
            <a:spLocks noChangeArrowheads="1"/>
          </p:cNvSpPr>
          <p:nvPr/>
        </p:nvSpPr>
        <p:spPr bwMode="auto">
          <a:xfrm>
            <a:off x="5373688" y="5967866"/>
            <a:ext cx="3171825" cy="276999"/>
          </a:xfrm>
          <a:prstGeom prst="rect">
            <a:avLst/>
          </a:prstGeom>
          <a:noFill/>
          <a:ln w="9525">
            <a:noFill/>
            <a:miter lim="800000"/>
            <a:headEnd/>
            <a:tailEnd/>
          </a:ln>
        </p:spPr>
        <p:txBody>
          <a:bodyPr>
            <a:prstTxWarp prst="textNoShape">
              <a:avLst/>
            </a:prstTxWarp>
            <a:spAutoFit/>
          </a:bodyPr>
          <a:lstStyle/>
          <a:p>
            <a:r>
              <a:rPr lang="en-US" sz="1200" dirty="0">
                <a:solidFill>
                  <a:srgbClr val="FF0514"/>
                </a:solidFill>
              </a:rPr>
              <a:t>AGU Special Session  SA 09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644525" y="211138"/>
            <a:ext cx="7775575"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dirty="0"/>
              <a:t>Global Distribution, Sources and Effects of Large Density Gradients</a:t>
            </a:r>
          </a:p>
        </p:txBody>
      </p:sp>
      <p:sp>
        <p:nvSpPr>
          <p:cNvPr id="17411" name="TextBox 2"/>
          <p:cNvSpPr txBox="1">
            <a:spLocks noChangeArrowheads="1"/>
          </p:cNvSpPr>
          <p:nvPr/>
        </p:nvSpPr>
        <p:spPr bwMode="auto">
          <a:xfrm>
            <a:off x="212045" y="1081996"/>
            <a:ext cx="8686800" cy="3708400"/>
          </a:xfrm>
          <a:prstGeom prst="rect">
            <a:avLst/>
          </a:prstGeom>
          <a:noFill/>
          <a:ln w="9525">
            <a:noFill/>
            <a:miter lim="800000"/>
            <a:headEnd/>
            <a:tailEnd/>
          </a:ln>
        </p:spPr>
        <p:txBody>
          <a:bodyPr anchor="b">
            <a:prstTxWarp prst="textNoShape">
              <a:avLst/>
            </a:prstTxWarp>
            <a:spAutoFit/>
          </a:bodyPr>
          <a:lstStyle/>
          <a:p>
            <a:r>
              <a:rPr lang="en-US" sz="1400" b="1" dirty="0"/>
              <a:t>Major Findings</a:t>
            </a:r>
            <a:br>
              <a:rPr lang="en-US" sz="1400" b="1" dirty="0"/>
            </a:br>
            <a:r>
              <a:rPr lang="en-US" sz="1400" b="1" dirty="0"/>
              <a:t>• </a:t>
            </a:r>
            <a:r>
              <a:rPr lang="en-US" sz="1400" dirty="0"/>
              <a:t>Gradients produced by transport and transport assisted photochemistry</a:t>
            </a:r>
            <a:br>
              <a:rPr lang="en-US" sz="1400" dirty="0"/>
            </a:br>
            <a:r>
              <a:rPr lang="en-US" sz="1400" dirty="0"/>
              <a:t>	Transport induced externally from below, internally, and externally from above.</a:t>
            </a:r>
          </a:p>
          <a:p>
            <a:endParaRPr lang="en-US" sz="1400" dirty="0"/>
          </a:p>
          <a:p>
            <a:r>
              <a:rPr lang="en-US" sz="1400" dirty="0"/>
              <a:t>• Spatial gradients created in daytime by vertical ion motions that lower loss rates</a:t>
            </a:r>
            <a:br>
              <a:rPr lang="en-US" sz="1400" dirty="0"/>
            </a:br>
            <a:r>
              <a:rPr lang="en-US" sz="1400" dirty="0"/>
              <a:t>	Finite dip angle at middle and high latitudes</a:t>
            </a:r>
            <a:br>
              <a:rPr lang="en-US" sz="1400" dirty="0"/>
            </a:br>
            <a:r>
              <a:rPr lang="en-US" sz="1400" dirty="0"/>
              <a:t>	Vertical </a:t>
            </a:r>
            <a:r>
              <a:rPr lang="en-US" sz="1400" dirty="0" err="1"/>
              <a:t>ExB</a:t>
            </a:r>
            <a:r>
              <a:rPr lang="en-US" sz="1400" dirty="0"/>
              <a:t> drift at equator</a:t>
            </a:r>
          </a:p>
          <a:p>
            <a:endParaRPr lang="en-US" sz="1400" dirty="0"/>
          </a:p>
          <a:p>
            <a:r>
              <a:rPr lang="en-US" sz="1400" dirty="0"/>
              <a:t>• Spatial gradients established during daytime persist into the night</a:t>
            </a:r>
            <a:br>
              <a:rPr lang="en-US" sz="1400" dirty="0"/>
            </a:br>
            <a:r>
              <a:rPr lang="en-US" sz="1400" dirty="0"/>
              <a:t>	WN4 signatures   :   Storm-time equatorial bite-outs</a:t>
            </a:r>
          </a:p>
          <a:p>
            <a:endParaRPr lang="en-US" sz="1400" dirty="0"/>
          </a:p>
          <a:p>
            <a:r>
              <a:rPr lang="en-US" sz="1400" dirty="0"/>
              <a:t>• Spatial gradients created during nighttime by transport of existing spatial gradient</a:t>
            </a:r>
          </a:p>
          <a:p>
            <a:endParaRPr lang="en-US" sz="1400" dirty="0"/>
          </a:p>
          <a:p>
            <a:r>
              <a:rPr lang="en-US" sz="1400" dirty="0"/>
              <a:t>• Spatial gradients associated with transport and O+ chemistry at low altitudes are not </a:t>
            </a:r>
            <a:br>
              <a:rPr lang="en-US" sz="1400" dirty="0"/>
            </a:br>
            <a:r>
              <a:rPr lang="en-US" sz="1400" dirty="0"/>
              <a:t>         coincident with transport and H+ chemistry at higher altitudes</a:t>
            </a:r>
          </a:p>
          <a:p>
            <a:endParaRPr lang="en-US" sz="1400" dirty="0"/>
          </a:p>
          <a:p>
            <a:r>
              <a:rPr lang="en-US" sz="1400" dirty="0"/>
              <a:t>• Field-aligned motions associated with transport change the energy balance and composition	</a:t>
            </a:r>
          </a:p>
        </p:txBody>
      </p:sp>
      <p:sp>
        <p:nvSpPr>
          <p:cNvPr id="17412" name="TextBox 2"/>
          <p:cNvSpPr txBox="1">
            <a:spLocks noChangeArrowheads="1"/>
          </p:cNvSpPr>
          <p:nvPr/>
        </p:nvSpPr>
        <p:spPr bwMode="auto">
          <a:xfrm>
            <a:off x="255588" y="4711700"/>
            <a:ext cx="8686800" cy="2006600"/>
          </a:xfrm>
          <a:prstGeom prst="rect">
            <a:avLst/>
          </a:prstGeom>
          <a:noFill/>
          <a:ln w="9525">
            <a:noFill/>
            <a:miter lim="800000"/>
            <a:headEnd/>
            <a:tailEnd/>
          </a:ln>
        </p:spPr>
        <p:txBody>
          <a:bodyPr>
            <a:prstTxWarp prst="textNoShape">
              <a:avLst/>
            </a:prstTxWarp>
            <a:spAutoFit/>
          </a:bodyPr>
          <a:lstStyle/>
          <a:p>
            <a:r>
              <a:rPr lang="en-US" sz="1400" b="1"/>
              <a:t>Teamwork</a:t>
            </a:r>
            <a:br>
              <a:rPr lang="en-US" sz="1400" b="1"/>
            </a:br>
            <a:r>
              <a:rPr lang="en-US" sz="1400" b="1"/>
              <a:t>• </a:t>
            </a:r>
            <a:r>
              <a:rPr lang="en-US" sz="1400"/>
              <a:t>Different science perspectives challenge true understanding of physics</a:t>
            </a:r>
          </a:p>
          <a:p>
            <a:endParaRPr lang="en-US" sz="1400"/>
          </a:p>
          <a:p>
            <a:r>
              <a:rPr lang="en-US" sz="1400"/>
              <a:t>• Additional science questions emerge from the same evaluation of data</a:t>
            </a:r>
          </a:p>
          <a:p>
            <a:endParaRPr lang="en-US" sz="1400"/>
          </a:p>
          <a:p>
            <a:r>
              <a:rPr lang="en-US" sz="1400"/>
              <a:t>• Peer pressure to make good on promises made at team meetings</a:t>
            </a:r>
          </a:p>
          <a:p>
            <a:endParaRPr lang="en-US" sz="1400"/>
          </a:p>
          <a:p>
            <a:r>
              <a:rPr lang="en-US" sz="1400"/>
              <a:t>• </a:t>
            </a:r>
            <a:r>
              <a:rPr lang="en-US" altLang="ja-JP" sz="1400"/>
              <a:t>New generation of problems to work on that were not originally planned</a:t>
            </a:r>
            <a:endParaRPr lang="en-US" sz="1400"/>
          </a:p>
          <a:p>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81000"/>
            <a:ext cx="7772400" cy="841375"/>
          </a:xfrm>
        </p:spPr>
        <p:txBody>
          <a:bodyPr>
            <a:normAutofit fontScale="90000"/>
          </a:bodyPr>
          <a:lstStyle/>
          <a:p>
            <a:r>
              <a:rPr lang="en-US" sz="3100" b="1" dirty="0" smtClean="0"/>
              <a:t>Solar Origins of Irradiance Variations</a:t>
            </a:r>
            <a:r>
              <a:rPr lang="en-US" sz="2800" b="1" dirty="0" smtClean="0"/>
              <a:t/>
            </a:r>
            <a:br>
              <a:rPr lang="en-US" sz="2800" b="1" dirty="0" smtClean="0"/>
            </a:br>
            <a:endParaRPr lang="en-US" sz="2800" b="1" dirty="0"/>
          </a:p>
        </p:txBody>
      </p:sp>
      <p:sp>
        <p:nvSpPr>
          <p:cNvPr id="4" name="TextBox 3"/>
          <p:cNvSpPr txBox="1"/>
          <p:nvPr/>
        </p:nvSpPr>
        <p:spPr>
          <a:xfrm>
            <a:off x="779568" y="1210032"/>
            <a:ext cx="2878032" cy="2523768"/>
          </a:xfrm>
          <a:prstGeom prst="rect">
            <a:avLst/>
          </a:prstGeom>
          <a:noFill/>
        </p:spPr>
        <p:txBody>
          <a:bodyPr wrap="none" rtlCol="0">
            <a:spAutoFit/>
          </a:bodyPr>
          <a:lstStyle/>
          <a:p>
            <a:r>
              <a:rPr lang="en-US" sz="2000" b="1" dirty="0" smtClean="0"/>
              <a:t>Team Members:</a:t>
            </a:r>
          </a:p>
          <a:p>
            <a:endParaRPr lang="en-US" sz="2000" dirty="0" smtClean="0"/>
          </a:p>
          <a:p>
            <a:pPr marL="115888"/>
            <a:r>
              <a:rPr lang="en-US" sz="2000" dirty="0" smtClean="0"/>
              <a:t>James Klimchuk (Leader)</a:t>
            </a:r>
          </a:p>
          <a:p>
            <a:pPr marL="115888"/>
            <a:r>
              <a:rPr lang="en-US" sz="2000" dirty="0" smtClean="0"/>
              <a:t>Juan Fontenla</a:t>
            </a:r>
          </a:p>
          <a:p>
            <a:pPr marL="115888"/>
            <a:r>
              <a:rPr lang="en-US" sz="2000" dirty="0" smtClean="0"/>
              <a:t>Roberto Lionello</a:t>
            </a:r>
          </a:p>
          <a:p>
            <a:pPr marL="115888"/>
            <a:r>
              <a:rPr lang="en-US" sz="2000" dirty="0" smtClean="0"/>
              <a:t>Dibyendu Nandi</a:t>
            </a:r>
          </a:p>
          <a:p>
            <a:pPr marL="115888"/>
            <a:r>
              <a:rPr lang="en-US" sz="2000" dirty="0" smtClean="0"/>
              <a:t>Judit Pap</a:t>
            </a:r>
          </a:p>
          <a:p>
            <a:pPr marL="341313"/>
            <a:endParaRPr lang="en-US" dirty="0" smtClean="0"/>
          </a:p>
        </p:txBody>
      </p:sp>
      <p:sp>
        <p:nvSpPr>
          <p:cNvPr id="5" name="TextBox 4"/>
          <p:cNvSpPr txBox="1"/>
          <p:nvPr/>
        </p:nvSpPr>
        <p:spPr>
          <a:xfrm>
            <a:off x="4038600" y="1195149"/>
            <a:ext cx="4800600" cy="4062651"/>
          </a:xfrm>
          <a:prstGeom prst="rect">
            <a:avLst/>
          </a:prstGeom>
          <a:noFill/>
        </p:spPr>
        <p:txBody>
          <a:bodyPr wrap="square" rtlCol="0">
            <a:spAutoFit/>
          </a:bodyPr>
          <a:lstStyle/>
          <a:p>
            <a:r>
              <a:rPr lang="en-US" sz="2000" b="1" dirty="0" smtClean="0"/>
              <a:t>Goals (from the NRA):</a:t>
            </a:r>
          </a:p>
          <a:p>
            <a:endParaRPr lang="en-US" sz="2000" dirty="0" smtClean="0"/>
          </a:p>
          <a:p>
            <a:pPr marL="169863" indent="112713">
              <a:buFont typeface="Arial" pitchFamily="34" charset="0"/>
              <a:buChar char="•"/>
            </a:pPr>
            <a:r>
              <a:rPr lang="en-US" sz="2000" dirty="0" smtClean="0"/>
              <a:t> Understand the physical processes underlying the solar spectral irradiance (e.g., plasma heating).</a:t>
            </a:r>
          </a:p>
          <a:p>
            <a:pPr marL="169863" indent="112713">
              <a:buFont typeface="Arial" pitchFamily="34" charset="0"/>
              <a:buChar char="•"/>
            </a:pPr>
            <a:endParaRPr lang="en-US" sz="2000" dirty="0" smtClean="0"/>
          </a:p>
          <a:p>
            <a:pPr marL="169863" indent="112713">
              <a:buFont typeface="Arial" pitchFamily="34" charset="0"/>
              <a:buChar char="•"/>
            </a:pPr>
            <a:r>
              <a:rPr lang="en-US" sz="2000" dirty="0" smtClean="0"/>
              <a:t> Determine how the SSI depends on key physical parameters (e.g., magnetic field strength and flux).</a:t>
            </a:r>
          </a:p>
          <a:p>
            <a:pPr marL="169863" indent="112713">
              <a:buFont typeface="Arial" pitchFamily="34" charset="0"/>
              <a:buChar char="•"/>
            </a:pPr>
            <a:endParaRPr lang="en-US" sz="2000" dirty="0" smtClean="0"/>
          </a:p>
          <a:p>
            <a:pPr marL="169863" indent="112713">
              <a:buFont typeface="Arial" pitchFamily="34" charset="0"/>
              <a:buChar char="•"/>
            </a:pPr>
            <a:r>
              <a:rPr lang="en-US" sz="2000" dirty="0" smtClean="0"/>
              <a:t> Construct physics-based models of active regions.</a:t>
            </a:r>
          </a:p>
          <a:p>
            <a:pPr marL="169863" indent="112713"/>
            <a:endParaRPr lang="en-US" dirty="0" smtClean="0"/>
          </a:p>
        </p:txBody>
      </p:sp>
      <p:sp>
        <p:nvSpPr>
          <p:cNvPr id="8" name="TextBox 7"/>
          <p:cNvSpPr txBox="1"/>
          <p:nvPr/>
        </p:nvSpPr>
        <p:spPr>
          <a:xfrm>
            <a:off x="762000" y="3505200"/>
            <a:ext cx="5000343" cy="5016758"/>
          </a:xfrm>
          <a:prstGeom prst="rect">
            <a:avLst/>
          </a:prstGeom>
          <a:noFill/>
        </p:spPr>
        <p:txBody>
          <a:bodyPr wrap="none" rtlCol="0">
            <a:spAutoFit/>
          </a:bodyPr>
          <a:lstStyle/>
          <a:p>
            <a:pPr marL="341313"/>
            <a:endParaRPr lang="en-US" sz="2000" dirty="0" smtClean="0"/>
          </a:p>
          <a:p>
            <a:r>
              <a:rPr lang="en-US" sz="2000" b="1" dirty="0" smtClean="0"/>
              <a:t>Productivity:</a:t>
            </a:r>
          </a:p>
          <a:p>
            <a:endParaRPr lang="en-US" sz="2000" dirty="0" smtClean="0"/>
          </a:p>
          <a:p>
            <a:pPr marL="112713"/>
            <a:r>
              <a:rPr lang="en-US" sz="2000" dirty="0" smtClean="0"/>
              <a:t>23 publications</a:t>
            </a:r>
          </a:p>
          <a:p>
            <a:pPr marL="112713"/>
            <a:endParaRPr lang="en-US" sz="2000" dirty="0" smtClean="0"/>
          </a:p>
          <a:p>
            <a:pPr marL="112713"/>
            <a:r>
              <a:rPr lang="en-US" sz="2000" dirty="0" smtClean="0"/>
              <a:t>2 NASA press releases</a:t>
            </a:r>
          </a:p>
          <a:p>
            <a:pPr marL="112713"/>
            <a:r>
              <a:rPr lang="en-US" sz="2000" dirty="0" smtClean="0"/>
              <a:t>1 radio interview</a:t>
            </a:r>
          </a:p>
          <a:p>
            <a:pPr marL="112713"/>
            <a:r>
              <a:rPr lang="en-US" sz="2000" dirty="0" smtClean="0"/>
              <a:t>1 press conference</a:t>
            </a:r>
          </a:p>
          <a:p>
            <a:pPr marL="112713"/>
            <a:endParaRPr lang="en-US" sz="2000" dirty="0" smtClean="0"/>
          </a:p>
          <a:p>
            <a:pPr marL="112713"/>
            <a:r>
              <a:rPr lang="en-US" sz="2000" dirty="0" smtClean="0"/>
              <a:t>http://solar.physics.montana.edu/irradiance/</a:t>
            </a:r>
          </a:p>
          <a:p>
            <a:pPr marL="112713"/>
            <a:endParaRPr lang="en-US" sz="2000" dirty="0" smtClean="0"/>
          </a:p>
          <a:p>
            <a:pPr marL="112713"/>
            <a:endParaRPr lang="en-US" sz="2000" dirty="0" smtClean="0"/>
          </a:p>
          <a:p>
            <a:pPr marL="112713"/>
            <a:endParaRPr lang="en-US" sz="2000" dirty="0" smtClean="0"/>
          </a:p>
          <a:p>
            <a:pPr marL="112713"/>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Four Strategic GOALS</a:t>
            </a:r>
          </a:p>
        </p:txBody>
      </p:sp>
      <p:sp>
        <p:nvSpPr>
          <p:cNvPr id="4099" name="Rectangle 3"/>
          <p:cNvSpPr>
            <a:spLocks noGrp="1" noChangeArrowheads="1"/>
          </p:cNvSpPr>
          <p:nvPr>
            <p:ph type="body" idx="1"/>
          </p:nvPr>
        </p:nvSpPr>
        <p:spPr>
          <a:xfrm>
            <a:off x="485775" y="2090738"/>
            <a:ext cx="8407400" cy="1016000"/>
          </a:xfrm>
        </p:spPr>
        <p:txBody>
          <a:bodyPr/>
          <a:lstStyle/>
          <a:p>
            <a:pPr eaLnBrk="1" hangingPunct="1"/>
            <a:r>
              <a:rPr lang="en-US" sz="2000" smtClean="0"/>
              <a:t>..deliver the understanding and modeling required for useful </a:t>
            </a:r>
            <a:r>
              <a:rPr lang="en-US" sz="2000" smtClean="0">
                <a:solidFill>
                  <a:schemeClr val="tx1"/>
                </a:solidFill>
              </a:rPr>
              <a:t>prediction of the variable solar particulate and radiative environment</a:t>
            </a:r>
            <a:r>
              <a:rPr lang="en-US" sz="2000" smtClean="0"/>
              <a:t> at the Earth, Moon, Mars, and throughout the solar system</a:t>
            </a:r>
          </a:p>
        </p:txBody>
      </p:sp>
      <p:sp>
        <p:nvSpPr>
          <p:cNvPr id="4100" name="Rectangle 4"/>
          <p:cNvSpPr>
            <a:spLocks noChangeArrowheads="1"/>
          </p:cNvSpPr>
          <p:nvPr/>
        </p:nvSpPr>
        <p:spPr bwMode="auto">
          <a:xfrm>
            <a:off x="495300" y="3228975"/>
            <a:ext cx="8397875" cy="1016000"/>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a:solidFill>
                  <a:srgbClr val="0000FF"/>
                </a:solidFill>
                <a:latin typeface="Arial" charset="0"/>
              </a:rPr>
              <a:t>..deliver the understanding of how and to what degree variations in the solar radiative and particulate output contribute to </a:t>
            </a:r>
            <a:r>
              <a:rPr lang="en-US" sz="2000">
                <a:latin typeface="Arial" charset="0"/>
              </a:rPr>
              <a:t>changes in global and regional climate over a wide range of time scales</a:t>
            </a:r>
            <a:endParaRPr lang="en-US" sz="2000">
              <a:solidFill>
                <a:srgbClr val="0000FF"/>
              </a:solidFill>
              <a:latin typeface="Arial" charset="0"/>
            </a:endParaRPr>
          </a:p>
        </p:txBody>
      </p:sp>
      <p:sp>
        <p:nvSpPr>
          <p:cNvPr id="4101" name="Rectangle 5"/>
          <p:cNvSpPr>
            <a:spLocks noChangeArrowheads="1"/>
          </p:cNvSpPr>
          <p:nvPr/>
        </p:nvSpPr>
        <p:spPr bwMode="auto">
          <a:xfrm>
            <a:off x="496888" y="4384675"/>
            <a:ext cx="8388350" cy="1016000"/>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a:solidFill>
                  <a:srgbClr val="0000FF"/>
                </a:solidFill>
                <a:latin typeface="Arial" charset="0"/>
              </a:rPr>
              <a:t>..deliver the understanding and modeling required for effective </a:t>
            </a:r>
            <a:r>
              <a:rPr lang="en-US" sz="2000">
                <a:latin typeface="Arial" charset="0"/>
              </a:rPr>
              <a:t>forecasting/specification of magnetospheric radiation and plasma environments</a:t>
            </a:r>
            <a:endParaRPr lang="en-US" sz="2000">
              <a:solidFill>
                <a:srgbClr val="0000FF"/>
              </a:solidFill>
              <a:latin typeface="Arial" charset="0"/>
            </a:endParaRPr>
          </a:p>
        </p:txBody>
      </p:sp>
      <p:sp>
        <p:nvSpPr>
          <p:cNvPr id="4102" name="Rectangle 7"/>
          <p:cNvSpPr>
            <a:spLocks noChangeArrowheads="1"/>
          </p:cNvSpPr>
          <p:nvPr/>
        </p:nvSpPr>
        <p:spPr bwMode="auto">
          <a:xfrm>
            <a:off x="488950" y="5532438"/>
            <a:ext cx="8388350" cy="1016000"/>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a:solidFill>
                  <a:srgbClr val="0000FF"/>
                </a:solidFill>
                <a:latin typeface="Arial" charset="0"/>
              </a:rPr>
              <a:t>..deliver understanding and predictive models of </a:t>
            </a:r>
            <a:r>
              <a:rPr lang="en-US" sz="2000">
                <a:latin typeface="Arial" charset="0"/>
              </a:rPr>
              <a:t>upper atmospheric and ionospheric responses </a:t>
            </a:r>
            <a:r>
              <a:rPr lang="en-US" sz="2000">
                <a:solidFill>
                  <a:srgbClr val="0000FF"/>
                </a:solidFill>
                <a:latin typeface="Arial" charset="0"/>
              </a:rPr>
              <a:t>to changes in solar electromagnetic radiation</a:t>
            </a:r>
            <a:r>
              <a:rPr lang="en-US" sz="2000">
                <a:latin typeface="Arial" charset="0"/>
              </a:rPr>
              <a:t>, and </a:t>
            </a:r>
            <a:r>
              <a:rPr lang="en-US" sz="2000">
                <a:solidFill>
                  <a:srgbClr val="0000FF"/>
                </a:solidFill>
                <a:latin typeface="Arial" charset="0"/>
              </a:rPr>
              <a:t>to</a:t>
            </a:r>
            <a:r>
              <a:rPr lang="en-US" sz="2000">
                <a:latin typeface="Arial" charset="0"/>
              </a:rPr>
              <a:t> coupling</a:t>
            </a:r>
            <a:r>
              <a:rPr lang="en-US" sz="2000">
                <a:solidFill>
                  <a:srgbClr val="0000FF"/>
                </a:solidFill>
                <a:latin typeface="Arial" charset="0"/>
              </a:rPr>
              <a:t> above and below</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867400" y="4800600"/>
            <a:ext cx="3001551" cy="1752600"/>
          </a:xfrm>
          <a:prstGeom prst="rect">
            <a:avLst/>
          </a:prstGeom>
          <a:noFill/>
          <a:ln w="9525">
            <a:noFill/>
            <a:miter lim="800000"/>
            <a:headEnd/>
            <a:tailEnd/>
          </a:ln>
          <a:effectLst/>
        </p:spPr>
      </p:pic>
      <p:sp>
        <p:nvSpPr>
          <p:cNvPr id="7" name="TextBox 6"/>
          <p:cNvSpPr txBox="1"/>
          <p:nvPr/>
        </p:nvSpPr>
        <p:spPr>
          <a:xfrm>
            <a:off x="990600" y="228600"/>
            <a:ext cx="7620000" cy="5539978"/>
          </a:xfrm>
          <a:prstGeom prst="rect">
            <a:avLst/>
          </a:prstGeom>
          <a:noFill/>
        </p:spPr>
        <p:txBody>
          <a:bodyPr wrap="square" rtlCol="0">
            <a:spAutoFit/>
          </a:bodyPr>
          <a:lstStyle/>
          <a:p>
            <a:r>
              <a:rPr lang="en-US" dirty="0" smtClean="0"/>
              <a:t>                                                     </a:t>
            </a:r>
            <a:r>
              <a:rPr lang="en-US" sz="2400" b="1" dirty="0" smtClean="0"/>
              <a:t>Successes</a:t>
            </a:r>
          </a:p>
          <a:p>
            <a:endParaRPr lang="en-US" sz="2400" b="1" dirty="0" smtClean="0"/>
          </a:p>
          <a:p>
            <a:pPr>
              <a:buFont typeface="Arial" pitchFamily="34" charset="0"/>
              <a:buChar char="•"/>
            </a:pPr>
            <a:r>
              <a:rPr lang="en-US" dirty="0" smtClean="0"/>
              <a:t> Used X-ray observations from </a:t>
            </a:r>
            <a:r>
              <a:rPr lang="en-US" dirty="0" err="1" smtClean="0"/>
              <a:t>Hinode</a:t>
            </a:r>
            <a:r>
              <a:rPr lang="en-US" dirty="0" smtClean="0"/>
              <a:t> to discover hot (~ 10 MK) plasma expected from coronal </a:t>
            </a:r>
            <a:r>
              <a:rPr lang="en-US" dirty="0" err="1" smtClean="0"/>
              <a:t>nanoflares</a:t>
            </a:r>
            <a:r>
              <a:rPr lang="en-US" dirty="0" smtClean="0"/>
              <a:t>.</a:t>
            </a:r>
          </a:p>
          <a:p>
            <a:pPr>
              <a:buFont typeface="Arial" pitchFamily="34" charset="0"/>
              <a:buChar char="•"/>
            </a:pPr>
            <a:r>
              <a:rPr lang="en-US" dirty="0" smtClean="0"/>
              <a:t> Constructed physics-based models of active regions and the global Sun (corona and transition region) using both impulsive and steady heating.</a:t>
            </a:r>
          </a:p>
          <a:p>
            <a:pPr>
              <a:buFont typeface="Arial" pitchFamily="34" charset="0"/>
              <a:buChar char="•"/>
            </a:pPr>
            <a:r>
              <a:rPr lang="en-US" dirty="0" smtClean="0"/>
              <a:t> Constructed semi-empirical models of the </a:t>
            </a:r>
            <a:r>
              <a:rPr lang="en-US" dirty="0" err="1" smtClean="0"/>
              <a:t>chromosphere</a:t>
            </a:r>
            <a:r>
              <a:rPr lang="en-US" dirty="0" smtClean="0"/>
              <a:t> and trans. region that match the observed non-LTE irradiance spectrum.</a:t>
            </a:r>
          </a:p>
          <a:p>
            <a:pPr>
              <a:buFont typeface="Arial" pitchFamily="34" charset="0"/>
              <a:buChar char="•"/>
            </a:pPr>
            <a:r>
              <a:rPr lang="en-US" dirty="0" smtClean="0"/>
              <a:t> Determined the relationship between SSI and total unsigned magnetic flux, including a temporal delay component.</a:t>
            </a:r>
          </a:p>
          <a:p>
            <a:pPr>
              <a:buFont typeface="Arial" pitchFamily="34" charset="0"/>
              <a:buChar char="•"/>
            </a:pPr>
            <a:r>
              <a:rPr lang="en-US" dirty="0" smtClean="0"/>
              <a:t> Discovered that TSI and probably SSI depend on sunspot type, not simply area.</a:t>
            </a:r>
          </a:p>
          <a:p>
            <a:pPr>
              <a:buFont typeface="Arial" pitchFamily="34" charset="0"/>
              <a:buChar char="•"/>
            </a:pPr>
            <a:r>
              <a:rPr lang="en-US" dirty="0" smtClean="0"/>
              <a:t> Calibrated MDI </a:t>
            </a:r>
            <a:r>
              <a:rPr lang="en-US" dirty="0" err="1" smtClean="0"/>
              <a:t>magnetogram</a:t>
            </a:r>
            <a:r>
              <a:rPr lang="en-US" dirty="0" smtClean="0"/>
              <a:t> zero point and E/W asymmetry. </a:t>
            </a:r>
          </a:p>
          <a:p>
            <a:pPr>
              <a:buFont typeface="Arial" pitchFamily="34" charset="0"/>
              <a:buChar char="•"/>
            </a:pPr>
            <a:r>
              <a:rPr lang="en-US" dirty="0" smtClean="0"/>
              <a:t> Showed that coronal loops can be explained by storms of </a:t>
            </a:r>
            <a:r>
              <a:rPr lang="en-US" dirty="0" err="1" smtClean="0"/>
              <a:t>nanoflares</a:t>
            </a:r>
            <a:r>
              <a:rPr lang="en-US" dirty="0" smtClean="0"/>
              <a:t> but not thermal </a:t>
            </a:r>
            <a:r>
              <a:rPr lang="en-US" dirty="0" err="1" smtClean="0"/>
              <a:t>nonequilibrium</a:t>
            </a:r>
            <a:r>
              <a:rPr lang="en-US" dirty="0" smtClean="0"/>
              <a:t>.</a:t>
            </a:r>
          </a:p>
          <a:p>
            <a:pPr>
              <a:buFont typeface="Arial" pitchFamily="34" charset="0"/>
              <a:buChar char="•"/>
            </a:pPr>
            <a:r>
              <a:rPr lang="en-US" dirty="0" smtClean="0"/>
              <a:t> Integrated coronal and </a:t>
            </a:r>
            <a:r>
              <a:rPr lang="en-US" dirty="0" err="1" smtClean="0"/>
              <a:t>chromospheric</a:t>
            </a:r>
            <a:r>
              <a:rPr lang="en-US" dirty="0" smtClean="0"/>
              <a:t> models (in progress).</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p:txBody>
      </p:sp>
      <p:pic>
        <p:nvPicPr>
          <p:cNvPr id="8" name="Picture 4" descr="i_grid_nanoflare_color"/>
          <p:cNvPicPr>
            <a:picLocks noChangeAspect="1" noChangeArrowheads="1"/>
          </p:cNvPicPr>
          <p:nvPr/>
        </p:nvPicPr>
        <p:blipFill>
          <a:blip r:embed="rId4" cstate="print"/>
          <a:srcRect l="7648" t="13539" r="29832" b="57453"/>
          <a:stretch>
            <a:fillRect/>
          </a:stretch>
        </p:blipFill>
        <p:spPr bwMode="auto">
          <a:xfrm>
            <a:off x="381000" y="4724400"/>
            <a:ext cx="2514600" cy="1651281"/>
          </a:xfrm>
          <a:prstGeom prst="rect">
            <a:avLst/>
          </a:prstGeom>
          <a:noFill/>
          <a:ln w="9525">
            <a:noFill/>
            <a:miter lim="800000"/>
            <a:headEnd/>
            <a:tailEnd/>
          </a:ln>
        </p:spPr>
      </p:pic>
      <p:pic>
        <p:nvPicPr>
          <p:cNvPr id="9" name="Picture 8" descr="IrradianceFig4.emf"/>
          <p:cNvPicPr>
            <a:picLocks noChangeAspect="1"/>
          </p:cNvPicPr>
          <p:nvPr/>
        </p:nvPicPr>
        <p:blipFill>
          <a:blip r:embed="rId5" cstate="print"/>
          <a:stretch>
            <a:fillRect/>
          </a:stretch>
        </p:blipFill>
        <p:spPr>
          <a:xfrm>
            <a:off x="2971800" y="4648200"/>
            <a:ext cx="2895600" cy="19504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9425" y="990600"/>
            <a:ext cx="6699250" cy="609600"/>
          </a:xfrm>
        </p:spPr>
        <p:txBody>
          <a:bodyPr/>
          <a:lstStyle/>
          <a:p>
            <a:pPr eaLnBrk="1" hangingPunct="1"/>
            <a:r>
              <a:rPr lang="en-US" sz="4000" smtClean="0"/>
              <a:t>Proposals and Awards</a:t>
            </a:r>
          </a:p>
        </p:txBody>
      </p:sp>
      <p:sp>
        <p:nvSpPr>
          <p:cNvPr id="5123" name="Rectangle 3"/>
          <p:cNvSpPr>
            <a:spLocks noGrp="1" noChangeArrowheads="1"/>
          </p:cNvSpPr>
          <p:nvPr>
            <p:ph type="body" idx="1"/>
          </p:nvPr>
        </p:nvSpPr>
        <p:spPr>
          <a:xfrm>
            <a:off x="866775" y="1614488"/>
            <a:ext cx="7346950" cy="1176337"/>
          </a:xfrm>
        </p:spPr>
        <p:txBody>
          <a:bodyPr/>
          <a:lstStyle/>
          <a:p>
            <a:pPr eaLnBrk="1" hangingPunct="1"/>
            <a:r>
              <a:rPr lang="en-US" sz="1600" smtClean="0"/>
              <a:t>155 current awards with average funding level of $121,000</a:t>
            </a:r>
          </a:p>
          <a:p>
            <a:pPr lvl="1" eaLnBrk="1" hangingPunct="1"/>
            <a:r>
              <a:rPr lang="en-US" smtClean="0"/>
              <a:t>26% of these have separately funded co-Investigators</a:t>
            </a:r>
          </a:p>
          <a:p>
            <a:pPr lvl="1" eaLnBrk="1" hangingPunct="1"/>
            <a:r>
              <a:rPr lang="en-US" smtClean="0"/>
              <a:t>Most have 3 year duration, some 4 year duration (FT) (SC - 5 year duration)</a:t>
            </a:r>
          </a:p>
        </p:txBody>
      </p:sp>
      <p:sp>
        <p:nvSpPr>
          <p:cNvPr id="5124" name="Rectangle 4"/>
          <p:cNvSpPr>
            <a:spLocks noChangeArrowheads="1"/>
          </p:cNvSpPr>
          <p:nvPr/>
        </p:nvSpPr>
        <p:spPr bwMode="auto">
          <a:xfrm>
            <a:off x="866775" y="2894013"/>
            <a:ext cx="7346950" cy="1520825"/>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None/>
            </a:pPr>
            <a:r>
              <a:rPr lang="en-US" sz="1600">
                <a:solidFill>
                  <a:srgbClr val="0000FF"/>
                </a:solidFill>
                <a:latin typeface="Arial" charset="0"/>
              </a:rPr>
              <a:t>Selection for 2008</a:t>
            </a:r>
          </a:p>
          <a:p>
            <a:pPr marL="742950" lvl="1" indent="-285750" eaLnBrk="1" hangingPunct="1">
              <a:spcBef>
                <a:spcPct val="20000"/>
              </a:spcBef>
              <a:buClr>
                <a:srgbClr val="990709"/>
              </a:buClr>
              <a:buFont typeface="Wingdings" pitchFamily="-32" charset="2"/>
              <a:buBlip>
                <a:blip r:embed="rId3"/>
              </a:buBlip>
            </a:pPr>
            <a:r>
              <a:rPr lang="en-US" sz="1600">
                <a:solidFill>
                  <a:srgbClr val="0000FF"/>
                </a:solidFill>
                <a:latin typeface="Arial" charset="0"/>
              </a:rPr>
              <a:t>105 proposals submitted; 35 selected (success ratio: 1/3) </a:t>
            </a:r>
          </a:p>
          <a:p>
            <a:pPr marL="742950" lvl="1" indent="-285750" eaLnBrk="1" hangingPunct="1">
              <a:spcBef>
                <a:spcPct val="20000"/>
              </a:spcBef>
              <a:buClr>
                <a:srgbClr val="990709"/>
              </a:buClr>
              <a:buFont typeface="Wingdings" pitchFamily="-32" charset="2"/>
              <a:buBlip>
                <a:blip r:embed="rId3"/>
              </a:buBlip>
            </a:pPr>
            <a:r>
              <a:rPr lang="en-US" sz="1600">
                <a:solidFill>
                  <a:srgbClr val="0000FF"/>
                </a:solidFill>
                <a:latin typeface="Arial" charset="0"/>
              </a:rPr>
              <a:t>3 proposals submitted; 2 selected for Strategic Capability</a:t>
            </a:r>
          </a:p>
          <a:p>
            <a:pPr marL="742950" lvl="1" indent="-285750" eaLnBrk="1" hangingPunct="1">
              <a:spcBef>
                <a:spcPct val="20000"/>
              </a:spcBef>
              <a:buClr>
                <a:srgbClr val="990709"/>
              </a:buClr>
              <a:buFont typeface="Wingdings" pitchFamily="-32" charset="2"/>
              <a:buBlip>
                <a:blip r:embed="rId3"/>
              </a:buBlip>
            </a:pPr>
            <a:r>
              <a:rPr lang="en-US" sz="1600">
                <a:solidFill>
                  <a:srgbClr val="0000FF"/>
                </a:solidFill>
                <a:latin typeface="Arial" charset="0"/>
              </a:rPr>
              <a:t>1 workshop selected</a:t>
            </a:r>
          </a:p>
          <a:p>
            <a:pPr marL="742950" lvl="1" indent="-285750" eaLnBrk="1" hangingPunct="1">
              <a:spcBef>
                <a:spcPct val="20000"/>
              </a:spcBef>
              <a:buClr>
                <a:srgbClr val="990709"/>
              </a:buClr>
              <a:buFont typeface="Wingdings" pitchFamily="-32" charset="2"/>
              <a:buBlip>
                <a:blip r:embed="rId3"/>
              </a:buBlip>
            </a:pPr>
            <a:endParaRPr lang="en-US" sz="1600">
              <a:solidFill>
                <a:srgbClr val="0000FF"/>
              </a:solidFill>
              <a:latin typeface="Arial" charset="0"/>
            </a:endParaRPr>
          </a:p>
        </p:txBody>
      </p:sp>
      <p:sp>
        <p:nvSpPr>
          <p:cNvPr id="5125" name="Rectangle 6"/>
          <p:cNvSpPr>
            <a:spLocks noChangeArrowheads="1"/>
          </p:cNvSpPr>
          <p:nvPr/>
        </p:nvSpPr>
        <p:spPr bwMode="auto">
          <a:xfrm>
            <a:off x="865188" y="4448175"/>
            <a:ext cx="7378700" cy="1846263"/>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None/>
            </a:pPr>
            <a:r>
              <a:rPr lang="en-US" sz="1600" dirty="0">
                <a:solidFill>
                  <a:srgbClr val="0000FF"/>
                </a:solidFill>
                <a:latin typeface="Arial" charset="0"/>
              </a:rPr>
              <a:t>ROSES 2009</a:t>
            </a: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New compliance criteria for Focus Topics and Tools and Methods</a:t>
            </a: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No Independent Investigations </a:t>
            </a: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137 proposals submitted for TR&amp;T, </a:t>
            </a:r>
            <a:r>
              <a:rPr lang="en-US" sz="1600" dirty="0" smtClean="0">
                <a:solidFill>
                  <a:srgbClr val="0000FF"/>
                </a:solidFill>
                <a:latin typeface="Arial" charset="0"/>
              </a:rPr>
              <a:t>a few </a:t>
            </a:r>
            <a:r>
              <a:rPr lang="en-US" sz="1600" dirty="0" smtClean="0">
                <a:solidFill>
                  <a:srgbClr val="0000FF"/>
                </a:solidFill>
                <a:latin typeface="Arial" charset="0"/>
              </a:rPr>
              <a:t>are </a:t>
            </a:r>
            <a:r>
              <a:rPr lang="en-US" sz="1600" dirty="0" smtClean="0">
                <a:solidFill>
                  <a:srgbClr val="0000FF"/>
                </a:solidFill>
                <a:latin typeface="Arial" charset="0"/>
              </a:rPr>
              <a:t>non-compliant</a:t>
            </a:r>
            <a:r>
              <a:rPr lang="en-US" sz="1600" dirty="0">
                <a:solidFill>
                  <a:srgbClr val="0000FF"/>
                </a:solidFill>
                <a:latin typeface="Arial" charset="0"/>
              </a:rPr>
              <a:t>, </a:t>
            </a:r>
            <a:r>
              <a:rPr lang="en-US" sz="1600" dirty="0" smtClean="0">
                <a:solidFill>
                  <a:srgbClr val="0000FF"/>
                </a:solidFill>
                <a:latin typeface="Arial" charset="0"/>
              </a:rPr>
              <a:t> </a:t>
            </a:r>
            <a:r>
              <a:rPr lang="en-US" sz="1600" dirty="0">
                <a:solidFill>
                  <a:srgbClr val="0000FF"/>
                </a:solidFill>
                <a:latin typeface="Arial" charset="0"/>
              </a:rPr>
              <a:t>less </a:t>
            </a:r>
            <a:r>
              <a:rPr lang="en-US" sz="1600" dirty="0" smtClean="0">
                <a:solidFill>
                  <a:srgbClr val="0000FF"/>
                </a:solidFill>
                <a:latin typeface="Arial" charset="0"/>
              </a:rPr>
              <a:t> $</a:t>
            </a:r>
            <a:endParaRPr lang="en-US" sz="16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No Strategic Capability</a:t>
            </a: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Proposal selection March 2010, </a:t>
            </a:r>
          </a:p>
        </p:txBody>
      </p:sp>
      <p:sp>
        <p:nvSpPr>
          <p:cNvPr id="5126" name="Rectangle 9"/>
          <p:cNvSpPr>
            <a:spLocks noChangeArrowheads="1"/>
          </p:cNvSpPr>
          <p:nvPr/>
        </p:nvSpPr>
        <p:spPr bwMode="auto">
          <a:xfrm>
            <a:off x="882650" y="6486525"/>
            <a:ext cx="7378700" cy="371475"/>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4"/>
              </a:buBlip>
            </a:pPr>
            <a:r>
              <a:rPr lang="en-US" sz="1800">
                <a:solidFill>
                  <a:srgbClr val="0000FF"/>
                </a:solidFill>
                <a:latin typeface="Arial" charset="0"/>
              </a:rPr>
              <a:t>TR&amp;T email:  </a:t>
            </a:r>
            <a:r>
              <a:rPr lang="en-US" sz="1800">
                <a:solidFill>
                  <a:srgbClr val="0000FF"/>
                </a:solidFill>
                <a:latin typeface="Arial" charset="0"/>
                <a:hlinkClick r:id="rId5"/>
              </a:rPr>
              <a:t> lws.trt@nasa.gov</a:t>
            </a:r>
            <a:endParaRPr lang="en-US" sz="1800">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039813" y="5232400"/>
            <a:ext cx="7718425" cy="731838"/>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a:solidFill>
                  <a:srgbClr val="0000FF"/>
                </a:solidFill>
                <a:latin typeface="Arial" charset="0"/>
              </a:rPr>
              <a:t>Tools and Methods</a:t>
            </a:r>
          </a:p>
          <a:p>
            <a:pPr marL="742950" lvl="1" indent="-285750" eaLnBrk="1" hangingPunct="1">
              <a:spcBef>
                <a:spcPct val="20000"/>
              </a:spcBef>
              <a:buClr>
                <a:srgbClr val="990709"/>
              </a:buClr>
              <a:buFontTx/>
              <a:buBlip>
                <a:blip r:embed="rId4"/>
              </a:buBlip>
            </a:pPr>
            <a:r>
              <a:rPr lang="en-US" sz="1800" i="1">
                <a:latin typeface="Arial" charset="0"/>
              </a:rPr>
              <a:t>18 proposals, 5 funded, average $126 K</a:t>
            </a:r>
            <a:endParaRPr lang="en-US" sz="1800">
              <a:solidFill>
                <a:srgbClr val="0000FF"/>
              </a:solidFill>
              <a:latin typeface="Arial" charset="0"/>
            </a:endParaRPr>
          </a:p>
        </p:txBody>
      </p:sp>
      <p:sp>
        <p:nvSpPr>
          <p:cNvPr id="6147" name="Rectangle 5"/>
          <p:cNvSpPr>
            <a:spLocks noChangeArrowheads="1"/>
          </p:cNvSpPr>
          <p:nvPr/>
        </p:nvSpPr>
        <p:spPr bwMode="auto">
          <a:xfrm>
            <a:off x="1046163" y="1169988"/>
            <a:ext cx="7705725" cy="4064000"/>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400">
                <a:solidFill>
                  <a:srgbClr val="0000FF"/>
                </a:solidFill>
                <a:latin typeface="Arial" charset="0"/>
              </a:rPr>
              <a:t>4 New Focus Teams in 2008</a:t>
            </a:r>
          </a:p>
          <a:p>
            <a:pPr marL="742950" lvl="1" indent="-285750" eaLnBrk="1" hangingPunct="1">
              <a:spcBef>
                <a:spcPct val="20000"/>
              </a:spcBef>
              <a:buClr>
                <a:srgbClr val="990709"/>
              </a:buClr>
              <a:buFontTx/>
              <a:buBlip>
                <a:blip r:embed="rId4"/>
              </a:buBlip>
            </a:pPr>
            <a:r>
              <a:rPr lang="en-US" sz="1800">
                <a:solidFill>
                  <a:srgbClr val="0000FF"/>
                </a:solidFill>
                <a:latin typeface="Arial" charset="0"/>
              </a:rPr>
              <a:t>Measure the properties of the solar dynamo that affect solar irradiance and active region generation</a:t>
            </a:r>
            <a:r>
              <a:rPr lang="en-US" sz="1800"/>
              <a:t>.</a:t>
            </a:r>
            <a:r>
              <a:rPr lang="en-US" sz="1800" i="1">
                <a:latin typeface="Arial" charset="0"/>
              </a:rPr>
              <a:t> 10 proposals, 5 funded, average $143 K</a:t>
            </a:r>
          </a:p>
          <a:p>
            <a:pPr marL="742950" lvl="1" indent="-285750" eaLnBrk="1" hangingPunct="1">
              <a:spcBef>
                <a:spcPct val="20000"/>
              </a:spcBef>
              <a:buClr>
                <a:srgbClr val="990709"/>
              </a:buClr>
              <a:buFontTx/>
              <a:buBlip>
                <a:blip r:embed="rId4"/>
              </a:buBlip>
            </a:pPr>
            <a:r>
              <a:rPr lang="en-US" sz="1800">
                <a:solidFill>
                  <a:srgbClr val="0000FF"/>
                </a:solidFill>
                <a:latin typeface="Arial" charset="0"/>
              </a:rPr>
              <a:t>Use Inner Heliospheric Observations to better constrain Coronal Mass Ejection (CME) and Solar Energetic Particle (SEP) Event models</a:t>
            </a:r>
            <a:r>
              <a:rPr lang="en-US" sz="1800"/>
              <a:t>. </a:t>
            </a:r>
            <a:r>
              <a:rPr lang="en-US" sz="1800" i="1">
                <a:latin typeface="Arial" charset="0"/>
              </a:rPr>
              <a:t>17proposals, 6 funded, average $119 K + 1 Workshop</a:t>
            </a:r>
            <a:endParaRPr lang="en-US" sz="180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pPr>
            <a:r>
              <a:rPr lang="en-US" sz="1800">
                <a:solidFill>
                  <a:srgbClr val="0000FF"/>
                </a:solidFill>
                <a:latin typeface="Arial" charset="0"/>
              </a:rPr>
              <a:t>Integrate Non-MHD/Kinetic Effects on Magnetic Reconnection, Particle Energization, and Plasma Heating into Global Models </a:t>
            </a:r>
          </a:p>
          <a:p>
            <a:pPr marL="1200150" lvl="2" indent="-285750" eaLnBrk="1" hangingPunct="1">
              <a:spcBef>
                <a:spcPct val="20000"/>
              </a:spcBef>
              <a:buClr>
                <a:srgbClr val="990709"/>
              </a:buClr>
            </a:pPr>
            <a:r>
              <a:rPr lang="en-US" sz="1800" i="1">
                <a:latin typeface="Arial" charset="0"/>
              </a:rPr>
              <a:t>23 proposals, 7 funded, average $127 K</a:t>
            </a:r>
            <a:endParaRPr lang="en-US" sz="180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pPr>
            <a:r>
              <a:rPr lang="en-US" sz="1800">
                <a:solidFill>
                  <a:srgbClr val="0000FF"/>
                </a:solidFill>
                <a:latin typeface="Arial" charset="0"/>
              </a:rPr>
              <a:t>Determine and quantify the responses of atmospheric/ionospheric composition and temperature to solar XUV spectral variability and energetic particles </a:t>
            </a:r>
            <a:r>
              <a:rPr lang="en-US" sz="1800" i="1">
                <a:latin typeface="Arial" charset="0"/>
              </a:rPr>
              <a:t>18 proposals, 5 funded, average $130 K</a:t>
            </a:r>
            <a:endParaRPr lang="en-US" sz="1800">
              <a:solidFill>
                <a:srgbClr val="0000FF"/>
              </a:solidFill>
              <a:latin typeface="Arial" charset="0"/>
            </a:endParaRPr>
          </a:p>
        </p:txBody>
      </p:sp>
      <p:sp>
        <p:nvSpPr>
          <p:cNvPr id="6148" name="Rectangle 5"/>
          <p:cNvSpPr>
            <a:spLocks noChangeArrowheads="1"/>
          </p:cNvSpPr>
          <p:nvPr/>
        </p:nvSpPr>
        <p:spPr bwMode="auto">
          <a:xfrm>
            <a:off x="1030288" y="5953125"/>
            <a:ext cx="7737475" cy="760413"/>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a:solidFill>
                  <a:srgbClr val="0000FF"/>
                </a:solidFill>
                <a:latin typeface="Arial" charset="0"/>
              </a:rPr>
              <a:t>Independent Investigataions</a:t>
            </a:r>
          </a:p>
          <a:p>
            <a:pPr marL="742950" lvl="1" indent="-285750" eaLnBrk="1" hangingPunct="1">
              <a:spcBef>
                <a:spcPct val="20000"/>
              </a:spcBef>
              <a:buClr>
                <a:srgbClr val="990709"/>
              </a:buClr>
              <a:buFontTx/>
              <a:buBlip>
                <a:blip r:embed="rId4"/>
              </a:buBlip>
            </a:pPr>
            <a:r>
              <a:rPr lang="en-US" sz="1800" i="1">
                <a:latin typeface="Arial" charset="0"/>
              </a:rPr>
              <a:t>22 proposals, 6 funded, average $123 K</a:t>
            </a:r>
            <a:endParaRPr lang="en-US" sz="1800">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04975" y="301625"/>
            <a:ext cx="6681788" cy="609600"/>
          </a:xfrm>
        </p:spPr>
        <p:txBody>
          <a:bodyPr/>
          <a:lstStyle/>
          <a:p>
            <a:r>
              <a:rPr lang="en-US" sz="2400" smtClean="0">
                <a:solidFill>
                  <a:srgbClr val="FFC000"/>
                </a:solidFill>
              </a:rPr>
              <a:t>Emphasis on Sun Climate Connection</a:t>
            </a:r>
          </a:p>
        </p:txBody>
      </p:sp>
      <p:sp>
        <p:nvSpPr>
          <p:cNvPr id="7171" name="Content Placeholder 2"/>
          <p:cNvSpPr>
            <a:spLocks noGrp="1"/>
          </p:cNvSpPr>
          <p:nvPr>
            <p:ph idx="1"/>
          </p:nvPr>
        </p:nvSpPr>
        <p:spPr>
          <a:xfrm>
            <a:off x="276225" y="1052513"/>
            <a:ext cx="8867775" cy="5805487"/>
          </a:xfrm>
        </p:spPr>
        <p:txBody>
          <a:bodyPr/>
          <a:lstStyle/>
          <a:p>
            <a:pPr>
              <a:buFont typeface="Wingdings" pitchFamily="-32" charset="2"/>
              <a:buNone/>
            </a:pPr>
            <a:r>
              <a:rPr lang="en-US" sz="2400" dirty="0" smtClean="0"/>
              <a:t>NASA is planning to task NRC to conduct a study/workshop on</a:t>
            </a:r>
          </a:p>
          <a:p>
            <a:pPr>
              <a:buFont typeface="Wingdings" pitchFamily="-32" charset="2"/>
              <a:buNone/>
            </a:pPr>
            <a:r>
              <a:rPr lang="en-US" b="1" dirty="0" smtClean="0">
                <a:solidFill>
                  <a:srgbClr val="C00000"/>
                </a:solidFill>
              </a:rPr>
              <a:t>Beyond </a:t>
            </a:r>
            <a:r>
              <a:rPr lang="en-US" b="1" dirty="0" err="1" smtClean="0">
                <a:solidFill>
                  <a:srgbClr val="C00000"/>
                </a:solidFill>
              </a:rPr>
              <a:t>Radiative</a:t>
            </a:r>
            <a:r>
              <a:rPr lang="en-US" b="1" dirty="0" smtClean="0">
                <a:solidFill>
                  <a:srgbClr val="C00000"/>
                </a:solidFill>
              </a:rPr>
              <a:t> Forcing and Response:</a:t>
            </a:r>
            <a:endParaRPr lang="en-US" dirty="0" smtClean="0">
              <a:solidFill>
                <a:srgbClr val="C00000"/>
              </a:solidFill>
            </a:endParaRPr>
          </a:p>
          <a:p>
            <a:pPr>
              <a:buFont typeface="Wingdings" pitchFamily="-32" charset="2"/>
              <a:buNone/>
            </a:pPr>
            <a:r>
              <a:rPr lang="en-US" b="1" dirty="0" smtClean="0">
                <a:solidFill>
                  <a:srgbClr val="C00000"/>
                </a:solidFill>
              </a:rPr>
              <a:t>Reconciling Observations and Understanding of Climate Response to </a:t>
            </a:r>
          </a:p>
          <a:p>
            <a:pPr>
              <a:buFont typeface="Wingdings" pitchFamily="-32" charset="2"/>
              <a:buNone/>
            </a:pPr>
            <a:r>
              <a:rPr lang="en-US" b="1" dirty="0" smtClean="0">
                <a:solidFill>
                  <a:srgbClr val="C00000"/>
                </a:solidFill>
              </a:rPr>
              <a:t>Solar Variability</a:t>
            </a:r>
          </a:p>
          <a:p>
            <a:pPr>
              <a:buFont typeface="Wingdings" pitchFamily="-32" charset="2"/>
              <a:buNone/>
            </a:pPr>
            <a:endParaRPr lang="en-US" b="1" dirty="0" smtClean="0"/>
          </a:p>
          <a:p>
            <a:pPr lvl="0"/>
            <a:r>
              <a:rPr lang="en-US" sz="1600" dirty="0" smtClean="0"/>
              <a:t>What part of observed atmospheric variability is in response to solar forcing, particularly in the lower atmosphere?  Are attributed signals consistent over different time scales? </a:t>
            </a:r>
          </a:p>
          <a:p>
            <a:pPr lvl="0"/>
            <a:r>
              <a:rPr lang="en-US" sz="1600" dirty="0" smtClean="0"/>
              <a:t>What are associations between sunspots or </a:t>
            </a:r>
            <a:r>
              <a:rPr lang="en-US" sz="1600" dirty="0" err="1" smtClean="0"/>
              <a:t>cosmogenic</a:t>
            </a:r>
            <a:r>
              <a:rPr lang="en-US" sz="1600" dirty="0" smtClean="0"/>
              <a:t> isotopes and the magnitude of solar irradiance changes in the past? </a:t>
            </a:r>
          </a:p>
          <a:p>
            <a:pPr lvl="0"/>
            <a:r>
              <a:rPr lang="en-US" sz="1600" dirty="0" smtClean="0"/>
              <a:t>If long-term irradiance variations are insufficient to impact climate, were other solar-modulated parameters, such as galactic cosmic rays, responsible for the reported </a:t>
            </a:r>
            <a:r>
              <a:rPr lang="en-US" sz="1600" dirty="0" err="1" smtClean="0"/>
              <a:t>paleo</a:t>
            </a:r>
            <a:r>
              <a:rPr lang="en-US" sz="1600" dirty="0" smtClean="0"/>
              <a:t> sun-climate connections?</a:t>
            </a:r>
          </a:p>
          <a:p>
            <a:pPr lvl="0"/>
            <a:r>
              <a:rPr lang="en-US" sz="1600" dirty="0" smtClean="0"/>
              <a:t>Is empirical evidence sufficiently robust to conclude that the spatial response in climate models is consistent, or not?  What does the evidence imply about the relative roles of the Sun and GHGs for past, present and future climate change and what does this mean for their projections of regional climate response to other </a:t>
            </a:r>
            <a:r>
              <a:rPr lang="en-US" sz="1600" dirty="0" err="1" smtClean="0"/>
              <a:t>radiative</a:t>
            </a:r>
            <a:r>
              <a:rPr lang="en-US" sz="1600" dirty="0" smtClean="0"/>
              <a:t> </a:t>
            </a:r>
            <a:r>
              <a:rPr lang="en-US" sz="1600" dirty="0" err="1" smtClean="0"/>
              <a:t>forcings</a:t>
            </a:r>
            <a:r>
              <a:rPr lang="en-US" sz="1600" dirty="0" smtClean="0"/>
              <a:t>, such as GHGs?</a:t>
            </a:r>
          </a:p>
          <a:p>
            <a:pPr lvl="0"/>
            <a:r>
              <a:rPr lang="en-US" sz="1600" dirty="0" smtClean="0"/>
              <a:t>What are the research directions and model extensions necessary to improve the models, using solar </a:t>
            </a:r>
            <a:r>
              <a:rPr lang="en-US" sz="1600" dirty="0" err="1" smtClean="0"/>
              <a:t>forcings</a:t>
            </a:r>
            <a:r>
              <a:rPr lang="en-US" sz="1600" dirty="0" smtClean="0"/>
              <a:t> and observed climate responses to test their fidelity?  </a:t>
            </a:r>
          </a:p>
          <a:p>
            <a:pPr lvl="0"/>
            <a:r>
              <a:rPr lang="en-US" sz="1600" dirty="0" smtClean="0"/>
              <a:t>Are the long-standing concepts of </a:t>
            </a:r>
            <a:r>
              <a:rPr lang="en-US" sz="1600" dirty="0" err="1" smtClean="0"/>
              <a:t>radiative</a:t>
            </a:r>
            <a:r>
              <a:rPr lang="en-US" sz="1600" dirty="0" smtClean="0"/>
              <a:t> </a:t>
            </a:r>
            <a:r>
              <a:rPr lang="en-US" sz="1600" dirty="0" err="1" smtClean="0"/>
              <a:t>forcings</a:t>
            </a:r>
            <a:r>
              <a:rPr lang="en-US" sz="1600" dirty="0" smtClean="0"/>
              <a:t> and responses that are the basis for the models inadequate to accommodate the actual mechanisms?</a:t>
            </a:r>
          </a:p>
          <a:p>
            <a:pPr>
              <a:buFont typeface="Wingdings" pitchFamily="-32" charset="2"/>
              <a:buNone/>
            </a:pPr>
            <a:endParaRPr lang="en-US" sz="1600" dirty="0" smtClean="0"/>
          </a:p>
          <a:p>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81319" y="1651820"/>
            <a:ext cx="7226708" cy="5619135"/>
          </a:xfrm>
        </p:spPr>
        <p:txBody>
          <a:bodyPr/>
          <a:lstStyle/>
          <a:p>
            <a:pPr algn="l"/>
            <a:r>
              <a:rPr lang="en-US" sz="1600" dirty="0" smtClean="0">
                <a:solidFill>
                  <a:srgbClr val="0000FF"/>
                </a:solidFill>
              </a:rPr>
              <a:t>Amitava Bhattacharjee, UNH (Chair) </a:t>
            </a:r>
            <a:br>
              <a:rPr lang="en-US" sz="1600" dirty="0" smtClean="0">
                <a:solidFill>
                  <a:srgbClr val="0000FF"/>
                </a:solidFill>
              </a:rPr>
            </a:br>
            <a:r>
              <a:rPr lang="en-US" sz="1600" dirty="0" smtClean="0">
                <a:solidFill>
                  <a:srgbClr val="0000FF"/>
                </a:solidFill>
              </a:rPr>
              <a:t>Mark </a:t>
            </a:r>
            <a:r>
              <a:rPr lang="en-US" sz="1600" dirty="0" err="1" smtClean="0">
                <a:solidFill>
                  <a:srgbClr val="0000FF"/>
                </a:solidFill>
              </a:rPr>
              <a:t>Moldwin</a:t>
            </a:r>
            <a:r>
              <a:rPr lang="en-US" sz="1600" dirty="0" smtClean="0">
                <a:solidFill>
                  <a:srgbClr val="0000FF"/>
                </a:solidFill>
              </a:rPr>
              <a:t>, U of Michigan </a:t>
            </a:r>
            <a:br>
              <a:rPr lang="en-US" sz="1600" dirty="0" smtClean="0">
                <a:solidFill>
                  <a:srgbClr val="0000FF"/>
                </a:solidFill>
              </a:rPr>
            </a:br>
            <a:r>
              <a:rPr lang="en-US" sz="1600" dirty="0" smtClean="0">
                <a:solidFill>
                  <a:srgbClr val="0000FF"/>
                </a:solidFill>
              </a:rPr>
              <a:t>Joe Mazur, Aerospace Corp. </a:t>
            </a:r>
            <a:br>
              <a:rPr lang="en-US" sz="1600" dirty="0" smtClean="0">
                <a:solidFill>
                  <a:srgbClr val="0000FF"/>
                </a:solidFill>
              </a:rPr>
            </a:br>
            <a:r>
              <a:rPr lang="en-US" sz="1600" dirty="0" smtClean="0">
                <a:solidFill>
                  <a:srgbClr val="0000FF"/>
                </a:solidFill>
              </a:rPr>
              <a:t>Phil Erickson, MIT Haystack Observatory </a:t>
            </a:r>
            <a:br>
              <a:rPr lang="en-US" sz="1600" dirty="0" smtClean="0">
                <a:solidFill>
                  <a:srgbClr val="0000FF"/>
                </a:solidFill>
              </a:rPr>
            </a:br>
            <a:r>
              <a:rPr lang="en-US" sz="1600" dirty="0" smtClean="0">
                <a:solidFill>
                  <a:srgbClr val="0000FF"/>
                </a:solidFill>
              </a:rPr>
              <a:t>Dolores </a:t>
            </a:r>
            <a:r>
              <a:rPr lang="en-US" sz="1600" dirty="0" err="1" smtClean="0">
                <a:solidFill>
                  <a:srgbClr val="0000FF"/>
                </a:solidFill>
              </a:rPr>
              <a:t>Knipp</a:t>
            </a:r>
            <a:r>
              <a:rPr lang="en-US" sz="1600" dirty="0" smtClean="0">
                <a:solidFill>
                  <a:srgbClr val="0000FF"/>
                </a:solidFill>
              </a:rPr>
              <a:t>, CIRES/NOAA/CU </a:t>
            </a:r>
            <a:br>
              <a:rPr lang="en-US" sz="1600" dirty="0" smtClean="0">
                <a:solidFill>
                  <a:srgbClr val="0000FF"/>
                </a:solidFill>
              </a:rPr>
            </a:br>
            <a:r>
              <a:rPr lang="en-US" sz="1600" dirty="0" smtClean="0">
                <a:solidFill>
                  <a:srgbClr val="0000FF"/>
                </a:solidFill>
              </a:rPr>
              <a:t>Joe </a:t>
            </a:r>
            <a:r>
              <a:rPr lang="en-US" sz="1600" dirty="0" err="1" smtClean="0">
                <a:solidFill>
                  <a:srgbClr val="0000FF"/>
                </a:solidFill>
              </a:rPr>
              <a:t>Huba</a:t>
            </a:r>
            <a:r>
              <a:rPr lang="en-US" sz="1600" dirty="0" smtClean="0">
                <a:solidFill>
                  <a:srgbClr val="0000FF"/>
                </a:solidFill>
              </a:rPr>
              <a:t>, NRL </a:t>
            </a:r>
            <a:br>
              <a:rPr lang="en-US" sz="1600" dirty="0" smtClean="0">
                <a:solidFill>
                  <a:srgbClr val="0000FF"/>
                </a:solidFill>
              </a:rPr>
            </a:br>
            <a:r>
              <a:rPr lang="en-US" sz="1600" dirty="0" smtClean="0">
                <a:solidFill>
                  <a:srgbClr val="0000FF"/>
                </a:solidFill>
              </a:rPr>
              <a:t>Casper </a:t>
            </a:r>
            <a:r>
              <a:rPr lang="en-US" sz="1600" dirty="0" err="1" smtClean="0">
                <a:solidFill>
                  <a:srgbClr val="0000FF"/>
                </a:solidFill>
              </a:rPr>
              <a:t>Ammann</a:t>
            </a:r>
            <a:r>
              <a:rPr lang="en-US" sz="1600" dirty="0" smtClean="0">
                <a:solidFill>
                  <a:srgbClr val="0000FF"/>
                </a:solidFill>
              </a:rPr>
              <a:t>, UCAR </a:t>
            </a:r>
            <a:br>
              <a:rPr lang="en-US" sz="1600" dirty="0" smtClean="0">
                <a:solidFill>
                  <a:srgbClr val="0000FF"/>
                </a:solidFill>
              </a:rPr>
            </a:br>
            <a:r>
              <a:rPr lang="en-US" sz="1600" dirty="0" smtClean="0">
                <a:solidFill>
                  <a:srgbClr val="0000FF"/>
                </a:solidFill>
              </a:rPr>
              <a:t>Cora Randall, LASP </a:t>
            </a:r>
            <a:br>
              <a:rPr lang="en-US" sz="1600" dirty="0" smtClean="0">
                <a:solidFill>
                  <a:srgbClr val="0000FF"/>
                </a:solidFill>
              </a:rPr>
            </a:br>
            <a:r>
              <a:rPr lang="en-US" sz="1600" dirty="0" smtClean="0">
                <a:solidFill>
                  <a:srgbClr val="0000FF"/>
                </a:solidFill>
              </a:rPr>
              <a:t>Doug Rabin, GSFC </a:t>
            </a:r>
            <a:br>
              <a:rPr lang="en-US" sz="1600" dirty="0" smtClean="0">
                <a:solidFill>
                  <a:srgbClr val="0000FF"/>
                </a:solidFill>
              </a:rPr>
            </a:br>
            <a:r>
              <a:rPr lang="en-US" sz="1600" dirty="0" smtClean="0">
                <a:solidFill>
                  <a:srgbClr val="0000FF"/>
                </a:solidFill>
              </a:rPr>
              <a:t>Joe </a:t>
            </a:r>
            <a:r>
              <a:rPr lang="en-US" sz="1600" dirty="0" err="1" smtClean="0">
                <a:solidFill>
                  <a:srgbClr val="0000FF"/>
                </a:solidFill>
              </a:rPr>
              <a:t>Giacalone</a:t>
            </a:r>
            <a:r>
              <a:rPr lang="en-US" sz="1600" dirty="0" smtClean="0">
                <a:solidFill>
                  <a:srgbClr val="0000FF"/>
                </a:solidFill>
              </a:rPr>
              <a:t>, LPL, U Arizona </a:t>
            </a:r>
            <a:br>
              <a:rPr lang="en-US" sz="1600" dirty="0" smtClean="0">
                <a:solidFill>
                  <a:srgbClr val="0000FF"/>
                </a:solidFill>
              </a:rPr>
            </a:br>
            <a:r>
              <a:rPr lang="en-US" sz="1600" dirty="0" smtClean="0">
                <a:solidFill>
                  <a:srgbClr val="0000FF"/>
                </a:solidFill>
              </a:rPr>
              <a:t>Christina Cohen, Caltech </a:t>
            </a:r>
            <a:br>
              <a:rPr lang="en-US" sz="1600" dirty="0" smtClean="0">
                <a:solidFill>
                  <a:srgbClr val="0000FF"/>
                </a:solidFill>
              </a:rPr>
            </a:br>
            <a:r>
              <a:rPr lang="en-US" sz="1600" dirty="0" err="1" smtClean="0">
                <a:solidFill>
                  <a:srgbClr val="0000FF"/>
                </a:solidFill>
              </a:rPr>
              <a:t>Thoms</a:t>
            </a:r>
            <a:r>
              <a:rPr lang="en-US" sz="1600" dirty="0" smtClean="0">
                <a:solidFill>
                  <a:srgbClr val="0000FF"/>
                </a:solidFill>
              </a:rPr>
              <a:t> </a:t>
            </a:r>
            <a:r>
              <a:rPr lang="en-US" sz="1600" dirty="0" err="1" smtClean="0">
                <a:solidFill>
                  <a:srgbClr val="0000FF"/>
                </a:solidFill>
              </a:rPr>
              <a:t>Zurbuchen</a:t>
            </a:r>
            <a:r>
              <a:rPr lang="en-US" sz="1600" dirty="0" smtClean="0">
                <a:solidFill>
                  <a:srgbClr val="0000FF"/>
                </a:solidFill>
              </a:rPr>
              <a:t>, U of Michigan </a:t>
            </a:r>
            <a:br>
              <a:rPr lang="en-US" sz="1600" dirty="0" smtClean="0">
                <a:solidFill>
                  <a:srgbClr val="0000FF"/>
                </a:solidFill>
              </a:rPr>
            </a:br>
            <a:r>
              <a:rPr lang="en-US" sz="1600" dirty="0" smtClean="0">
                <a:solidFill>
                  <a:srgbClr val="0000FF"/>
                </a:solidFill>
              </a:rPr>
              <a:t>Phil Judge, HAO/NCAR </a:t>
            </a:r>
            <a:br>
              <a:rPr lang="en-US" sz="1600" dirty="0" smtClean="0">
                <a:solidFill>
                  <a:srgbClr val="0000FF"/>
                </a:solidFill>
              </a:rPr>
            </a:br>
            <a:r>
              <a:rPr lang="en-US" sz="1600" dirty="0" err="1" smtClean="0">
                <a:solidFill>
                  <a:srgbClr val="0000FF"/>
                </a:solidFill>
              </a:rPr>
              <a:t>Karel</a:t>
            </a:r>
            <a:r>
              <a:rPr lang="en-US" sz="1600" dirty="0" smtClean="0">
                <a:solidFill>
                  <a:srgbClr val="0000FF"/>
                </a:solidFill>
              </a:rPr>
              <a:t> </a:t>
            </a:r>
            <a:r>
              <a:rPr lang="en-US" sz="1600" dirty="0" err="1" smtClean="0">
                <a:solidFill>
                  <a:srgbClr val="0000FF"/>
                </a:solidFill>
              </a:rPr>
              <a:t>Schryver</a:t>
            </a:r>
            <a:r>
              <a:rPr lang="en-US" sz="1600" dirty="0" smtClean="0">
                <a:solidFill>
                  <a:srgbClr val="0000FF"/>
                </a:solidFill>
              </a:rPr>
              <a:t>, LMSAL </a:t>
            </a:r>
            <a:br>
              <a:rPr lang="en-US" sz="1600" dirty="0" smtClean="0">
                <a:solidFill>
                  <a:srgbClr val="0000FF"/>
                </a:solidFill>
              </a:rPr>
            </a:br>
            <a:r>
              <a:rPr lang="en-US" sz="1600" dirty="0" smtClean="0"/>
              <a:t/>
            </a:r>
            <a:br>
              <a:rPr lang="en-US" sz="1600" dirty="0" smtClean="0"/>
            </a:br>
            <a:r>
              <a:rPr lang="en-US" sz="1400" dirty="0" err="1" smtClean="0">
                <a:solidFill>
                  <a:srgbClr val="0000FF"/>
                </a:solidFill>
              </a:rPr>
              <a:t>Liason</a:t>
            </a:r>
            <a:r>
              <a:rPr lang="en-US" sz="1400" dirty="0" smtClean="0">
                <a:solidFill>
                  <a:srgbClr val="0000FF"/>
                </a:solidFill>
              </a:rPr>
              <a:t> to TR&amp;T SC:</a:t>
            </a:r>
            <a:r>
              <a:rPr lang="en-US" sz="1400" dirty="0" smtClean="0"/>
              <a:t/>
            </a:r>
            <a:br>
              <a:rPr lang="en-US" sz="1400" dirty="0" smtClean="0"/>
            </a:br>
            <a:r>
              <a:rPr lang="en-US" sz="1400" dirty="0" smtClean="0"/>
              <a:t>Spiro Antiochos, GSFC </a:t>
            </a:r>
            <a:br>
              <a:rPr lang="en-US" sz="1400" dirty="0" smtClean="0"/>
            </a:br>
            <a:r>
              <a:rPr lang="en-US" sz="1400" dirty="0" smtClean="0"/>
              <a:t>Terry Onsager, NOAA SWPC </a:t>
            </a:r>
            <a:br>
              <a:rPr lang="en-US" sz="1400" dirty="0" smtClean="0"/>
            </a:br>
            <a:r>
              <a:rPr lang="en-US" sz="1400" dirty="0" err="1" smtClean="0"/>
              <a:t>Farzad</a:t>
            </a:r>
            <a:r>
              <a:rPr lang="en-US" sz="1400" dirty="0" smtClean="0"/>
              <a:t> </a:t>
            </a:r>
            <a:r>
              <a:rPr lang="en-US" sz="1400" dirty="0" err="1" smtClean="0"/>
              <a:t>Kamlabadi</a:t>
            </a:r>
            <a:r>
              <a:rPr lang="en-US" sz="1400" dirty="0" smtClean="0"/>
              <a:t>, NSF </a:t>
            </a:r>
            <a:br>
              <a:rPr lang="en-US" sz="1400" dirty="0" smtClean="0"/>
            </a:br>
            <a:r>
              <a:rPr lang="en-US" sz="1400" dirty="0" smtClean="0"/>
              <a:t>Kent Miller, </a:t>
            </a:r>
            <a:r>
              <a:rPr lang="en-US" sz="1400" dirty="0" smtClean="0"/>
              <a:t>AFOSR </a:t>
            </a:r>
            <a:br>
              <a:rPr lang="en-US" sz="1400" dirty="0" smtClean="0"/>
            </a:br>
            <a:r>
              <a:rPr lang="en-US" sz="1400" dirty="0" smtClean="0"/>
              <a:t>Michael </a:t>
            </a:r>
            <a:r>
              <a:rPr lang="en-US" sz="1400" dirty="0" err="1" smtClean="0"/>
              <a:t>Hesse</a:t>
            </a:r>
            <a:r>
              <a:rPr lang="en-US" sz="1400" dirty="0" smtClean="0"/>
              <a:t>, GSFC </a:t>
            </a:r>
            <a:br>
              <a:rPr lang="en-US" sz="1400" dirty="0" smtClean="0"/>
            </a:br>
            <a:r>
              <a:rPr lang="en-US" sz="1400" dirty="0" smtClean="0">
                <a:solidFill>
                  <a:srgbClr val="0000FF"/>
                </a:solidFill>
              </a:rPr>
              <a:t>Ex Officio:</a:t>
            </a:r>
            <a:br>
              <a:rPr lang="en-US" sz="1400" dirty="0" smtClean="0">
                <a:solidFill>
                  <a:srgbClr val="0000FF"/>
                </a:solidFill>
              </a:rPr>
            </a:br>
            <a:r>
              <a:rPr lang="en-US" sz="1400" dirty="0" err="1" smtClean="0"/>
              <a:t>Lika</a:t>
            </a:r>
            <a:r>
              <a:rPr lang="en-US" sz="1400" dirty="0" smtClean="0"/>
              <a:t> Guhathakurta, Lead Program Scientist, NASA HQ </a:t>
            </a:r>
            <a:br>
              <a:rPr lang="en-US" sz="1400" dirty="0" smtClean="0"/>
            </a:br>
            <a:r>
              <a:rPr lang="en-US" sz="1400" dirty="0" smtClean="0"/>
              <a:t>Mona Kessel, RBSP Program Scientist, NASA HQ </a:t>
            </a:r>
            <a:br>
              <a:rPr lang="en-US" sz="1400" dirty="0" smtClean="0"/>
            </a:br>
            <a:r>
              <a:rPr lang="en-US" sz="1400" dirty="0" smtClean="0"/>
              <a:t>Chuck Goodrich, NASA HQ </a:t>
            </a:r>
            <a:br>
              <a:rPr lang="en-US" sz="1400" dirty="0" smtClean="0"/>
            </a:br>
            <a:r>
              <a:rPr lang="en-US" dirty="0" smtClean="0"/>
              <a:t/>
            </a:r>
            <a:br>
              <a:rPr lang="en-US" dirty="0" smtClean="0"/>
            </a:br>
            <a:endParaRPr lang="en-US" dirty="0" smtClean="0"/>
          </a:p>
        </p:txBody>
      </p:sp>
      <p:sp>
        <p:nvSpPr>
          <p:cNvPr id="8195" name="Content Placeholder 2"/>
          <p:cNvSpPr>
            <a:spLocks noGrp="1"/>
          </p:cNvSpPr>
          <p:nvPr>
            <p:ph idx="1"/>
          </p:nvPr>
        </p:nvSpPr>
        <p:spPr>
          <a:xfrm>
            <a:off x="2062163" y="328613"/>
            <a:ext cx="5961062" cy="461962"/>
          </a:xfrm>
        </p:spPr>
        <p:txBody>
          <a:bodyPr/>
          <a:lstStyle/>
          <a:p>
            <a:pPr>
              <a:buFont typeface="Wingdings" pitchFamily="-32" charset="2"/>
              <a:buNone/>
            </a:pPr>
            <a:r>
              <a:rPr lang="en-US" sz="2400" b="1" dirty="0" smtClean="0">
                <a:solidFill>
                  <a:srgbClr val="FFC000"/>
                </a:solidFill>
              </a:rPr>
              <a:t>New Steering Committee Members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30375" y="1069975"/>
            <a:ext cx="6718300" cy="609600"/>
          </a:xfrm>
        </p:spPr>
        <p:txBody>
          <a:bodyPr/>
          <a:lstStyle/>
          <a:p>
            <a:pPr eaLnBrk="1" hangingPunct="1"/>
            <a:r>
              <a:rPr lang="en-US" sz="4000" smtClean="0"/>
              <a:t>Finishing FOCUS TEAMS</a:t>
            </a:r>
            <a:endParaRPr lang="en-US" smtClean="0"/>
          </a:p>
        </p:txBody>
      </p:sp>
      <p:sp>
        <p:nvSpPr>
          <p:cNvPr id="1063941" name="Rectangle 5"/>
          <p:cNvSpPr>
            <a:spLocks noChangeArrowheads="1"/>
          </p:cNvSpPr>
          <p:nvPr/>
        </p:nvSpPr>
        <p:spPr bwMode="auto">
          <a:xfrm>
            <a:off x="752475" y="2193925"/>
            <a:ext cx="7829550" cy="3600450"/>
          </a:xfrm>
          <a:prstGeom prst="rect">
            <a:avLst/>
          </a:prstGeom>
          <a:noFill/>
          <a:ln w="9525">
            <a:solidFill>
              <a:srgbClr val="FF8000"/>
            </a:solidFill>
            <a:miter lim="800000"/>
            <a:headEnd/>
            <a:tailEnd/>
          </a:ln>
          <a:effectLst/>
        </p:spPr>
        <p:txBody>
          <a:bodyPr>
            <a:spAutoFit/>
          </a:bodyPr>
          <a:lstStyle/>
          <a:p>
            <a:pPr marL="341313" indent="-341313" eaLnBrk="1" hangingPunct="1">
              <a:spcBef>
                <a:spcPct val="20000"/>
              </a:spcBef>
              <a:buClr>
                <a:srgbClr val="DDC428"/>
              </a:buClr>
              <a:buFont typeface="Wingdings" pitchFamily="-32" charset="2"/>
              <a:buBlip>
                <a:blip r:embed="rId3"/>
              </a:buBlip>
              <a:defRPr/>
            </a:pPr>
            <a:r>
              <a:rPr lang="en-US" sz="2800" dirty="0">
                <a:solidFill>
                  <a:srgbClr val="0000FF"/>
                </a:solidFill>
                <a:latin typeface="Arial" charset="0"/>
              </a:rPr>
              <a:t>5 Focus Teams in 2006</a:t>
            </a:r>
          </a:p>
          <a:p>
            <a:pPr marL="742950" lvl="1" indent="-285750" eaLnBrk="1" hangingPunct="1">
              <a:spcBef>
                <a:spcPct val="20000"/>
              </a:spcBef>
              <a:buClr>
                <a:srgbClr val="990709"/>
              </a:buClr>
              <a:buFont typeface="Wingdings" pitchFamily="-32" charset="2"/>
              <a:buBlip>
                <a:blip r:embed="rId4"/>
              </a:buBlip>
              <a:defRPr/>
            </a:pPr>
            <a:r>
              <a:rPr lang="en-US" sz="2000" dirty="0">
                <a:solidFill>
                  <a:srgbClr val="0000FF"/>
                </a:solidFill>
                <a:latin typeface="+mj-lt"/>
              </a:rPr>
              <a:t>Focus Team: “Predict Emergence of Solar Active Regions Before they are Visible</a:t>
            </a:r>
            <a:r>
              <a:rPr lang="en-US" sz="2000" dirty="0">
                <a:solidFill>
                  <a:srgbClr val="0000FF"/>
                </a:solidFill>
              </a:rPr>
              <a:t>”</a:t>
            </a:r>
            <a:r>
              <a:rPr lang="en-US" sz="2000" dirty="0"/>
              <a:t> </a:t>
            </a:r>
            <a:r>
              <a:rPr lang="en-US" sz="2000" i="1" dirty="0">
                <a:latin typeface="Arial" charset="0"/>
              </a:rPr>
              <a:t>- Birch</a:t>
            </a:r>
          </a:p>
          <a:p>
            <a:pPr marL="742950" lvl="1" indent="-285750" eaLnBrk="1" hangingPunct="1">
              <a:spcBef>
                <a:spcPct val="20000"/>
              </a:spcBef>
              <a:buClr>
                <a:srgbClr val="990709"/>
              </a:buClr>
              <a:buFontTx/>
              <a:buBlip>
                <a:blip r:embed="rId4"/>
              </a:buBlip>
              <a:defRPr/>
            </a:pPr>
            <a:r>
              <a:rPr lang="en-US" sz="2000" dirty="0">
                <a:solidFill>
                  <a:srgbClr val="0000FF"/>
                </a:solidFill>
                <a:latin typeface="+mj-lt"/>
              </a:rPr>
              <a:t>Flares Particle Acceleration Near the Sun and Contribution to Large SEP Events </a:t>
            </a:r>
            <a:r>
              <a:rPr lang="en-US" sz="2000" dirty="0">
                <a:latin typeface="Arial" charset="0"/>
              </a:rPr>
              <a:t>-</a:t>
            </a:r>
            <a:r>
              <a:rPr lang="en-US" sz="2000" dirty="0">
                <a:solidFill>
                  <a:srgbClr val="0000FF"/>
                </a:solidFill>
                <a:latin typeface="Arial" charset="0"/>
              </a:rPr>
              <a:t> </a:t>
            </a:r>
            <a:r>
              <a:rPr lang="en-US" sz="2000" i="1" dirty="0">
                <a:latin typeface="Arial" charset="0"/>
              </a:rPr>
              <a:t>Mason</a:t>
            </a:r>
            <a:endParaRPr lang="en-US" sz="20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defRPr/>
            </a:pPr>
            <a:r>
              <a:rPr lang="en-US" altLang="ko-KR" sz="2000" dirty="0">
                <a:solidFill>
                  <a:srgbClr val="0000FF"/>
                </a:solidFill>
                <a:latin typeface="+mj-lt"/>
                <a:ea typeface="굴림" charset="-127"/>
              </a:rPr>
              <a:t>Effects of </a:t>
            </a:r>
            <a:r>
              <a:rPr lang="en-US" altLang="ko-KR" sz="2000" dirty="0" err="1">
                <a:solidFill>
                  <a:srgbClr val="0000FF"/>
                </a:solidFill>
                <a:latin typeface="+mj-lt"/>
                <a:ea typeface="굴림" charset="-127"/>
              </a:rPr>
              <a:t>Ionospheric-Magnetospheric</a:t>
            </a:r>
            <a:r>
              <a:rPr lang="en-US" altLang="ko-KR" sz="2000" dirty="0">
                <a:solidFill>
                  <a:srgbClr val="0000FF"/>
                </a:solidFill>
                <a:latin typeface="+mj-lt"/>
                <a:ea typeface="굴림" charset="-127"/>
              </a:rPr>
              <a:t/>
            </a:r>
            <a:br>
              <a:rPr lang="en-US" altLang="ko-KR" sz="2000" dirty="0">
                <a:solidFill>
                  <a:srgbClr val="0000FF"/>
                </a:solidFill>
                <a:latin typeface="+mj-lt"/>
                <a:ea typeface="굴림" charset="-127"/>
              </a:rPr>
            </a:br>
            <a:r>
              <a:rPr lang="en-US" altLang="ko-KR" sz="2000" dirty="0">
                <a:solidFill>
                  <a:srgbClr val="0000FF"/>
                </a:solidFill>
                <a:latin typeface="+mj-lt"/>
                <a:ea typeface="굴림" charset="-127"/>
              </a:rPr>
              <a:t>Plasma Redistribution</a:t>
            </a:r>
            <a:r>
              <a:rPr lang="en-US" altLang="ko-KR" sz="2000" b="1" dirty="0">
                <a:solidFill>
                  <a:srgbClr val="FFFFCC"/>
                </a:solidFill>
                <a:ea typeface="굴림" charset="-127"/>
              </a:rPr>
              <a:t> </a:t>
            </a:r>
            <a:r>
              <a:rPr lang="en-US" sz="2000" i="1" dirty="0">
                <a:latin typeface="Arial" charset="0"/>
              </a:rPr>
              <a:t>- </a:t>
            </a:r>
            <a:r>
              <a:rPr lang="en-US" sz="2000" i="1" dirty="0" err="1">
                <a:latin typeface="Arial" charset="0"/>
              </a:rPr>
              <a:t>Lottko</a:t>
            </a:r>
            <a:endParaRPr lang="en-US" sz="2000" b="1" dirty="0">
              <a:latin typeface="Arial" charset="0"/>
            </a:endParaRPr>
          </a:p>
          <a:p>
            <a:pPr marL="742950" lvl="1" indent="-285750" eaLnBrk="1" hangingPunct="1">
              <a:spcBef>
                <a:spcPct val="20000"/>
              </a:spcBef>
              <a:buClr>
                <a:srgbClr val="990709"/>
              </a:buClr>
              <a:buFont typeface="Wingdings" pitchFamily="-32" charset="2"/>
              <a:buBlip>
                <a:blip r:embed="rId4"/>
              </a:buBlip>
              <a:defRPr/>
            </a:pPr>
            <a:r>
              <a:rPr lang="en-US" sz="2000" dirty="0">
                <a:solidFill>
                  <a:srgbClr val="0000FF"/>
                </a:solidFill>
                <a:latin typeface="+mj-lt"/>
              </a:rPr>
              <a:t>Global Distribution, Sources and Effects of Large Density Gradients   </a:t>
            </a:r>
            <a:r>
              <a:rPr lang="en-US" sz="2000" i="1" dirty="0">
                <a:latin typeface="Arial" charset="0"/>
              </a:rPr>
              <a:t>- </a:t>
            </a:r>
            <a:r>
              <a:rPr lang="en-US" sz="2000" i="1" dirty="0" err="1">
                <a:latin typeface="Arial" charset="0"/>
              </a:rPr>
              <a:t>Heelis</a:t>
            </a:r>
            <a:endParaRPr lang="en-US" sz="20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defRPr/>
            </a:pPr>
            <a:r>
              <a:rPr lang="en-US" sz="2000" dirty="0">
                <a:solidFill>
                  <a:srgbClr val="0000FF"/>
                </a:solidFill>
                <a:latin typeface="+mj-lt"/>
              </a:rPr>
              <a:t>Solar Origins of Irradiance Variation </a:t>
            </a:r>
            <a:r>
              <a:rPr lang="en-US" sz="2000" i="1" dirty="0">
                <a:solidFill>
                  <a:srgbClr val="0000FF"/>
                </a:solidFill>
                <a:latin typeface="+mj-lt"/>
              </a:rPr>
              <a:t>- </a:t>
            </a:r>
            <a:r>
              <a:rPr lang="en-US" sz="2000" i="1" dirty="0" err="1">
                <a:latin typeface="+mj-lt"/>
              </a:rPr>
              <a:t>Klimchuck</a:t>
            </a:r>
            <a:endParaRPr lang="en-US" sz="2000" i="1" dirty="0">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286000"/>
            <a:ext cx="8763000" cy="1143000"/>
          </a:xfrm>
        </p:spPr>
        <p:txBody>
          <a:bodyPr/>
          <a:lstStyle/>
          <a:p>
            <a:r>
              <a:rPr lang="en-US"/>
              <a:t>Focus Team: “Predict Emergence of Solar Active Regions Before they are Visible”</a:t>
            </a:r>
            <a:br>
              <a:rPr lang="en-US"/>
            </a:br>
            <a:r>
              <a:rPr lang="en-US"/>
              <a:t/>
            </a:r>
            <a:br>
              <a:rPr lang="en-US"/>
            </a:br>
            <a:r>
              <a:rPr lang="en-US"/>
              <a:t>NWRA/CoRA, MSU, NSO, Stanford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0"/>
            <a:ext cx="7772400" cy="1143000"/>
          </a:xfrm>
        </p:spPr>
        <p:txBody>
          <a:bodyPr/>
          <a:lstStyle/>
          <a:p>
            <a:r>
              <a:rPr lang="en-US"/>
              <a:t>Team Successes</a:t>
            </a:r>
          </a:p>
        </p:txBody>
      </p:sp>
      <p:sp>
        <p:nvSpPr>
          <p:cNvPr id="3075" name="Rectangle 3"/>
          <p:cNvSpPr>
            <a:spLocks noGrp="1" noChangeArrowheads="1"/>
          </p:cNvSpPr>
          <p:nvPr>
            <p:ph type="body" idx="4294967295"/>
          </p:nvPr>
        </p:nvSpPr>
        <p:spPr>
          <a:xfrm>
            <a:off x="0" y="1066800"/>
            <a:ext cx="5029200" cy="5486400"/>
          </a:xfrm>
        </p:spPr>
        <p:txBody>
          <a:bodyPr/>
          <a:lstStyle/>
          <a:p>
            <a:r>
              <a:rPr lang="en-US" sz="2400"/>
              <a:t>Far-side prediction of the first AR of the new cycle</a:t>
            </a:r>
          </a:p>
          <a:p>
            <a:r>
              <a:rPr lang="en-US" sz="2400"/>
              <a:t>Simulations:</a:t>
            </a:r>
          </a:p>
          <a:p>
            <a:pPr lvl="1"/>
            <a:r>
              <a:rPr lang="en-US" sz="2000"/>
              <a:t>Magnetoconvection simulations of rising flux (MSU)</a:t>
            </a:r>
          </a:p>
          <a:p>
            <a:pPr lvl="1"/>
            <a:r>
              <a:rPr lang="en-US" sz="2000"/>
              <a:t>Wave propagation in magnetic fields (Stanford)</a:t>
            </a:r>
          </a:p>
          <a:p>
            <a:pPr lvl="1"/>
            <a:r>
              <a:rPr lang="en-US" sz="2000"/>
              <a:t>Waves in spherical geometry (Stanford)</a:t>
            </a:r>
          </a:p>
          <a:p>
            <a:pPr lvl="1">
              <a:buFontTx/>
              <a:buNone/>
            </a:pPr>
            <a:r>
              <a:rPr lang="en-US" sz="2000"/>
              <a:t>Team analysis of simulations is ongoing.</a:t>
            </a:r>
          </a:p>
          <a:p>
            <a:r>
              <a:rPr lang="en-US" sz="2400"/>
              <a:t>Statistical studies of the emergence of AR. This was a significant data analysis effort (about 600 GONG data cubes were analyzed). </a:t>
            </a:r>
          </a:p>
        </p:txBody>
      </p:sp>
      <p:pic>
        <p:nvPicPr>
          <p:cNvPr id="3077" name="Picture 5" descr=" stein.png                                                      000B2FEEMacintosh HD                   7C260FF6:"/>
          <p:cNvPicPr>
            <a:picLocks noChangeAspect="1" noChangeArrowheads="1"/>
          </p:cNvPicPr>
          <p:nvPr/>
        </p:nvPicPr>
        <p:blipFill>
          <a:blip r:embed="rId3" cstate="print"/>
          <a:srcRect/>
          <a:stretch>
            <a:fillRect/>
          </a:stretch>
        </p:blipFill>
        <p:spPr bwMode="auto">
          <a:xfrm>
            <a:off x="5562600" y="914400"/>
            <a:ext cx="3581400" cy="2184400"/>
          </a:xfrm>
          <a:prstGeom prst="rect">
            <a:avLst/>
          </a:prstGeom>
          <a:noFill/>
        </p:spPr>
      </p:pic>
      <p:pic>
        <p:nvPicPr>
          <p:cNvPr id="3078" name="Picture 6" descr="mini_confusogram_v4.png                                        00466057Macintosh HD                   7C260FF6:"/>
          <p:cNvPicPr>
            <a:picLocks noChangeAspect="1" noChangeArrowheads="1"/>
          </p:cNvPicPr>
          <p:nvPr/>
        </p:nvPicPr>
        <p:blipFill>
          <a:blip r:embed="rId4" cstate="print"/>
          <a:srcRect/>
          <a:stretch>
            <a:fillRect/>
          </a:stretch>
        </p:blipFill>
        <p:spPr bwMode="auto">
          <a:xfrm>
            <a:off x="5486400" y="3429000"/>
            <a:ext cx="3657600" cy="3052763"/>
          </a:xfrm>
          <a:prstGeom prst="rect">
            <a:avLst/>
          </a:prstGeom>
          <a:noFill/>
        </p:spPr>
      </p:pic>
      <p:sp>
        <p:nvSpPr>
          <p:cNvPr id="3079" name="Text Box 7"/>
          <p:cNvSpPr txBox="1">
            <a:spLocks noChangeArrowheads="1"/>
          </p:cNvSpPr>
          <p:nvPr/>
        </p:nvSpPr>
        <p:spPr bwMode="auto">
          <a:xfrm>
            <a:off x="6537325" y="2727325"/>
            <a:ext cx="1552575" cy="457200"/>
          </a:xfrm>
          <a:prstGeom prst="rect">
            <a:avLst/>
          </a:prstGeom>
          <a:noFill/>
          <a:ln w="9525">
            <a:noFill/>
            <a:miter lim="800000"/>
            <a:headEnd/>
            <a:tailEnd/>
          </a:ln>
          <a:effectLst/>
        </p:spPr>
        <p:txBody>
          <a:bodyPr wrap="none">
            <a:spAutoFit/>
          </a:bodyPr>
          <a:lstStyle/>
          <a:p>
            <a:r>
              <a:rPr lang="en-US">
                <a:solidFill>
                  <a:schemeClr val="bg1"/>
                </a:solidFill>
              </a:rPr>
              <a:t>Stein et al. </a:t>
            </a:r>
          </a:p>
        </p:txBody>
      </p:sp>
      <p:sp>
        <p:nvSpPr>
          <p:cNvPr id="3081" name="Text Box 9"/>
          <p:cNvSpPr txBox="1">
            <a:spLocks noChangeArrowheads="1"/>
          </p:cNvSpPr>
          <p:nvPr/>
        </p:nvSpPr>
        <p:spPr bwMode="auto">
          <a:xfrm>
            <a:off x="6080125" y="6400800"/>
            <a:ext cx="1527175" cy="457200"/>
          </a:xfrm>
          <a:prstGeom prst="rect">
            <a:avLst/>
          </a:prstGeom>
          <a:noFill/>
          <a:ln w="9525">
            <a:noFill/>
            <a:miter lim="800000"/>
            <a:headEnd/>
            <a:tailEnd/>
          </a:ln>
          <a:effectLst/>
        </p:spPr>
        <p:txBody>
          <a:bodyPr wrap="none">
            <a:spAutoFit/>
          </a:bodyPr>
          <a:lstStyle/>
          <a:p>
            <a:r>
              <a:rPr lang="en-US"/>
              <a:t>Birch et 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mp;T_StrategicPlan">
  <a:themeElements>
    <a:clrScheme name="TR&amp;T_Strategic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mp;T_StrategicPlan">
      <a:majorFont>
        <a:latin typeface="Arial"/>
        <a:ea typeface=""/>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2" charset="0"/>
            <a:ea typeface="Osaka"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2" charset="0"/>
            <a:ea typeface="Osaka" pitchFamily="-32" charset="-128"/>
          </a:defRPr>
        </a:defPPr>
      </a:lstStyle>
    </a:lnDef>
  </a:objectDefaults>
  <a:extraClrSchemeLst>
    <a:extraClrScheme>
      <a:clrScheme name="TR&amp;T_Strategic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mp;T_Strategic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mp;T_Strategic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mp;T_Strategic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mp;T_Strategic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mp;T_Strategic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mp;T_StrategicPla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mp;T_Strategic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mp;T_Strategic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mp;T_Strategic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mp;T_Strategic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mp;T_Strategic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8805</TotalTime>
  <Words>1662</Words>
  <Application>Microsoft Office PowerPoint</Application>
  <PresentationFormat>On-screen Show (4:3)</PresentationFormat>
  <Paragraphs>236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TR&amp;T_StrategicPlan</vt:lpstr>
      <vt:lpstr>LWS TR&amp;T Town Hall Meeting Fall AGU 2009</vt:lpstr>
      <vt:lpstr>Four Strategic GOALS</vt:lpstr>
      <vt:lpstr>Proposals and Awards</vt:lpstr>
      <vt:lpstr>Slide 4</vt:lpstr>
      <vt:lpstr>Emphasis on Sun Climate Connection</vt:lpstr>
      <vt:lpstr>Amitava Bhattacharjee, UNH (Chair)  Mark Moldwin, U of Michigan  Joe Mazur, Aerospace Corp.  Phil Erickson, MIT Haystack Observatory  Dolores Knipp, CIRES/NOAA/CU  Joe Huba, NRL  Casper Ammann, UCAR  Cora Randall, LASP  Doug Rabin, GSFC  Joe Giacalone, LPL, U Arizona  Christina Cohen, Caltech  Thoms Zurbuchen, U of Michigan  Phil Judge, HAO/NCAR  Karel Schryver, LMSAL   Liason to TR&amp;T SC: Spiro Antiochos, GSFC  Terry Onsager, NOAA SWPC  Farzad Kamlabadi, NSF  Kent Miller, AFOSR  Michael Hesse, GSFC  Ex Officio: Lika Guhathakurta, Lead Program Scientist, NASA HQ  Mona Kessel, RBSP Program Scientist, NASA HQ  Chuck Goodrich, NASA HQ   </vt:lpstr>
      <vt:lpstr>Finishing FOCUS TEAMS</vt:lpstr>
      <vt:lpstr>Focus Team: “Predict Emergence of Solar Active Regions Before they are Visible”  NWRA/CoRA, MSU, NSO, Stanford</vt:lpstr>
      <vt:lpstr>Team Successes</vt:lpstr>
      <vt:lpstr>Some Thoughts</vt:lpstr>
      <vt:lpstr>Slide 11</vt:lpstr>
      <vt:lpstr>Slide 12</vt:lpstr>
      <vt:lpstr>Slide 13</vt:lpstr>
      <vt:lpstr>Slide 14</vt:lpstr>
      <vt:lpstr>Slide 15</vt:lpstr>
      <vt:lpstr>Slide 16</vt:lpstr>
      <vt:lpstr>Slide 17</vt:lpstr>
      <vt:lpstr>Slide 18</vt:lpstr>
      <vt:lpstr>Solar Origins of Irradiance Variations </vt:lpstr>
      <vt:lpstr>Slide 20</vt:lpstr>
    </vt:vector>
  </TitlesOfParts>
  <Company>Tamas Gombosi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Suggested 5 Year Strategic Goals</dc:title>
  <dc:creator>Lika</dc:creator>
  <cp:lastModifiedBy>ccg</cp:lastModifiedBy>
  <cp:revision>289</cp:revision>
  <cp:lastPrinted>2007-02-11T19:31:06Z</cp:lastPrinted>
  <dcterms:modified xsi:type="dcterms:W3CDTF">2009-12-15T00:37:48Z</dcterms:modified>
</cp:coreProperties>
</file>