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10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4B698-6278-49D3-BDBA-BB2E37D36D10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FF578-9246-40D3-B59F-57764BF2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3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F578-9246-40D3-B59F-57764BF23A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3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7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3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2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3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6529-4736-41CF-8355-927CE7F7E584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E6AD-F82D-46D1-A3C5-FB53F894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105222" y="1996440"/>
            <a:ext cx="2685978" cy="2651760"/>
            <a:chOff x="838200" y="1905000"/>
            <a:chExt cx="2685978" cy="2651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905000"/>
              <a:ext cx="2685978" cy="2651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667000" y="2362200"/>
              <a:ext cx="8382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CME1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3886200"/>
              <a:ext cx="8382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CME2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505200" y="2057400"/>
            <a:ext cx="838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FLARE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3924300" y="2362200"/>
            <a:ext cx="171522" cy="396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0500" y="260604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loud Callout 10"/>
          <p:cNvSpPr>
            <a:spLocks noChangeAspect="1"/>
          </p:cNvSpPr>
          <p:nvPr/>
        </p:nvSpPr>
        <p:spPr>
          <a:xfrm>
            <a:off x="6172200" y="1066799"/>
            <a:ext cx="2622663" cy="1602739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15308" y="1238071"/>
            <a:ext cx="19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Intervening and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reflecting barriers: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do they affect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SEPs?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Lario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323751" y="2886891"/>
            <a:ext cx="1612626" cy="964204"/>
          </a:xfrm>
          <a:custGeom>
            <a:avLst/>
            <a:gdLst>
              <a:gd name="connsiteX0" fmla="*/ 1612626 w 1612626"/>
              <a:gd name="connsiteY0" fmla="*/ 0 h 964204"/>
              <a:gd name="connsiteX1" fmla="*/ 149586 w 1612626"/>
              <a:gd name="connsiteY1" fmla="*/ 862149 h 964204"/>
              <a:gd name="connsiteX2" fmla="*/ 123460 w 1612626"/>
              <a:gd name="connsiteY2" fmla="*/ 914400 h 96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626" h="964204">
                <a:moveTo>
                  <a:pt x="1612626" y="0"/>
                </a:moveTo>
                <a:lnTo>
                  <a:pt x="149586" y="862149"/>
                </a:lnTo>
                <a:cubicBezTo>
                  <a:pt x="-98608" y="1014549"/>
                  <a:pt x="12426" y="964474"/>
                  <a:pt x="123460" y="914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Callout 15"/>
          <p:cNvSpPr>
            <a:spLocks noChangeAspect="1"/>
          </p:cNvSpPr>
          <p:nvPr/>
        </p:nvSpPr>
        <p:spPr>
          <a:xfrm rot="3138695">
            <a:off x="6486718" y="3071380"/>
            <a:ext cx="2622663" cy="2082888"/>
          </a:xfrm>
          <a:prstGeom prst="cloud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0" y="3505200"/>
            <a:ext cx="21471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 the pump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mechanism provide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sufficient number of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seed particles?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(Fisk)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364694" y="4267200"/>
            <a:ext cx="1050614" cy="336735"/>
          </a:xfrm>
          <a:custGeom>
            <a:avLst/>
            <a:gdLst>
              <a:gd name="connsiteX0" fmla="*/ 1023043 w 1023043"/>
              <a:gd name="connsiteY0" fmla="*/ 336735 h 336735"/>
              <a:gd name="connsiteX1" fmla="*/ 69455 w 1023043"/>
              <a:gd name="connsiteY1" fmla="*/ 10164 h 336735"/>
              <a:gd name="connsiteX2" fmla="*/ 147832 w 1023043"/>
              <a:gd name="connsiteY2" fmla="*/ 114667 h 33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043" h="336735">
                <a:moveTo>
                  <a:pt x="1023043" y="336735"/>
                </a:moveTo>
                <a:cubicBezTo>
                  <a:pt x="619183" y="191955"/>
                  <a:pt x="215323" y="47175"/>
                  <a:pt x="69455" y="10164"/>
                </a:cubicBezTo>
                <a:cubicBezTo>
                  <a:pt x="-76414" y="-26847"/>
                  <a:pt x="35709" y="43910"/>
                  <a:pt x="147832" y="11466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Callout 21"/>
          <p:cNvSpPr>
            <a:spLocks noChangeAspect="1"/>
          </p:cNvSpPr>
          <p:nvPr/>
        </p:nvSpPr>
        <p:spPr>
          <a:xfrm rot="10800000">
            <a:off x="2590800" y="4876800"/>
            <a:ext cx="3962400" cy="1828796"/>
          </a:xfrm>
          <a:prstGeom prst="cloud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05222" y="5257800"/>
            <a:ext cx="3244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what extent CME-CME </a:t>
            </a:r>
          </a:p>
          <a:p>
            <a:r>
              <a:rPr lang="en-US" dirty="0" smtClean="0"/>
              <a:t>      interaction and CME – coronal  hole interaction affect SEP Intensity? (Gopalswamy)</a:t>
            </a:r>
            <a:endParaRPr lang="en-US" dirty="0"/>
          </a:p>
        </p:txBody>
      </p:sp>
      <p:sp>
        <p:nvSpPr>
          <p:cNvPr id="24" name="Cloud Callout 23"/>
          <p:cNvSpPr>
            <a:spLocks noChangeAspect="1"/>
          </p:cNvSpPr>
          <p:nvPr/>
        </p:nvSpPr>
        <p:spPr>
          <a:xfrm rot="16039782">
            <a:off x="357160" y="306663"/>
            <a:ext cx="2475779" cy="2597952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762000"/>
            <a:ext cx="2205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effect</a:t>
            </a:r>
          </a:p>
          <a:p>
            <a:r>
              <a:rPr lang="en-US" dirty="0" smtClean="0"/>
              <a:t>of source longitude?</a:t>
            </a:r>
          </a:p>
          <a:p>
            <a:r>
              <a:rPr lang="en-US" dirty="0" smtClean="0"/>
              <a:t>What is the role of</a:t>
            </a:r>
          </a:p>
          <a:p>
            <a:r>
              <a:rPr lang="en-US" dirty="0" smtClean="0"/>
              <a:t>complex type III radio</a:t>
            </a:r>
          </a:p>
          <a:p>
            <a:r>
              <a:rPr lang="en-US" dirty="0"/>
              <a:t> </a:t>
            </a:r>
            <a:r>
              <a:rPr lang="en-US" dirty="0" smtClean="0"/>
              <a:t>  bursts?  </a:t>
            </a:r>
          </a:p>
          <a:p>
            <a:r>
              <a:rPr lang="en-US" dirty="0"/>
              <a:t> </a:t>
            </a:r>
            <a:r>
              <a:rPr lang="en-US" dirty="0" smtClean="0"/>
              <a:t>  (von </a:t>
            </a:r>
            <a:r>
              <a:rPr lang="en-US" dirty="0" err="1" smtClean="0"/>
              <a:t>Rosenvinge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Cloud Callout 25"/>
          <p:cNvSpPr>
            <a:spLocks noChangeAspect="1"/>
          </p:cNvSpPr>
          <p:nvPr/>
        </p:nvSpPr>
        <p:spPr>
          <a:xfrm rot="15456856">
            <a:off x="133076" y="2968700"/>
            <a:ext cx="2834490" cy="2756333"/>
          </a:xfrm>
          <a:prstGeom prst="cloudCallou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1000" y="3352800"/>
            <a:ext cx="2371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to account for</a:t>
            </a:r>
          </a:p>
          <a:p>
            <a:r>
              <a:rPr lang="en-US" dirty="0">
                <a:solidFill>
                  <a:srgbClr val="0070C0"/>
                </a:solidFill>
              </a:rPr>
              <a:t>Orders of magnitude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variations in proton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intensities and Fe/O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abundances using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CME/shock properties?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    (</a:t>
            </a:r>
            <a:r>
              <a:rPr lang="en-US" dirty="0" err="1" smtClean="0">
                <a:solidFill>
                  <a:srgbClr val="0070C0"/>
                </a:solidFill>
              </a:rPr>
              <a:t>Mewaldt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Cloud Callout 27"/>
          <p:cNvSpPr>
            <a:spLocks noChangeAspect="1"/>
          </p:cNvSpPr>
          <p:nvPr/>
        </p:nvSpPr>
        <p:spPr>
          <a:xfrm>
            <a:off x="3200400" y="123914"/>
            <a:ext cx="3148901" cy="1631226"/>
          </a:xfrm>
          <a:prstGeom prst="cloudCallout">
            <a:avLst/>
          </a:prstGeom>
          <a:noFill/>
          <a:ln>
            <a:solidFill>
              <a:srgbClr val="610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05200" y="304800"/>
            <a:ext cx="2789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105BD"/>
                </a:solidFill>
              </a:rPr>
              <a:t>How to treat seed injection </a:t>
            </a:r>
          </a:p>
          <a:p>
            <a:r>
              <a:rPr lang="en-US" dirty="0" smtClean="0">
                <a:solidFill>
                  <a:srgbClr val="6105BD"/>
                </a:solidFill>
              </a:rPr>
              <a:t>rate and spectra,</a:t>
            </a:r>
          </a:p>
          <a:p>
            <a:r>
              <a:rPr lang="en-US" dirty="0" smtClean="0">
                <a:solidFill>
                  <a:srgbClr val="6105BD"/>
                </a:solidFill>
              </a:rPr>
              <a:t>upstream waves, shock </a:t>
            </a:r>
          </a:p>
          <a:p>
            <a:r>
              <a:rPr lang="en-US" dirty="0" smtClean="0">
                <a:solidFill>
                  <a:srgbClr val="6105BD"/>
                </a:solidFill>
              </a:rPr>
              <a:t>geometry, analytically?</a:t>
            </a:r>
          </a:p>
          <a:p>
            <a:r>
              <a:rPr lang="en-US" dirty="0" smtClean="0">
                <a:solidFill>
                  <a:srgbClr val="6105BD"/>
                </a:solidFill>
              </a:rPr>
              <a:t>                   (Lee)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5943600"/>
            <a:ext cx="2731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Bernard MT Condensed" pitchFamily="18" charset="0"/>
              </a:rPr>
              <a:t>2011 LWS FST on SEPs:</a:t>
            </a:r>
          </a:p>
          <a:p>
            <a:r>
              <a:rPr lang="en-US" sz="2400" dirty="0" smtClean="0">
                <a:solidFill>
                  <a:srgbClr val="0033CC"/>
                </a:solidFill>
                <a:latin typeface="Bernard MT Condensed" pitchFamily="18" charset="0"/>
              </a:rPr>
              <a:t>Team and Questions</a:t>
            </a:r>
            <a:endParaRPr lang="en-US" sz="2400" dirty="0">
              <a:solidFill>
                <a:srgbClr val="0033CC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LWS/TRT FST on SEPs: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First meeting held on November 8, 2011 at NASA/GSFC hosted by team lead (N. Gopalswamy)</a:t>
            </a:r>
          </a:p>
          <a:p>
            <a:r>
              <a:rPr lang="en-US" dirty="0" smtClean="0"/>
              <a:t>Attended by all the PIs and the </a:t>
            </a:r>
            <a:r>
              <a:rPr lang="en-US" dirty="0" err="1" smtClean="0"/>
              <a:t>CoIs</a:t>
            </a:r>
            <a:r>
              <a:rPr lang="en-US" dirty="0" smtClean="0"/>
              <a:t>/collaborators of teams</a:t>
            </a:r>
          </a:p>
          <a:p>
            <a:r>
              <a:rPr lang="en-US" dirty="0"/>
              <a:t>P</a:t>
            </a:r>
            <a:r>
              <a:rPr lang="en-US" dirty="0" smtClean="0"/>
              <a:t>resentations outlined the immediate tasks to be undertaken during the first year</a:t>
            </a:r>
          </a:p>
          <a:p>
            <a:r>
              <a:rPr lang="en-US" dirty="0" smtClean="0"/>
              <a:t>Action item: M. Lee to provide analytical expressions for SEP intensity to be checked against observations by the team</a:t>
            </a:r>
          </a:p>
          <a:p>
            <a:r>
              <a:rPr lang="en-US" dirty="0" smtClean="0"/>
              <a:t>Action item: </a:t>
            </a:r>
            <a:r>
              <a:rPr lang="en-US" dirty="0" smtClean="0"/>
              <a:t>Propose Fall AGU 2012 special session to engage the LWS community on SEP variability</a:t>
            </a:r>
          </a:p>
          <a:p>
            <a:r>
              <a:rPr lang="en-US" dirty="0" smtClean="0"/>
              <a:t>Next meeting in May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221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2011 LWS/TRT FST on SEPs: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gopalswamy</dc:creator>
  <cp:lastModifiedBy>gopalswamy</cp:lastModifiedBy>
  <cp:revision>10</cp:revision>
  <dcterms:created xsi:type="dcterms:W3CDTF">2011-11-28T23:13:56Z</dcterms:created>
  <dcterms:modified xsi:type="dcterms:W3CDTF">2011-11-29T01:16:34Z</dcterms:modified>
</cp:coreProperties>
</file>