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21"/>
  </p:notesMasterIdLst>
  <p:handoutMasterIdLst>
    <p:handoutMasterId r:id="rId22"/>
  </p:handoutMasterIdLst>
  <p:sldIdLst>
    <p:sldId id="288" r:id="rId2"/>
    <p:sldId id="354" r:id="rId3"/>
    <p:sldId id="349" r:id="rId4"/>
    <p:sldId id="370" r:id="rId5"/>
    <p:sldId id="356" r:id="rId6"/>
    <p:sldId id="371" r:id="rId7"/>
    <p:sldId id="369" r:id="rId8"/>
    <p:sldId id="366" r:id="rId9"/>
    <p:sldId id="372" r:id="rId10"/>
    <p:sldId id="380" r:id="rId11"/>
    <p:sldId id="374" r:id="rId12"/>
    <p:sldId id="375" r:id="rId13"/>
    <p:sldId id="376" r:id="rId14"/>
    <p:sldId id="381" r:id="rId15"/>
    <p:sldId id="377" r:id="rId16"/>
    <p:sldId id="378" r:id="rId17"/>
    <p:sldId id="379" r:id="rId18"/>
    <p:sldId id="382" r:id="rId19"/>
    <p:sldId id="38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1">
          <p15:clr>
            <a:srgbClr val="A4A3A4"/>
          </p15:clr>
        </p15:guide>
        <p15:guide id="2" pos="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BB4E3"/>
    <a:srgbClr val="FF8000"/>
    <a:srgbClr val="FF0080"/>
    <a:srgbClr val="800000"/>
    <a:srgbClr val="66FFFF"/>
    <a:srgbClr val="FFA51D"/>
    <a:srgbClr val="FF8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528" autoAdjust="0"/>
    <p:restoredTop sz="90929"/>
  </p:normalViewPr>
  <p:slideViewPr>
    <p:cSldViewPr snapToGrid="0">
      <p:cViewPr varScale="1">
        <p:scale>
          <a:sx n="71" d="100"/>
          <a:sy n="71" d="100"/>
        </p:scale>
        <p:origin x="489" y="33"/>
      </p:cViewPr>
      <p:guideLst>
        <p:guide orient="horz" pos="2751"/>
        <p:guide pos="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0"/>
    </p:cViewPr>
  </p:sorterViewPr>
  <p:notesViewPr>
    <p:cSldViewPr snapToGrid="0">
      <p:cViewPr varScale="1">
        <p:scale>
          <a:sx n="98" d="100"/>
          <a:sy n="98" d="100"/>
        </p:scale>
        <p:origin x="-24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pPr>
              <a:defRPr/>
            </a:pPr>
            <a:fld id="{36C1862A-9EB6-4418-9A25-1CAA497A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727AD7-E844-449B-9D20-3FA8BEC6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32" charset="0"/>
        <a:ea typeface="Osaka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65AC4-0690-452D-A457-FD31642379D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27AD7-E844-449B-9D20-3FA8BEC6A8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5B293-9850-47C8-945E-4EC6D1C91B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2D567-6543-4C4C-8B94-E95CFC2076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7B7BF-8B9C-483B-A2DF-80B47A167B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27AD7-E844-449B-9D20-3FA8BEC6A8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7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8F85-34BC-432A-A5FE-95F7EC38D8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07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8F85-34BC-432A-A5FE-95F7EC38D8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34682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47738">
              <a:spcBef>
                <a:spcPct val="50000"/>
              </a:spcBef>
              <a:tabLst>
                <a:tab pos="222250" algn="l"/>
                <a:tab pos="8745538" algn="r"/>
              </a:tabLst>
              <a:defRPr/>
            </a:pPr>
            <a:endParaRPr lang="en-US" sz="1200" b="1">
              <a:solidFill>
                <a:srgbClr val="FF8000"/>
              </a:solidFill>
              <a:latin typeface="Tahoma" pitchFamily="-32" charset="0"/>
            </a:endParaRPr>
          </a:p>
          <a:p>
            <a:pPr defTabSz="947738">
              <a:spcBef>
                <a:spcPct val="50000"/>
              </a:spcBef>
              <a:tabLst>
                <a:tab pos="222250" algn="l"/>
                <a:tab pos="8745538" algn="r"/>
              </a:tabLst>
              <a:defRPr/>
            </a:pPr>
            <a:r>
              <a:rPr lang="en-US" sz="1000" b="1">
                <a:solidFill>
                  <a:srgbClr val="FF8000"/>
                </a:solidFill>
                <a:latin typeface="Tahoma" pitchFamily="-32" charset="0"/>
              </a:rPr>
              <a:t>	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33559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en-US" sz="1600">
                <a:solidFill>
                  <a:schemeClr val="bg1"/>
                </a:solidFill>
                <a:latin typeface="Comic Sans MS" pitchFamily="-32" charset="0"/>
              </a:rPr>
              <a:t>NASA Living with a Star Program</a:t>
            </a:r>
          </a:p>
          <a:p>
            <a:pPr>
              <a:lnSpc>
                <a:spcPct val="75000"/>
              </a:lnSpc>
              <a:defRPr/>
            </a:pPr>
            <a:r>
              <a:rPr lang="en-US" sz="1600">
                <a:solidFill>
                  <a:schemeClr val="bg1"/>
                </a:solidFill>
                <a:latin typeface="Comic Sans MS" pitchFamily="-32" charset="0"/>
              </a:rPr>
              <a:t>Targeted Research &amp; Technology</a:t>
            </a:r>
          </a:p>
          <a:p>
            <a:pPr>
              <a:lnSpc>
                <a:spcPct val="75000"/>
              </a:lnSpc>
              <a:defRPr/>
            </a:pPr>
            <a:r>
              <a:rPr lang="en-US" sz="1600">
                <a:solidFill>
                  <a:schemeClr val="bg1"/>
                </a:solidFill>
                <a:latin typeface="Comic Sans MS" pitchFamily="-32" charset="0"/>
              </a:rPr>
              <a:t>Steering Committee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87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>
            <a:lvl1pPr algn="ctr">
              <a:defRPr sz="48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Font typeface="Wingdings" pitchFamily="-32" charset="2"/>
              <a:buNone/>
              <a:defRPr sz="2000" b="1">
                <a:solidFill>
                  <a:srgbClr val="80004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060450"/>
            <a:ext cx="1943100" cy="2393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1060450"/>
            <a:ext cx="5676900" cy="2393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2071688"/>
            <a:ext cx="3810000" cy="138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2071688"/>
            <a:ext cx="3810000" cy="138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152400"/>
            <a:ext cx="67818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2071688"/>
            <a:ext cx="7772400" cy="1382712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7363" y="1060450"/>
            <a:ext cx="668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0" y="6346825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47738">
              <a:spcBef>
                <a:spcPct val="50000"/>
              </a:spcBef>
              <a:tabLst>
                <a:tab pos="222250" algn="l"/>
                <a:tab pos="8742363" algn="r"/>
              </a:tabLst>
              <a:defRPr/>
            </a:pPr>
            <a:endParaRPr lang="en-US" sz="1200" b="1">
              <a:solidFill>
                <a:srgbClr val="FF8000"/>
              </a:solidFill>
              <a:latin typeface="Tahoma" pitchFamily="-32" charset="0"/>
            </a:endParaRPr>
          </a:p>
          <a:p>
            <a:pPr defTabSz="947738">
              <a:spcBef>
                <a:spcPct val="50000"/>
              </a:spcBef>
              <a:tabLst>
                <a:tab pos="222250" algn="l"/>
                <a:tab pos="8742363" algn="r"/>
              </a:tabLst>
              <a:defRPr/>
            </a:pPr>
            <a:r>
              <a:rPr lang="en-US" sz="1000" b="1">
                <a:solidFill>
                  <a:srgbClr val="FF8000"/>
                </a:solidFill>
                <a:latin typeface="Tahoma" pitchFamily="-32" charset="0"/>
              </a:rPr>
              <a:t>	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525" y="136525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DDC428"/>
        </a:buClr>
        <a:buFont typeface="Wingdings" pitchFamily="-32" charset="2"/>
        <a:buBlip>
          <a:blip r:embed="rId15"/>
        </a:buBlip>
        <a:defRPr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709"/>
        </a:buClr>
        <a:buFont typeface="Wingdings" pitchFamily="-32" charset="2"/>
        <a:buBlip>
          <a:blip r:embed="rId16"/>
        </a:buBlip>
        <a:defRPr sz="16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640D"/>
        </a:buClr>
        <a:buFont typeface="Wingdings" pitchFamily="-32" charset="2"/>
        <a:buBlip>
          <a:blip r:embed="rId17"/>
        </a:buBlip>
        <a:defRPr sz="1400">
          <a:solidFill>
            <a:srgbClr val="0000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32" charset="2"/>
        <a:buChar char=""/>
        <a:defRPr sz="1300">
          <a:solidFill>
            <a:srgbClr val="0000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E2B"/>
        </a:buClr>
        <a:buFont typeface="Wingdings" pitchFamily="-32" charset="2"/>
        <a:buChar char=""/>
        <a:defRPr sz="1200">
          <a:solidFill>
            <a:srgbClr val="0000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E2B"/>
        </a:buClr>
        <a:buFont typeface="Wingdings" pitchFamily="-32" charset="2"/>
        <a:buChar char=""/>
        <a:defRPr sz="1200">
          <a:solidFill>
            <a:srgbClr val="0000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E2B"/>
        </a:buClr>
        <a:buFont typeface="Wingdings" pitchFamily="-32" charset="2"/>
        <a:buChar char=""/>
        <a:defRPr sz="1200">
          <a:solidFill>
            <a:srgbClr val="0000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E2B"/>
        </a:buClr>
        <a:buFont typeface="Wingdings" pitchFamily="-32" charset="2"/>
        <a:buChar char=""/>
        <a:defRPr sz="1200">
          <a:solidFill>
            <a:srgbClr val="0000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E2B"/>
        </a:buClr>
        <a:buFont typeface="Wingdings" pitchFamily="-32" charset="2"/>
        <a:buChar char=""/>
        <a:defRPr sz="1200">
          <a:solidFill>
            <a:srgbClr val="0000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dynamo.org/" TargetMode="External"/><Relationship Id="rId2" Type="http://schemas.openxmlformats.org/officeDocument/2006/relationships/hyperlink" Target="http://airglow.csl.illinois.edu/People/Naray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s.google.com/site/neelsavani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ws-trt.gsfc.nasa.gov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ws-trt.gsfc.nasa.gov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ws-trt.gsfc.nasa.gov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 rot="19570988">
            <a:off x="130175" y="4064000"/>
            <a:ext cx="1965325" cy="506413"/>
          </a:xfrm>
        </p:spPr>
        <p:txBody>
          <a:bodyPr/>
          <a:lstStyle/>
          <a:p>
            <a:pPr eaLnBrk="1" hangingPunct="1"/>
            <a:r>
              <a:rPr lang="en-US" sz="3200" dirty="0"/>
              <a:t>AGENDA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5719763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784927" y="2658805"/>
            <a:ext cx="6853238" cy="25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None/>
            </a:pPr>
            <a:r>
              <a:rPr lang="en-US" sz="2400" b="1" dirty="0">
                <a:solidFill>
                  <a:srgbClr val="800040"/>
                </a:solidFill>
                <a:latin typeface="Arial" charset="0"/>
              </a:rPr>
              <a:t>Brief summary of LWS TR&amp;T Program Status</a:t>
            </a:r>
            <a:r>
              <a:rPr lang="en-US" sz="2000" b="1" dirty="0">
                <a:solidFill>
                  <a:srgbClr val="80004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Lika Guhathakurta, Chuck Goodrich, Bob Leamon </a:t>
            </a:r>
            <a:r>
              <a:rPr lang="en-US" sz="2000" b="1" dirty="0">
                <a:solidFill>
                  <a:srgbClr val="800040"/>
                </a:solidFill>
                <a:latin typeface="Arial" charset="0"/>
              </a:rPr>
              <a:t>from NASA HQ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None/>
            </a:pPr>
            <a:endParaRPr lang="en-US" sz="2000" b="1" dirty="0">
              <a:solidFill>
                <a:srgbClr val="80004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</a:pPr>
            <a:r>
              <a:rPr lang="en-US" sz="2400" b="1" dirty="0">
                <a:solidFill>
                  <a:srgbClr val="800040"/>
                </a:solidFill>
                <a:latin typeface="Arial" charset="0"/>
              </a:rPr>
              <a:t>Comments on current Focus Team and Strategic Capability activities</a:t>
            </a:r>
            <a:r>
              <a:rPr lang="en-US" sz="1800" b="1" dirty="0">
                <a:solidFill>
                  <a:srgbClr val="800040"/>
                </a:solidFill>
                <a:latin typeface="Arial" charset="0"/>
              </a:rPr>
              <a:t> (Team leads)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</a:pPr>
            <a:endParaRPr lang="en-US" sz="1800" b="1" dirty="0">
              <a:solidFill>
                <a:srgbClr val="80004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</a:pPr>
            <a:r>
              <a:rPr lang="en-US" sz="2400" b="1" dirty="0">
                <a:solidFill>
                  <a:srgbClr val="800040"/>
                </a:solidFill>
                <a:latin typeface="Arial" charset="0"/>
              </a:rPr>
              <a:t>Open discussion of LWS TR&amp;T Program and next Focus Topics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None/>
            </a:pPr>
            <a:endParaRPr lang="en-US" sz="2000" b="1" dirty="0">
              <a:solidFill>
                <a:srgbClr val="800040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None/>
            </a:pPr>
            <a:endParaRPr lang="en-US" sz="2000" b="1" dirty="0">
              <a:solidFill>
                <a:srgbClr val="80004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589" y="251012"/>
            <a:ext cx="9610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+mj-lt"/>
              </a:rPr>
              <a:t>LWS TR&amp;T Town Hall Meeting</a:t>
            </a:r>
            <a:br>
              <a:rPr lang="en-US" sz="4400" b="1" dirty="0">
                <a:solidFill>
                  <a:srgbClr val="FFFF00"/>
                </a:solidFill>
                <a:latin typeface="+mj-lt"/>
              </a:rPr>
            </a:br>
            <a:r>
              <a:rPr lang="en-US" sz="4400" b="1" i="1" dirty="0">
                <a:solidFill>
                  <a:srgbClr val="FFFF00"/>
                </a:solidFill>
                <a:latin typeface="+mj-lt"/>
              </a:rPr>
              <a:t>Fall AGU 2011</a:t>
            </a:r>
            <a:endParaRPr lang="en-US" sz="4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US" b="1" dirty="0">
                <a:solidFill>
                  <a:schemeClr val="accent2"/>
                </a:solidFill>
              </a:rPr>
              <a:t>NOTE: The </a:t>
            </a:r>
            <a:r>
              <a:rPr lang="en-US" b="1" dirty="0" err="1">
                <a:solidFill>
                  <a:schemeClr val="accent2"/>
                </a:solidFill>
              </a:rPr>
              <a:t>Heliophysics</a:t>
            </a:r>
            <a:r>
              <a:rPr lang="en-US" b="1" dirty="0">
                <a:solidFill>
                  <a:schemeClr val="accent2"/>
                </a:solidFill>
              </a:rPr>
              <a:t> textbooks</a:t>
            </a:r>
          </a:p>
        </p:txBody>
      </p:sp>
      <p:pic>
        <p:nvPicPr>
          <p:cNvPr id="27651" name="Picture 4" descr="book_cover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6213"/>
            <a:ext cx="384175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191000" y="213030"/>
            <a:ext cx="4953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A three volume </a:t>
            </a:r>
          </a:p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Series, an outgrowth of the</a:t>
            </a:r>
          </a:p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LWS summer school series.</a:t>
            </a:r>
          </a:p>
          <a:p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600" b="1" dirty="0" err="1">
                <a:solidFill>
                  <a:srgbClr val="FFC000"/>
                </a:solidFill>
                <a:latin typeface="+mj-lt"/>
              </a:rPr>
              <a:t>Vol</a:t>
            </a:r>
            <a:r>
              <a:rPr lang="en-US" sz="1600" b="1" dirty="0">
                <a:solidFill>
                  <a:srgbClr val="FFC000"/>
                </a:solidFill>
                <a:latin typeface="+mj-lt"/>
              </a:rPr>
              <a:t> 1  Plasma Physics of the Local Cosmos</a:t>
            </a:r>
          </a:p>
          <a:p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Vol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2  Space Storms and Radiation</a:t>
            </a:r>
          </a:p>
          <a:p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600" b="1" dirty="0" err="1">
                <a:solidFill>
                  <a:srgbClr val="FFC000"/>
                </a:solidFill>
                <a:latin typeface="+mj-lt"/>
              </a:rPr>
              <a:t>Vol</a:t>
            </a:r>
            <a:r>
              <a:rPr lang="en-US" sz="1600" b="1" dirty="0">
                <a:solidFill>
                  <a:srgbClr val="FFC000"/>
                </a:solidFill>
                <a:latin typeface="+mj-lt"/>
              </a:rPr>
              <a:t> 3  Evolving Solar Activity and the Climates of Earth and Space</a:t>
            </a:r>
          </a:p>
          <a:p>
            <a:endParaRPr lang="en-US" sz="1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Summer School Resources: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http/www.vsp.ucar.edu/HeliophysicsSummer School</a:t>
            </a:r>
          </a:p>
          <a:p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NOTE: The </a:t>
            </a:r>
            <a:r>
              <a:rPr lang="en-US" sz="1600" b="1" dirty="0" err="1">
                <a:solidFill>
                  <a:srgbClr val="FFFF00"/>
                </a:solidFill>
                <a:latin typeface="+mj-lt"/>
              </a:rPr>
              <a:t>Heliophysics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 textbooks have been published by </a:t>
            </a:r>
            <a:r>
              <a:rPr lang="en-US" sz="1600" b="1" i="1" dirty="0">
                <a:solidFill>
                  <a:srgbClr val="FFFF00"/>
                </a:solidFill>
                <a:latin typeface="+mj-lt"/>
                <a:hlinkClick r:id="rId3"/>
              </a:rPr>
              <a:t>Cambridge University Press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. All appendices are online. The textbooks do not have 'numerical modeling descriptions' nor 'problem sets'. </a:t>
            </a:r>
          </a:p>
          <a:p>
            <a:endParaRPr lang="en-US" sz="1600" dirty="0">
              <a:solidFill>
                <a:srgbClr val="FFFF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FFFF00"/>
                </a:solidFill>
                <a:latin typeface="+mj-lt"/>
              </a:rPr>
              <a:t>A new set of  </a:t>
            </a:r>
            <a:r>
              <a:rPr lang="en-US" sz="1600" b="1" dirty="0" err="1">
                <a:solidFill>
                  <a:srgbClr val="FFFF00"/>
                </a:solidFill>
                <a:latin typeface="+mj-lt"/>
              </a:rPr>
              <a:t>Heliophysics</a:t>
            </a:r>
            <a:r>
              <a:rPr lang="en-US" sz="1600" b="1" dirty="0">
                <a:solidFill>
                  <a:srgbClr val="FFFF00"/>
                </a:solidFill>
                <a:latin typeface="+mj-lt"/>
              </a:rPr>
              <a:t> summer schools are developing 'numerical modeling descriptions‘ and 'problem sets‘ to aid in teaching.</a:t>
            </a:r>
          </a:p>
          <a:p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114300" y="392113"/>
            <a:ext cx="3963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LWS Graduate Level</a:t>
            </a:r>
          </a:p>
          <a:p>
            <a:r>
              <a:rPr lang="en-US" sz="3200" dirty="0">
                <a:solidFill>
                  <a:srgbClr val="FFFFFF"/>
                </a:solidFill>
                <a:latin typeface="Calibri" pitchFamily="34" charset="0"/>
              </a:rPr>
              <a:t> Education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553255"/>
            <a:ext cx="3972381" cy="530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253" y="672846"/>
            <a:ext cx="9161253" cy="668490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 2009, the NASA Living With a Star joined with the UCAR Visiting Scientist Programs (VSP) to create the </a:t>
            </a:r>
            <a:r>
              <a:rPr lang="en-US" i="1" dirty="0"/>
              <a:t>Jack Eddy Postdoctoral Fellowship Program</a:t>
            </a:r>
            <a:r>
              <a:rPr lang="en-US" dirty="0"/>
              <a:t>. The program matches early career PhDs with experienced scientists at U.S. research institutions. Hosting scientists mentor the </a:t>
            </a:r>
            <a:r>
              <a:rPr lang="en-US" dirty="0" err="1"/>
              <a:t>postdoctorates</a:t>
            </a:r>
            <a:r>
              <a:rPr lang="en-US" dirty="0"/>
              <a:t> during their two-year fellowships. The goal of the program is to train the next generation of researchers needed for the emerging field of </a:t>
            </a:r>
            <a:r>
              <a:rPr lang="en-US" dirty="0" err="1"/>
              <a:t>Heliophysics</a:t>
            </a:r>
            <a:r>
              <a:rPr lang="en-US" dirty="0"/>
              <a:t>.</a:t>
            </a:r>
          </a:p>
          <a:p>
            <a:r>
              <a:rPr lang="en-US" dirty="0"/>
              <a:t>John "Jack" Eddy was a pioneering solar researcher, and he is being honored with the debut of the Jack Eddy Postdoctoral Fellowship. </a:t>
            </a:r>
          </a:p>
          <a:p>
            <a:r>
              <a:rPr lang="en-US" dirty="0"/>
              <a:t>Among his many contributions to solar &amp; climate research, Jack served as editor of </a:t>
            </a:r>
            <a:r>
              <a:rPr lang="en-US" i="1" dirty="0"/>
              <a:t>The Sun, the Earth, and Near-Earth Space: A Guide to the Sun-Earth System,</a:t>
            </a:r>
            <a:r>
              <a:rPr lang="en-US" dirty="0"/>
              <a:t> published by NASA and the Living with a Star program shortly before his death.</a:t>
            </a:r>
          </a:p>
          <a:p>
            <a:r>
              <a:rPr lang="en-US" b="1" dirty="0"/>
              <a:t>2011 Fellows: </a:t>
            </a:r>
          </a:p>
          <a:p>
            <a:pPr>
              <a:buNone/>
            </a:pPr>
            <a:r>
              <a:rPr lang="en-US" dirty="0"/>
              <a:t>1. </a:t>
            </a:r>
            <a:r>
              <a:rPr lang="en-US" b="1" dirty="0" err="1">
                <a:hlinkClick r:id="rId2"/>
              </a:rPr>
              <a:t>Narayan</a:t>
            </a:r>
            <a:r>
              <a:rPr lang="en-US" b="1" dirty="0">
                <a:hlinkClick r:id="rId2"/>
              </a:rPr>
              <a:t> </a:t>
            </a:r>
            <a:r>
              <a:rPr lang="en-US" b="1" dirty="0" err="1">
                <a:hlinkClick r:id="rId2"/>
              </a:rPr>
              <a:t>Chapagain</a:t>
            </a:r>
            <a:r>
              <a:rPr lang="en-US" b="1" dirty="0"/>
              <a:t>, Host: </a:t>
            </a:r>
            <a:r>
              <a:rPr lang="en-US" dirty="0"/>
              <a:t>Jonathan </a:t>
            </a:r>
            <a:r>
              <a:rPr lang="en-US" dirty="0" err="1"/>
              <a:t>Makela</a:t>
            </a:r>
            <a:r>
              <a:rPr lang="en-US" dirty="0"/>
              <a:t>, University of Illinois at Urbana-Champaign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>
                <a:hlinkClick r:id="rId3"/>
              </a:rPr>
              <a:t>Andrés Muñoz-Jaramillo</a:t>
            </a:r>
            <a:r>
              <a:rPr lang="en-US" b="1" dirty="0"/>
              <a:t>, Host: </a:t>
            </a:r>
            <a:r>
              <a:rPr lang="en-US" dirty="0"/>
              <a:t>Edward DeLuca, Harvard-Smithsonian Center for Astrophysics 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b="1" dirty="0">
                <a:hlinkClick r:id="rId4"/>
              </a:rPr>
              <a:t>Neel </a:t>
            </a:r>
            <a:r>
              <a:rPr lang="en-US" b="1" dirty="0" err="1">
                <a:hlinkClick r:id="rId4"/>
              </a:rPr>
              <a:t>Savani</a:t>
            </a:r>
            <a:r>
              <a:rPr lang="en-US" b="1" dirty="0"/>
              <a:t>, Host: </a:t>
            </a:r>
            <a:r>
              <a:rPr lang="en-US" dirty="0"/>
              <a:t>Angelos Vourlidas, U.S. Naval Research Laboratory</a:t>
            </a:r>
          </a:p>
          <a:p>
            <a:r>
              <a:rPr lang="en-US" b="1" dirty="0"/>
              <a:t>2010 Fellows: Nicholas Bunch, Host: </a:t>
            </a:r>
            <a:r>
              <a:rPr lang="en-US" dirty="0"/>
              <a:t>Dr. Maria </a:t>
            </a:r>
            <a:r>
              <a:rPr lang="en-US" dirty="0" err="1"/>
              <a:t>Spasojevic</a:t>
            </a:r>
            <a:r>
              <a:rPr lang="en-US" dirty="0"/>
              <a:t>, Stanford University, </a:t>
            </a:r>
            <a:r>
              <a:rPr lang="en-US" b="1" dirty="0"/>
              <a:t> Liang Zhao: </a:t>
            </a:r>
            <a:r>
              <a:rPr lang="en-US" dirty="0"/>
              <a:t>Dr. Sarah Gibson, National Center for Atmospheric Research, High Altitude Observatory</a:t>
            </a:r>
            <a:endParaRPr lang="en-US" b="1" dirty="0"/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8030" y="172530"/>
            <a:ext cx="6590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+mj-lt"/>
              </a:rPr>
              <a:t>The </a:t>
            </a:r>
            <a:r>
              <a:rPr lang="en-US" sz="2000" b="1" dirty="0" err="1">
                <a:solidFill>
                  <a:srgbClr val="FFFF00"/>
                </a:solidFill>
                <a:latin typeface="+mj-lt"/>
              </a:rPr>
              <a:t>Heliophysics</a:t>
            </a:r>
            <a:r>
              <a:rPr lang="en-US" sz="2000" b="1" dirty="0">
                <a:solidFill>
                  <a:srgbClr val="FFFF00"/>
                </a:solidFill>
                <a:latin typeface="+mj-lt"/>
              </a:rPr>
              <a:t> Postdoctoral Fellowship Program: Renamed to the Jack Eddy Postdoctoral Fellowship</a:t>
            </a:r>
            <a:r>
              <a:rPr lang="en-US" sz="2200" b="1" dirty="0"/>
              <a:t>. </a:t>
            </a:r>
            <a:endParaRPr lang="en-US" sz="22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 err="1"/>
              <a:t>Aron</a:t>
            </a:r>
            <a:r>
              <a:rPr lang="en-US" dirty="0"/>
              <a:t> </a:t>
            </a:r>
            <a:r>
              <a:rPr lang="en-US" dirty="0" err="1"/>
              <a:t>ridley</a:t>
            </a:r>
            <a:r>
              <a:rPr lang="en-US" dirty="0"/>
              <a:t> SC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/>
              <a:t>Gombosi SC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/>
              <a:t>Linker SC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/>
              <a:t>Martens FT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 err="1"/>
              <a:t>Lotko</a:t>
            </a:r>
            <a:r>
              <a:rPr lang="en-US" dirty="0"/>
              <a:t> FT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 err="1"/>
              <a:t>Gopal</a:t>
            </a:r>
            <a:r>
              <a:rPr lang="en-US" dirty="0"/>
              <a:t> FT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 dirty="0" err="1"/>
              <a:t>Fontenal</a:t>
            </a:r>
            <a:r>
              <a:rPr lang="en-US" dirty="0"/>
              <a:t> FT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71688"/>
            <a:ext cx="7772400" cy="369332"/>
          </a:xfrm>
        </p:spPr>
        <p:txBody>
          <a:bodyPr/>
          <a:lstStyle/>
          <a:p>
            <a:r>
              <a:rPr lang="en-US"/>
              <a:t>Mason FT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7363" y="280962"/>
            <a:ext cx="6681787" cy="6096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TR&amp;T Steering Committee</a:t>
            </a:r>
          </a:p>
        </p:txBody>
      </p:sp>
      <p:sp>
        <p:nvSpPr>
          <p:cNvPr id="1098756" name="Rectangle 4"/>
          <p:cNvSpPr>
            <a:spLocks noChangeArrowheads="1"/>
          </p:cNvSpPr>
          <p:nvPr/>
        </p:nvSpPr>
        <p:spPr bwMode="auto">
          <a:xfrm>
            <a:off x="411163" y="1793875"/>
            <a:ext cx="3962400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None/>
            </a:pPr>
            <a:r>
              <a:rPr lang="en-US" sz="1800" b="1" i="1" dirty="0">
                <a:solidFill>
                  <a:schemeClr val="accent2"/>
                </a:solidFill>
                <a:latin typeface="Arial" charset="0"/>
              </a:rPr>
              <a:t>New Membership for 2012 established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Blip>
                <a:blip r:embed="rId2"/>
              </a:buBlip>
            </a:pPr>
            <a:endParaRPr lang="en-US" sz="1800" b="1" i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/>
        </p:nvSpPr>
        <p:spPr bwMode="auto">
          <a:xfrm>
            <a:off x="4906962" y="4925848"/>
            <a:ext cx="3856037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None/>
            </a:pP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Agency </a:t>
            </a:r>
            <a:r>
              <a:rPr lang="en-US" sz="1800" b="1" i="1" dirty="0" err="1">
                <a:solidFill>
                  <a:srgbClr val="000099"/>
                </a:solidFill>
                <a:latin typeface="Arial" charset="0"/>
              </a:rPr>
              <a:t>Liasion</a:t>
            </a: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: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NOAA (Terry Onsager)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NSF (Farzad </a:t>
            </a:r>
            <a:r>
              <a:rPr lang="en-US" sz="1800" b="1" i="1" dirty="0" err="1">
                <a:solidFill>
                  <a:srgbClr val="000099"/>
                </a:solidFill>
                <a:latin typeface="Arial" charset="0"/>
              </a:rPr>
              <a:t>Kamlabadi</a:t>
            </a: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AFSOR (?) 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CCMC (Michael Hesse/</a:t>
            </a:r>
            <a:r>
              <a:rPr lang="en-US" sz="1800" b="1" i="1" dirty="0" err="1">
                <a:solidFill>
                  <a:srgbClr val="000099"/>
                </a:solidFill>
                <a:latin typeface="Arial" charset="0"/>
              </a:rPr>
              <a:t>Masha</a:t>
            </a: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 Kuznetsova)</a:t>
            </a:r>
          </a:p>
          <a:p>
            <a:pPr marL="341313" indent="-341313" eaLnBrk="1" hangingPunct="1">
              <a:lnSpc>
                <a:spcPct val="80000"/>
              </a:lnSpc>
              <a:spcBef>
                <a:spcPct val="20000"/>
              </a:spcBef>
              <a:buClr>
                <a:srgbClr val="DDC428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1" i="1" dirty="0">
                <a:solidFill>
                  <a:srgbClr val="000099"/>
                </a:solidFill>
                <a:latin typeface="Arial" charset="0"/>
              </a:rPr>
              <a:t>Neal Zapp NASA (SRAG/JSC)</a:t>
            </a:r>
          </a:p>
        </p:txBody>
      </p:sp>
      <p:sp>
        <p:nvSpPr>
          <p:cNvPr id="1098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85247" y="1718442"/>
            <a:ext cx="4085787" cy="2973122"/>
          </a:xfrm>
          <a:noFill/>
          <a:ln/>
        </p:spPr>
        <p:txBody>
          <a:bodyPr/>
          <a:lstStyle/>
          <a:p>
            <a:pPr algn="just"/>
            <a:r>
              <a:rPr lang="en-US" dirty="0"/>
              <a:t>Establishing and continually updating targets and top-level priorities;</a:t>
            </a:r>
          </a:p>
          <a:p>
            <a:pPr algn="just"/>
            <a:r>
              <a:rPr lang="en-US" dirty="0"/>
              <a:t>Measuring the progress of the program in meeting science goals and objectives;</a:t>
            </a:r>
          </a:p>
          <a:p>
            <a:pPr algn="just"/>
            <a:r>
              <a:rPr lang="en-US" dirty="0"/>
              <a:t>Providing mechanisms for monitoring how well products that result from the program are transferred into societal benefits.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4326" y="2998789"/>
            <a:ext cx="4162425" cy="1762125"/>
            <a:chOff x="-11" y="1762"/>
            <a:chExt cx="2622" cy="1110"/>
          </a:xfrm>
        </p:grpSpPr>
        <p:sp>
          <p:nvSpPr>
            <p:cNvPr id="1098759" name="Text Box 7"/>
            <p:cNvSpPr txBox="1">
              <a:spLocks noChangeArrowheads="1"/>
            </p:cNvSpPr>
            <p:nvPr/>
          </p:nvSpPr>
          <p:spPr bwMode="auto">
            <a:xfrm>
              <a:off x="16" y="1762"/>
              <a:ext cx="2595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SC has broad science and application community representation and rotating membership, who will support NASA Headquarters in:</a:t>
              </a:r>
            </a:p>
          </p:txBody>
        </p:sp>
        <p:sp>
          <p:nvSpPr>
            <p:cNvPr id="1098760" name="Rectangle 8"/>
            <p:cNvSpPr>
              <a:spLocks noChangeArrowheads="1"/>
            </p:cNvSpPr>
            <p:nvPr/>
          </p:nvSpPr>
          <p:spPr bwMode="auto">
            <a:xfrm>
              <a:off x="-11" y="1789"/>
              <a:ext cx="2583" cy="1083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3849" y="948908"/>
            <a:ext cx="8246855" cy="5995358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</a:rPr>
              <a:t>Bill Abbett, UC Berkeley                                  Chair &amp; few more membership pending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Geoff Crowley, ASTRA, LLC                                                          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Frank Eparvier, LASP, UC Boulder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Tamas </a:t>
            </a:r>
            <a:r>
              <a:rPr lang="en-US" sz="1600" dirty="0" err="1">
                <a:solidFill>
                  <a:srgbClr val="0000FF"/>
                </a:solidFill>
              </a:rPr>
              <a:t>Gambosi</a:t>
            </a:r>
            <a:r>
              <a:rPr lang="en-US" sz="1600" dirty="0">
                <a:solidFill>
                  <a:srgbClr val="0000FF"/>
                </a:solidFill>
              </a:rPr>
              <a:t>, U Michigan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Chuck Goodrich, George Mason U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Justin Kasper, SAO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Barry </a:t>
            </a:r>
            <a:r>
              <a:rPr lang="en-US" sz="1600" dirty="0" err="1">
                <a:solidFill>
                  <a:srgbClr val="0000FF"/>
                </a:solidFill>
              </a:rPr>
              <a:t>Mauk</a:t>
            </a:r>
            <a:r>
              <a:rPr lang="en-US" sz="1600" dirty="0">
                <a:solidFill>
                  <a:srgbClr val="0000FF"/>
                </a:solidFill>
              </a:rPr>
              <a:t>, JHU APL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Pete Riley, Pred. Science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Karel </a:t>
            </a:r>
            <a:r>
              <a:rPr lang="en-US" sz="1600" dirty="0" err="1">
                <a:solidFill>
                  <a:srgbClr val="0000FF"/>
                </a:solidFill>
              </a:rPr>
              <a:t>Schryver</a:t>
            </a:r>
            <a:r>
              <a:rPr lang="en-US" sz="1600" dirty="0">
                <a:solidFill>
                  <a:srgbClr val="0000FF"/>
                </a:solidFill>
              </a:rPr>
              <a:t>, LMSSL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Nathan </a:t>
            </a:r>
            <a:r>
              <a:rPr lang="en-US" sz="1600" dirty="0" err="1">
                <a:solidFill>
                  <a:srgbClr val="0000FF"/>
                </a:solidFill>
              </a:rPr>
              <a:t>Schwadron</a:t>
            </a:r>
            <a:r>
              <a:rPr lang="en-US" sz="1600" dirty="0">
                <a:solidFill>
                  <a:srgbClr val="0000FF"/>
                </a:solidFill>
              </a:rPr>
              <a:t>, UNH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Harlan Spence, UNH </a:t>
            </a:r>
            <a:br>
              <a:rPr lang="en-US" sz="1600" dirty="0">
                <a:solidFill>
                  <a:srgbClr val="0000FF"/>
                </a:solidFill>
              </a:rPr>
            </a:b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Amitava Bhattacharjee,  Outgoing Chair,   UNH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	</a:t>
            </a:r>
            <a:br>
              <a:rPr lang="en-US" sz="1600" dirty="0"/>
            </a:br>
            <a:r>
              <a:rPr lang="en-US" sz="1600" dirty="0" err="1">
                <a:solidFill>
                  <a:srgbClr val="0000FF"/>
                </a:solidFill>
              </a:rPr>
              <a:t>Liason</a:t>
            </a:r>
            <a:r>
              <a:rPr lang="en-US" sz="1600" dirty="0">
                <a:solidFill>
                  <a:srgbClr val="0000FF"/>
                </a:solidFill>
              </a:rPr>
              <a:t> to TR&amp;T SC:</a:t>
            </a:r>
            <a:br>
              <a:rPr lang="en-US" sz="1600" dirty="0"/>
            </a:br>
            <a:r>
              <a:rPr lang="en-US" sz="1600" dirty="0"/>
              <a:t>Terry Onsager, NOAA SWPC </a:t>
            </a:r>
            <a:br>
              <a:rPr lang="en-US" sz="1600" dirty="0"/>
            </a:br>
            <a:r>
              <a:rPr lang="en-US" sz="1600" dirty="0" err="1"/>
              <a:t>Farzaad</a:t>
            </a:r>
            <a:r>
              <a:rPr lang="en-US" sz="1600" dirty="0"/>
              <a:t> Kamalabadi, NSF </a:t>
            </a:r>
            <a:br>
              <a:rPr lang="en-US" sz="1600" dirty="0"/>
            </a:br>
            <a:r>
              <a:rPr lang="en-US" sz="1600" dirty="0"/>
              <a:t>?, AFOSR </a:t>
            </a:r>
            <a:br>
              <a:rPr lang="en-US" sz="1600" dirty="0"/>
            </a:br>
            <a:r>
              <a:rPr lang="en-US" sz="1600" dirty="0" err="1"/>
              <a:t>Masha</a:t>
            </a:r>
            <a:r>
              <a:rPr lang="en-US" sz="1600" dirty="0"/>
              <a:t> Kuznetsova, CCMC</a:t>
            </a:r>
            <a:br>
              <a:rPr lang="en-US" sz="1600" dirty="0"/>
            </a:br>
            <a:r>
              <a:rPr lang="en-US" sz="1600" dirty="0"/>
              <a:t>Neal Zapp SRAG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Project &amp; Mission Scientists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/>
              <a:t>Dean Pesnell, Dave  Sibeck, Adam Szabo, </a:t>
            </a:r>
            <a:br>
              <a:rPr lang="en-US" sz="1600" dirty="0"/>
            </a:br>
            <a:r>
              <a:rPr lang="en-US" sz="1600" dirty="0"/>
              <a:t>Chris St.cyr, Nicky Fox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062162" y="242348"/>
            <a:ext cx="7081837" cy="646331"/>
          </a:xfrm>
          <a:ln>
            <a:noFill/>
          </a:ln>
        </p:spPr>
        <p:txBody>
          <a:bodyPr/>
          <a:lstStyle/>
          <a:p>
            <a:pPr>
              <a:buFont typeface="Wingdings" pitchFamily="-32" charset="2"/>
              <a:buNone/>
            </a:pPr>
            <a:r>
              <a:rPr lang="en-US" sz="3600" b="1" dirty="0">
                <a:solidFill>
                  <a:srgbClr val="FFFF00"/>
                </a:solidFill>
                <a:latin typeface="+mj-lt"/>
              </a:rPr>
              <a:t>New SC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9917" y="4244204"/>
            <a:ext cx="31004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+mj-lt"/>
              </a:rPr>
              <a:t>Ex Officio:</a:t>
            </a:r>
            <a:br>
              <a:rPr lang="en-US" sz="1600" b="1" dirty="0">
                <a:solidFill>
                  <a:srgbClr val="0000FF"/>
                </a:solidFill>
                <a:latin typeface="+mj-lt"/>
              </a:rPr>
            </a:br>
            <a:r>
              <a:rPr lang="en-US" sz="1600" b="1" dirty="0">
                <a:latin typeface="+mj-lt"/>
              </a:rPr>
              <a:t>Lika Guhathakurta, Lead Program Scientist, NASA HQ 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Bob Leamon, NASA HQ , LWS Discipline Scientist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Mona Kessel, RBSP Program Scientist 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Jeff Newmark, Solar &amp; </a:t>
            </a:r>
            <a:r>
              <a:rPr lang="en-US" sz="1600" b="1" dirty="0" err="1">
                <a:latin typeface="+mj-lt"/>
              </a:rPr>
              <a:t>Helio</a:t>
            </a:r>
            <a:r>
              <a:rPr lang="en-US" sz="1600" b="1" dirty="0">
                <a:latin typeface="+mj-lt"/>
              </a:rPr>
              <a:t> Discipline Scientist</a:t>
            </a:r>
            <a:br>
              <a:rPr lang="en-US" b="1" dirty="0">
                <a:latin typeface="+mj-lt"/>
              </a:rPr>
            </a:b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50323" y="4412593"/>
            <a:ext cx="7718425" cy="2209836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SDO Data Analysis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Tx/>
              <a:buBlip>
                <a:blip r:embed="rId4"/>
              </a:buBlip>
            </a:pPr>
            <a:r>
              <a:rPr lang="en-US" sz="1800" i="1" dirty="0">
                <a:latin typeface="Arial" charset="0"/>
              </a:rPr>
              <a:t> 47 proposals, 13 funded, average $109 K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Sun-Climate Theme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Blip>
                <a:blip r:embed="rId4"/>
              </a:buBlip>
            </a:pPr>
            <a:r>
              <a:rPr lang="en-US" sz="1800" i="1" dirty="0">
                <a:latin typeface="Arial" charset="0"/>
              </a:rPr>
              <a:t> 18 proposals, 7 funded, average $128 K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Blip>
                <a:blip r:embed="rId3"/>
              </a:buBlip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Workshops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Blip>
                <a:blip r:embed="rId4"/>
              </a:buBlip>
            </a:pPr>
            <a:r>
              <a:rPr lang="en-US" sz="2000" i="1" dirty="0">
                <a:latin typeface="Arial" charset="0"/>
              </a:rPr>
              <a:t>	4</a:t>
            </a:r>
            <a:r>
              <a:rPr lang="en-US" sz="1800" i="1" dirty="0">
                <a:latin typeface="Arial" charset="0"/>
              </a:rPr>
              <a:t> proposals, 2 funded, average $34 K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046163" y="1169988"/>
            <a:ext cx="7705725" cy="2899256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Blip>
                <a:blip r:embed="rId3"/>
              </a:buBlip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4 New Focus Teams in 2011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Tx/>
              <a:buBlip>
                <a:blip r:embed="rId4"/>
              </a:buBlip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Jets in the Solar Atmosphere and their Effects in the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Heliosphere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.</a:t>
            </a:r>
            <a:r>
              <a:rPr lang="en-US" sz="1800" i="1" dirty="0">
                <a:latin typeface="Arial" charset="0"/>
              </a:rPr>
              <a:t> 14 proposals, 6 funded (some partial), average $93 K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Tx/>
              <a:buBlip>
                <a:blip r:embed="rId4"/>
              </a:buBlip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Factors that Control the Highly Variable Intensity and Evolution of Solar Particle Events. </a:t>
            </a:r>
            <a:r>
              <a:rPr lang="en-US" sz="1800" i="1" dirty="0">
                <a:latin typeface="Arial" charset="0"/>
              </a:rPr>
              <a:t>17 proposals, 6 funded, average $111 K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 typeface="Wingdings" pitchFamily="-32" charset="2"/>
              <a:buBlip>
                <a:blip r:embed="rId4"/>
              </a:buBlip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Incorporating Plasma Waves in Models of the Radiation Belts and Ring Current. </a:t>
            </a:r>
            <a:r>
              <a:rPr lang="en-US" sz="1800" i="1" dirty="0">
                <a:latin typeface="Arial" charset="0"/>
              </a:rPr>
              <a:t>19 proposals, 5 funded, average $118 K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Blip>
                <a:blip r:embed="rId4"/>
              </a:buBlip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Low-To Mid-Latitude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Ionospheric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Irregularities and Turbulence. </a:t>
            </a:r>
            <a:br>
              <a:rPr lang="en-US" sz="1800" dirty="0">
                <a:solidFill>
                  <a:srgbClr val="0000FF"/>
                </a:solidFill>
                <a:latin typeface="Arial" charset="0"/>
              </a:rPr>
            </a:br>
            <a:r>
              <a:rPr lang="en-US" sz="1800" i="1" dirty="0">
                <a:latin typeface="Arial" charset="0"/>
              </a:rPr>
              <a:t>21 proposals, 5 funded, average $105 K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0616" y="290373"/>
            <a:ext cx="666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+mj-lt"/>
              </a:rPr>
              <a:t>Proposals and Awards 2010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87795" y="2263392"/>
            <a:ext cx="7346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None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82441" y="1269466"/>
            <a:ext cx="7378700" cy="3816429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None/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ROSES 2011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 typeface="Wingdings" pitchFamily="-32" charset="2"/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Released Nov. 2011; </a:t>
            </a:r>
            <a:r>
              <a:rPr lang="en-US" sz="2200" dirty="0" err="1">
                <a:solidFill>
                  <a:srgbClr val="0000FF"/>
                </a:solidFill>
                <a:latin typeface="Arial" charset="0"/>
              </a:rPr>
              <a:t>NOIs</a:t>
            </a:r>
            <a:r>
              <a:rPr lang="en-US" sz="2200" dirty="0">
                <a:solidFill>
                  <a:srgbClr val="0000FF"/>
                </a:solidFill>
                <a:latin typeface="Arial" charset="0"/>
              </a:rPr>
              <a:t> due next week, Proposals late Feb. 2012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 typeface="Wingdings" pitchFamily="-32" charset="2"/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3 </a:t>
            </a:r>
            <a:r>
              <a:rPr lang="en-US" sz="2200" dirty="0" err="1">
                <a:solidFill>
                  <a:srgbClr val="0000FF"/>
                </a:solidFill>
                <a:latin typeface="Arial" charset="0"/>
              </a:rPr>
              <a:t>FSTs</a:t>
            </a:r>
            <a:r>
              <a:rPr lang="en-US" sz="2200" dirty="0">
                <a:solidFill>
                  <a:srgbClr val="0000FF"/>
                </a:solidFill>
                <a:latin typeface="Arial" charset="0"/>
              </a:rPr>
              <a:t>, Sun Climate Theme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709"/>
              </a:buClr>
              <a:buFont typeface="Wingdings" pitchFamily="-32" charset="2"/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No Tools and Methods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 typeface="Wingdings" pitchFamily="-32" charset="2"/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New opportunity NASA/NSF Partnership For Collaborative Space Weather Modeling (renamed from Strategic Capability )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709"/>
              </a:buClr>
              <a:buFont typeface="Wingdings" pitchFamily="-32" charset="2"/>
              <a:buBlip>
                <a:blip r:embed="rId3"/>
              </a:buBlip>
            </a:pPr>
            <a:r>
              <a:rPr lang="en-US" sz="2200" dirty="0">
                <a:solidFill>
                  <a:srgbClr val="0000FF"/>
                </a:solidFill>
                <a:latin typeface="Arial" charset="0"/>
              </a:rPr>
              <a:t>Proposal selection June/July 2012; Funding October 2012 (FY13)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782108" y="5340689"/>
            <a:ext cx="7378700" cy="52322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 eaLnBrk="1" hangingPunct="1">
              <a:spcBef>
                <a:spcPct val="20000"/>
              </a:spcBef>
              <a:buClr>
                <a:srgbClr val="DDC428"/>
              </a:buClr>
              <a:buFont typeface="Wingdings" pitchFamily="-32" charset="2"/>
              <a:buBlip>
                <a:blip r:embed="rId4"/>
              </a:buBlip>
            </a:pPr>
            <a:r>
              <a:rPr lang="en-US" sz="2800" dirty="0">
                <a:solidFill>
                  <a:srgbClr val="0000FF"/>
                </a:solidFill>
                <a:latin typeface="Arial" charset="0"/>
              </a:rPr>
              <a:t>TR&amp;T email: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hlinkClick r:id="rId5"/>
              </a:rPr>
              <a:t> lws.trt@nasa.gov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536" y="221358"/>
            <a:ext cx="6505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j-lt"/>
              </a:rPr>
              <a:t>Proposal Topics for ROSES 2011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340" name="Group 60"/>
          <p:cNvGraphicFramePr>
            <a:graphicFrameLocks noGrp="1"/>
          </p:cNvGraphicFramePr>
          <p:nvPr/>
        </p:nvGraphicFramePr>
        <p:xfrm>
          <a:off x="101604" y="1154852"/>
          <a:ext cx="8942387" cy="5669280"/>
        </p:xfrm>
        <a:graphic>
          <a:graphicData uri="http://schemas.openxmlformats.org/drawingml/2006/table">
            <a:tbl>
              <a:tblPr/>
              <a:tblGrid>
                <a:gridCol w="149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2006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2007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2008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2010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2011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Predict emergence of solar active regions before visible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Magnetic Connection of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Photosphere and Low Corona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Properties of the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Solar Dynamo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that affect Irradiance and Active Regions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Behavior of the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Plasmasphere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and its Influence on the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Iono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-/Magnetosphere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Jets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in the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Solar Atmosphere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and their Effects in the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Heliosphere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Interaction between the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magnetotail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 and the inner magnetosphere and the impact of that interaction on the radiation belt environment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Understand how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flares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accelerate particles near the Sun and contribution to large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SEP events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Modulation of Galactic Cosmic Rays,… due to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Long-term Solar Activity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Use Inner Heliosphere Obs. to Better Constrain CME and SEP Models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Origin and Nature of the Slow Solar Wind, and its effect on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Helio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 Structures,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and SEP Transport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Factors that Control the Highly Variable Intensity and Evolution of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Solar Particle Events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Atmosphere-Ionosphere Coupling During Stratospheric Sudden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Warmings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Plasma redistribution during storms in the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ITM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system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Daily Variability in the Thermosphere and Ionosphere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Integrate Non-MHD/Kinetic Effects into Global Models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Predict the Onset and Space Weather Impacts of Fast CMEs/Eruptive Flares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Incorporating Plasma Waves in Models of the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Radiation Belts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and Ring Current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Flare Dynamics in the Lower Solar Atmosphere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Middle and low latitude sources, effects, and  distribution of large electron density gradients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Combined Modelling of Loss, Acceleration, and Transport of Magnetospheric Electrons, Protons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Response of ITM Composition and Temperature due to Solar XUV and Energetic Particle Variation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Plasma-Neutral Gas Coupling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Low-To Mid-Latitude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Ionospheric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Irregularities and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  <a:cs typeface="Arial" charset="0"/>
                        </a:rPr>
                        <a:t>Turbulence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07" charset="-128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Solar origins of irradiance variations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Prediction of the Interplanetary Magnetic Field Vector Bz at L1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The Sun-Climate Strategic Theme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The Sun-Climate Strategic Theme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-107" charset="0"/>
                          <a:ea typeface="ＭＳ Ｐゴシック" pitchFamily="-107" charset="-128"/>
                        </a:rPr>
                        <a:t>The Sun-Climate Strategic Theme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80" name="Text Box 44"/>
          <p:cNvSpPr txBox="1">
            <a:spLocks noChangeArrowheads="1"/>
          </p:cNvSpPr>
          <p:nvPr/>
        </p:nvSpPr>
        <p:spPr bwMode="auto">
          <a:xfrm>
            <a:off x="2271713" y="271463"/>
            <a:ext cx="5613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+mj-lt"/>
              </a:rPr>
              <a:t>LWS TR&amp;T Focus Topics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163554"/>
            <a:ext cx="8367623" cy="6703374"/>
          </a:xfrm>
          <a:ln>
            <a:noFill/>
          </a:ln>
        </p:spPr>
        <p:txBody>
          <a:bodyPr/>
          <a:lstStyle/>
          <a:p>
            <a:r>
              <a:rPr lang="en-US" b="1" dirty="0"/>
              <a:t>New opportunity for development of Strategic Capabilities addressing goals of the LWS and NSWP programs.   </a:t>
            </a:r>
          </a:p>
          <a:p>
            <a:pPr lvl="2"/>
            <a:r>
              <a:rPr lang="en-US" sz="1800" dirty="0"/>
              <a:t>Funding (~$4 M) to start in FY2013  </a:t>
            </a:r>
          </a:p>
          <a:p>
            <a:pPr lvl="2"/>
            <a:r>
              <a:rPr lang="en-US" sz="1800" dirty="0"/>
              <a:t>5-8 awards of up to 5 years each</a:t>
            </a:r>
          </a:p>
          <a:p>
            <a:pPr lvl="2"/>
            <a:r>
              <a:rPr lang="en-US" sz="1800" dirty="0"/>
              <a:t>Mid term review </a:t>
            </a:r>
          </a:p>
          <a:p>
            <a:pPr lvl="1"/>
            <a:r>
              <a:rPr lang="en-US" sz="1800" b="1" dirty="0"/>
              <a:t>Proposals must specify the </a:t>
            </a:r>
            <a:r>
              <a:rPr lang="en-US" sz="1800" b="1" dirty="0">
                <a:solidFill>
                  <a:srgbClr val="FF0000"/>
                </a:solidFill>
              </a:rPr>
              <a:t>science focus</a:t>
            </a:r>
            <a:r>
              <a:rPr lang="en-US" sz="1800" b="1" dirty="0"/>
              <a:t> of project </a:t>
            </a:r>
          </a:p>
          <a:p>
            <a:pPr lvl="2"/>
            <a:r>
              <a:rPr lang="en-US" sz="1800" dirty="0"/>
              <a:t>Should address  problems poised for major advance</a:t>
            </a:r>
          </a:p>
          <a:p>
            <a:pPr lvl="2"/>
            <a:r>
              <a:rPr lang="en-US" sz="1800" dirty="0"/>
              <a:t>Demonstrate the transformative nature of project</a:t>
            </a:r>
          </a:p>
          <a:p>
            <a:pPr lvl="2"/>
            <a:r>
              <a:rPr lang="en-US" sz="1800" dirty="0"/>
              <a:t>Demonstrate critical contribution to LWS and NSWP</a:t>
            </a:r>
          </a:p>
          <a:p>
            <a:pPr lvl="1"/>
            <a:r>
              <a:rPr lang="en-US" sz="1800" b="1" dirty="0"/>
              <a:t>Proposals must specify </a:t>
            </a:r>
            <a:r>
              <a:rPr lang="en-US" sz="1800" b="1" dirty="0">
                <a:solidFill>
                  <a:srgbClr val="FF0000"/>
                </a:solidFill>
              </a:rPr>
              <a:t>specific deliverables </a:t>
            </a:r>
            <a:r>
              <a:rPr lang="en-US" sz="1800" b="1" dirty="0"/>
              <a:t>and provide a development/management plan for their development and delivery</a:t>
            </a:r>
          </a:p>
          <a:p>
            <a:pPr lvl="2"/>
            <a:r>
              <a:rPr lang="en-US" sz="1800" dirty="0"/>
              <a:t>Demonstrate how deliverables will provide a transformative step toward LWS/NWSP goals</a:t>
            </a:r>
          </a:p>
          <a:p>
            <a:pPr lvl="2"/>
            <a:r>
              <a:rPr lang="en-US" sz="1800" dirty="0"/>
              <a:t>Demonstrate need and importance of deliverables to scientific and operation communities</a:t>
            </a:r>
          </a:p>
          <a:p>
            <a:pPr lvl="1"/>
            <a:r>
              <a:rPr lang="en-US" sz="1800" b="1" dirty="0"/>
              <a:t>Proposals should specify how results of LWS Focused Science Teams and other current research will be assimilated </a:t>
            </a:r>
          </a:p>
          <a:p>
            <a:pPr lvl="2">
              <a:buNone/>
            </a:pPr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9356" y="234408"/>
            <a:ext cx="676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+mj-lt"/>
              </a:rPr>
              <a:t>NASA/NSF Partnership For Collaborative Space Weather Modeling (ROSES 2011)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065838"/>
            <a:chOff x="0" y="0"/>
            <a:chExt cx="5760" cy="3821"/>
          </a:xfrm>
        </p:grpSpPr>
        <p:pic>
          <p:nvPicPr>
            <p:cNvPr id="4100" name="Picture 2" descr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3" descr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" y="2800"/>
              <a:ext cx="4607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423025" y="2292350"/>
            <a:ext cx="2627313" cy="25400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0">
                <a:solidFill>
                  <a:srgbClr val="0000FF"/>
                </a:solidFill>
              </a:rPr>
              <a:t>TR&amp;T website:  </a:t>
            </a:r>
            <a:r>
              <a:rPr lang="en-US" sz="1000" b="0" u="sng">
                <a:solidFill>
                  <a:srgbClr val="009999"/>
                </a:solidFill>
                <a:hlinkClick r:id="rId5"/>
              </a:rPr>
              <a:t> </a:t>
            </a:r>
            <a:r>
              <a:rPr lang="en-US" sz="1000" b="0" u="sng">
                <a:hlinkClick r:id="rId5"/>
              </a:rPr>
              <a:t>http://lws-trt.gsfc.nasa.gov</a:t>
            </a:r>
            <a:endParaRPr lang="en-US" sz="10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63600" y="1583267"/>
            <a:ext cx="7264400" cy="4969933"/>
            <a:chOff x="0" y="0"/>
            <a:chExt cx="5760" cy="3821"/>
          </a:xfrm>
        </p:grpSpPr>
        <p:pic>
          <p:nvPicPr>
            <p:cNvPr id="4100" name="Picture 2" descr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3" descr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2" y="2800"/>
              <a:ext cx="4607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423025" y="2292350"/>
            <a:ext cx="2627313" cy="25400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0">
                <a:solidFill>
                  <a:srgbClr val="0000FF"/>
                </a:solidFill>
              </a:rPr>
              <a:t>TR&amp;T website:  </a:t>
            </a:r>
            <a:r>
              <a:rPr lang="en-US" sz="1000" b="0" u="sng">
                <a:solidFill>
                  <a:srgbClr val="009999"/>
                </a:solidFill>
                <a:hlinkClick r:id="rId5"/>
              </a:rPr>
              <a:t> </a:t>
            </a:r>
            <a:r>
              <a:rPr lang="en-US" sz="1000" b="0" u="sng">
                <a:hlinkClick r:id="rId5"/>
              </a:rPr>
              <a:t>http://lws-trt.gsfc.nasa.gov</a:t>
            </a:r>
            <a:endParaRPr lang="en-US" sz="1000" b="0"/>
          </a:p>
        </p:txBody>
      </p:sp>
      <p:sp>
        <p:nvSpPr>
          <p:cNvPr id="6" name="TextBox 5"/>
          <p:cNvSpPr txBox="1"/>
          <p:nvPr/>
        </p:nvSpPr>
        <p:spPr>
          <a:xfrm>
            <a:off x="2091266" y="2693986"/>
            <a:ext cx="5452534" cy="37240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200" dirty="0"/>
              <a:t>How would you, the community, like to see this improved?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&amp;T_StrategicPlan">
  <a:themeElements>
    <a:clrScheme name="TR&amp;T_StrategicPl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&amp;T_StrategicPlan">
      <a:majorFont>
        <a:latin typeface="Arial"/>
        <a:ea typeface="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32" charset="0"/>
            <a:ea typeface="Osaka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32" charset="0"/>
            <a:ea typeface="Osaka" pitchFamily="-32" charset="-128"/>
          </a:defRPr>
        </a:defPPr>
      </a:lstStyle>
    </a:lnDef>
  </a:objectDefaults>
  <a:extraClrSchemeLst>
    <a:extraClrScheme>
      <a:clrScheme name="TR&amp;T_Strategic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&amp;T_Strategic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&amp;T_Strategic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&amp;T_Strategic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&amp;T_Strategic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&amp;T_Strategic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&amp;T_Strategic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&amp;T_Strategic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&amp;T_Strategic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&amp;T_Strategic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&amp;T_Strategic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&amp;T_Strategic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29418</TotalTime>
  <Words>1405</Words>
  <Application>Microsoft Office PowerPoint</Application>
  <PresentationFormat>On-screen Show (4:3)</PresentationFormat>
  <Paragraphs>150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Tahoma</vt:lpstr>
      <vt:lpstr>Times New Roman</vt:lpstr>
      <vt:lpstr>Verdana</vt:lpstr>
      <vt:lpstr>Wingdings</vt:lpstr>
      <vt:lpstr>TR&amp;T_StrategicPlan</vt:lpstr>
      <vt:lpstr>PowerPoint Presentation</vt:lpstr>
      <vt:lpstr>TR&amp;T Steering Committee</vt:lpstr>
      <vt:lpstr>Bill Abbett, UC Berkeley                                  Chair &amp; few more membership pending Geoff Crowley, ASTRA, LLC                                                           Frank Eparvier, LASP, UC Boulder Tamas Gambosi, U Michigan Chuck Goodrich, George Mason U Justin Kasper, SAO Barry Mauk, JHU APL Pete Riley, Pred. Science Karel Schryver, LMSSL Nathan Schwadron, UNH Harlan Spence, UNH   Amitava Bhattacharjee,  Outgoing Chair,   UNH   Liason to TR&amp;T SC: Terry Onsager, NOAA SWPC  Farzaad Kamalabadi, NSF  ?, AFOSR  Masha Kuznetsova, CCMC Neal Zapp SRAG  Project &amp; Mission Scientists Dean Pesnell, Dave  Sibeck, Adam Szabo,  Chris St.cyr, Nicky Fox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Tamas Gombosi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Suggested 5 Year Strategic Goals</dc:title>
  <dc:creator>Lika</dc:creator>
  <cp:lastModifiedBy>Guhathakurta, Madhulika (HQ-DJ000)</cp:lastModifiedBy>
  <cp:revision>356</cp:revision>
  <cp:lastPrinted>2007-02-11T19:31:06Z</cp:lastPrinted>
  <dcterms:created xsi:type="dcterms:W3CDTF">2011-11-17T15:50:08Z</dcterms:created>
  <dcterms:modified xsi:type="dcterms:W3CDTF">2020-08-22T01:02:45Z</dcterms:modified>
</cp:coreProperties>
</file>