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73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00"/>
    <a:srgbClr val="FFCC66"/>
    <a:srgbClr val="FF8000"/>
    <a:srgbClr val="002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35" autoAdjust="0"/>
  </p:normalViewPr>
  <p:slideViewPr>
    <p:cSldViewPr snapToGrid="0" snapToObjects="1">
      <p:cViewPr varScale="1">
        <p:scale>
          <a:sx n="157" d="100"/>
          <a:sy n="157" d="100"/>
        </p:scale>
        <p:origin x="-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BAD92-CAE0-094E-B893-53D14ED510C3}" type="datetimeFigureOut">
              <a:rPr lang="en-US" smtClean="0">
                <a:latin typeface="Times"/>
              </a:rPr>
              <a:pPr/>
              <a:t>12/1/11</a:t>
            </a:fld>
            <a:endParaRPr lang="en-US" dirty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E748C-0756-4049-95EA-AF7614C5C1BA}" type="slidenum">
              <a:rPr lang="en-US" smtClean="0">
                <a:latin typeface="Times"/>
              </a:rPr>
              <a:pPr/>
              <a:t>‹#›</a:t>
            </a:fld>
            <a:endParaRPr 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86491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2D4DB-D00D-4C4B-81B9-1CB9686A31CE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B79E7-2B72-2246-8F33-6437B4A49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14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16012" y="2309980"/>
            <a:ext cx="6938963" cy="139431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70000"/>
              </a:lnSpc>
              <a:defRPr sz="4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16013" y="3843282"/>
            <a:ext cx="6938961" cy="51576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400" b="0" i="0">
                <a:solidFill>
                  <a:srgbClr val="002042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8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34" y="509792"/>
            <a:ext cx="8449435" cy="5079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0000"/>
              </a:lnSpc>
              <a:defRPr sz="360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34" y="1151624"/>
            <a:ext cx="8449434" cy="5450241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FF8000"/>
              </a:buClr>
              <a:buFont typeface="Wingdings" charset="2"/>
              <a:buChar char="☀"/>
              <a:defRPr b="0" i="0">
                <a:latin typeface="Verdana"/>
                <a:cs typeface="Verdana"/>
              </a:defRPr>
            </a:lvl1pPr>
            <a:lvl2pPr marL="914400" indent="-457200">
              <a:buFont typeface="Wingdings" charset="2"/>
              <a:buChar char="⦿"/>
              <a:defRPr b="0" i="0">
                <a:latin typeface="Verdana"/>
                <a:cs typeface="Verdana"/>
              </a:defRPr>
            </a:lvl2pPr>
            <a:lvl3pPr marL="1371600" indent="-457200">
              <a:buClr>
                <a:srgbClr val="008000"/>
              </a:buClr>
              <a:buFont typeface="Wingdings" charset="2"/>
              <a:buChar char="✭"/>
              <a:defRPr b="0" i="0">
                <a:latin typeface="Verdana"/>
                <a:cs typeface="Verdana"/>
              </a:defRPr>
            </a:lvl3pPr>
            <a:lvl4pPr marL="1828800" indent="-457200">
              <a:buFont typeface="Wingdings" charset="2"/>
              <a:buChar char="♆"/>
              <a:defRPr sz="1600" b="0" i="0">
                <a:latin typeface="Verdana"/>
                <a:cs typeface="Verdana"/>
              </a:defRPr>
            </a:lvl4pPr>
            <a:lvl5pPr marL="2286000" indent="-457200">
              <a:buFont typeface="Wingdings" charset="2"/>
              <a:buChar char="☄"/>
              <a:defRPr sz="1400" b="0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8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97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5.pn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coe-4c-aoss-ver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94" y="2814374"/>
            <a:ext cx="5984748" cy="12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5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rgbClr val="00204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7159"/>
            <a:ext cx="9144000" cy="6847431"/>
          </a:xfrm>
          <a:prstGeom prst="rect">
            <a:avLst/>
          </a:prstGeom>
        </p:spPr>
      </p:pic>
      <p:pic>
        <p:nvPicPr>
          <p:cNvPr id="3" name="Picture 2" descr="CSEM-circle-original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557" y="-1"/>
            <a:ext cx="519443" cy="51944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542768" y="6596390"/>
            <a:ext cx="2265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http://</a:t>
            </a:r>
            <a:r>
              <a:rPr lang="en-US" sz="1100" b="0" i="0" dirty="0" err="1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csem.engin.umich.edu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9" name="Picture 8" descr="coe-4c-aoss-horiz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986748" cy="46857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53345" y="6596390"/>
            <a:ext cx="2214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http://</a:t>
            </a:r>
            <a:r>
              <a:rPr lang="en-US" sz="1100" b="0" i="0" dirty="0" err="1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aoss.engin.umich.edu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6819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rgbClr val="002042"/>
          </a:solidFill>
          <a:latin typeface="Times"/>
          <a:ea typeface="+mj-ea"/>
          <a:cs typeface="Time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2107r18-3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1"/>
            <a:ext cx="10528300" cy="93584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9250" y="1365417"/>
            <a:ext cx="8437563" cy="139431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Comprehensive Corona and </a:t>
            </a:r>
            <a:r>
              <a:rPr lang="en-US" dirty="0" err="1">
                <a:solidFill>
                  <a:schemeClr val="bg1"/>
                </a:solidFill>
              </a:rPr>
              <a:t>Heliosphere</a:t>
            </a:r>
            <a:r>
              <a:rPr lang="en-US" dirty="0">
                <a:solidFill>
                  <a:schemeClr val="bg1"/>
                </a:solidFill>
              </a:rPr>
              <a:t> Model (CCHM)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247970"/>
            <a:ext cx="9144000" cy="5157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PI: Tamas Gombosi (Michigan)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b="1" dirty="0" err="1" smtClean="0">
                <a:solidFill>
                  <a:srgbClr val="FFFFFF"/>
                </a:solidFill>
              </a:rPr>
              <a:t>CoIs</a:t>
            </a:r>
            <a:r>
              <a:rPr lang="en-US" sz="2000" b="1" dirty="0" smtClean="0">
                <a:solidFill>
                  <a:srgbClr val="FFFFFF"/>
                </a:solidFill>
              </a:rPr>
              <a:t>: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D. De </a:t>
            </a:r>
            <a:r>
              <a:rPr lang="en-US" sz="2000" b="1" dirty="0" err="1" smtClean="0">
                <a:solidFill>
                  <a:srgbClr val="FFFFFF"/>
                </a:solidFill>
              </a:rPr>
              <a:t>Zeeuw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smtClean="0">
                <a:solidFill>
                  <a:srgbClr val="FFFFFF"/>
                </a:solidFill>
              </a:rPr>
              <a:t>W. Manchester, I. </a:t>
            </a:r>
            <a:r>
              <a:rPr lang="en-US" sz="2000" b="1" dirty="0" err="1" smtClean="0">
                <a:solidFill>
                  <a:srgbClr val="FFFFFF"/>
                </a:solidFill>
              </a:rPr>
              <a:t>Roussev</a:t>
            </a:r>
            <a:r>
              <a:rPr lang="en-US" sz="2000" b="1" dirty="0" smtClean="0">
                <a:solidFill>
                  <a:srgbClr val="FFFFFF"/>
                </a:solidFill>
              </a:rPr>
              <a:t>, I. </a:t>
            </a:r>
            <a:r>
              <a:rPr lang="en-US" sz="2000" b="1" dirty="0" err="1" smtClean="0">
                <a:solidFill>
                  <a:srgbClr val="FFFFFF"/>
                </a:solidFill>
              </a:rPr>
              <a:t>Sokolov</a:t>
            </a:r>
            <a:r>
              <a:rPr lang="en-US" sz="2000" b="1" dirty="0" smtClean="0">
                <a:solidFill>
                  <a:srgbClr val="FFFFFF"/>
                </a:solidFill>
              </a:rPr>
              <a:t>, G. </a:t>
            </a:r>
            <a:r>
              <a:rPr lang="en-US" sz="2000" b="1" dirty="0" err="1" smtClean="0">
                <a:solidFill>
                  <a:srgbClr val="FFFFFF"/>
                </a:solidFill>
              </a:rPr>
              <a:t>Toth</a:t>
            </a:r>
            <a:r>
              <a:rPr lang="en-US" sz="2000" b="1" dirty="0" smtClean="0">
                <a:solidFill>
                  <a:srgbClr val="FFFFFF"/>
                </a:solidFill>
              </a:rPr>
              <a:t> (Michigan)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 W</a:t>
            </a:r>
            <a:r>
              <a:rPr lang="en-US" sz="2000" b="1" dirty="0">
                <a:solidFill>
                  <a:srgbClr val="FFFFFF"/>
                </a:solidFill>
              </a:rPr>
              <a:t>. </a:t>
            </a:r>
            <a:r>
              <a:rPr lang="en-US" sz="2000" b="1" dirty="0" err="1" smtClean="0">
                <a:solidFill>
                  <a:srgbClr val="FFFFFF"/>
                </a:solidFill>
              </a:rPr>
              <a:t>Abbett</a:t>
            </a:r>
            <a:r>
              <a:rPr lang="en-US" sz="2000" b="1" dirty="0" smtClean="0">
                <a:solidFill>
                  <a:srgbClr val="FFFFFF"/>
                </a:solidFill>
              </a:rPr>
              <a:t>, G</a:t>
            </a:r>
            <a:r>
              <a:rPr lang="en-US" sz="2000" b="1" dirty="0">
                <a:solidFill>
                  <a:srgbClr val="FFFFFF"/>
                </a:solidFill>
              </a:rPr>
              <a:t>. </a:t>
            </a:r>
            <a:r>
              <a:rPr lang="en-US" sz="2000" b="1" dirty="0" smtClean="0">
                <a:solidFill>
                  <a:srgbClr val="FFFFFF"/>
                </a:solidFill>
              </a:rPr>
              <a:t>Fisher, B</a:t>
            </a:r>
            <a:r>
              <a:rPr lang="en-US" sz="2000" b="1" dirty="0">
                <a:solidFill>
                  <a:srgbClr val="FFFFFF"/>
                </a:solidFill>
              </a:rPr>
              <a:t>. </a:t>
            </a:r>
            <a:r>
              <a:rPr lang="en-US" sz="2000" b="1" dirty="0" err="1" smtClean="0">
                <a:solidFill>
                  <a:srgbClr val="FFFFFF"/>
                </a:solidFill>
              </a:rPr>
              <a:t>Welsch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(Berkeley</a:t>
            </a:r>
            <a:r>
              <a:rPr lang="en-US" sz="2000" b="1" dirty="0" smtClean="0">
                <a:solidFill>
                  <a:srgbClr val="FFFFFF"/>
                </a:solidFill>
              </a:rPr>
              <a:t>)</a:t>
            </a:r>
            <a:endParaRPr lang="en-US" sz="2000" b="1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J</a:t>
            </a:r>
            <a:r>
              <a:rPr lang="en-US" sz="2000" b="1" dirty="0">
                <a:solidFill>
                  <a:srgbClr val="FFFFFF"/>
                </a:solidFill>
              </a:rPr>
              <a:t>. </a:t>
            </a:r>
            <a:r>
              <a:rPr lang="en-US" sz="2000" b="1" dirty="0" err="1" smtClean="0">
                <a:solidFill>
                  <a:srgbClr val="FFFFFF"/>
                </a:solidFill>
              </a:rPr>
              <a:t>Giacalone</a:t>
            </a:r>
            <a:r>
              <a:rPr lang="en-US" sz="2000" b="1" dirty="0" smtClean="0">
                <a:solidFill>
                  <a:srgbClr val="FFFFFF"/>
                </a:solidFill>
              </a:rPr>
              <a:t>, R. </a:t>
            </a:r>
            <a:r>
              <a:rPr lang="en-US" sz="2000" b="1" dirty="0" err="1" smtClean="0">
                <a:solidFill>
                  <a:srgbClr val="FFFFFF"/>
                </a:solidFill>
              </a:rPr>
              <a:t>Jokipii</a:t>
            </a:r>
            <a:r>
              <a:rPr lang="en-US" sz="2000" b="1" dirty="0" smtClean="0">
                <a:solidFill>
                  <a:srgbClr val="FFFFFF"/>
                </a:solidFill>
              </a:rPr>
              <a:t>, J. Kota </a:t>
            </a:r>
            <a:r>
              <a:rPr lang="en-US" sz="2000" b="1" dirty="0">
                <a:solidFill>
                  <a:srgbClr val="FFFFFF"/>
                </a:solidFill>
              </a:rPr>
              <a:t>(Arizona</a:t>
            </a:r>
            <a:r>
              <a:rPr lang="en-US" sz="2000" b="1" dirty="0" smtClean="0">
                <a:solidFill>
                  <a:srgbClr val="FFFFFF"/>
                </a:solidFill>
              </a:rPr>
              <a:t>)</a:t>
            </a:r>
            <a:endParaRPr lang="en-US" sz="2000" b="1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</a:t>
            </a:r>
            <a:r>
              <a:rPr lang="en-US" sz="2000" b="1" dirty="0">
                <a:solidFill>
                  <a:srgbClr val="FFFFFF"/>
                </a:solidFill>
              </a:rPr>
              <a:t>. </a:t>
            </a:r>
            <a:r>
              <a:rPr lang="en-US" sz="2000" b="1" dirty="0" err="1" smtClean="0">
                <a:solidFill>
                  <a:srgbClr val="FFFFFF"/>
                </a:solidFill>
              </a:rPr>
              <a:t>Antiochos</a:t>
            </a:r>
            <a:r>
              <a:rPr lang="en-US" sz="2000" b="1" dirty="0" smtClean="0">
                <a:solidFill>
                  <a:srgbClr val="FFFFFF"/>
                </a:solidFill>
              </a:rPr>
              <a:t>, A. </a:t>
            </a:r>
            <a:r>
              <a:rPr lang="en-US" sz="2000" b="1" dirty="0" err="1" smtClean="0">
                <a:solidFill>
                  <a:srgbClr val="FFFFFF"/>
                </a:solidFill>
              </a:rPr>
              <a:t>Vourlidas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(NRL</a:t>
            </a:r>
            <a:r>
              <a:rPr lang="en-US" sz="2000" b="1" dirty="0" smtClean="0">
                <a:solidFill>
                  <a:srgbClr val="FFFFFF"/>
                </a:solidFill>
              </a:rPr>
              <a:t>)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5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CCHM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Develop and maintain a first-principles based comprehensive numerical model of the 3D time-dependent structure and dynamics of the slowly varying corona and the ambient solar wind based on the SWMF. </a:t>
            </a:r>
          </a:p>
          <a:p>
            <a:r>
              <a:rPr lang="en-US" dirty="0"/>
              <a:t>Main features:</a:t>
            </a:r>
          </a:p>
          <a:p>
            <a:pPr lvl="1"/>
            <a:r>
              <a:rPr lang="en-US" dirty="0"/>
              <a:t>Provide 3D description of the corona and the </a:t>
            </a:r>
            <a:r>
              <a:rPr lang="en-US" dirty="0" err="1" smtClean="0"/>
              <a:t>heliosphere</a:t>
            </a:r>
            <a:endParaRPr lang="en-US" dirty="0" smtClean="0"/>
          </a:p>
          <a:p>
            <a:pPr lvl="1"/>
            <a:r>
              <a:rPr lang="en-US" dirty="0" smtClean="0"/>
              <a:t>Incorporate </a:t>
            </a:r>
            <a:r>
              <a:rPr lang="en-US" dirty="0" err="1" smtClean="0"/>
              <a:t>magnetograms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smtClean="0"/>
              <a:t>input</a:t>
            </a:r>
            <a:endParaRPr lang="en-US" dirty="0"/>
          </a:p>
          <a:p>
            <a:pPr lvl="1"/>
            <a:r>
              <a:rPr lang="en-US" dirty="0"/>
              <a:t>Be able to initiate solar </a:t>
            </a:r>
            <a:r>
              <a:rPr lang="en-US" dirty="0" smtClean="0"/>
              <a:t>eruptions</a:t>
            </a:r>
            <a:endParaRPr lang="en-US" dirty="0"/>
          </a:p>
          <a:p>
            <a:pPr lvl="1"/>
            <a:r>
              <a:rPr lang="en-US" dirty="0"/>
              <a:t>Predict the solar wind parameters at </a:t>
            </a:r>
            <a:r>
              <a:rPr lang="en-US" dirty="0" smtClean="0"/>
              <a:t>any </a:t>
            </a:r>
            <a:r>
              <a:rPr lang="en-US" dirty="0"/>
              <a:t>point in </a:t>
            </a:r>
            <a:r>
              <a:rPr lang="en-US" dirty="0" smtClean="0"/>
              <a:t>space</a:t>
            </a:r>
            <a:endParaRPr lang="en-US" dirty="0"/>
          </a:p>
          <a:p>
            <a:pPr lvl="1"/>
            <a:r>
              <a:rPr lang="en-US" dirty="0"/>
              <a:t>Provide modularity to incorporate new or more sophisticated </a:t>
            </a:r>
            <a:r>
              <a:rPr lang="en-US" dirty="0" smtClean="0"/>
              <a:t>physics</a:t>
            </a:r>
            <a:endParaRPr lang="en-US" dirty="0"/>
          </a:p>
          <a:p>
            <a:pPr lvl="1"/>
            <a:r>
              <a:rPr lang="en-US" dirty="0"/>
              <a:t>Have a user-friendly web </a:t>
            </a:r>
            <a:r>
              <a:rPr lang="en-US" dirty="0" smtClean="0"/>
              <a:t>portal</a:t>
            </a:r>
            <a:endParaRPr lang="en-US" dirty="0"/>
          </a:p>
          <a:p>
            <a:pPr lvl="1"/>
            <a:r>
              <a:rPr lang="en-US" dirty="0"/>
              <a:t>Enable faster than real-time </a:t>
            </a:r>
            <a:r>
              <a:rPr lang="en-US" dirty="0" smtClean="0"/>
              <a:t>simulation capability</a:t>
            </a:r>
            <a:endParaRPr lang="en-US" dirty="0"/>
          </a:p>
          <a:p>
            <a:pPr lvl="1"/>
            <a:r>
              <a:rPr lang="en-US" dirty="0"/>
              <a:t>Be able to run continuously in a “pipeline </a:t>
            </a:r>
            <a:r>
              <a:rPr lang="en-US" dirty="0" smtClean="0"/>
              <a:t>mode”</a:t>
            </a:r>
            <a:endParaRPr lang="en-US" dirty="0"/>
          </a:p>
          <a:p>
            <a:pPr lvl="1"/>
            <a:r>
              <a:rPr lang="en-US" dirty="0"/>
              <a:t>Deliver a working version to the </a:t>
            </a:r>
            <a:r>
              <a:rPr lang="en-US" dirty="0" smtClean="0"/>
              <a:t>CCMC</a:t>
            </a:r>
            <a:endParaRPr lang="en-US" dirty="0"/>
          </a:p>
          <a:p>
            <a:pPr lvl="1"/>
            <a:r>
              <a:rPr lang="en-US" dirty="0"/>
              <a:t>Apply rigorous evaluation and </a:t>
            </a:r>
            <a:r>
              <a:rPr lang="en-US" dirty="0" smtClean="0"/>
              <a:t>validation</a:t>
            </a:r>
          </a:p>
          <a:p>
            <a:r>
              <a:rPr lang="en-US" dirty="0" smtClean="0"/>
              <a:t>Goals are accomplished, code is available at CCMC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2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CCHM Corona Models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71381" y="5512335"/>
            <a:ext cx="2864887" cy="10772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Oran </a:t>
            </a:r>
            <a:r>
              <a:rPr lang="en-US" sz="1600" dirty="0"/>
              <a:t>et al.: SH43A-</a:t>
            </a:r>
            <a:r>
              <a:rPr lang="en-US" sz="1600" dirty="0" smtClean="0"/>
              <a:t>1938</a:t>
            </a:r>
          </a:p>
          <a:p>
            <a:r>
              <a:rPr lang="en-US" sz="1600" dirty="0"/>
              <a:t>Jin et al.: SH53C-</a:t>
            </a:r>
            <a:r>
              <a:rPr lang="en-US" sz="1600" dirty="0" smtClean="0"/>
              <a:t>08</a:t>
            </a:r>
          </a:p>
          <a:p>
            <a:r>
              <a:rPr lang="en-US" sz="1600" dirty="0"/>
              <a:t>Downs et al.: SH43A-</a:t>
            </a:r>
            <a:r>
              <a:rPr lang="en-US" sz="1600" dirty="0" smtClean="0"/>
              <a:t>1939</a:t>
            </a:r>
          </a:p>
          <a:p>
            <a:r>
              <a:rPr lang="en-US" sz="1600" dirty="0" smtClean="0"/>
              <a:t>Van </a:t>
            </a:r>
            <a:r>
              <a:rPr lang="en-US" sz="1600" dirty="0"/>
              <a:t>der Holst et al.: SH43B-1944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807" y="5514738"/>
            <a:ext cx="3698875" cy="10772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Frazin</a:t>
            </a:r>
            <a:r>
              <a:rPr lang="en-US" sz="1600" dirty="0"/>
              <a:t> et al.: SH41B-</a:t>
            </a:r>
            <a:r>
              <a:rPr lang="en-US" sz="1600" dirty="0" smtClean="0"/>
              <a:t>03</a:t>
            </a:r>
          </a:p>
          <a:p>
            <a:r>
              <a:rPr lang="en-US" sz="1600" dirty="0" err="1" smtClean="0"/>
              <a:t>Sokolov</a:t>
            </a:r>
            <a:r>
              <a:rPr lang="en-US" sz="1600" dirty="0"/>
              <a:t> et al.: SH43A-</a:t>
            </a:r>
            <a:r>
              <a:rPr lang="en-US" sz="1600" dirty="0" smtClean="0"/>
              <a:t>1936</a:t>
            </a:r>
          </a:p>
          <a:p>
            <a:r>
              <a:rPr lang="en-US" sz="1600" dirty="0" smtClean="0"/>
              <a:t>Manchester &amp; van der Holst: SH23A</a:t>
            </a:r>
            <a:r>
              <a:rPr lang="en-US" sz="1600" dirty="0"/>
              <a:t>-</a:t>
            </a:r>
            <a:r>
              <a:rPr lang="en-US" sz="1600" dirty="0" smtClean="0"/>
              <a:t>1931</a:t>
            </a:r>
          </a:p>
          <a:p>
            <a:r>
              <a:rPr lang="en-US" sz="1600" dirty="0"/>
              <a:t>Fang et al.: SH54A-06  </a:t>
            </a:r>
            <a:endParaRPr lang="en-US" sz="1600" dirty="0" smtClean="0"/>
          </a:p>
        </p:txBody>
      </p:sp>
      <p:pic>
        <p:nvPicPr>
          <p:cNvPr id="5" name="Picture 4" descr="CCHM_model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587"/>
            <a:ext cx="9144000" cy="438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3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CCHM CME Initiation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Empirical: Erupting flux rope</a:t>
            </a:r>
          </a:p>
          <a:p>
            <a:pPr lvl="1"/>
            <a:r>
              <a:rPr lang="en-US" dirty="0" smtClean="0"/>
              <a:t>Location, orientation and strength are free parameters</a:t>
            </a:r>
          </a:p>
          <a:p>
            <a:pPr lvl="1"/>
            <a:r>
              <a:rPr lang="en-US" dirty="0" smtClean="0"/>
              <a:t>Fast, present workhorse model</a:t>
            </a:r>
          </a:p>
          <a:p>
            <a:r>
              <a:rPr lang="en-US" dirty="0" err="1" smtClean="0"/>
              <a:t>Photospheric</a:t>
            </a:r>
            <a:r>
              <a:rPr lang="en-US" dirty="0" smtClean="0"/>
              <a:t> physics-based: Shear flow model</a:t>
            </a:r>
          </a:p>
          <a:p>
            <a:pPr lvl="1"/>
            <a:r>
              <a:rPr lang="en-US" dirty="0" smtClean="0"/>
              <a:t>Driven by boundary conditions</a:t>
            </a:r>
          </a:p>
          <a:p>
            <a:pPr lvl="1"/>
            <a:r>
              <a:rPr lang="en-US" dirty="0" smtClean="0"/>
              <a:t>Breakout</a:t>
            </a:r>
          </a:p>
          <a:p>
            <a:pPr lvl="1"/>
            <a:r>
              <a:rPr lang="en-US" dirty="0" smtClean="0"/>
              <a:t>Can be used in real-time simulations</a:t>
            </a:r>
          </a:p>
          <a:p>
            <a:r>
              <a:rPr lang="en-US" dirty="0" err="1" smtClean="0"/>
              <a:t>Subphotospheric</a:t>
            </a:r>
            <a:r>
              <a:rPr lang="en-US" dirty="0" smtClean="0"/>
              <a:t> physics-based: Magnetic flux emergence</a:t>
            </a:r>
          </a:p>
          <a:p>
            <a:pPr lvl="1"/>
            <a:r>
              <a:rPr lang="en-US" dirty="0" smtClean="0"/>
              <a:t>Most complete physics</a:t>
            </a:r>
          </a:p>
          <a:p>
            <a:pPr lvl="1"/>
            <a:r>
              <a:rPr lang="en-US" dirty="0" smtClean="0"/>
              <a:t>Very resource intensive, cannot be used in real-time </a:t>
            </a:r>
            <a:r>
              <a:rPr lang="en-US" dirty="0" err="1" smtClean="0"/>
              <a:t>simualtions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0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pic>
        <p:nvPicPr>
          <p:cNvPr id="4" name="Picture 5" descr="cr2077_Br+Te+Brods.png                                         000B6608 HardDrive                      C70DDA9B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727" y="1023023"/>
            <a:ext cx="2882193" cy="2560320"/>
          </a:xfrm>
          <a:prstGeom prst="rect">
            <a:avLst/>
          </a:prstGeom>
        </p:spPr>
      </p:pic>
      <p:pic>
        <p:nvPicPr>
          <p:cNvPr id="8" name="Picture 6" descr="3d_CMEw4_isoV700_Ti.png                                        001B42CB HardDrive                      C70DDA9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5786" y="1023023"/>
            <a:ext cx="2899337" cy="2572155"/>
          </a:xfrm>
          <a:prstGeom prst="rect">
            <a:avLst/>
          </a:prstGeom>
        </p:spPr>
      </p:pic>
      <p:pic>
        <p:nvPicPr>
          <p:cNvPr id="9" name="Picture 7" descr="3d_CMEw4_isoV700_Te.png                                        001B42CB HardDrive                      C70DDA9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5123" y="1023023"/>
            <a:ext cx="2899338" cy="2572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6297" y="3595178"/>
            <a:ext cx="537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 the CME shock front limited </a:t>
            </a:r>
            <a:r>
              <a:rPr lang="en-US" sz="1400" dirty="0"/>
              <a:t>ion coupling, and heat conduction keep electrons much cooler than the </a:t>
            </a:r>
            <a:r>
              <a:rPr lang="en-US" sz="1400" dirty="0" err="1"/>
              <a:t>cospatial</a:t>
            </a:r>
            <a:r>
              <a:rPr lang="en-US" sz="1400" dirty="0"/>
              <a:t> ions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726" y="3595178"/>
            <a:ext cx="289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Comparison of simulated and DEMT electron temperatures for CR2077</a:t>
            </a:r>
            <a:endParaRPr lang="en-US" sz="1400" dirty="0"/>
          </a:p>
        </p:txBody>
      </p:sp>
      <p:pic>
        <p:nvPicPr>
          <p:cNvPr id="12" name="Picture 11" descr="CR2107r18-3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8" y="4118398"/>
            <a:ext cx="2893218" cy="2571750"/>
          </a:xfrm>
          <a:prstGeom prst="rect">
            <a:avLst/>
          </a:prstGeom>
        </p:spPr>
      </p:pic>
      <p:pic>
        <p:nvPicPr>
          <p:cNvPr id="15" name="Picture 14" descr="CR2107r20-beta-zoo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86" y="4118398"/>
            <a:ext cx="2987040" cy="2560320"/>
          </a:xfrm>
          <a:prstGeom prst="rect">
            <a:avLst/>
          </a:prstGeom>
        </p:spPr>
      </p:pic>
      <p:pic>
        <p:nvPicPr>
          <p:cNvPr id="16" name="Picture 15" descr="CR2107r20-ne-zoom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26" y="4118398"/>
            <a:ext cx="3008089" cy="2560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9875" y="6260584"/>
            <a:ext cx="90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CR2107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4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ichigan Engineering - Design 1">
  <a:themeElements>
    <a:clrScheme name="Custom 1">
      <a:dk1>
        <a:srgbClr val="002042"/>
      </a:dk1>
      <a:lt1>
        <a:srgbClr val="FFFFFF"/>
      </a:lt1>
      <a:dk2>
        <a:srgbClr val="002042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chigan Engineering - Design 2">
  <a:themeElements>
    <a:clrScheme name="Custom 1">
      <a:dk1>
        <a:srgbClr val="002042"/>
      </a:dk1>
      <a:lt1>
        <a:srgbClr val="FFFFFF"/>
      </a:lt1>
      <a:dk2>
        <a:srgbClr val="002042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5247</TotalTime>
  <Words>365</Words>
  <Application>Microsoft Macintosh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Michigan Engineering - Design 1</vt:lpstr>
      <vt:lpstr>Michigan Engineering - Design 2</vt:lpstr>
      <vt:lpstr> The Comprehensive Corona and Heliosphere Model (CCHM)</vt:lpstr>
      <vt:lpstr>CCHM Goals</vt:lpstr>
      <vt:lpstr>CCHM Corona Models</vt:lpstr>
      <vt:lpstr>CCHM CME Initiation Models</vt:lpstr>
      <vt:lpstr>Some Examples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Advancement  Strategic Plan</dc:title>
  <dc:creator>Diana Fabre</dc:creator>
  <cp:lastModifiedBy>Tamas Gombosi</cp:lastModifiedBy>
  <cp:revision>82</cp:revision>
  <cp:lastPrinted>2011-09-19T15:49:53Z</cp:lastPrinted>
  <dcterms:created xsi:type="dcterms:W3CDTF">2011-09-19T12:18:29Z</dcterms:created>
  <dcterms:modified xsi:type="dcterms:W3CDTF">2011-12-01T15:50:03Z</dcterms:modified>
</cp:coreProperties>
</file>