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4B3E-EC9C-D249-B648-11FB1E2DBB92}" type="datetimeFigureOut">
              <a:rPr lang="en-US" smtClean="0"/>
              <a:t>12/2/11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728B-F869-D549-8AC7-A1D14054C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15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4B3E-EC9C-D249-B648-11FB1E2DBB92}" type="datetimeFigureOut">
              <a:rPr lang="en-US" smtClean="0"/>
              <a:t>12/2/11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728B-F869-D549-8AC7-A1D14054C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2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4B3E-EC9C-D249-B648-11FB1E2DBB92}" type="datetimeFigureOut">
              <a:rPr lang="en-US" smtClean="0"/>
              <a:t>12/2/11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728B-F869-D549-8AC7-A1D14054C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34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4B3E-EC9C-D249-B648-11FB1E2DBB92}" type="datetimeFigureOut">
              <a:rPr lang="en-US" smtClean="0"/>
              <a:t>12/2/11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728B-F869-D549-8AC7-A1D14054C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27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4B3E-EC9C-D249-B648-11FB1E2DBB92}" type="datetimeFigureOut">
              <a:rPr lang="en-US" smtClean="0"/>
              <a:t>12/2/11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728B-F869-D549-8AC7-A1D14054C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4B3E-EC9C-D249-B648-11FB1E2DBB92}" type="datetimeFigureOut">
              <a:rPr lang="en-US" smtClean="0"/>
              <a:t>12/2/11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728B-F869-D549-8AC7-A1D14054C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9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4B3E-EC9C-D249-B648-11FB1E2DBB92}" type="datetimeFigureOut">
              <a:rPr lang="en-US" smtClean="0"/>
              <a:t>12/2/11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728B-F869-D549-8AC7-A1D14054C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4B3E-EC9C-D249-B648-11FB1E2DBB92}" type="datetimeFigureOut">
              <a:rPr lang="en-US" smtClean="0"/>
              <a:t>12/2/11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728B-F869-D549-8AC7-A1D14054C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4B3E-EC9C-D249-B648-11FB1E2DBB92}" type="datetimeFigureOut">
              <a:rPr lang="en-US" smtClean="0"/>
              <a:t>12/2/11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728B-F869-D549-8AC7-A1D14054C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7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4B3E-EC9C-D249-B648-11FB1E2DBB92}" type="datetimeFigureOut">
              <a:rPr lang="en-US" smtClean="0"/>
              <a:t>12/2/11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728B-F869-D549-8AC7-A1D14054C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4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4B3E-EC9C-D249-B648-11FB1E2DBB92}" type="datetimeFigureOut">
              <a:rPr lang="en-US" smtClean="0"/>
              <a:t>12/2/11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728B-F869-D549-8AC7-A1D14054C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2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94B3E-EC9C-D249-B648-11FB1E2DBB92}" type="datetimeFigureOut">
              <a:rPr lang="en-US" smtClean="0"/>
              <a:t>12/2/11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4728B-F869-D549-8AC7-A1D14054C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7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60727"/>
            <a:ext cx="7772400" cy="405938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LWS Focus Team: "Solar Modulation of Galactic Cosmic Rays and the Production of </a:t>
            </a:r>
            <a:r>
              <a:rPr lang="en-US" b="1" dirty="0" err="1" smtClean="0"/>
              <a:t>Cosmogenic</a:t>
            </a:r>
            <a:r>
              <a:rPr lang="en-US" b="1" dirty="0" smtClean="0"/>
              <a:t> Isotope Archives of Long-term Solar Activity, Used to Interpret Past Climate Changes"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119" y="4295979"/>
            <a:ext cx="8113350" cy="206705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Chair:  Piet Martens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Other PI’s:  Dennis Martinez-</a:t>
            </a:r>
            <a:r>
              <a:rPr lang="en-US" sz="2400" dirty="0" err="1" smtClean="0">
                <a:solidFill>
                  <a:schemeClr val="tx1"/>
                </a:solidFill>
              </a:rPr>
              <a:t>Galarce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Jozsef</a:t>
            </a:r>
            <a:r>
              <a:rPr lang="en-US" sz="2400" dirty="0" smtClean="0">
                <a:solidFill>
                  <a:schemeClr val="tx1"/>
                </a:solidFill>
              </a:rPr>
              <a:t> Kota, Yi-Min Wang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Co-I’s: J. </a:t>
            </a:r>
            <a:r>
              <a:rPr lang="en-US" sz="2400" dirty="0" err="1" smtClean="0">
                <a:solidFill>
                  <a:schemeClr val="tx1"/>
                </a:solidFill>
              </a:rPr>
              <a:t>Giacalone</a:t>
            </a:r>
            <a:r>
              <a:rPr lang="en-US" sz="2400" dirty="0" smtClean="0">
                <a:solidFill>
                  <a:schemeClr val="tx1"/>
                </a:solidFill>
              </a:rPr>
              <a:t>, J. </a:t>
            </a:r>
            <a:r>
              <a:rPr lang="en-US" sz="2400" dirty="0" err="1" smtClean="0">
                <a:solidFill>
                  <a:schemeClr val="tx1"/>
                </a:solidFill>
              </a:rPr>
              <a:t>Jokipii</a:t>
            </a:r>
            <a:r>
              <a:rPr lang="en-US" sz="2400" dirty="0" smtClean="0">
                <a:solidFill>
                  <a:schemeClr val="tx1"/>
                </a:solidFill>
              </a:rPr>
              <a:t>, Dibyendu Nandi, Neil </a:t>
            </a:r>
            <a:r>
              <a:rPr lang="en-US" sz="2400" dirty="0" err="1" smtClean="0">
                <a:solidFill>
                  <a:schemeClr val="tx1"/>
                </a:solidFill>
              </a:rPr>
              <a:t>Sheeley</a:t>
            </a:r>
            <a:r>
              <a:rPr lang="en-US" sz="2400" dirty="0" smtClean="0">
                <a:solidFill>
                  <a:schemeClr val="tx1"/>
                </a:solidFill>
              </a:rPr>
              <a:t>, Greg Slater, W. Webber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PhD Student: Andres Munoz-Jaramillo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51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045" y="1195295"/>
            <a:ext cx="7905668" cy="4840940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685799" y="6363028"/>
            <a:ext cx="7905669" cy="181207"/>
          </a:xfrm>
        </p:spPr>
        <p:txBody>
          <a:bodyPr>
            <a:normAutofit fontScale="25000" lnSpcReduction="20000"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7059" y="463176"/>
            <a:ext cx="4900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Main Collaborative Result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17176" y="1344706"/>
            <a:ext cx="75901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dirty="0"/>
              <a:t>Andres Munoz collaborated with Yi-Ming Wang and Neil </a:t>
            </a:r>
            <a:r>
              <a:rPr lang="en-US" sz="2400" dirty="0" err="1"/>
              <a:t>Sheeley</a:t>
            </a:r>
            <a:r>
              <a:rPr lang="en-US" sz="2400" dirty="0"/>
              <a:t> to interpret the digitized record of a century of polar faculae data in terms of polar magnetic field strength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After </a:t>
            </a:r>
            <a:r>
              <a:rPr lang="en-US" sz="2400" dirty="0"/>
              <a:t>graduation Munoz won an LWS Jack Eddy Fellowship to complete this investigation.   This work </a:t>
            </a:r>
            <a:r>
              <a:rPr lang="en-US" sz="2400" dirty="0" smtClean="0"/>
              <a:t>defines a </a:t>
            </a:r>
            <a:r>
              <a:rPr lang="en-US" sz="2400" dirty="0"/>
              <a:t>record of the Sun’s </a:t>
            </a:r>
            <a:r>
              <a:rPr lang="en-US" sz="2400" dirty="0" err="1"/>
              <a:t>poloidal</a:t>
            </a:r>
            <a:r>
              <a:rPr lang="en-US" sz="2400" dirty="0"/>
              <a:t> field over ten cycles, as good as the record for </a:t>
            </a:r>
            <a:r>
              <a:rPr lang="en-US" sz="2400" dirty="0" err="1"/>
              <a:t>toroidal</a:t>
            </a:r>
            <a:r>
              <a:rPr lang="en-US" sz="2400" dirty="0"/>
              <a:t> field from sunspot </a:t>
            </a:r>
            <a:r>
              <a:rPr lang="en-US" sz="2400" dirty="0" smtClean="0"/>
              <a:t>data.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Together </a:t>
            </a:r>
            <a:r>
              <a:rPr lang="en-US" sz="2400" dirty="0"/>
              <a:t>these data on both components of the surface magnetic field </a:t>
            </a:r>
            <a:r>
              <a:rPr lang="en-US" sz="2400" dirty="0" smtClean="0"/>
              <a:t>produce </a:t>
            </a:r>
            <a:r>
              <a:rPr lang="en-US" sz="2400" dirty="0"/>
              <a:t>strong constraints for long-term kinematic dynamo </a:t>
            </a:r>
            <a:r>
              <a:rPr lang="en-US" sz="2400" dirty="0" smtClean="0"/>
              <a:t>simulations.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621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239059"/>
            <a:ext cx="8232588" cy="65741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Key Results: Publications, Presentations</a:t>
            </a:r>
            <a:r>
              <a:rPr lang="en-US" sz="2000" b="1" dirty="0" smtClean="0"/>
              <a:t>,</a:t>
            </a:r>
            <a:r>
              <a:rPr lang="en-US" sz="2800" b="1" dirty="0" smtClean="0"/>
              <a:t> and Awards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5513294"/>
            <a:ext cx="8083469" cy="1150471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charset="2"/>
              <a:buChar char="ü"/>
            </a:pPr>
            <a:r>
              <a:rPr lang="en-US" sz="2400" smtClean="0">
                <a:solidFill>
                  <a:schemeClr val="tx1"/>
                </a:solidFill>
              </a:rPr>
              <a:t>Andres Munoz </a:t>
            </a:r>
            <a:r>
              <a:rPr lang="en-US" sz="2400" dirty="0" smtClean="0">
                <a:solidFill>
                  <a:schemeClr val="tx1"/>
                </a:solidFill>
              </a:rPr>
              <a:t>won the 2011 AGU Fred L. Scarf Award for best thesis in Space Sciences!  Award Lecture on Wednesday 4 pm, Session SH34B</a:t>
            </a:r>
            <a:r>
              <a:rPr lang="en-US" sz="2400" dirty="0">
                <a:solidFill>
                  <a:schemeClr val="tx1"/>
                </a:solidFill>
              </a:rPr>
              <a:t>-06.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045882"/>
            <a:ext cx="75467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000" dirty="0" smtClean="0"/>
              <a:t>1 Paper in Nature  (NASA press release and </a:t>
            </a:r>
            <a:r>
              <a:rPr lang="en-US" sz="2000" dirty="0" err="1" smtClean="0"/>
              <a:t>telecon</a:t>
            </a:r>
            <a:r>
              <a:rPr lang="en-US" sz="2000" dirty="0" smtClean="0"/>
              <a:t>, strong media </a:t>
            </a:r>
            <a:r>
              <a:rPr lang="en-US" sz="2000" dirty="0" smtClean="0"/>
              <a:t>response)</a:t>
            </a:r>
            <a:endParaRPr lang="en-US" sz="2000" dirty="0" smtClean="0"/>
          </a:p>
          <a:p>
            <a:pPr marL="285750" indent="-285750">
              <a:buFont typeface="Wingdings" charset="2"/>
              <a:buChar char="ü"/>
            </a:pPr>
            <a:r>
              <a:rPr lang="en-US" sz="2000" dirty="0" smtClean="0"/>
              <a:t>1 Paper in Scientific American, Spanish Edition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000" dirty="0" smtClean="0"/>
              <a:t>1 Thesis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000" dirty="0" smtClean="0"/>
              <a:t>1 Invited Book Chapter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000" dirty="0" smtClean="0"/>
              <a:t>1 Conference Proceedings edited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000" dirty="0"/>
              <a:t>4</a:t>
            </a:r>
            <a:r>
              <a:rPr lang="en-US" sz="2000" dirty="0" smtClean="0"/>
              <a:t> Invited Reviews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000" dirty="0" smtClean="0"/>
              <a:t>13 Papers in </a:t>
            </a:r>
            <a:r>
              <a:rPr lang="en-US" sz="2000" dirty="0" err="1" smtClean="0"/>
              <a:t>ApJ</a:t>
            </a:r>
            <a:r>
              <a:rPr lang="en-US" sz="2000" dirty="0" smtClean="0"/>
              <a:t> or </a:t>
            </a:r>
            <a:r>
              <a:rPr lang="en-US" sz="2000" dirty="0" err="1" smtClean="0"/>
              <a:t>ApJL</a:t>
            </a:r>
            <a:endParaRPr lang="en-US" sz="2000" dirty="0" smtClean="0"/>
          </a:p>
          <a:p>
            <a:pPr marL="285750" indent="-285750">
              <a:buFont typeface="Wingdings" charset="2"/>
              <a:buChar char="ü"/>
            </a:pPr>
            <a:r>
              <a:rPr lang="en-US" sz="2000" dirty="0"/>
              <a:t>5</a:t>
            </a:r>
            <a:r>
              <a:rPr lang="en-US" sz="2000" dirty="0" smtClean="0"/>
              <a:t> Papers in Space Science Reviews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000" dirty="0"/>
              <a:t>2</a:t>
            </a:r>
            <a:r>
              <a:rPr lang="en-US" sz="2000" dirty="0" smtClean="0"/>
              <a:t> Papers in JGR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000" dirty="0"/>
              <a:t>1</a:t>
            </a:r>
            <a:r>
              <a:rPr lang="en-US" sz="2000" dirty="0" smtClean="0"/>
              <a:t> Paper in Solar Physics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000" dirty="0" smtClean="0"/>
              <a:t>3 papers in American Institute of Physics Conference Proceedings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4631765"/>
            <a:ext cx="6605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000" dirty="0" smtClean="0"/>
              <a:t>18 Invited Reviews at Conferences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000" dirty="0" smtClean="0"/>
              <a:t>10 Seminars</a:t>
            </a:r>
          </a:p>
        </p:txBody>
      </p:sp>
    </p:spTree>
    <p:extLst>
      <p:ext uri="{BB962C8B-B14F-4D97-AF65-F5344CB8AC3E}">
        <p14:creationId xmlns:p14="http://schemas.microsoft.com/office/powerpoint/2010/main" val="2839691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905668" cy="791882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800" b="1" dirty="0" smtClean="0"/>
              <a:t>Conclusions</a:t>
            </a:r>
            <a:br>
              <a:rPr lang="en-US" sz="28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304118"/>
            <a:ext cx="7905669" cy="1058910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353" y="612588"/>
            <a:ext cx="81731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Too early to accomplish fully the ambitious goal of this focus group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PI teams  have been very productive and successful in their individual projects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One very significant collaboration has been established</a:t>
            </a:r>
          </a:p>
        </p:txBody>
      </p:sp>
      <p:pic>
        <p:nvPicPr>
          <p:cNvPr id="5" name="Picture 4" descr="Dynamo.Poloidal.HR.0396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97" y="2703622"/>
            <a:ext cx="7049006" cy="396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08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321</Words>
  <Application>Microsoft Macintosh PowerPoint</Application>
  <PresentationFormat>On-screen Show (4:3)</PresentationFormat>
  <Paragraphs>32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LWS Focus Team: "Solar Modulation of Galactic Cosmic Rays and the Production of Cosmogenic Isotope Archives of Long-term Solar Activity, Used to Interpret Past Climate Changes" </vt:lpstr>
      <vt:lpstr> </vt:lpstr>
      <vt:lpstr>Key Results: Publications, Presentations, and Awards</vt:lpstr>
      <vt:lpstr> Conclusions  </vt:lpstr>
    </vt:vector>
  </TitlesOfParts>
  <Company>Montana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LWS Focus Team: "Solar Modulation of Galactic Cosmic Rays and the Production of Cosmogenic Isotope Archives of Long-term Solar Activity, Used to Interpret Past Climate Changes" </dc:title>
  <dc:creator>Office 2004 Test Drive User</dc:creator>
  <cp:lastModifiedBy>Office 2004 Test Drive User</cp:lastModifiedBy>
  <cp:revision>22</cp:revision>
  <dcterms:created xsi:type="dcterms:W3CDTF">2011-12-02T03:27:17Z</dcterms:created>
  <dcterms:modified xsi:type="dcterms:W3CDTF">2011-12-02T21:52:01Z</dcterms:modified>
</cp:coreProperties>
</file>