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6"/>
  </p:notesMasterIdLst>
  <p:handoutMasterIdLst>
    <p:handoutMasterId r:id="rId7"/>
  </p:handoutMasterIdLst>
  <p:sldIdLst>
    <p:sldId id="259" r:id="rId2"/>
    <p:sldId id="260" r:id="rId3"/>
    <p:sldId id="258" r:id="rId4"/>
    <p:sldId id="257" r:id="rId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snapVertSplitter="1" vertBarState="minimized" horzBarState="maximized">
    <p:restoredLeft sz="15620"/>
    <p:restoredTop sz="94660"/>
  </p:normalViewPr>
  <p:slideViewPr>
    <p:cSldViewPr snapToGrid="0" snapToObjects="1">
      <p:cViewPr varScale="1">
        <p:scale>
          <a:sx n="64" d="100"/>
          <a:sy n="64" d="100"/>
        </p:scale>
        <p:origin x="-952" y="-7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handoutMaster" Target="handoutMasters/handout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BBA2E203-3AFE-5C48-B32F-DBAFFB3C3155}" type="datetimeFigureOut">
              <a:rPr lang="en-US" smtClean="0"/>
              <a:pPr/>
              <a:t>12/2/2012</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F243F379-F5CC-8F40-B545-336530DF3EB9}" type="slidenum">
              <a:rPr lang="en-US" smtClean="0"/>
              <a:pPr/>
              <a:t>‹#›</a:t>
            </a:fld>
            <a:endParaRPr 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F31D4DD-6DB9-CF46-8689-7175A2A4855D}" type="datetimeFigureOut">
              <a:rPr lang="en-US" smtClean="0"/>
              <a:pPr/>
              <a:t>12/2/2012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DF41C75-359E-1F48-8E47-A2E16371BC3B}" type="slidenum">
              <a:rPr lang="en-US" smtClean="0"/>
              <a:pPr/>
              <a:t>‹#›</a:t>
            </a:fld>
            <a:endParaRPr lang="en-US"/>
          </a:p>
        </p:txBody>
      </p:sp>
    </p:spTree>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smtClean="0"/>
              <a:t>10/10/12</a:t>
            </a: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536B17-3A09-1D46-8B81-06690E6D41BE}"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10/10/12</a:t>
            </a: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536B17-3A09-1D46-8B81-06690E6D41B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10/10/12</a:t>
            </a: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536B17-3A09-1D46-8B81-06690E6D41B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10/10/12</a:t>
            </a: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536B17-3A09-1D46-8B81-06690E6D41B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smtClean="0"/>
              <a:t>10/10/12</a:t>
            </a: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536B17-3A09-1D46-8B81-06690E6D41BE}"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smtClean="0"/>
              <a:t>10/10/12</a:t>
            </a:r>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0536B17-3A09-1D46-8B81-06690E6D41B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smtClean="0"/>
              <a:t>10/10/12</a:t>
            </a:r>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0536B17-3A09-1D46-8B81-06690E6D41B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smtClean="0"/>
              <a:t>10/10/12</a:t>
            </a:r>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0536B17-3A09-1D46-8B81-06690E6D41B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10/10/12</a:t>
            </a:r>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0536B17-3A09-1D46-8B81-06690E6D41B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10/10/12</a:t>
            </a:r>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0536B17-3A09-1D46-8B81-06690E6D41B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10/10/12</a:t>
            </a:r>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0536B17-3A09-1D46-8B81-06690E6D41BE}"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t>10/10/12</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0536B17-3A09-1D46-8B81-06690E6D41B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Workshop on “The effects of Solar Variability on Earth’s Climate”</a:t>
            </a:r>
            <a:endParaRPr lang="en-US" dirty="0"/>
          </a:p>
        </p:txBody>
      </p:sp>
      <p:sp>
        <p:nvSpPr>
          <p:cNvPr id="3" name="Content Placeholder 2"/>
          <p:cNvSpPr>
            <a:spLocks noGrp="1"/>
          </p:cNvSpPr>
          <p:nvPr>
            <p:ph idx="1"/>
          </p:nvPr>
        </p:nvSpPr>
        <p:spPr>
          <a:xfrm>
            <a:off x="457200" y="1550718"/>
            <a:ext cx="8229600" cy="5145441"/>
          </a:xfrm>
        </p:spPr>
        <p:txBody>
          <a:bodyPr>
            <a:normAutofit fontScale="55000" lnSpcReduction="20000"/>
          </a:bodyPr>
          <a:lstStyle/>
          <a:p>
            <a:r>
              <a:rPr lang="en-US" dirty="0" smtClean="0"/>
              <a:t>Workshop: Sept. 8-9, 2011, at NCAR, Boulder: 47 attendees (53% from Boulder)</a:t>
            </a:r>
          </a:p>
          <a:p>
            <a:r>
              <a:rPr lang="en-US" sz="2909" i="1" dirty="0" smtClean="0"/>
              <a:t>The Sun and Solar Variability: Past and Present</a:t>
            </a:r>
          </a:p>
          <a:p>
            <a:pPr lvl="1"/>
            <a:r>
              <a:rPr lang="en-US" sz="2545" dirty="0" smtClean="0"/>
              <a:t>Overview of solar and heliospheric variability</a:t>
            </a:r>
          </a:p>
          <a:p>
            <a:pPr lvl="1"/>
            <a:r>
              <a:rPr lang="en-US" sz="2545" dirty="0" smtClean="0"/>
              <a:t>Observations of the Sun’s variable outputs</a:t>
            </a:r>
          </a:p>
          <a:p>
            <a:pPr lvl="1"/>
            <a:r>
              <a:rPr lang="en-US" sz="2545" dirty="0" smtClean="0"/>
              <a:t>Techniques for revealing past solar changes</a:t>
            </a:r>
          </a:p>
          <a:p>
            <a:r>
              <a:rPr lang="en-US" sz="2909" i="1" dirty="0" smtClean="0"/>
              <a:t>Sun-Climate Connections on Different Timescales</a:t>
            </a:r>
          </a:p>
          <a:p>
            <a:pPr lvl="1"/>
            <a:r>
              <a:rPr lang="en-US" sz="2545" dirty="0" smtClean="0"/>
              <a:t>Evidence of solar influences in the troposphere and stratosphere</a:t>
            </a:r>
          </a:p>
          <a:p>
            <a:pPr lvl="1"/>
            <a:r>
              <a:rPr lang="en-US" sz="2545" dirty="0" smtClean="0"/>
              <a:t>How the climate system works and how it might respond to solar influences</a:t>
            </a:r>
          </a:p>
          <a:p>
            <a:pPr lvl="1"/>
            <a:r>
              <a:rPr lang="en-US" sz="2545" dirty="0" smtClean="0"/>
              <a:t>Indications of influence based on </a:t>
            </a:r>
            <a:r>
              <a:rPr lang="en-US" sz="2545" dirty="0" err="1" smtClean="0"/>
              <a:t>paleoclimate</a:t>
            </a:r>
            <a:r>
              <a:rPr lang="en-US" sz="2545" dirty="0" smtClean="0"/>
              <a:t> records</a:t>
            </a:r>
          </a:p>
          <a:p>
            <a:r>
              <a:rPr lang="en-US" sz="2909" i="1" dirty="0" smtClean="0"/>
              <a:t>Mechanisms for Sun-Climate Connections</a:t>
            </a:r>
          </a:p>
          <a:p>
            <a:pPr lvl="1"/>
            <a:r>
              <a:rPr lang="en-US" sz="2545" dirty="0" smtClean="0"/>
              <a:t>Mechanisms connecting variations in total solar irradiance directly to the troposphere</a:t>
            </a:r>
          </a:p>
          <a:p>
            <a:pPr lvl="1"/>
            <a:r>
              <a:rPr lang="en-US" sz="2545" dirty="0" smtClean="0"/>
              <a:t>Mechanisms that influence upper parts of the atmosphere, such as variations in solar ultraviolet radiation and possibly solar energetic particles</a:t>
            </a:r>
          </a:p>
          <a:p>
            <a:pPr lvl="1"/>
            <a:r>
              <a:rPr lang="en-US" sz="2545" dirty="0" smtClean="0"/>
              <a:t>Mechanisms that link variations in galactic cosmic rays to climate change.</a:t>
            </a:r>
          </a:p>
          <a:p>
            <a:pPr lvl="1"/>
            <a:endParaRPr lang="en-US" dirty="0" smtClean="0"/>
          </a:p>
          <a:p>
            <a:r>
              <a:rPr lang="en-US" dirty="0" smtClean="0"/>
              <a:t>Report mostly completed in early February …</a:t>
            </a:r>
          </a:p>
          <a:p>
            <a:r>
              <a:rPr lang="en-US" sz="2545" dirty="0" smtClean="0"/>
              <a:t>NRC guideline: “Summaries and Executive Summaries are not included in workshop products.” and Task: “a workshop report that will summarize what transpired at the event but will not contain any findings or recommendations.” Hence: “This workshop report contains no recommendations, findings, or statements of consensus. Instead, this workshop report summarizes the views expressed by individual workshop participants (invited speakers and guests).”</a:t>
            </a:r>
            <a:endParaRPr lang="en-US" sz="2545" dirty="0"/>
          </a:p>
        </p:txBody>
      </p:sp>
      <p:sp>
        <p:nvSpPr>
          <p:cNvPr id="4" name="Date Placeholder 3"/>
          <p:cNvSpPr>
            <a:spLocks noGrp="1"/>
          </p:cNvSpPr>
          <p:nvPr>
            <p:ph type="dt" sz="half" idx="10"/>
          </p:nvPr>
        </p:nvSpPr>
        <p:spPr/>
        <p:txBody>
          <a:bodyPr/>
          <a:lstStyle/>
          <a:p>
            <a:r>
              <a:rPr lang="en-US" dirty="0" smtClean="0"/>
              <a:t>10/10/12</a:t>
            </a:r>
            <a:endParaRPr lang="en-US" dirty="0"/>
          </a:p>
        </p:txBody>
      </p:sp>
      <p:sp>
        <p:nvSpPr>
          <p:cNvPr id="5" name="Slide Number Placeholder 4"/>
          <p:cNvSpPr>
            <a:spLocks noGrp="1"/>
          </p:cNvSpPr>
          <p:nvPr>
            <p:ph type="sldNum" sz="quarter" idx="12"/>
          </p:nvPr>
        </p:nvSpPr>
        <p:spPr/>
        <p:txBody>
          <a:bodyPr/>
          <a:lstStyle/>
          <a:p>
            <a:fld id="{B0536B17-3A09-1D46-8B81-06690E6D41BE}" type="slidenum">
              <a:rPr lang="en-US" smtClean="0"/>
              <a:pPr/>
              <a:t>1</a:t>
            </a:fld>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73088"/>
          </a:xfrm>
        </p:spPr>
        <p:txBody>
          <a:bodyPr>
            <a:normAutofit/>
          </a:bodyPr>
          <a:lstStyle/>
          <a:p>
            <a:r>
              <a:rPr lang="en-US" dirty="0" smtClean="0"/>
              <a:t>Workshop agenda</a:t>
            </a:r>
            <a:endParaRPr lang="en-US" dirty="0"/>
          </a:p>
        </p:txBody>
      </p:sp>
      <p:sp>
        <p:nvSpPr>
          <p:cNvPr id="3" name="Content Placeholder 2"/>
          <p:cNvSpPr>
            <a:spLocks noGrp="1"/>
          </p:cNvSpPr>
          <p:nvPr>
            <p:ph idx="1"/>
          </p:nvPr>
        </p:nvSpPr>
        <p:spPr>
          <a:xfrm>
            <a:off x="457200" y="775172"/>
            <a:ext cx="8375471" cy="5581178"/>
          </a:xfrm>
        </p:spPr>
        <p:txBody>
          <a:bodyPr>
            <a:noAutofit/>
          </a:bodyPr>
          <a:lstStyle/>
          <a:p>
            <a:pPr>
              <a:buNone/>
            </a:pPr>
            <a:r>
              <a:rPr lang="en-US" sz="1100" b="1" dirty="0" smtClean="0"/>
              <a:t>Session 1</a:t>
            </a:r>
          </a:p>
          <a:p>
            <a:pPr>
              <a:buNone/>
            </a:pPr>
            <a:r>
              <a:rPr lang="en-US" sz="1100" dirty="0" smtClean="0"/>
              <a:t>9:00 Overview and Advances in Radiometry for Solar Observations </a:t>
            </a:r>
            <a:r>
              <a:rPr lang="en-US" sz="1100" i="1" dirty="0" smtClean="0"/>
              <a:t>Greg Kopp, University of Colorado, Boulder</a:t>
            </a:r>
          </a:p>
          <a:p>
            <a:pPr>
              <a:buNone/>
            </a:pPr>
            <a:r>
              <a:rPr lang="en-US" sz="1100" dirty="0" smtClean="0"/>
              <a:t>10:00 Assessing Solar and Solar-Terrestrial Influences as a Component of Earth’s Climate Change Picture </a:t>
            </a:r>
            <a:r>
              <a:rPr lang="en-US" sz="1100" i="1" dirty="0" smtClean="0"/>
              <a:t>Daniel N. Baker, CU, Boulder</a:t>
            </a:r>
          </a:p>
          <a:p>
            <a:pPr>
              <a:buNone/>
            </a:pPr>
            <a:r>
              <a:rPr lang="en-US" sz="1100" dirty="0" smtClean="0"/>
              <a:t>11:00 Heliospheric Phenomena Responsible for Cosmic Ray Modulation at the Earth </a:t>
            </a:r>
            <a:r>
              <a:rPr lang="en-US" sz="1100" i="1" dirty="0" smtClean="0"/>
              <a:t>Joe </a:t>
            </a:r>
            <a:r>
              <a:rPr lang="en-US" sz="1100" i="1" dirty="0" err="1" smtClean="0"/>
              <a:t>Giacalone</a:t>
            </a:r>
            <a:r>
              <a:rPr lang="en-US" sz="1100" i="1" dirty="0" smtClean="0"/>
              <a:t>, University of Arizona</a:t>
            </a:r>
          </a:p>
          <a:p>
            <a:pPr>
              <a:buNone/>
            </a:pPr>
            <a:r>
              <a:rPr lang="en-US" sz="1100" dirty="0" smtClean="0"/>
              <a:t>11:45 Behavior of Quiet Sun Contributions to Solar Irradiance </a:t>
            </a:r>
            <a:r>
              <a:rPr lang="en-US" sz="1100" i="1" dirty="0" smtClean="0"/>
              <a:t>Peter </a:t>
            </a:r>
            <a:r>
              <a:rPr lang="en-US" sz="1100" i="1" dirty="0" err="1" smtClean="0"/>
              <a:t>Foukal</a:t>
            </a:r>
            <a:r>
              <a:rPr lang="en-US" sz="1100" i="1" dirty="0" smtClean="0"/>
              <a:t>, Heliophysics, Inc. (by WebEx), Session Chair</a:t>
            </a:r>
          </a:p>
          <a:p>
            <a:pPr>
              <a:buNone/>
            </a:pPr>
            <a:r>
              <a:rPr lang="en-US" sz="1100" dirty="0" smtClean="0"/>
              <a:t>1:15 The Record of Solar Forcing in </a:t>
            </a:r>
            <a:r>
              <a:rPr lang="en-US" sz="1100" dirty="0" err="1" smtClean="0"/>
              <a:t>Cosmogenic</a:t>
            </a:r>
            <a:r>
              <a:rPr lang="en-US" sz="1100" dirty="0" smtClean="0"/>
              <a:t> Isotope Data </a:t>
            </a:r>
            <a:r>
              <a:rPr lang="en-US" sz="1100" i="1" dirty="0" err="1" smtClean="0"/>
              <a:t>Raimund</a:t>
            </a:r>
            <a:r>
              <a:rPr lang="en-US" sz="1100" i="1" dirty="0" smtClean="0"/>
              <a:t> </a:t>
            </a:r>
            <a:r>
              <a:rPr lang="en-US" sz="1100" i="1" dirty="0" err="1" smtClean="0"/>
              <a:t>Muscheler</a:t>
            </a:r>
            <a:r>
              <a:rPr lang="en-US" sz="1100" i="1" dirty="0" smtClean="0"/>
              <a:t>, Lund University, Sweden</a:t>
            </a:r>
          </a:p>
          <a:p>
            <a:pPr>
              <a:buNone/>
            </a:pPr>
            <a:r>
              <a:rPr lang="en-US" sz="1100" b="1" dirty="0" smtClean="0"/>
              <a:t>Session 2</a:t>
            </a:r>
          </a:p>
          <a:p>
            <a:pPr>
              <a:buNone/>
            </a:pPr>
            <a:r>
              <a:rPr lang="en-US" sz="1100" dirty="0" smtClean="0"/>
              <a:t>2:00 Issues in Climate Science Underlying Sun/Climate Research </a:t>
            </a:r>
            <a:r>
              <a:rPr lang="en-US" sz="1100" i="1" dirty="0" smtClean="0"/>
              <a:t>Isaac M. Held, NOAA GFDL, Session Chair</a:t>
            </a:r>
          </a:p>
          <a:p>
            <a:pPr>
              <a:buNone/>
            </a:pPr>
            <a:r>
              <a:rPr lang="en-US" sz="1100" dirty="0" smtClean="0"/>
              <a:t>3:00 Indirect Climate Effects of the Sun Through Modulation of the Mean Circulation Structure </a:t>
            </a:r>
            <a:r>
              <a:rPr lang="en-US" sz="1100" i="1" dirty="0" smtClean="0"/>
              <a:t>Caspar Ammann, NCAR</a:t>
            </a:r>
          </a:p>
          <a:p>
            <a:pPr>
              <a:buNone/>
            </a:pPr>
            <a:r>
              <a:rPr lang="en-US" sz="1100" dirty="0" smtClean="0"/>
              <a:t>4:00 Climate Response to the Solar Cycle as Observed in the Stratosphere </a:t>
            </a:r>
            <a:r>
              <a:rPr lang="en-US" sz="1100" i="1" dirty="0" smtClean="0"/>
              <a:t>Lon Hood, University of Arizona</a:t>
            </a:r>
          </a:p>
          <a:p>
            <a:pPr>
              <a:buNone/>
            </a:pPr>
            <a:r>
              <a:rPr lang="en-US" sz="1100" dirty="0" smtClean="0"/>
              <a:t>4:45 Direct Solar Forcing of the Lower Atmosphere and Ocean </a:t>
            </a:r>
            <a:r>
              <a:rPr lang="en-US" sz="1100" i="1" dirty="0" smtClean="0"/>
              <a:t>Gerald A. </a:t>
            </a:r>
            <a:r>
              <a:rPr lang="en-US" sz="1100" i="1" dirty="0" err="1" smtClean="0"/>
              <a:t>Meehl</a:t>
            </a:r>
            <a:r>
              <a:rPr lang="en-US" sz="1100" i="1" dirty="0" smtClean="0"/>
              <a:t>, National Center for Atmospheric Research</a:t>
            </a:r>
          </a:p>
          <a:p>
            <a:pPr>
              <a:buNone/>
            </a:pPr>
            <a:r>
              <a:rPr lang="en-US" sz="1100" b="1" dirty="0" smtClean="0"/>
              <a:t>Session 3</a:t>
            </a:r>
          </a:p>
          <a:p>
            <a:pPr>
              <a:buNone/>
            </a:pPr>
            <a:r>
              <a:rPr lang="en-US" sz="1100" dirty="0" smtClean="0"/>
              <a:t>9:00 Detection of the Solar Signal in Climate from </a:t>
            </a:r>
            <a:r>
              <a:rPr lang="en-US" sz="1100" dirty="0" err="1" smtClean="0"/>
              <a:t>Paleorecords</a:t>
            </a:r>
            <a:r>
              <a:rPr lang="en-US" sz="1100" dirty="0" smtClean="0"/>
              <a:t> </a:t>
            </a:r>
            <a:r>
              <a:rPr lang="en-US" sz="1100" i="1" dirty="0" smtClean="0"/>
              <a:t>Raymond S. Bradley, University of Massachusetts</a:t>
            </a:r>
          </a:p>
          <a:p>
            <a:pPr>
              <a:buNone/>
            </a:pPr>
            <a:r>
              <a:rPr lang="en-US" sz="1100" dirty="0" smtClean="0"/>
              <a:t>9:45 Detecting the Solar Cycle Via Temperature Proxies Back to the Maunder Minimum </a:t>
            </a:r>
            <a:r>
              <a:rPr lang="en-US" sz="1100" i="1" dirty="0" smtClean="0"/>
              <a:t>Gerald North, Texas A&amp;M University</a:t>
            </a:r>
          </a:p>
          <a:p>
            <a:pPr>
              <a:buNone/>
            </a:pPr>
            <a:r>
              <a:rPr lang="en-US" sz="1100" dirty="0" smtClean="0"/>
              <a:t>10:45 Climate Response at Earth’s Surface to Cyclic and Secular Solar Forcing </a:t>
            </a:r>
            <a:r>
              <a:rPr lang="en-US" sz="1100" i="1" dirty="0" smtClean="0"/>
              <a:t>Ka-Kit Tung, University of Washington, Session Chair</a:t>
            </a:r>
          </a:p>
          <a:p>
            <a:pPr>
              <a:buNone/>
            </a:pPr>
            <a:r>
              <a:rPr lang="en-US" sz="1100" dirty="0" smtClean="0"/>
              <a:t>11:40 Solar Effects Transmitted by Stratosphere-Troposphere Coupling </a:t>
            </a:r>
            <a:r>
              <a:rPr lang="en-US" sz="1100" i="1" dirty="0" smtClean="0"/>
              <a:t>Joanna D. </a:t>
            </a:r>
            <a:r>
              <a:rPr lang="en-US" sz="1100" i="1" dirty="0" err="1" smtClean="0"/>
              <a:t>Haigh</a:t>
            </a:r>
            <a:r>
              <a:rPr lang="en-US" sz="1100" i="1" dirty="0" smtClean="0"/>
              <a:t>, Imperial College, London</a:t>
            </a:r>
          </a:p>
          <a:p>
            <a:pPr>
              <a:buNone/>
            </a:pPr>
            <a:r>
              <a:rPr lang="en-US" sz="1100" b="1" dirty="0" smtClean="0"/>
              <a:t>Session 4</a:t>
            </a:r>
          </a:p>
          <a:p>
            <a:pPr>
              <a:buNone/>
            </a:pPr>
            <a:r>
              <a:rPr lang="en-US" sz="1100" dirty="0" smtClean="0"/>
              <a:t>1:30 The Impact of Energetic Particle Precipitation on the Atmosphere </a:t>
            </a:r>
            <a:r>
              <a:rPr lang="en-US" sz="1100" i="1" dirty="0" smtClean="0"/>
              <a:t>Charles </a:t>
            </a:r>
            <a:r>
              <a:rPr lang="en-US" sz="1100" i="1" dirty="0" err="1" smtClean="0"/>
              <a:t>Jackman</a:t>
            </a:r>
            <a:r>
              <a:rPr lang="en-US" sz="1100" i="1" dirty="0" smtClean="0"/>
              <a:t>, NASA Goddard Space Flight Center</a:t>
            </a:r>
          </a:p>
          <a:p>
            <a:pPr>
              <a:buNone/>
            </a:pPr>
            <a:r>
              <a:rPr lang="en-US" sz="1100" dirty="0" smtClean="0"/>
              <a:t>2:15 Cosmic Rays and Cloud Nucleation </a:t>
            </a:r>
            <a:r>
              <a:rPr lang="en-US" sz="1100" i="1" dirty="0" smtClean="0"/>
              <a:t>Jeffrey Pierce, Dalhousie University</a:t>
            </a:r>
          </a:p>
          <a:p>
            <a:pPr>
              <a:buNone/>
            </a:pPr>
            <a:r>
              <a:rPr lang="en-US" sz="1100" dirty="0" smtClean="0"/>
              <a:t>3:00 Solar Grand Minima Inferred from Observations of Sun-like Stars </a:t>
            </a:r>
            <a:r>
              <a:rPr lang="en-US" sz="1100" i="1" dirty="0" smtClean="0"/>
              <a:t>Dan </a:t>
            </a:r>
            <a:r>
              <a:rPr lang="en-US" sz="1100" i="1" dirty="0" err="1" smtClean="0"/>
              <a:t>Lubin</a:t>
            </a:r>
            <a:r>
              <a:rPr lang="en-US" sz="1100" i="1" dirty="0" smtClean="0"/>
              <a:t>, Scripps Institution of Oceanography, UCSD</a:t>
            </a:r>
          </a:p>
          <a:p>
            <a:pPr>
              <a:buNone/>
            </a:pPr>
            <a:r>
              <a:rPr lang="en-US" sz="1100" b="1" dirty="0" smtClean="0"/>
              <a:t>Panel Discussion</a:t>
            </a:r>
          </a:p>
          <a:p>
            <a:pPr>
              <a:buNone/>
            </a:pPr>
            <a:r>
              <a:rPr lang="en-US" sz="1100" dirty="0" smtClean="0"/>
              <a:t>3:45 Panel Discussion led by Joanna </a:t>
            </a:r>
            <a:r>
              <a:rPr lang="en-US" sz="1100" dirty="0" err="1" smtClean="0"/>
              <a:t>Haigh</a:t>
            </a:r>
            <a:r>
              <a:rPr lang="en-US" sz="1100" dirty="0" smtClean="0"/>
              <a:t> and Daniel Baker</a:t>
            </a:r>
          </a:p>
          <a:p>
            <a:pPr marL="398463" lvl="1" indent="-169863">
              <a:buFont typeface="+mj-lt"/>
              <a:buAutoNum type="arabicPeriod"/>
            </a:pPr>
            <a:r>
              <a:rPr lang="en-US" sz="900" dirty="0" smtClean="0"/>
              <a:t>What is the most recent and/or most compelling evidence of the impact of solar variability on climate, particularly in the lower atmosphere, over decadal timescales?</a:t>
            </a:r>
          </a:p>
          <a:p>
            <a:pPr marL="398463" lvl="1" indent="-169863">
              <a:buFont typeface="+mj-lt"/>
              <a:buAutoNum type="arabicPeriod"/>
            </a:pPr>
            <a:r>
              <a:rPr lang="en-US" sz="900" dirty="0" smtClean="0"/>
              <a:t>What can we learn of the variability of solar irradiance using </a:t>
            </a:r>
            <a:r>
              <a:rPr lang="en-US" sz="900" dirty="0" err="1" smtClean="0"/>
              <a:t>paleoclimate</a:t>
            </a:r>
            <a:r>
              <a:rPr lang="en-US" sz="900" dirty="0" smtClean="0"/>
              <a:t> records?</a:t>
            </a:r>
          </a:p>
          <a:p>
            <a:pPr marL="398463" lvl="1" indent="-169863">
              <a:buFont typeface="+mj-lt"/>
              <a:buAutoNum type="arabicPeriod"/>
            </a:pPr>
            <a:r>
              <a:rPr lang="en-US" sz="900" dirty="0" smtClean="0"/>
              <a:t>What can we learn of climate responses to solar variability using </a:t>
            </a:r>
            <a:r>
              <a:rPr lang="en-US" sz="900" dirty="0" err="1" smtClean="0"/>
              <a:t>paleoclimate</a:t>
            </a:r>
            <a:r>
              <a:rPr lang="en-US" sz="900" dirty="0" smtClean="0"/>
              <a:t> records?</a:t>
            </a:r>
          </a:p>
          <a:p>
            <a:pPr marL="398463" lvl="1" indent="-169863">
              <a:buFont typeface="+mj-lt"/>
              <a:buAutoNum type="arabicPeriod"/>
            </a:pPr>
            <a:r>
              <a:rPr lang="en-US" sz="900" dirty="0" smtClean="0"/>
              <a:t>Are there any significant climate impacts of solar variability on regional scales?</a:t>
            </a:r>
          </a:p>
          <a:p>
            <a:pPr marL="398463" lvl="1" indent="-169863">
              <a:buFont typeface="+mj-lt"/>
              <a:buAutoNum type="arabicPeriod"/>
            </a:pPr>
            <a:r>
              <a:rPr lang="en-US" sz="900" dirty="0" smtClean="0"/>
              <a:t>What are the research directions, additional observations, and/or model improvements necessary to improve understanding and forecast ability regarding solar variability and climate, particularly over the solar cycle timescale?</a:t>
            </a:r>
            <a:endParaRPr lang="en-US" sz="900" i="1" dirty="0" smtClean="0"/>
          </a:p>
          <a:p>
            <a:endParaRPr lang="en-US" sz="1000" dirty="0"/>
          </a:p>
        </p:txBody>
      </p:sp>
      <p:sp>
        <p:nvSpPr>
          <p:cNvPr id="4" name="Date Placeholder 3"/>
          <p:cNvSpPr>
            <a:spLocks noGrp="1"/>
          </p:cNvSpPr>
          <p:nvPr>
            <p:ph type="dt" sz="half" idx="10"/>
          </p:nvPr>
        </p:nvSpPr>
        <p:spPr/>
        <p:txBody>
          <a:bodyPr/>
          <a:lstStyle/>
          <a:p>
            <a:r>
              <a:rPr lang="en-US" smtClean="0"/>
              <a:t>10/10/12</a:t>
            </a:r>
            <a:endParaRPr lang="en-US"/>
          </a:p>
        </p:txBody>
      </p:sp>
      <p:sp>
        <p:nvSpPr>
          <p:cNvPr id="5" name="Slide Number Placeholder 4"/>
          <p:cNvSpPr>
            <a:spLocks noGrp="1"/>
          </p:cNvSpPr>
          <p:nvPr>
            <p:ph type="sldNum" sz="quarter" idx="12"/>
          </p:nvPr>
        </p:nvSpPr>
        <p:spPr/>
        <p:txBody>
          <a:bodyPr/>
          <a:lstStyle/>
          <a:p>
            <a:fld id="{B0536B17-3A09-1D46-8B81-06690E6D41BE}" type="slidenum">
              <a:rPr lang="en-US" smtClean="0"/>
              <a:pPr/>
              <a:t>2</a:t>
            </a:fld>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Research rationale</a:t>
            </a:r>
            <a:endParaRPr lang="en-US" dirty="0"/>
          </a:p>
        </p:txBody>
      </p:sp>
      <p:sp>
        <p:nvSpPr>
          <p:cNvPr id="3" name="Content Placeholder 2"/>
          <p:cNvSpPr>
            <a:spLocks noGrp="1"/>
          </p:cNvSpPr>
          <p:nvPr>
            <p:ph idx="1"/>
          </p:nvPr>
        </p:nvSpPr>
        <p:spPr>
          <a:xfrm>
            <a:off x="457200" y="1269963"/>
            <a:ext cx="8229600" cy="5277762"/>
          </a:xfrm>
        </p:spPr>
        <p:txBody>
          <a:bodyPr>
            <a:normAutofit fontScale="92500" lnSpcReduction="10000"/>
          </a:bodyPr>
          <a:lstStyle/>
          <a:p>
            <a:r>
              <a:rPr lang="en-US" sz="2000" dirty="0" smtClean="0"/>
              <a:t>“… no satellite measurements have indicated that solar output and variability have contributed in a significant way to the increase in global mean temperature in the last 50 years. Locally, however, correlations between solar activity and variations in average weather may stand out beyond the global trend; such has been argued to be the case for the El Niño-Southern Oscillation, even in the present day.”</a:t>
            </a:r>
          </a:p>
          <a:p>
            <a:endParaRPr lang="en-US" sz="2000" dirty="0" smtClean="0"/>
          </a:p>
          <a:p>
            <a:r>
              <a:rPr lang="en-US" sz="2000" dirty="0" smtClean="0"/>
              <a:t>Understanding the significance and magnitude of apparent multi-decade to multi-century Sun-climate couplings is very important. We need to identify the </a:t>
            </a:r>
            <a:r>
              <a:rPr lang="en-US" sz="2000" dirty="0" err="1" smtClean="0"/>
              <a:t>mechanism(s</a:t>
            </a:r>
            <a:r>
              <a:rPr lang="en-US" sz="2000" dirty="0" smtClean="0"/>
              <a:t>) by which solar magnetic activity (1) drives weak but significant changes in Earth global climate as well as (2) forces measurable impacts in some present-day regional climates (such as the El Niño/La Niña cycle). </a:t>
            </a:r>
          </a:p>
          <a:p>
            <a:endParaRPr lang="en-US" sz="2000" dirty="0" smtClean="0"/>
          </a:p>
          <a:p>
            <a:r>
              <a:rPr lang="en-US" sz="2000" dirty="0" smtClean="0"/>
              <a:t>Understanding the impact of solar activity on climate provides climate modelers with a multi-century pre-industrial baseline for comparison with industrial-era changes, and provides solar-heliospheric physicists with multi-century proxies of solar activity in addition to currently available </a:t>
            </a:r>
            <a:r>
              <a:rPr lang="en-US" sz="2000" dirty="0" err="1" smtClean="0"/>
              <a:t>cosmogenic</a:t>
            </a:r>
            <a:r>
              <a:rPr lang="en-US" sz="2000" dirty="0" smtClean="0"/>
              <a:t> radionuclide measurements. </a:t>
            </a:r>
          </a:p>
          <a:p>
            <a:endParaRPr lang="en-US" sz="1600" dirty="0"/>
          </a:p>
        </p:txBody>
      </p:sp>
      <p:sp>
        <p:nvSpPr>
          <p:cNvPr id="4" name="Date Placeholder 3"/>
          <p:cNvSpPr>
            <a:spLocks noGrp="1"/>
          </p:cNvSpPr>
          <p:nvPr>
            <p:ph type="dt" sz="half" idx="10"/>
          </p:nvPr>
        </p:nvSpPr>
        <p:spPr/>
        <p:txBody>
          <a:bodyPr/>
          <a:lstStyle/>
          <a:p>
            <a:r>
              <a:rPr lang="en-US" smtClean="0"/>
              <a:t>10/10/12</a:t>
            </a:r>
            <a:endParaRPr lang="en-US"/>
          </a:p>
        </p:txBody>
      </p:sp>
      <p:sp>
        <p:nvSpPr>
          <p:cNvPr id="5" name="Slide Number Placeholder 4"/>
          <p:cNvSpPr>
            <a:spLocks noGrp="1"/>
          </p:cNvSpPr>
          <p:nvPr>
            <p:ph type="sldNum" sz="quarter" idx="12"/>
          </p:nvPr>
        </p:nvSpPr>
        <p:spPr/>
        <p:txBody>
          <a:bodyPr/>
          <a:lstStyle/>
          <a:p>
            <a:fld id="{B0536B17-3A09-1D46-8B81-06690E6D41BE}" type="slidenum">
              <a:rPr lang="en-US" smtClean="0"/>
              <a:pPr/>
              <a:t>3</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Research needs</a:t>
            </a:r>
            <a:endParaRPr lang="en-US" dirty="0"/>
          </a:p>
        </p:txBody>
      </p:sp>
      <p:sp>
        <p:nvSpPr>
          <p:cNvPr id="3" name="Content Placeholder 2"/>
          <p:cNvSpPr>
            <a:spLocks noGrp="1"/>
          </p:cNvSpPr>
          <p:nvPr>
            <p:ph idx="1"/>
          </p:nvPr>
        </p:nvSpPr>
        <p:spPr>
          <a:xfrm>
            <a:off x="263908" y="1302988"/>
            <a:ext cx="8494539" cy="5158828"/>
          </a:xfrm>
        </p:spPr>
        <p:txBody>
          <a:bodyPr>
            <a:noAutofit/>
          </a:bodyPr>
          <a:lstStyle/>
          <a:p>
            <a:r>
              <a:rPr lang="en-US" sz="2400" dirty="0" smtClean="0"/>
              <a:t>Understanding of apparently significant long-term Sun-climate couplings and current regional impacts requires</a:t>
            </a:r>
          </a:p>
          <a:p>
            <a:pPr lvl="1"/>
            <a:r>
              <a:rPr lang="en-US" sz="1800" dirty="0"/>
              <a:t>i</a:t>
            </a:r>
            <a:r>
              <a:rPr lang="en-US" sz="1800" dirty="0" smtClean="0"/>
              <a:t>mproved absolute calibration of the observed total solar irradiance, and  </a:t>
            </a:r>
          </a:p>
          <a:p>
            <a:pPr lvl="1"/>
            <a:r>
              <a:rPr lang="en-US" sz="1800" dirty="0" smtClean="0"/>
              <a:t>establishment of multi-decade records of the solar spectral irradiance, leading to</a:t>
            </a:r>
          </a:p>
          <a:p>
            <a:pPr lvl="1"/>
            <a:r>
              <a:rPr lang="en-US" sz="1800" dirty="0" smtClean="0"/>
              <a:t>extension of the TSI and SSI components into to pre-instrumentation past by:</a:t>
            </a:r>
          </a:p>
          <a:p>
            <a:pPr lvl="2"/>
            <a:r>
              <a:rPr lang="en-US" sz="1400" dirty="0" smtClean="0"/>
              <a:t>utilization the solar-stellar connection to expand the knowledgebase for possible solar variability patterns on time scales of years to decades.</a:t>
            </a:r>
          </a:p>
          <a:p>
            <a:pPr lvl="2"/>
            <a:r>
              <a:rPr lang="en-US" sz="1400" dirty="0"/>
              <a:t>i</a:t>
            </a:r>
            <a:r>
              <a:rPr lang="en-US" sz="1400" dirty="0" smtClean="0"/>
              <a:t>mproved understanding of the various climate proxies to create a uniform global climate history.</a:t>
            </a:r>
          </a:p>
          <a:p>
            <a:pPr lvl="2"/>
            <a:r>
              <a:rPr lang="en-US" sz="1400" dirty="0" smtClean="0"/>
              <a:t>understanding how to translate empirical proxies of solar activity (such as </a:t>
            </a:r>
            <a:r>
              <a:rPr lang="en-US" sz="1400" dirty="0" err="1" smtClean="0"/>
              <a:t>cosmogenic</a:t>
            </a:r>
            <a:r>
              <a:rPr lang="en-US" sz="1400" dirty="0" smtClean="0"/>
              <a:t> </a:t>
            </a:r>
            <a:r>
              <a:rPr lang="en-US" sz="1400" dirty="0" err="1" smtClean="0"/>
              <a:t>radionuclides</a:t>
            </a:r>
            <a:r>
              <a:rPr lang="en-US" sz="1400" dirty="0" smtClean="0"/>
              <a:t> and historically-recorded sunspot numbers) into solar spectral irradiance (via heliospheric modulation of galactic cosmic rays and photospheric flux distributions of spots and faculae).</a:t>
            </a:r>
          </a:p>
          <a:p>
            <a:pPr lvl="2"/>
            <a:r>
              <a:rPr lang="en-US" sz="1400" dirty="0" smtClean="0"/>
              <a:t>understanding differential impact of distinct parts of the solar spectral irradiance on different parts of the Earth’s regional climates and ocean circulation system.</a:t>
            </a:r>
          </a:p>
          <a:p>
            <a:pPr lvl="1"/>
            <a:r>
              <a:rPr lang="en-US" sz="1800" dirty="0" smtClean="0"/>
              <a:t>With multi-century TSI and SSI data and heliospheric wind and field models in hand, attribution studies can be performed </a:t>
            </a:r>
          </a:p>
          <a:p>
            <a:pPr lvl="2"/>
            <a:r>
              <a:rPr lang="en-US" sz="1400" dirty="0" smtClean="0"/>
              <a:t>to differentiate between irradiance and cosmic-ray effects, and</a:t>
            </a:r>
          </a:p>
          <a:p>
            <a:pPr lvl="2"/>
            <a:r>
              <a:rPr lang="en-US" sz="1400" dirty="0" smtClean="0"/>
              <a:t>to establish the relative roles and couplings of top-down and bottom-up mechanisms compared to ‘internal’ drivers (such as </a:t>
            </a:r>
            <a:r>
              <a:rPr lang="en-US" sz="1400" smtClean="0"/>
              <a:t>volcanic eruptions).</a:t>
            </a:r>
            <a:endParaRPr lang="en-US" sz="1400" dirty="0" smtClean="0"/>
          </a:p>
          <a:p>
            <a:endParaRPr lang="en-US" sz="2400" dirty="0"/>
          </a:p>
        </p:txBody>
      </p:sp>
      <p:sp>
        <p:nvSpPr>
          <p:cNvPr id="4" name="Date Placeholder 3"/>
          <p:cNvSpPr>
            <a:spLocks noGrp="1"/>
          </p:cNvSpPr>
          <p:nvPr>
            <p:ph type="dt" sz="half" idx="10"/>
          </p:nvPr>
        </p:nvSpPr>
        <p:spPr/>
        <p:txBody>
          <a:bodyPr/>
          <a:lstStyle/>
          <a:p>
            <a:r>
              <a:rPr lang="en-US" smtClean="0"/>
              <a:t>10/10/12</a:t>
            </a:r>
            <a:endParaRPr lang="en-US"/>
          </a:p>
        </p:txBody>
      </p:sp>
      <p:sp>
        <p:nvSpPr>
          <p:cNvPr id="5" name="Slide Number Placeholder 4"/>
          <p:cNvSpPr>
            <a:spLocks noGrp="1"/>
          </p:cNvSpPr>
          <p:nvPr>
            <p:ph type="sldNum" sz="quarter" idx="12"/>
          </p:nvPr>
        </p:nvSpPr>
        <p:spPr/>
        <p:txBody>
          <a:bodyPr/>
          <a:lstStyle/>
          <a:p>
            <a:fld id="{B0536B17-3A09-1D46-8B81-06690E6D41BE}" type="slidenum">
              <a:rPr lang="en-US" smtClean="0"/>
              <a:pPr/>
              <a:t>4</a:t>
            </a:fld>
            <a:endParaRPr lang="en-US"/>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134</TotalTime>
  <Words>1026</Words>
  <Application>Microsoft Office PowerPoint</Application>
  <PresentationFormat>On-screen Show (4:3)</PresentationFormat>
  <Paragraphs>71</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Office Theme</vt:lpstr>
      <vt:lpstr>Workshop on “The effects of Solar Variability on Earth’s Climate”</vt:lpstr>
      <vt:lpstr>Workshop agenda</vt:lpstr>
      <vt:lpstr>Research rationale</vt:lpstr>
      <vt:lpstr>Research needs</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Effects of Solar Variability on Earth’s Climate: A Workshop Summary</dc:title>
  <dc:creator>Karel Schrijver</dc:creator>
  <cp:lastModifiedBy>lika</cp:lastModifiedBy>
  <cp:revision>45</cp:revision>
  <dcterms:created xsi:type="dcterms:W3CDTF">2012-10-09T21:43:02Z</dcterms:created>
  <dcterms:modified xsi:type="dcterms:W3CDTF">2012-12-02T06:48:35Z</dcterms:modified>
</cp:coreProperties>
</file>