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4D0E6-A16F-4879-AA17-DD27038EB681}" type="datetimeFigureOut">
              <a:rPr lang="en-US" smtClean="0"/>
              <a:t>11/28/2011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CAB4C-813A-40CC-BE98-4A31AFE9AA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BCAB4C-813A-40CC-BE98-4A31AFE9AAB4}"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DD756-2B2D-4368-8721-B392402A9F6C}" type="datetimeFigureOut">
              <a:rPr lang="en-US" smtClean="0"/>
              <a:pPr/>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E711C-494F-44AF-B5B7-0EF90A384C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DD756-2B2D-4368-8721-B392402A9F6C}" type="datetimeFigureOut">
              <a:rPr lang="en-US" smtClean="0"/>
              <a:pPr/>
              <a:t>11/28/2011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E711C-494F-44AF-B5B7-0EF90A384C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609600"/>
            <a:ext cx="9144000" cy="5486400"/>
          </a:xfrm>
        </p:spPr>
        <p:txBody>
          <a:bodyPr>
            <a:normAutofit/>
          </a:bodyPr>
          <a:lstStyle/>
          <a:p>
            <a:r>
              <a:rPr lang="en-US" b="1" dirty="0" smtClean="0"/>
              <a:t> </a:t>
            </a:r>
            <a:r>
              <a:rPr lang="en-US" sz="3020" b="1" dirty="0" smtClean="0">
                <a:solidFill>
                  <a:srgbClr val="0070C0"/>
                </a:solidFill>
              </a:rPr>
              <a:t>Targeted Research and Technology Topic:</a:t>
            </a:r>
            <a:r>
              <a:rPr lang="en-US" sz="3020" b="1" dirty="0" smtClean="0"/>
              <a:t/>
            </a:r>
            <a:br>
              <a:rPr lang="en-US" sz="3020" b="1" dirty="0" smtClean="0"/>
            </a:br>
            <a:r>
              <a:rPr lang="en-US" sz="3020" b="1" dirty="0"/>
              <a:t/>
            </a:r>
            <a:br>
              <a:rPr lang="en-US" sz="3020" b="1" dirty="0"/>
            </a:br>
            <a:r>
              <a:rPr lang="en-US" sz="3710" b="1" dirty="0" smtClean="0">
                <a:solidFill>
                  <a:srgbClr val="002060"/>
                </a:solidFill>
              </a:rPr>
              <a:t>“Measure the Properties of the</a:t>
            </a:r>
            <a:br>
              <a:rPr lang="en-US" sz="3710" b="1" dirty="0" smtClean="0">
                <a:solidFill>
                  <a:srgbClr val="002060"/>
                </a:solidFill>
              </a:rPr>
            </a:br>
            <a:r>
              <a:rPr lang="en-US" sz="3710" b="1" dirty="0" smtClean="0">
                <a:solidFill>
                  <a:srgbClr val="002060"/>
                </a:solidFill>
              </a:rPr>
              <a:t>Solar Dynamo that Affect Solar Irradiance and Active Region Generation”</a:t>
            </a:r>
            <a:br>
              <a:rPr lang="en-US" sz="3710" b="1" dirty="0" smtClean="0">
                <a:solidFill>
                  <a:srgbClr val="002060"/>
                </a:solidFill>
              </a:rPr>
            </a:br>
            <a:r>
              <a:rPr lang="en-US" sz="3710" b="1" dirty="0" smtClean="0">
                <a:solidFill>
                  <a:srgbClr val="002060"/>
                </a:solidFill>
              </a:rPr>
              <a:t> </a:t>
            </a:r>
            <a:r>
              <a:rPr lang="en-US" sz="3400" dirty="0" smtClean="0"/>
              <a:t/>
            </a:r>
            <a:br>
              <a:rPr lang="en-US" sz="3400" dirty="0" smtClean="0"/>
            </a:br>
            <a:r>
              <a:rPr lang="en-US" sz="2300" dirty="0" smtClean="0">
                <a:solidFill>
                  <a:srgbClr val="0070C0"/>
                </a:solidFill>
              </a:rPr>
              <a:t> </a:t>
            </a:r>
            <a:r>
              <a:rPr lang="en-US" sz="2300" i="1" dirty="0" smtClean="0">
                <a:solidFill>
                  <a:srgbClr val="0070C0"/>
                </a:solidFill>
              </a:rPr>
              <a:t>F. </a:t>
            </a:r>
            <a:r>
              <a:rPr lang="en-US" sz="2300" i="1" dirty="0" err="1" smtClean="0">
                <a:solidFill>
                  <a:srgbClr val="0070C0"/>
                </a:solidFill>
              </a:rPr>
              <a:t>Busse</a:t>
            </a:r>
            <a:r>
              <a:rPr lang="en-US" sz="2300" dirty="0" smtClean="0">
                <a:solidFill>
                  <a:srgbClr val="0070C0"/>
                </a:solidFill>
              </a:rPr>
              <a:t>,</a:t>
            </a:r>
            <a:r>
              <a:rPr lang="en-US" sz="2400" dirty="0" smtClean="0">
                <a:solidFill>
                  <a:srgbClr val="0070C0"/>
                </a:solidFill>
              </a:rPr>
              <a:t> V. </a:t>
            </a:r>
            <a:r>
              <a:rPr lang="en-US" sz="2400" dirty="0" err="1" smtClean="0">
                <a:solidFill>
                  <a:srgbClr val="0070C0"/>
                </a:solidFill>
              </a:rPr>
              <a:t>Pipkin</a:t>
            </a:r>
            <a:r>
              <a:rPr lang="en-US" sz="2300" dirty="0" smtClean="0">
                <a:solidFill>
                  <a:srgbClr val="0070C0"/>
                </a:solidFill>
              </a:rPr>
              <a:t> (UCLA), </a:t>
            </a:r>
            <a:r>
              <a:rPr lang="en-US" sz="2300" i="1" dirty="0" smtClean="0">
                <a:solidFill>
                  <a:srgbClr val="0070C0"/>
                </a:solidFill>
              </a:rPr>
              <a:t>P. Foukal </a:t>
            </a:r>
            <a:r>
              <a:rPr lang="en-US" sz="2300" dirty="0" smtClean="0">
                <a:solidFill>
                  <a:srgbClr val="0070C0"/>
                </a:solidFill>
              </a:rPr>
              <a:t>(</a:t>
            </a:r>
            <a:r>
              <a:rPr lang="en-US" sz="2300" dirty="0" err="1" smtClean="0">
                <a:solidFill>
                  <a:srgbClr val="0070C0"/>
                </a:solidFill>
              </a:rPr>
              <a:t>Heliophysics</a:t>
            </a:r>
            <a:r>
              <a:rPr lang="en-US" sz="2300" dirty="0" smtClean="0">
                <a:solidFill>
                  <a:srgbClr val="0070C0"/>
                </a:solidFill>
              </a:rPr>
              <a:t>, Inc.), </a:t>
            </a:r>
            <a:r>
              <a:rPr lang="en-US" sz="2300" i="1" dirty="0" smtClean="0">
                <a:solidFill>
                  <a:srgbClr val="0070C0"/>
                </a:solidFill>
              </a:rPr>
              <a:t>A. Kosovichev</a:t>
            </a:r>
            <a:r>
              <a:rPr lang="en-US" sz="2300" dirty="0" smtClean="0">
                <a:solidFill>
                  <a:srgbClr val="0070C0"/>
                </a:solidFill>
              </a:rPr>
              <a:t>, </a:t>
            </a:r>
            <a:r>
              <a:rPr lang="en-US" sz="2400" dirty="0" smtClean="0">
                <a:solidFill>
                  <a:srgbClr val="0070C0"/>
                </a:solidFill>
              </a:rPr>
              <a:t>S. </a:t>
            </a:r>
            <a:r>
              <a:rPr lang="en-US" sz="2400" dirty="0" err="1" smtClean="0">
                <a:solidFill>
                  <a:srgbClr val="0070C0"/>
                </a:solidFill>
              </a:rPr>
              <a:t>Ilonidis</a:t>
            </a:r>
            <a:r>
              <a:rPr lang="en-US" sz="2400" dirty="0" smtClean="0">
                <a:solidFill>
                  <a:srgbClr val="0070C0"/>
                </a:solidFill>
              </a:rPr>
              <a:t>, I. </a:t>
            </a:r>
            <a:r>
              <a:rPr lang="en-US" sz="2400" dirty="0" err="1" smtClean="0">
                <a:solidFill>
                  <a:srgbClr val="0070C0"/>
                </a:solidFill>
              </a:rPr>
              <a:t>Kitiashvili</a:t>
            </a:r>
            <a:r>
              <a:rPr lang="en-US" sz="2400" dirty="0" smtClean="0">
                <a:solidFill>
                  <a:srgbClr val="0070C0"/>
                </a:solidFill>
              </a:rPr>
              <a:t>, K. </a:t>
            </a:r>
            <a:r>
              <a:rPr lang="en-US" sz="2400" dirty="0" err="1" smtClean="0">
                <a:solidFill>
                  <a:srgbClr val="0070C0"/>
                </a:solidFill>
              </a:rPr>
              <a:t>Nagashima</a:t>
            </a:r>
            <a:r>
              <a:rPr lang="en-US" sz="2400" dirty="0" smtClean="0">
                <a:solidFill>
                  <a:srgbClr val="0070C0"/>
                </a:solidFill>
              </a:rPr>
              <a:t>, K. </a:t>
            </a:r>
            <a:r>
              <a:rPr lang="en-US" sz="2400" dirty="0" err="1" smtClean="0">
                <a:solidFill>
                  <a:srgbClr val="0070C0"/>
                </a:solidFill>
              </a:rPr>
              <a:t>Parchevsky</a:t>
            </a:r>
            <a:r>
              <a:rPr lang="en-US" sz="2400" dirty="0" smtClean="0">
                <a:solidFill>
                  <a:srgbClr val="0070C0"/>
                </a:solidFill>
              </a:rPr>
              <a:t>, J. Zhao </a:t>
            </a:r>
            <a:r>
              <a:rPr lang="en-US" sz="2300" dirty="0" smtClean="0">
                <a:solidFill>
                  <a:srgbClr val="0070C0"/>
                </a:solidFill>
              </a:rPr>
              <a:t>(Stanford), </a:t>
            </a:r>
            <a:r>
              <a:rPr lang="en-US" sz="2300" i="1" dirty="0" smtClean="0">
                <a:solidFill>
                  <a:srgbClr val="0070C0"/>
                </a:solidFill>
              </a:rPr>
              <a:t>Y-M. Wang</a:t>
            </a:r>
            <a:r>
              <a:rPr lang="en-US" sz="2300" dirty="0" smtClean="0">
                <a:solidFill>
                  <a:srgbClr val="0070C0"/>
                </a:solidFill>
              </a:rPr>
              <a:t>,</a:t>
            </a:r>
            <a:r>
              <a:rPr lang="en-US" sz="2400" dirty="0" smtClean="0">
                <a:solidFill>
                  <a:srgbClr val="0070C0"/>
                </a:solidFill>
              </a:rPr>
              <a:t> N. Sheeley </a:t>
            </a:r>
            <a:r>
              <a:rPr lang="en-US" sz="2300" dirty="0" smtClean="0">
                <a:solidFill>
                  <a:srgbClr val="0070C0"/>
                </a:solidFill>
              </a:rPr>
              <a:t>(NRL), </a:t>
            </a:r>
            <a:r>
              <a:rPr lang="en-US" sz="2300" i="1" dirty="0" smtClean="0">
                <a:solidFill>
                  <a:srgbClr val="0070C0"/>
                </a:solidFill>
              </a:rPr>
              <a:t>M. Woodard</a:t>
            </a:r>
            <a:r>
              <a:rPr lang="en-US" sz="2300" dirty="0" smtClean="0">
                <a:solidFill>
                  <a:srgbClr val="0070C0"/>
                </a:solidFill>
              </a:rPr>
              <a:t>, </a:t>
            </a:r>
            <a:r>
              <a:rPr lang="en-US" sz="2400" dirty="0" smtClean="0">
                <a:solidFill>
                  <a:srgbClr val="0070C0"/>
                </a:solidFill>
              </a:rPr>
              <a:t>A. Birch, D. Braun, A. Crouch, T. Larson, J. </a:t>
            </a:r>
            <a:r>
              <a:rPr lang="en-US" sz="2400" dirty="0" err="1" smtClean="0">
                <a:solidFill>
                  <a:srgbClr val="0070C0"/>
                </a:solidFill>
              </a:rPr>
              <a:t>Schou</a:t>
            </a:r>
            <a:r>
              <a:rPr lang="en-US" sz="2400" dirty="0" smtClean="0">
                <a:solidFill>
                  <a:srgbClr val="0070C0"/>
                </a:solidFill>
              </a:rPr>
              <a:t> </a:t>
            </a:r>
            <a:r>
              <a:rPr lang="en-US" sz="2300" dirty="0" smtClean="0">
                <a:solidFill>
                  <a:srgbClr val="0070C0"/>
                </a:solidFill>
              </a:rPr>
              <a:t>(NWRA/Stanford).</a:t>
            </a:r>
            <a:endParaRPr lang="en-US" sz="23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142999"/>
          </a:xfrm>
        </p:spPr>
        <p:txBody>
          <a:bodyPr>
            <a:normAutofit/>
          </a:bodyPr>
          <a:lstStyle/>
          <a:p>
            <a:r>
              <a:rPr lang="en-US" sz="2700" dirty="0" smtClean="0">
                <a:solidFill>
                  <a:srgbClr val="FF0000"/>
                </a:solidFill>
              </a:rPr>
              <a:t>The five topics addressed by our Focus Team:</a:t>
            </a:r>
            <a:endParaRPr lang="en-US" sz="2700" dirty="0">
              <a:solidFill>
                <a:srgbClr val="FF0000"/>
              </a:solidFill>
            </a:endParaRPr>
          </a:p>
        </p:txBody>
      </p:sp>
      <p:sp>
        <p:nvSpPr>
          <p:cNvPr id="3" name="Subtitle 2"/>
          <p:cNvSpPr>
            <a:spLocks noGrp="1"/>
          </p:cNvSpPr>
          <p:nvPr>
            <p:ph type="subTitle" idx="1"/>
          </p:nvPr>
        </p:nvSpPr>
        <p:spPr>
          <a:xfrm>
            <a:off x="533400" y="1219200"/>
            <a:ext cx="8077200" cy="5486400"/>
          </a:xfrm>
        </p:spPr>
        <p:txBody>
          <a:bodyPr>
            <a:normAutofit/>
          </a:bodyPr>
          <a:lstStyle/>
          <a:p>
            <a:pPr>
              <a:buFont typeface="Arial" pitchFamily="34" charset="0"/>
              <a:buChar char="•"/>
            </a:pPr>
            <a:r>
              <a:rPr lang="en-US" sz="2500" dirty="0" smtClean="0"/>
              <a:t> </a:t>
            </a:r>
            <a:r>
              <a:rPr lang="en-US" sz="2500" dirty="0" smtClean="0">
                <a:solidFill>
                  <a:srgbClr val="002060"/>
                </a:solidFill>
              </a:rPr>
              <a:t>“Using Dynamo and Data Assimilation Methods for </a:t>
            </a:r>
            <a:r>
              <a:rPr lang="en-US" sz="2500" dirty="0" err="1" smtClean="0">
                <a:solidFill>
                  <a:srgbClr val="002060"/>
                </a:solidFill>
              </a:rPr>
              <a:t>Modelling</a:t>
            </a:r>
            <a:r>
              <a:rPr lang="en-US" sz="2500" dirty="0" smtClean="0">
                <a:solidFill>
                  <a:srgbClr val="002060"/>
                </a:solidFill>
              </a:rPr>
              <a:t> and Forecasting Properties of Solar Cycles” (UCLA)</a:t>
            </a:r>
          </a:p>
          <a:p>
            <a:pPr>
              <a:buFont typeface="Arial" pitchFamily="34" charset="0"/>
              <a:buChar char="•"/>
            </a:pPr>
            <a:r>
              <a:rPr lang="en-US" sz="2500" dirty="0" smtClean="0">
                <a:solidFill>
                  <a:srgbClr val="002060"/>
                </a:solidFill>
              </a:rPr>
              <a:t>“Facular Studies to Understand Solar Dynamo and Irradiance Behavior”(</a:t>
            </a:r>
            <a:r>
              <a:rPr lang="en-US" sz="2500" dirty="0" err="1" smtClean="0">
                <a:solidFill>
                  <a:srgbClr val="002060"/>
                </a:solidFill>
              </a:rPr>
              <a:t>Heliophysics</a:t>
            </a:r>
            <a:r>
              <a:rPr lang="en-US" sz="2500" dirty="0" smtClean="0">
                <a:solidFill>
                  <a:srgbClr val="002060"/>
                </a:solidFill>
              </a:rPr>
              <a:t>, Inc.)</a:t>
            </a:r>
          </a:p>
          <a:p>
            <a:pPr>
              <a:buFont typeface="Arial" pitchFamily="34" charset="0"/>
              <a:buChar char="•"/>
            </a:pPr>
            <a:r>
              <a:rPr lang="en-US" sz="2500" dirty="0" smtClean="0">
                <a:solidFill>
                  <a:srgbClr val="002060"/>
                </a:solidFill>
              </a:rPr>
              <a:t>“Determination of the Large – Scale and </a:t>
            </a:r>
            <a:r>
              <a:rPr lang="en-US" sz="2500" dirty="0" err="1" smtClean="0">
                <a:solidFill>
                  <a:srgbClr val="002060"/>
                </a:solidFill>
              </a:rPr>
              <a:t>Meridional</a:t>
            </a:r>
            <a:r>
              <a:rPr lang="en-US" sz="2500" dirty="0" smtClean="0">
                <a:solidFill>
                  <a:srgbClr val="002060"/>
                </a:solidFill>
              </a:rPr>
              <a:t> Flows in the Deep Convection Zone by Time-Distance </a:t>
            </a:r>
            <a:r>
              <a:rPr lang="en-US" sz="2500" dirty="0" err="1" smtClean="0">
                <a:solidFill>
                  <a:srgbClr val="002060"/>
                </a:solidFill>
              </a:rPr>
              <a:t>Helioseismology</a:t>
            </a:r>
            <a:r>
              <a:rPr lang="en-US" sz="2500" dirty="0" smtClean="0">
                <a:solidFill>
                  <a:srgbClr val="002060"/>
                </a:solidFill>
              </a:rPr>
              <a:t>” (Stanford) </a:t>
            </a:r>
          </a:p>
          <a:p>
            <a:pPr>
              <a:buFont typeface="Arial" pitchFamily="34" charset="0"/>
              <a:buChar char="•"/>
            </a:pPr>
            <a:r>
              <a:rPr lang="en-US" sz="2500" dirty="0" smtClean="0">
                <a:solidFill>
                  <a:srgbClr val="002060"/>
                </a:solidFill>
              </a:rPr>
              <a:t>“ The Sun’s Polar Fields and the Dynamo” (NRL)</a:t>
            </a:r>
          </a:p>
          <a:p>
            <a:pPr>
              <a:buFont typeface="Arial" pitchFamily="34" charset="0"/>
              <a:buChar char="•"/>
            </a:pPr>
            <a:r>
              <a:rPr lang="en-US" sz="2500" dirty="0" smtClean="0">
                <a:solidFill>
                  <a:srgbClr val="002060"/>
                </a:solidFill>
              </a:rPr>
              <a:t>“</a:t>
            </a:r>
            <a:r>
              <a:rPr lang="en-US" sz="2500" dirty="0" err="1" smtClean="0">
                <a:solidFill>
                  <a:srgbClr val="002060"/>
                </a:solidFill>
              </a:rPr>
              <a:t>Helioseismology</a:t>
            </a:r>
            <a:r>
              <a:rPr lang="en-US" sz="2500" dirty="0" smtClean="0">
                <a:solidFill>
                  <a:srgbClr val="002060"/>
                </a:solidFill>
              </a:rPr>
              <a:t> of the Solar Dynamo” (NWRA/Stanford)</a:t>
            </a:r>
          </a:p>
          <a:p>
            <a:endParaRPr lang="en-US" sz="2500" dirty="0" smtClean="0">
              <a:solidFill>
                <a:srgbClr val="002060"/>
              </a:solidFill>
            </a:endParaRPr>
          </a:p>
          <a:p>
            <a:r>
              <a:rPr lang="en-US" sz="2500" dirty="0" smtClean="0">
                <a:solidFill>
                  <a:srgbClr val="0070C0"/>
                </a:solidFill>
              </a:rPr>
              <a:t>Principal meetings of our Focus Team: Boulder, CO (June 2009); Miami, FL (June 2010); Las Cruces, NM ( June 2011).</a:t>
            </a:r>
            <a:r>
              <a:rPr lang="en-US" sz="2330" dirty="0" smtClean="0">
                <a:solidFill>
                  <a:srgbClr val="002060"/>
                </a:solidFill>
              </a:rPr>
              <a:t> </a:t>
            </a:r>
          </a:p>
          <a:p>
            <a:endParaRPr lang="en-US" sz="206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103392"/>
            <a:ext cx="9144000" cy="63817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2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sz="1820" b="1" i="0" u="none" strike="noStrike" cap="none" normalizeH="0" dirty="0" smtClean="0">
                <a:ln>
                  <a:noFill/>
                </a:ln>
                <a:solidFill>
                  <a:srgbClr val="FF0000"/>
                </a:solidFill>
                <a:effectLst/>
                <a:latin typeface="Calibri" pitchFamily="34" charset="0"/>
                <a:ea typeface="Calibri" pitchFamily="34" charset="0"/>
                <a:cs typeface="Times New Roman" pitchFamily="18" charset="0"/>
              </a:rPr>
              <a:t>Our Focus Team’s work since mid - 2009 has produced the following main advances:</a:t>
            </a:r>
          </a:p>
          <a:p>
            <a:pPr marL="0" marR="0" lvl="0" indent="0" algn="l" defTabSz="914400" rtl="0" eaLnBrk="1" fontAlgn="base" latinLnBrk="0" hangingPunct="1">
              <a:lnSpc>
                <a:spcPct val="100000"/>
              </a:lnSpc>
              <a:spcBef>
                <a:spcPct val="0"/>
              </a:spcBef>
              <a:spcAft>
                <a:spcPct val="0"/>
              </a:spcAft>
              <a:buClrTx/>
              <a:buSzTx/>
              <a:buFontTx/>
              <a:buNone/>
              <a:tabLst/>
            </a:pPr>
            <a:endParaRPr lang="en-US" sz="1100" b="1"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650" b="0" i="0" u="none" strike="noStrike" cap="none" normalizeH="0" dirty="0" smtClean="0">
                <a:ln>
                  <a:noFill/>
                </a:ln>
                <a:solidFill>
                  <a:srgbClr val="002060"/>
                </a:solidFill>
                <a:effectLst/>
                <a:latin typeface="Calibri" pitchFamily="34" charset="0"/>
                <a:ea typeface="Calibri" pitchFamily="34" charset="0"/>
                <a:cs typeface="Times New Roman" pitchFamily="18" charset="0"/>
              </a:rPr>
              <a:t>An explanation of spot - cycle asymmetry, and of </a:t>
            </a:r>
            <a:r>
              <a:rPr kumimoji="0" lang="en-US" sz="1650" b="0" i="0" u="none" strike="noStrike" cap="none" normalizeH="0" dirty="0" err="1" smtClean="0">
                <a:ln>
                  <a:noFill/>
                </a:ln>
                <a:solidFill>
                  <a:srgbClr val="002060"/>
                </a:solidFill>
                <a:effectLst/>
                <a:latin typeface="Calibri" pitchFamily="34" charset="0"/>
                <a:ea typeface="Calibri" pitchFamily="34" charset="0"/>
                <a:cs typeface="Times New Roman" pitchFamily="18" charset="0"/>
              </a:rPr>
              <a:t>Waldmeier’s</a:t>
            </a:r>
            <a:r>
              <a:rPr kumimoji="0" lang="en-US" sz="1650" b="0" i="0" u="none" strike="noStrike" cap="none" normalizeH="0" dirty="0" smtClean="0">
                <a:ln>
                  <a:noFill/>
                </a:ln>
                <a:solidFill>
                  <a:srgbClr val="002060"/>
                </a:solidFill>
                <a:effectLst/>
                <a:latin typeface="Calibri" pitchFamily="34" charset="0"/>
                <a:ea typeface="Calibri" pitchFamily="34" charset="0"/>
                <a:cs typeface="Times New Roman" pitchFamily="18" charset="0"/>
              </a:rPr>
              <a:t> relations, based on magnetic </a:t>
            </a:r>
            <a:r>
              <a:rPr kumimoji="0" lang="en-US" sz="1650" b="0" i="0" u="none" strike="noStrike" cap="none" normalizeH="0" dirty="0" err="1" smtClean="0">
                <a:ln>
                  <a:noFill/>
                </a:ln>
                <a:solidFill>
                  <a:srgbClr val="002060"/>
                </a:solidFill>
                <a:effectLst/>
                <a:latin typeface="Calibri" pitchFamily="34" charset="0"/>
                <a:ea typeface="Calibri" pitchFamily="34" charset="0"/>
                <a:cs typeface="Times New Roman" pitchFamily="18" charset="0"/>
              </a:rPr>
              <a:t>helicity</a:t>
            </a:r>
            <a:r>
              <a:rPr kumimoji="0" lang="en-US" sz="1650" b="0" i="0" u="none" strike="noStrike" cap="none" normalizeH="0" dirty="0" smtClean="0">
                <a:ln>
                  <a:noFill/>
                </a:ln>
                <a:solidFill>
                  <a:srgbClr val="002060"/>
                </a:solidFill>
                <a:effectLst/>
                <a:latin typeface="Calibri" pitchFamily="34" charset="0"/>
                <a:ea typeface="Calibri" pitchFamily="34" charset="0"/>
                <a:cs typeface="Times New Roman" pitchFamily="18" charset="0"/>
              </a:rPr>
              <a:t> in the sub – </a:t>
            </a:r>
            <a:r>
              <a:rPr kumimoji="0" lang="en-US" sz="1650" b="0" i="0" u="none" strike="noStrike" cap="none" normalizeH="0" dirty="0" err="1" smtClean="0">
                <a:ln>
                  <a:noFill/>
                </a:ln>
                <a:solidFill>
                  <a:srgbClr val="002060"/>
                </a:solidFill>
                <a:effectLst/>
                <a:latin typeface="Calibri" pitchFamily="34" charset="0"/>
                <a:ea typeface="Calibri" pitchFamily="34" charset="0"/>
                <a:cs typeface="Times New Roman" pitchFamily="18" charset="0"/>
              </a:rPr>
              <a:t>photospheric</a:t>
            </a:r>
            <a:r>
              <a:rPr kumimoji="0" lang="en-US" sz="1650" b="0" i="0" u="none" strike="noStrike" cap="none" normalizeH="0" dirty="0" smtClean="0">
                <a:ln>
                  <a:noFill/>
                </a:ln>
                <a:solidFill>
                  <a:srgbClr val="002060"/>
                </a:solidFill>
                <a:effectLst/>
                <a:latin typeface="Calibri" pitchFamily="34" charset="0"/>
                <a:ea typeface="Calibri" pitchFamily="34" charset="0"/>
                <a:cs typeface="Times New Roman" pitchFamily="18" charset="0"/>
              </a:rPr>
              <a:t> shear layer, using a 2- D dynamo model.</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650" b="0" i="0" u="none" strike="noStrike" cap="none" normalizeH="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An explanation of the longitudinal clustering of active regions based on a new non –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axisymmetric</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regime found in 3 – D dynamo simulations.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65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Verification of sub -surface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meridional</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flow estimates, from sensitivity of cross spectra of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helioseismic</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velocity fields, to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meridional</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flow depth.</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65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Improved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meridional</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flow measurements using 3-D simulations based on time – distance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helioseismology</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and Fourier – Legendre decomposition techniques, applied to SDO/HMI data.</a:t>
            </a:r>
          </a:p>
          <a:p>
            <a:pPr marL="0" marR="0" lvl="0" indent="0" algn="l" defTabSz="914400" rtl="0" eaLnBrk="0" fontAlgn="base" latinLnBrk="0" hangingPunct="0">
              <a:lnSpc>
                <a:spcPct val="100000"/>
              </a:lnSpc>
              <a:spcBef>
                <a:spcPct val="0"/>
              </a:spcBef>
              <a:spcAft>
                <a:spcPct val="0"/>
              </a:spcAft>
              <a:buClrTx/>
              <a:buSzTx/>
              <a:tabLst/>
            </a:pP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endParaRPr kumimoji="0" lang="en-US" sz="165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An explanation of the North – South asymmetry of the coronal streamer belt, in terms of the N-S asymmetry of sunspot numbers, using a 2 – D flux transport model.</a:t>
            </a:r>
          </a:p>
          <a:p>
            <a:pPr marL="0" marR="0" lvl="0" indent="0" algn="l" defTabSz="914400" rtl="0" eaLnBrk="0" fontAlgn="base" latinLnBrk="0" hangingPunct="0">
              <a:lnSpc>
                <a:spcPct val="100000"/>
              </a:lnSpc>
              <a:spcBef>
                <a:spcPct val="0"/>
              </a:spcBef>
              <a:spcAft>
                <a:spcPct val="0"/>
              </a:spcAft>
              <a:buClrTx/>
              <a:buSzTx/>
              <a:tabLst/>
            </a:pPr>
            <a:endParaRPr kumimoji="0" lang="en-US" sz="165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An improved record of 20</a:t>
            </a:r>
            <a:r>
              <a:rPr kumimoji="0" lang="en-US" sz="1650" b="0" i="0" u="none" strike="noStrike" cap="none" normalizeH="0" baseline="30000" dirty="0" smtClean="0">
                <a:ln>
                  <a:noFill/>
                </a:ln>
                <a:solidFill>
                  <a:srgbClr val="002060"/>
                </a:solidFill>
                <a:effectLst/>
                <a:latin typeface="Calibri" pitchFamily="34" charset="0"/>
                <a:ea typeface="Calibri" pitchFamily="34" charset="0"/>
                <a:cs typeface="Times New Roman" pitchFamily="18" charset="0"/>
              </a:rPr>
              <a:t>th</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century solar magnetic fields, based on Carrington maps of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chromospheric</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intensity produced from the digitized Mt Wilson Ca K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spectroheliograms</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65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Discovery of the larger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radiative</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losses per unit area of smaller faculae, </a:t>
            </a:r>
            <a:r>
              <a:rPr lang="en-US" sz="1650" dirty="0" smtClean="0">
                <a:solidFill>
                  <a:srgbClr val="002060"/>
                </a:solidFill>
                <a:latin typeface="Calibri" pitchFamily="34" charset="0"/>
                <a:ea typeface="Calibri" pitchFamily="34" charset="0"/>
                <a:cs typeface="Times New Roman" pitchFamily="18" charset="0"/>
              </a:rPr>
              <a:t>which</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increases the likelihood of climatically significant 17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th</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century solar dimming.</a:t>
            </a:r>
          </a:p>
          <a:p>
            <a:pPr marL="0" marR="0" lvl="0" indent="0" algn="l" defTabSz="914400" rtl="0" eaLnBrk="0" fontAlgn="base" latinLnBrk="0" hangingPunct="0">
              <a:lnSpc>
                <a:spcPct val="100000"/>
              </a:lnSpc>
              <a:spcBef>
                <a:spcPct val="0"/>
              </a:spcBef>
              <a:spcAft>
                <a:spcPct val="0"/>
              </a:spcAft>
              <a:buClrTx/>
              <a:buSzTx/>
              <a:tabLst/>
            </a:pPr>
            <a:endParaRPr kumimoji="0" lang="en-US" sz="165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An improved solar irradiance reconstruction showing greater 11 – yr variation between 1925- 45, and ruling out claims for strong, 20</a:t>
            </a:r>
            <a:r>
              <a:rPr kumimoji="0" lang="en-US" sz="1650" b="0" i="0" u="none" strike="noStrike" cap="none" normalizeH="0" baseline="30000" dirty="0" smtClean="0">
                <a:ln>
                  <a:noFill/>
                </a:ln>
                <a:solidFill>
                  <a:srgbClr val="002060"/>
                </a:solidFill>
                <a:effectLst/>
                <a:latin typeface="Calibri" pitchFamily="34" charset="0"/>
                <a:ea typeface="Calibri" pitchFamily="34" charset="0"/>
                <a:cs typeface="Times New Roman" pitchFamily="18" charset="0"/>
              </a:rPr>
              <a:t>th</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century solar </a:t>
            </a:r>
            <a:r>
              <a:rPr kumimoji="0" lang="en-US" sz="1650"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radiative</a:t>
            </a:r>
            <a:r>
              <a:rPr kumimoji="0" lang="en-US" sz="165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forcing of climate. </a:t>
            </a:r>
            <a:endParaRPr kumimoji="0" lang="en-US" sz="1650" b="0" i="0" u="none" strike="noStrike" cap="none" normalizeH="0" baseline="0" dirty="0" smtClean="0">
              <a:ln>
                <a:noFill/>
              </a:ln>
              <a:solidFill>
                <a:srgbClr val="002060"/>
              </a:solidFill>
              <a:effectLst/>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364</Words>
  <Application>Microsoft Office PowerPoint</Application>
  <PresentationFormat>On-screen Show (4:3)</PresentationFormat>
  <Paragraphs>27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Targeted Research and Technology Topic:  “Measure the Properties of the Solar Dynamo that Affect Solar Irradiance and Active Region Generation”    F. Busse, V. Pipkin (UCLA), P. Foukal (Heliophysics, Inc.), A. Kosovichev, S. Ilonidis, I. Kitiashvili, K. Nagashima, K. Parchevsky, J. Zhao (Stanford), Y-M. Wang, N. Sheeley (NRL), M. Woodard, A. Birch, D. Braun, A. Crouch, T. Larson, J. Schou (NWRA/Stanford).</vt:lpstr>
      <vt:lpstr>The five topics addressed by our Focus Team:</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Targeted Research and Technology Topic:   “Measure the Properties of the       Solar Dynamo that Affect Solar Irradiance and Active Region Generation”    P.I.’s: F. Busse, P. Foukal, A. Kosovichev, Y-M.Wang, M. Woodard.</dc:title>
  <dc:creator> </dc:creator>
  <cp:lastModifiedBy> </cp:lastModifiedBy>
  <cp:revision>20</cp:revision>
  <dcterms:created xsi:type="dcterms:W3CDTF">2011-11-24T22:46:51Z</dcterms:created>
  <dcterms:modified xsi:type="dcterms:W3CDTF">2011-11-29T01:53:21Z</dcterms:modified>
</cp:coreProperties>
</file>