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2" r:id="rId1"/>
  </p:sldMasterIdLst>
  <p:notesMasterIdLst>
    <p:notesMasterId r:id="rId26"/>
  </p:notesMasterIdLst>
  <p:handoutMasterIdLst>
    <p:handoutMasterId r:id="rId27"/>
  </p:handoutMasterIdLst>
  <p:sldIdLst>
    <p:sldId id="288" r:id="rId2"/>
    <p:sldId id="412" r:id="rId3"/>
    <p:sldId id="370" r:id="rId4"/>
    <p:sldId id="369" r:id="rId5"/>
    <p:sldId id="411" r:id="rId6"/>
    <p:sldId id="417" r:id="rId7"/>
    <p:sldId id="415" r:id="rId8"/>
    <p:sldId id="416" r:id="rId9"/>
    <p:sldId id="428" r:id="rId10"/>
    <p:sldId id="429" r:id="rId11"/>
    <p:sldId id="430" r:id="rId12"/>
    <p:sldId id="418" r:id="rId13"/>
    <p:sldId id="419" r:id="rId14"/>
    <p:sldId id="420" r:id="rId15"/>
    <p:sldId id="421" r:id="rId16"/>
    <p:sldId id="349" r:id="rId17"/>
    <p:sldId id="356" r:id="rId18"/>
    <p:sldId id="431" r:id="rId19"/>
    <p:sldId id="424" r:id="rId20"/>
    <p:sldId id="425" r:id="rId21"/>
    <p:sldId id="426" r:id="rId22"/>
    <p:sldId id="427" r:id="rId23"/>
    <p:sldId id="422" r:id="rId24"/>
    <p:sldId id="414" r:id="rId25"/>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1pPr>
    <a:lvl2pPr marL="4572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2pPr>
    <a:lvl3pPr marL="9144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3pPr>
    <a:lvl4pPr marL="13716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4pPr>
    <a:lvl5pPr marL="18288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5pPr>
    <a:lvl6pPr marL="2286000" algn="l" defTabSz="914400" rtl="0" eaLnBrk="1" latinLnBrk="0" hangingPunct="1">
      <a:defRPr sz="1400" kern="1200">
        <a:solidFill>
          <a:schemeClr val="tx1"/>
        </a:solidFill>
        <a:latin typeface="Verdana" pitchFamily="-32" charset="0"/>
        <a:ea typeface="Osaka" pitchFamily="-32" charset="-128"/>
        <a:cs typeface="+mn-cs"/>
      </a:defRPr>
    </a:lvl6pPr>
    <a:lvl7pPr marL="2743200" algn="l" defTabSz="914400" rtl="0" eaLnBrk="1" latinLnBrk="0" hangingPunct="1">
      <a:defRPr sz="1400" kern="1200">
        <a:solidFill>
          <a:schemeClr val="tx1"/>
        </a:solidFill>
        <a:latin typeface="Verdana" pitchFamily="-32" charset="0"/>
        <a:ea typeface="Osaka" pitchFamily="-32" charset="-128"/>
        <a:cs typeface="+mn-cs"/>
      </a:defRPr>
    </a:lvl7pPr>
    <a:lvl8pPr marL="3200400" algn="l" defTabSz="914400" rtl="0" eaLnBrk="1" latinLnBrk="0" hangingPunct="1">
      <a:defRPr sz="1400" kern="1200">
        <a:solidFill>
          <a:schemeClr val="tx1"/>
        </a:solidFill>
        <a:latin typeface="Verdana" pitchFamily="-32" charset="0"/>
        <a:ea typeface="Osaka" pitchFamily="-32" charset="-128"/>
        <a:cs typeface="+mn-cs"/>
      </a:defRPr>
    </a:lvl8pPr>
    <a:lvl9pPr marL="3657600" algn="l" defTabSz="914400" rtl="0" eaLnBrk="1" latinLnBrk="0" hangingPunct="1">
      <a:defRPr sz="1400" kern="1200">
        <a:solidFill>
          <a:schemeClr val="tx1"/>
        </a:solidFill>
        <a:latin typeface="Verdana" pitchFamily="-32" charset="0"/>
        <a:ea typeface="Osaka" pitchFamily="-32" charset="-128"/>
        <a:cs typeface="+mn-cs"/>
      </a:defRPr>
    </a:lvl9pPr>
  </p:defaultTextStyle>
  <p:extLst>
    <p:ext uri="{EFAFB233-063F-42B5-8137-9DF3F51BA10A}">
      <p15:sldGuideLst xmlns:p15="http://schemas.microsoft.com/office/powerpoint/2012/main">
        <p15:guide id="1" orient="horz" pos="2751">
          <p15:clr>
            <a:srgbClr val="A4A3A4"/>
          </p15:clr>
        </p15:guide>
        <p15:guide id="2" pos="12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FF"/>
    <a:srgbClr val="9BB4E3"/>
    <a:srgbClr val="FF8000"/>
    <a:srgbClr val="FF0080"/>
    <a:srgbClr val="800000"/>
    <a:srgbClr val="66FFFF"/>
    <a:srgbClr val="FFA51D"/>
    <a:srgbClr val="FF8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651" autoAdjust="0"/>
    <p:restoredTop sz="90929"/>
  </p:normalViewPr>
  <p:slideViewPr>
    <p:cSldViewPr snapToGrid="0">
      <p:cViewPr varScale="1">
        <p:scale>
          <a:sx n="56" d="100"/>
          <a:sy n="56" d="100"/>
        </p:scale>
        <p:origin x="-924" y="-56"/>
      </p:cViewPr>
      <p:guideLst>
        <p:guide orient="horz" pos="2751"/>
        <p:guide pos="12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7824"/>
    </p:cViewPr>
  </p:sorterViewPr>
  <p:notesViewPr>
    <p:cSldViewPr snapToGrid="0">
      <p:cViewPr varScale="1">
        <p:scale>
          <a:sx n="98" d="100"/>
          <a:sy n="98" d="100"/>
        </p:scale>
        <p:origin x="-24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25000"/>
            </a:lvl1pPr>
          </a:lstStyle>
          <a:p>
            <a:pPr>
              <a:defRPr/>
            </a:pPr>
            <a:endParaRPr lang="en-US"/>
          </a:p>
        </p:txBody>
      </p:sp>
      <p:sp>
        <p:nvSpPr>
          <p:cNvPr id="310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25000"/>
            </a:lvl1pPr>
          </a:lstStyle>
          <a:p>
            <a:pPr>
              <a:defRPr/>
            </a:pPr>
            <a:endParaRPr lang="en-US"/>
          </a:p>
        </p:txBody>
      </p:sp>
      <p:sp>
        <p:nvSpPr>
          <p:cNvPr id="310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25000"/>
            </a:lvl1pPr>
          </a:lstStyle>
          <a:p>
            <a:pPr>
              <a:defRPr/>
            </a:pPr>
            <a:endParaRPr lang="en-US"/>
          </a:p>
        </p:txBody>
      </p:sp>
      <p:sp>
        <p:nvSpPr>
          <p:cNvPr id="310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25000"/>
            </a:lvl1pPr>
          </a:lstStyle>
          <a:p>
            <a:pPr>
              <a:defRPr/>
            </a:pPr>
            <a:fld id="{36C1862A-9EB6-4418-9A25-1CAA497A2A3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9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F727AD7-E844-449B-9D20-3FA8BEC6A8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1pPr>
    <a:lvl2pPr marL="4572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2pPr>
    <a:lvl3pPr marL="9144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3pPr>
    <a:lvl4pPr marL="13716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4pPr>
    <a:lvl5pPr marL="18288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1265AC4-0690-452D-A457-FD31642379D4}" type="slidenum">
              <a:rPr lang="en-US" smtClean="0"/>
              <a:pPr/>
              <a:t>1</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1265AC4-0690-452D-A457-FD31642379D4}" type="slidenum">
              <a:rPr lang="en-US" smtClean="0"/>
              <a:pPr/>
              <a:t>2</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CA5B293-9850-47C8-945E-4EC6D1C91BCC}" type="slidenum">
              <a:rPr lang="en-US" smtClean="0"/>
              <a:pPr/>
              <a:t>3</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727AD7-E844-449B-9D20-3FA8BEC6A89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727AD7-E844-449B-9D20-3FA8BEC6A899}" type="slidenum">
              <a:rPr lang="en-US" smtClean="0"/>
              <a:pPr>
                <a:defRPr/>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632D567-6543-4C4C-8B94-E95CFC207655}" type="slidenum">
              <a:rPr lang="en-US" smtClean="0"/>
              <a:pPr/>
              <a:t>17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7735410-CDE5-413C-83F5-A2DB16592E33}" type="slidenum">
              <a:rPr lang="en-US" smtClean="0"/>
              <a:pPr/>
              <a:t>18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727AD7-E844-449B-9D20-3FA8BEC6A899}" type="slidenum">
              <a:rPr lang="en-US" smtClean="0"/>
              <a:pPr>
                <a:defRPr/>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F9438D0-D339-544D-AF29-0986023EA459}" type="slidenum">
              <a:rPr lang="en-US" smtClean="0"/>
              <a:pPr/>
              <a:t>24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6346825"/>
            <a:ext cx="9144000" cy="503238"/>
          </a:xfrm>
          <a:prstGeom prst="rect">
            <a:avLst/>
          </a:prstGeom>
          <a:noFill/>
          <a:ln w="9525">
            <a:noFill/>
            <a:miter lim="800000"/>
            <a:headEnd/>
            <a:tailEnd/>
          </a:ln>
          <a:effectLst/>
        </p:spPr>
        <p:txBody>
          <a:bodyPr>
            <a:spAutoFit/>
          </a:bodyPr>
          <a:lstStyle/>
          <a:p>
            <a:pPr algn="ctr" defTabSz="947738">
              <a:spcBef>
                <a:spcPct val="50000"/>
              </a:spcBef>
              <a:tabLst>
                <a:tab pos="222250" algn="l"/>
                <a:tab pos="8745538" algn="r"/>
              </a:tabLst>
              <a:defRPr/>
            </a:pPr>
            <a:endParaRPr lang="en-US" sz="1200" b="1">
              <a:solidFill>
                <a:srgbClr val="FF8000"/>
              </a:solidFill>
              <a:latin typeface="Tahoma" pitchFamily="-32" charset="0"/>
            </a:endParaRPr>
          </a:p>
          <a:p>
            <a:pPr defTabSz="947738">
              <a:spcBef>
                <a:spcPct val="50000"/>
              </a:spcBef>
              <a:tabLst>
                <a:tab pos="222250" algn="l"/>
                <a:tab pos="8745538" algn="r"/>
              </a:tabLst>
              <a:defRPr/>
            </a:pPr>
            <a:r>
              <a:rPr lang="en-US" sz="1000" b="1">
                <a:solidFill>
                  <a:srgbClr val="FF8000"/>
                </a:solidFill>
                <a:latin typeface="Tahoma" pitchFamily="-32" charset="0"/>
              </a:rPr>
              <a:t>	</a:t>
            </a:r>
          </a:p>
        </p:txBody>
      </p:sp>
      <p:sp>
        <p:nvSpPr>
          <p:cNvPr id="5" name="Text Box 5"/>
          <p:cNvSpPr txBox="1">
            <a:spLocks noChangeArrowheads="1"/>
          </p:cNvSpPr>
          <p:nvPr/>
        </p:nvSpPr>
        <p:spPr bwMode="auto">
          <a:xfrm>
            <a:off x="609600" y="533400"/>
            <a:ext cx="3355975" cy="644525"/>
          </a:xfrm>
          <a:prstGeom prst="rect">
            <a:avLst/>
          </a:prstGeom>
          <a:noFill/>
          <a:ln w="9525">
            <a:noFill/>
            <a:miter lim="800000"/>
            <a:headEnd/>
            <a:tailEnd/>
          </a:ln>
          <a:effectLst/>
        </p:spPr>
        <p:txBody>
          <a:bodyPr wrap="none">
            <a:spAutoFit/>
          </a:bodyPr>
          <a:lstStyle/>
          <a:p>
            <a:pPr>
              <a:lnSpc>
                <a:spcPct val="75000"/>
              </a:lnSpc>
              <a:defRPr/>
            </a:pPr>
            <a:r>
              <a:rPr lang="en-US" sz="1600">
                <a:solidFill>
                  <a:schemeClr val="bg1"/>
                </a:solidFill>
                <a:latin typeface="Comic Sans MS" pitchFamily="-32" charset="0"/>
              </a:rPr>
              <a:t>NASA Living with a Star Program</a:t>
            </a:r>
          </a:p>
          <a:p>
            <a:pPr>
              <a:lnSpc>
                <a:spcPct val="75000"/>
              </a:lnSpc>
              <a:defRPr/>
            </a:pPr>
            <a:r>
              <a:rPr lang="en-US" sz="1600">
                <a:solidFill>
                  <a:schemeClr val="bg1"/>
                </a:solidFill>
                <a:latin typeface="Comic Sans MS" pitchFamily="-32" charset="0"/>
              </a:rPr>
              <a:t>Targeted Research &amp; Technology</a:t>
            </a:r>
          </a:p>
          <a:p>
            <a:pPr>
              <a:lnSpc>
                <a:spcPct val="75000"/>
              </a:lnSpc>
              <a:defRPr/>
            </a:pPr>
            <a:r>
              <a:rPr lang="en-US" sz="1600">
                <a:solidFill>
                  <a:schemeClr val="bg1"/>
                </a:solidFill>
                <a:latin typeface="Comic Sans MS" pitchFamily="-32" charset="0"/>
              </a:rPr>
              <a:t>Steering Committee</a:t>
            </a:r>
          </a:p>
        </p:txBody>
      </p:sp>
      <p:pic>
        <p:nvPicPr>
          <p:cNvPr id="6" name="Picture 6"/>
          <p:cNvPicPr>
            <a:picLocks noChangeAspect="1" noChangeArrowheads="1"/>
          </p:cNvPicPr>
          <p:nvPr/>
        </p:nvPicPr>
        <p:blipFill>
          <a:blip r:embed="rId2" cstate="print"/>
          <a:srcRect/>
          <a:stretch>
            <a:fillRect/>
          </a:stretch>
        </p:blipFill>
        <p:spPr bwMode="auto">
          <a:xfrm>
            <a:off x="0" y="0"/>
            <a:ext cx="15087600" cy="1889125"/>
          </a:xfrm>
          <a:prstGeom prst="rect">
            <a:avLst/>
          </a:prstGeom>
          <a:noFill/>
          <a:ln w="9525">
            <a:noFill/>
            <a:miter lim="800000"/>
            <a:headEnd/>
            <a:tailEnd/>
          </a:ln>
        </p:spPr>
      </p:pic>
      <p:sp>
        <p:nvSpPr>
          <p:cNvPr id="923650" name="Rectangle 2"/>
          <p:cNvSpPr>
            <a:spLocks noGrp="1" noChangeArrowheads="1"/>
          </p:cNvSpPr>
          <p:nvPr>
            <p:ph type="ctrTitle"/>
          </p:nvPr>
        </p:nvSpPr>
        <p:spPr>
          <a:xfrm>
            <a:off x="685800" y="2590800"/>
            <a:ext cx="7772400" cy="1143000"/>
          </a:xfrm>
        </p:spPr>
        <p:txBody>
          <a:bodyPr/>
          <a:lstStyle>
            <a:lvl1pPr algn="ctr">
              <a:defRPr sz="4800">
                <a:solidFill>
                  <a:srgbClr val="0000FF"/>
                </a:solidFill>
              </a:defRPr>
            </a:lvl1pPr>
          </a:lstStyle>
          <a:p>
            <a:r>
              <a:rPr lang="en-US"/>
              <a:t>Click to edit Master title style</a:t>
            </a:r>
          </a:p>
        </p:txBody>
      </p:sp>
      <p:sp>
        <p:nvSpPr>
          <p:cNvPr id="923651" name="Rectangle 3"/>
          <p:cNvSpPr>
            <a:spLocks noGrp="1" noChangeArrowheads="1"/>
          </p:cNvSpPr>
          <p:nvPr>
            <p:ph type="subTitle" idx="1"/>
          </p:nvPr>
        </p:nvSpPr>
        <p:spPr>
          <a:xfrm>
            <a:off x="1371600" y="4343400"/>
            <a:ext cx="6400800" cy="1752600"/>
          </a:xfrm>
          <a:ln>
            <a:noFill/>
          </a:ln>
        </p:spPr>
        <p:txBody>
          <a:bodyPr/>
          <a:lstStyle>
            <a:lvl1pPr marL="0" indent="0" algn="ctr">
              <a:buFont typeface="Wingdings" pitchFamily="-32" charset="2"/>
              <a:buNone/>
              <a:defRPr sz="2000" b="1">
                <a:solidFill>
                  <a:srgbClr val="800040"/>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1060450"/>
            <a:ext cx="1943100" cy="2393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8" y="1060450"/>
            <a:ext cx="5676900" cy="2393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838" y="2071688"/>
            <a:ext cx="3810000" cy="138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4238" y="2071688"/>
            <a:ext cx="3810000" cy="138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1676400" y="152400"/>
            <a:ext cx="6781800" cy="849313"/>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31838" y="2071688"/>
            <a:ext cx="7772400" cy="1382712"/>
          </a:xfrm>
          <a:prstGeom prst="rect">
            <a:avLst/>
          </a:prstGeom>
          <a:noFill/>
          <a:ln w="9525">
            <a:solidFill>
              <a:srgbClr val="FF8000"/>
            </a:solid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title"/>
          </p:nvPr>
        </p:nvSpPr>
        <p:spPr bwMode="auto">
          <a:xfrm>
            <a:off x="1757363" y="1060450"/>
            <a:ext cx="6681787"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2629" name="Text Box 5"/>
          <p:cNvSpPr txBox="1">
            <a:spLocks noChangeArrowheads="1"/>
          </p:cNvSpPr>
          <p:nvPr/>
        </p:nvSpPr>
        <p:spPr bwMode="auto">
          <a:xfrm>
            <a:off x="0" y="6346825"/>
            <a:ext cx="9144000" cy="503238"/>
          </a:xfrm>
          <a:prstGeom prst="rect">
            <a:avLst/>
          </a:prstGeom>
          <a:noFill/>
          <a:ln w="9525">
            <a:noFill/>
            <a:miter lim="800000"/>
            <a:headEnd/>
            <a:tailEnd/>
          </a:ln>
          <a:effectLst/>
        </p:spPr>
        <p:txBody>
          <a:bodyPr>
            <a:spAutoFit/>
          </a:bodyPr>
          <a:lstStyle/>
          <a:p>
            <a:pPr algn="ctr" defTabSz="947738">
              <a:spcBef>
                <a:spcPct val="50000"/>
              </a:spcBef>
              <a:tabLst>
                <a:tab pos="222250" algn="l"/>
                <a:tab pos="8742363" algn="r"/>
              </a:tabLst>
              <a:defRPr/>
            </a:pPr>
            <a:endParaRPr lang="en-US" sz="1200" b="1">
              <a:solidFill>
                <a:srgbClr val="FF8000"/>
              </a:solidFill>
              <a:latin typeface="Tahoma" pitchFamily="-32" charset="0"/>
            </a:endParaRPr>
          </a:p>
          <a:p>
            <a:pPr defTabSz="947738">
              <a:spcBef>
                <a:spcPct val="50000"/>
              </a:spcBef>
              <a:tabLst>
                <a:tab pos="222250" algn="l"/>
                <a:tab pos="8742363" algn="r"/>
              </a:tabLst>
              <a:defRPr/>
            </a:pPr>
            <a:r>
              <a:rPr lang="en-US" sz="1000" b="1">
                <a:solidFill>
                  <a:srgbClr val="FF8000"/>
                </a:solidFill>
                <a:latin typeface="Tahoma" pitchFamily="-32" charset="0"/>
              </a:rPr>
              <a:t>	</a:t>
            </a:r>
          </a:p>
        </p:txBody>
      </p:sp>
      <p:pic>
        <p:nvPicPr>
          <p:cNvPr id="1030" name="Picture 6"/>
          <p:cNvPicPr>
            <a:picLocks noChangeAspect="1" noChangeArrowheads="1"/>
          </p:cNvPicPr>
          <p:nvPr/>
        </p:nvPicPr>
        <p:blipFill>
          <a:blip r:embed="rId14" cstate="print"/>
          <a:srcRect/>
          <a:stretch>
            <a:fillRect/>
          </a:stretch>
        </p:blipFill>
        <p:spPr bwMode="auto">
          <a:xfrm>
            <a:off x="136525" y="136525"/>
            <a:ext cx="114300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charset="0"/>
        </a:defRPr>
      </a:lvl2pPr>
      <a:lvl3pPr algn="r" rtl="0" eaLnBrk="0" fontAlgn="base" hangingPunct="0">
        <a:spcBef>
          <a:spcPct val="0"/>
        </a:spcBef>
        <a:spcAft>
          <a:spcPct val="0"/>
        </a:spcAft>
        <a:defRPr sz="3600" b="1">
          <a:solidFill>
            <a:schemeClr val="tx1"/>
          </a:solidFill>
          <a:latin typeface="Arial" charset="0"/>
        </a:defRPr>
      </a:lvl3pPr>
      <a:lvl4pPr algn="r" rtl="0" eaLnBrk="0" fontAlgn="base" hangingPunct="0">
        <a:spcBef>
          <a:spcPct val="0"/>
        </a:spcBef>
        <a:spcAft>
          <a:spcPct val="0"/>
        </a:spcAft>
        <a:defRPr sz="3600" b="1">
          <a:solidFill>
            <a:schemeClr val="tx1"/>
          </a:solidFill>
          <a:latin typeface="Arial" charset="0"/>
        </a:defRPr>
      </a:lvl4pPr>
      <a:lvl5pPr algn="r" rtl="0" eaLnBrk="0" fontAlgn="base" hangingPunct="0">
        <a:spcBef>
          <a:spcPct val="0"/>
        </a:spcBef>
        <a:spcAft>
          <a:spcPct val="0"/>
        </a:spcAft>
        <a:defRPr sz="3600" b="1">
          <a:solidFill>
            <a:schemeClr val="tx1"/>
          </a:solidFill>
          <a:latin typeface="Arial" charset="0"/>
        </a:defRPr>
      </a:lvl5pPr>
      <a:lvl6pPr marL="457200" algn="r" rtl="0" fontAlgn="base">
        <a:spcBef>
          <a:spcPct val="0"/>
        </a:spcBef>
        <a:spcAft>
          <a:spcPct val="0"/>
        </a:spcAft>
        <a:defRPr sz="3600" b="1">
          <a:solidFill>
            <a:schemeClr val="tx1"/>
          </a:solidFill>
          <a:latin typeface="Arial" charset="0"/>
        </a:defRPr>
      </a:lvl6pPr>
      <a:lvl7pPr marL="914400" algn="r" rtl="0" fontAlgn="base">
        <a:spcBef>
          <a:spcPct val="0"/>
        </a:spcBef>
        <a:spcAft>
          <a:spcPct val="0"/>
        </a:spcAft>
        <a:defRPr sz="3600" b="1">
          <a:solidFill>
            <a:schemeClr val="tx1"/>
          </a:solidFill>
          <a:latin typeface="Arial" charset="0"/>
        </a:defRPr>
      </a:lvl7pPr>
      <a:lvl8pPr marL="1371600" algn="r" rtl="0" fontAlgn="base">
        <a:spcBef>
          <a:spcPct val="0"/>
        </a:spcBef>
        <a:spcAft>
          <a:spcPct val="0"/>
        </a:spcAft>
        <a:defRPr sz="3600" b="1">
          <a:solidFill>
            <a:schemeClr val="tx1"/>
          </a:solidFill>
          <a:latin typeface="Arial" charset="0"/>
        </a:defRPr>
      </a:lvl8pPr>
      <a:lvl9pPr marL="1828800" algn="r" rtl="0" fontAlgn="base">
        <a:spcBef>
          <a:spcPct val="0"/>
        </a:spcBef>
        <a:spcAft>
          <a:spcPct val="0"/>
        </a:spcAft>
        <a:defRPr sz="3600" b="1">
          <a:solidFill>
            <a:schemeClr val="tx1"/>
          </a:solidFill>
          <a:latin typeface="Arial" charset="0"/>
        </a:defRPr>
      </a:lvl9pPr>
    </p:titleStyle>
    <p:bodyStyle>
      <a:lvl1pPr marL="341313" indent="-341313" algn="l" rtl="0" eaLnBrk="0" fontAlgn="base" hangingPunct="0">
        <a:spcBef>
          <a:spcPct val="20000"/>
        </a:spcBef>
        <a:spcAft>
          <a:spcPct val="0"/>
        </a:spcAft>
        <a:buClr>
          <a:srgbClr val="DDC428"/>
        </a:buClr>
        <a:buFont typeface="Wingdings" pitchFamily="-32" charset="2"/>
        <a:buBlip>
          <a:blip r:embed="rId15"/>
        </a:buBlip>
        <a:defRPr>
          <a:solidFill>
            <a:srgbClr val="0000FF"/>
          </a:solidFill>
          <a:latin typeface="+mn-lt"/>
          <a:ea typeface="+mn-ea"/>
          <a:cs typeface="+mn-cs"/>
        </a:defRPr>
      </a:lvl1pPr>
      <a:lvl2pPr marL="742950" indent="-285750" algn="l" rtl="0" eaLnBrk="0" fontAlgn="base" hangingPunct="0">
        <a:spcBef>
          <a:spcPct val="20000"/>
        </a:spcBef>
        <a:spcAft>
          <a:spcPct val="0"/>
        </a:spcAft>
        <a:buClr>
          <a:srgbClr val="990709"/>
        </a:buClr>
        <a:buFont typeface="Wingdings" pitchFamily="-32" charset="2"/>
        <a:buBlip>
          <a:blip r:embed="rId16"/>
        </a:buBlip>
        <a:defRPr sz="1600">
          <a:solidFill>
            <a:srgbClr val="0000FF"/>
          </a:solidFill>
          <a:latin typeface="+mn-lt"/>
          <a:ea typeface="+mn-ea"/>
        </a:defRPr>
      </a:lvl2pPr>
      <a:lvl3pPr marL="1143000" indent="-228600" algn="l" rtl="0" eaLnBrk="0" fontAlgn="base" hangingPunct="0">
        <a:spcBef>
          <a:spcPct val="20000"/>
        </a:spcBef>
        <a:spcAft>
          <a:spcPct val="0"/>
        </a:spcAft>
        <a:buClr>
          <a:srgbClr val="0C640D"/>
        </a:buClr>
        <a:buFont typeface="Wingdings" pitchFamily="-32" charset="2"/>
        <a:buBlip>
          <a:blip r:embed="rId17"/>
        </a:buBlip>
        <a:defRPr sz="1400">
          <a:solidFill>
            <a:srgbClr val="0000FF"/>
          </a:solidFill>
          <a:latin typeface="+mn-lt"/>
          <a:ea typeface="+mn-ea"/>
        </a:defRPr>
      </a:lvl3pPr>
      <a:lvl4pPr marL="1600200" indent="-228600" algn="l" rtl="0" eaLnBrk="0" fontAlgn="base" hangingPunct="0">
        <a:spcBef>
          <a:spcPct val="20000"/>
        </a:spcBef>
        <a:spcAft>
          <a:spcPct val="0"/>
        </a:spcAft>
        <a:buClr>
          <a:schemeClr val="accent2"/>
        </a:buClr>
        <a:buFont typeface="Wingdings" pitchFamily="-32" charset="2"/>
        <a:buChar char=""/>
        <a:defRPr sz="1300">
          <a:solidFill>
            <a:srgbClr val="0000FF"/>
          </a:solidFill>
          <a:latin typeface="+mn-lt"/>
          <a:ea typeface="+mn-ea"/>
        </a:defRPr>
      </a:lvl4pPr>
      <a:lvl5pPr marL="2057400" indent="-228600" algn="l" rtl="0" eaLnBrk="0" fontAlgn="base" hangingPunct="0">
        <a:spcBef>
          <a:spcPct val="20000"/>
        </a:spcBef>
        <a:spcAft>
          <a:spcPct val="0"/>
        </a:spcAft>
        <a:buClr>
          <a:srgbClr val="FFFE2B"/>
        </a:buClr>
        <a:buFont typeface="Wingdings" pitchFamily="-32" charset="2"/>
        <a:buChar char=""/>
        <a:defRPr sz="1200">
          <a:solidFill>
            <a:srgbClr val="0000FF"/>
          </a:solidFill>
          <a:latin typeface="+mn-lt"/>
          <a:ea typeface="+mn-ea"/>
        </a:defRPr>
      </a:lvl5pPr>
      <a:lvl6pPr marL="25146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6pPr>
      <a:lvl7pPr marL="29718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7pPr>
      <a:lvl8pPr marL="34290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8pPr>
      <a:lvl9pPr marL="38862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5"/>
          <p:cNvPicPr>
            <a:picLocks noChangeAspect="1" noChangeArrowheads="1"/>
          </p:cNvPicPr>
          <p:nvPr/>
        </p:nvPicPr>
        <p:blipFill>
          <a:blip r:embed="rId3" cstate="print"/>
          <a:srcRect/>
          <a:stretch>
            <a:fillRect/>
          </a:stretch>
        </p:blipFill>
        <p:spPr bwMode="auto">
          <a:xfrm>
            <a:off x="3995928" y="5686049"/>
            <a:ext cx="1143000" cy="936625"/>
          </a:xfrm>
          <a:prstGeom prst="rect">
            <a:avLst/>
          </a:prstGeom>
          <a:noFill/>
          <a:ln w="9525">
            <a:noFill/>
            <a:miter lim="800000"/>
            <a:headEnd/>
            <a:tailEnd/>
          </a:ln>
        </p:spPr>
      </p:pic>
      <p:sp>
        <p:nvSpPr>
          <p:cNvPr id="6" name="Rectangle 5"/>
          <p:cNvSpPr/>
          <p:nvPr/>
        </p:nvSpPr>
        <p:spPr>
          <a:xfrm>
            <a:off x="0" y="3195373"/>
            <a:ext cx="9144000" cy="1446550"/>
          </a:xfrm>
          <a:prstGeom prst="rect">
            <a:avLst/>
          </a:prstGeom>
        </p:spPr>
        <p:txBody>
          <a:bodyPr wrap="square">
            <a:spAutoFit/>
          </a:bodyPr>
          <a:lstStyle/>
          <a:p>
            <a:pPr algn="ctr"/>
            <a:r>
              <a:rPr lang="en-US" sz="4400" b="1" dirty="0">
                <a:solidFill>
                  <a:srgbClr val="0000FF"/>
                </a:solidFill>
                <a:latin typeface="+mj-lt"/>
              </a:rPr>
              <a:t>LWS TR&amp;T Town Hall Meeting</a:t>
            </a:r>
            <a:br>
              <a:rPr lang="en-US" sz="4400" b="1" dirty="0">
                <a:solidFill>
                  <a:srgbClr val="0000FF"/>
                </a:solidFill>
                <a:latin typeface="+mj-lt"/>
              </a:rPr>
            </a:br>
            <a:r>
              <a:rPr lang="en-US" sz="4400" b="1" i="1" dirty="0">
                <a:solidFill>
                  <a:srgbClr val="0000FF"/>
                </a:solidFill>
                <a:latin typeface="+mj-lt"/>
              </a:rPr>
              <a:t>Fall AGU 2012</a:t>
            </a:r>
            <a:endParaRPr lang="en-US" sz="4400" b="1" dirty="0">
              <a:solidFill>
                <a:srgbClr val="0000FF"/>
              </a:solidFill>
              <a:latin typeface="+mj-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91209" y="25607"/>
            <a:ext cx="5347939" cy="1015663"/>
          </a:xfrm>
          <a:prstGeom prst="rect">
            <a:avLst/>
          </a:prstGeom>
          <a:noFill/>
        </p:spPr>
        <p:txBody>
          <a:bodyPr wrap="none" rtlCol="0">
            <a:spAutoFit/>
          </a:bodyPr>
          <a:lstStyle/>
          <a:p>
            <a:pPr algn="ctr"/>
            <a:r>
              <a:rPr lang="en-US" sz="2000" b="1" dirty="0">
                <a:solidFill>
                  <a:srgbClr val="FFFF00"/>
                </a:solidFill>
                <a:latin typeface="Georgia"/>
                <a:cs typeface="Georgia"/>
              </a:rPr>
              <a:t>2</a:t>
            </a:r>
            <a:r>
              <a:rPr lang="en-US" sz="2400" b="1" dirty="0">
                <a:solidFill>
                  <a:srgbClr val="FFFF00"/>
                </a:solidFill>
                <a:latin typeface="Georgia"/>
                <a:cs typeface="Georgia"/>
              </a:rPr>
              <a:t>013 Summer School</a:t>
            </a:r>
          </a:p>
          <a:p>
            <a:pPr algn="ctr"/>
            <a:r>
              <a:rPr lang="en-US" sz="2400" b="1" dirty="0">
                <a:solidFill>
                  <a:srgbClr val="FFFF00"/>
                </a:solidFill>
                <a:latin typeface="Georgia"/>
                <a:cs typeface="Georgia"/>
              </a:rPr>
              <a:t>Heliophysics of the Solar System</a:t>
            </a:r>
          </a:p>
          <a:p>
            <a:pPr algn="ctr"/>
            <a:r>
              <a:rPr lang="en-US" sz="1200" b="1" dirty="0">
                <a:solidFill>
                  <a:srgbClr val="FFFF00"/>
                </a:solidFill>
                <a:latin typeface="Georgia"/>
                <a:cs typeface="Georgia"/>
              </a:rPr>
              <a:t>12-19 July, Boulder, CO</a:t>
            </a:r>
          </a:p>
        </p:txBody>
      </p:sp>
      <p:sp>
        <p:nvSpPr>
          <p:cNvPr id="11" name="TextBox 10"/>
          <p:cNvSpPr txBox="1"/>
          <p:nvPr/>
        </p:nvSpPr>
        <p:spPr>
          <a:xfrm>
            <a:off x="469674" y="1352057"/>
            <a:ext cx="8143537" cy="1200329"/>
          </a:xfrm>
          <a:prstGeom prst="rect">
            <a:avLst/>
          </a:prstGeom>
          <a:noFill/>
        </p:spPr>
        <p:txBody>
          <a:bodyPr wrap="square" rtlCol="0">
            <a:spAutoFit/>
          </a:bodyPr>
          <a:lstStyle/>
          <a:p>
            <a:r>
              <a:rPr lang="en-US" sz="1800" dirty="0">
                <a:latin typeface="Georgia"/>
                <a:cs typeface="Georgia"/>
              </a:rPr>
              <a:t>A select group of students and teachers will learn about the exciting science of heliophysics as a broad, coherent discipline that reaches in space from the Earth's troposphere to the depths of the Sun, and in time from the formation of the solar system to the distant future. </a:t>
            </a:r>
          </a:p>
        </p:txBody>
      </p:sp>
      <p:grpSp>
        <p:nvGrpSpPr>
          <p:cNvPr id="3" name="Group 2"/>
          <p:cNvGrpSpPr/>
          <p:nvPr/>
        </p:nvGrpSpPr>
        <p:grpSpPr>
          <a:xfrm>
            <a:off x="476078" y="2363237"/>
            <a:ext cx="8337922" cy="4211733"/>
            <a:chOff x="-172600" y="1905500"/>
            <a:chExt cx="8337922" cy="4211733"/>
          </a:xfrm>
        </p:grpSpPr>
        <p:sp>
          <p:nvSpPr>
            <p:cNvPr id="10" name="TextBox 9"/>
            <p:cNvSpPr txBox="1"/>
            <p:nvPr/>
          </p:nvSpPr>
          <p:spPr>
            <a:xfrm>
              <a:off x="-172600" y="2459624"/>
              <a:ext cx="6916367" cy="3139321"/>
            </a:xfrm>
            <a:prstGeom prst="rect">
              <a:avLst/>
            </a:prstGeom>
            <a:noFill/>
          </p:spPr>
          <p:txBody>
            <a:bodyPr wrap="square" rtlCol="0">
              <a:spAutoFit/>
            </a:bodyPr>
            <a:lstStyle/>
            <a:p>
              <a:r>
                <a:rPr lang="en-US" sz="1800" b="1" dirty="0">
                  <a:latin typeface="Georgia"/>
                  <a:cs typeface="Georgia"/>
                </a:rPr>
                <a:t>School Deans</a:t>
              </a:r>
            </a:p>
            <a:p>
              <a:endParaRPr lang="en-US" sz="1800" b="1" dirty="0">
                <a:latin typeface="Georgia"/>
                <a:cs typeface="Georgia"/>
              </a:endParaRPr>
            </a:p>
            <a:p>
              <a:endParaRPr lang="en-US" sz="1800" b="1" dirty="0">
                <a:latin typeface="Perpetua Titling MT"/>
                <a:cs typeface="Perpetua Titling MT"/>
              </a:endParaRPr>
            </a:p>
            <a:p>
              <a:r>
                <a:rPr lang="en-US" sz="1800" dirty="0">
                  <a:latin typeface="Georgia"/>
                  <a:cs typeface="Georgia"/>
                </a:rPr>
                <a:t>Dr. </a:t>
              </a:r>
              <a:r>
                <a:rPr lang="en-US" sz="1800" dirty="0" err="1">
                  <a:latin typeface="Georgia"/>
                  <a:cs typeface="Georgia"/>
                </a:rPr>
                <a:t>Karel</a:t>
              </a:r>
              <a:r>
                <a:rPr lang="en-US" sz="1800" dirty="0">
                  <a:latin typeface="Georgia"/>
                  <a:cs typeface="Georgia"/>
                </a:rPr>
                <a:t> </a:t>
              </a:r>
              <a:r>
                <a:rPr lang="en-US" sz="1800" dirty="0" err="1">
                  <a:latin typeface="Georgia"/>
                  <a:cs typeface="Georgia"/>
                </a:rPr>
                <a:t>Schrijver</a:t>
              </a:r>
              <a:endParaRPr lang="en-US" sz="1800" dirty="0">
                <a:latin typeface="Georgia"/>
                <a:cs typeface="Georgia"/>
              </a:endParaRPr>
            </a:p>
            <a:p>
              <a:r>
                <a:rPr lang="en-US" sz="1800" i="1" dirty="0">
                  <a:latin typeface="Georgia"/>
                  <a:cs typeface="Georgia"/>
                </a:rPr>
                <a:t>    Lockheed Martin Advanced Technology Center</a:t>
              </a:r>
            </a:p>
            <a:p>
              <a:endParaRPr lang="en-US" sz="1800" dirty="0">
                <a:latin typeface="Georgia"/>
                <a:cs typeface="Georgia"/>
              </a:endParaRPr>
            </a:p>
            <a:p>
              <a:r>
                <a:rPr lang="en-US" sz="1800" dirty="0">
                  <a:latin typeface="Georgia"/>
                  <a:cs typeface="Georgia"/>
                </a:rPr>
                <a:t>Prof. Jan </a:t>
              </a:r>
              <a:r>
                <a:rPr lang="en-US" sz="1800" dirty="0" err="1">
                  <a:latin typeface="Georgia"/>
                  <a:cs typeface="Georgia"/>
                </a:rPr>
                <a:t>Sojka</a:t>
              </a:r>
              <a:endParaRPr lang="en-US" sz="1800" dirty="0">
                <a:latin typeface="Georgia"/>
                <a:cs typeface="Georgia"/>
              </a:endParaRPr>
            </a:p>
            <a:p>
              <a:r>
                <a:rPr lang="en-US" sz="1800" i="1" dirty="0">
                  <a:latin typeface="Georgia"/>
                  <a:cs typeface="Georgia"/>
                </a:rPr>
                <a:t>   Utah State University</a:t>
              </a:r>
            </a:p>
            <a:p>
              <a:endParaRPr lang="en-US" sz="1800" dirty="0">
                <a:latin typeface="Georgia"/>
                <a:cs typeface="Georgia"/>
              </a:endParaRPr>
            </a:p>
            <a:p>
              <a:r>
                <a:rPr lang="en-US" sz="1800" dirty="0">
                  <a:latin typeface="Georgia"/>
                  <a:cs typeface="Georgia"/>
                </a:rPr>
                <a:t>Frances </a:t>
              </a:r>
              <a:r>
                <a:rPr lang="en-US" sz="1800" dirty="0" err="1">
                  <a:latin typeface="Georgia"/>
                  <a:cs typeface="Georgia"/>
                </a:rPr>
                <a:t>Bagenal</a:t>
              </a:r>
              <a:endParaRPr lang="en-US" sz="1800" i="1" dirty="0">
                <a:latin typeface="Georgia"/>
                <a:cs typeface="Georgia"/>
              </a:endParaRPr>
            </a:p>
            <a:p>
              <a:r>
                <a:rPr lang="en-US" sz="1800" i="1" dirty="0">
                  <a:latin typeface="Georgia"/>
                  <a:cs typeface="Georgia"/>
                </a:rPr>
                <a:t>   University of Colorado/LASP/APS</a:t>
              </a:r>
              <a:endParaRPr lang="en-US" sz="1800" dirty="0"/>
            </a:p>
          </p:txBody>
        </p:sp>
        <p:pic>
          <p:nvPicPr>
            <p:cNvPr id="2" name="Picture 1" descr="HSS13_Pos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3656" y="1905500"/>
              <a:ext cx="2751666" cy="4211733"/>
            </a:xfrm>
            <a:prstGeom prst="rect">
              <a:avLst/>
            </a:prstGeom>
            <a:ln>
              <a:noFill/>
            </a:ln>
            <a:effectLst>
              <a:outerShdw blurRad="292100" dist="139700" dir="2700000" algn="tl" rotWithShape="0">
                <a:srgbClr val="333333">
                  <a:alpha val="65000"/>
                </a:srgbClr>
              </a:outerShdw>
            </a:effectLst>
          </p:spPr>
        </p:pic>
      </p:grpSp>
      <p:sp>
        <p:nvSpPr>
          <p:cNvPr id="6" name="TextBox 5"/>
          <p:cNvSpPr txBox="1"/>
          <p:nvPr/>
        </p:nvSpPr>
        <p:spPr>
          <a:xfrm>
            <a:off x="470613" y="6247146"/>
            <a:ext cx="3479112" cy="276999"/>
          </a:xfrm>
          <a:prstGeom prst="rect">
            <a:avLst/>
          </a:prstGeom>
          <a:noFill/>
        </p:spPr>
        <p:txBody>
          <a:bodyPr wrap="none" rtlCol="0">
            <a:spAutoFit/>
          </a:bodyPr>
          <a:lstStyle/>
          <a:p>
            <a:pPr marL="0" lvl="1"/>
            <a:r>
              <a:rPr lang="en-US" sz="1200" i="1" dirty="0">
                <a:solidFill>
                  <a:schemeClr val="accent2">
                    <a:lumMod val="75000"/>
                  </a:schemeClr>
                </a:solidFill>
                <a:latin typeface="Georgia"/>
                <a:cs typeface="Georgia"/>
              </a:rPr>
              <a:t>Apply online at </a:t>
            </a:r>
            <a:r>
              <a:rPr lang="en-US" sz="1200" dirty="0">
                <a:solidFill>
                  <a:schemeClr val="accent2">
                    <a:lumMod val="75000"/>
                  </a:schemeClr>
                </a:solidFill>
                <a:latin typeface="Georgia"/>
                <a:cs typeface="Georgia"/>
              </a:rPr>
              <a:t>www.vsp.ucar.edu/Heliophysics</a:t>
            </a:r>
          </a:p>
        </p:txBody>
      </p:sp>
    </p:spTree>
    <p:extLst>
      <p:ext uri="{BB962C8B-B14F-4D97-AF65-F5344CB8AC3E}">
        <p14:creationId xmlns:p14="http://schemas.microsoft.com/office/powerpoint/2010/main" val="4534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0930" y="117441"/>
            <a:ext cx="6612708" cy="923330"/>
          </a:xfrm>
          <a:prstGeom prst="rect">
            <a:avLst/>
          </a:prstGeom>
          <a:noFill/>
        </p:spPr>
        <p:txBody>
          <a:bodyPr wrap="none" rtlCol="0">
            <a:spAutoFit/>
          </a:bodyPr>
          <a:lstStyle/>
          <a:p>
            <a:pPr algn="ctr"/>
            <a:r>
              <a:rPr lang="en-US" sz="2200" b="1" dirty="0">
                <a:solidFill>
                  <a:srgbClr val="FFFF00"/>
                </a:solidFill>
                <a:latin typeface="Georgia"/>
                <a:cs typeface="Georgia"/>
              </a:rPr>
              <a:t>Jack Eddy Postdoctoral Fellowship Program</a:t>
            </a:r>
          </a:p>
          <a:p>
            <a:pPr algn="ctr"/>
            <a:r>
              <a:rPr lang="en-US" sz="1600" b="1" i="1" dirty="0">
                <a:solidFill>
                  <a:srgbClr val="FFFF00"/>
                </a:solidFill>
                <a:latin typeface="Georgia"/>
                <a:cs typeface="Georgia"/>
              </a:rPr>
              <a:t>Application deadline 11 January 20</a:t>
            </a:r>
            <a:r>
              <a:rPr lang="en-US" sz="1600" b="1" dirty="0">
                <a:solidFill>
                  <a:srgbClr val="FFFF00"/>
                </a:solidFill>
                <a:latin typeface="Georgia"/>
                <a:cs typeface="Georgia"/>
              </a:rPr>
              <a:t>13</a:t>
            </a:r>
          </a:p>
          <a:p>
            <a:pPr algn="ctr"/>
            <a:r>
              <a:rPr lang="en-US" sz="1600" b="1" dirty="0">
                <a:solidFill>
                  <a:srgbClr val="FFFF00"/>
                </a:solidFill>
                <a:latin typeface="Georgia"/>
                <a:cs typeface="Georgia"/>
              </a:rPr>
              <a:t>www.vsp.ucar.edu/Heliophysics</a:t>
            </a:r>
          </a:p>
        </p:txBody>
      </p:sp>
      <p:sp>
        <p:nvSpPr>
          <p:cNvPr id="5" name="TextBox 4"/>
          <p:cNvSpPr txBox="1"/>
          <p:nvPr/>
        </p:nvSpPr>
        <p:spPr>
          <a:xfrm>
            <a:off x="491023" y="1110331"/>
            <a:ext cx="8157098" cy="1350394"/>
          </a:xfrm>
          <a:prstGeom prst="rect">
            <a:avLst/>
          </a:prstGeom>
          <a:noFill/>
        </p:spPr>
        <p:txBody>
          <a:bodyPr wrap="square" rtlCol="0">
            <a:spAutoFit/>
          </a:bodyPr>
          <a:lstStyle/>
          <a:p>
            <a:pPr marL="285750" indent="-285750">
              <a:buFont typeface="Arial"/>
              <a:buChar char="•"/>
            </a:pPr>
            <a:r>
              <a:rPr lang="en-US" sz="2000" dirty="0">
                <a:latin typeface="Georgia"/>
                <a:cs typeface="Georgia"/>
              </a:rPr>
              <a:t>Established 2009 to train the next generation of researchers needed for the emerging field of heliophysics</a:t>
            </a:r>
          </a:p>
          <a:p>
            <a:pPr marL="285750" indent="-285750">
              <a:buFont typeface="Arial"/>
              <a:buChar char="•"/>
            </a:pPr>
            <a:r>
              <a:rPr lang="en-US" sz="2000" dirty="0">
                <a:latin typeface="Georgia"/>
                <a:cs typeface="Georgia"/>
              </a:rPr>
              <a:t>9 postdoctoral fellows were awarded two-year appointments as of December 2012</a:t>
            </a:r>
          </a:p>
        </p:txBody>
      </p:sp>
      <p:grpSp>
        <p:nvGrpSpPr>
          <p:cNvPr id="2" name="Group 60"/>
          <p:cNvGrpSpPr/>
          <p:nvPr/>
        </p:nvGrpSpPr>
        <p:grpSpPr>
          <a:xfrm>
            <a:off x="1361244" y="2604813"/>
            <a:ext cx="6455675" cy="1863314"/>
            <a:chOff x="1361244" y="2411403"/>
            <a:chExt cx="6455675" cy="1863314"/>
          </a:xfrm>
        </p:grpSpPr>
        <p:grpSp>
          <p:nvGrpSpPr>
            <p:cNvPr id="3" name="Group 14"/>
            <p:cNvGrpSpPr/>
            <p:nvPr/>
          </p:nvGrpSpPr>
          <p:grpSpPr>
            <a:xfrm>
              <a:off x="4506451" y="2434033"/>
              <a:ext cx="1668020" cy="1714094"/>
              <a:chOff x="2233278" y="3293134"/>
              <a:chExt cx="1668020" cy="1714094"/>
            </a:xfrm>
          </p:grpSpPr>
          <p:pic>
            <p:nvPicPr>
              <p:cNvPr id="12" name="Picture 11" descr="King-Fai_Li-200x2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7894" y="3518182"/>
                <a:ext cx="1143000" cy="1143000"/>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2254942" y="4668674"/>
                <a:ext cx="1646356" cy="338554"/>
              </a:xfrm>
              <a:prstGeom prst="rect">
                <a:avLst/>
              </a:prstGeom>
              <a:noFill/>
            </p:spPr>
            <p:txBody>
              <a:bodyPr wrap="square" rtlCol="0">
                <a:spAutoFit/>
              </a:bodyPr>
              <a:lstStyle/>
              <a:p>
                <a:pPr algn="ctr"/>
                <a:r>
                  <a:rPr lang="en-US" sz="800" dirty="0" err="1"/>
                  <a:t>Ka</a:t>
                </a:r>
                <a:r>
                  <a:rPr lang="en-US" sz="800" dirty="0"/>
                  <a:t>-Kit Tung</a:t>
                </a:r>
              </a:p>
              <a:p>
                <a:pPr algn="ctr"/>
                <a:r>
                  <a:rPr lang="en-US" sz="800" dirty="0"/>
                  <a:t>University of Washington </a:t>
                </a:r>
              </a:p>
            </p:txBody>
          </p:sp>
          <p:sp>
            <p:nvSpPr>
              <p:cNvPr id="38" name="TextBox 37"/>
              <p:cNvSpPr txBox="1"/>
              <p:nvPr/>
            </p:nvSpPr>
            <p:spPr>
              <a:xfrm>
                <a:off x="2233278" y="3293134"/>
                <a:ext cx="1646356" cy="215444"/>
              </a:xfrm>
              <a:prstGeom prst="rect">
                <a:avLst/>
              </a:prstGeom>
              <a:noFill/>
            </p:spPr>
            <p:txBody>
              <a:bodyPr wrap="square" rtlCol="0">
                <a:spAutoFit/>
              </a:bodyPr>
              <a:lstStyle/>
              <a:p>
                <a:pPr algn="ctr"/>
                <a:r>
                  <a:rPr lang="en-US" sz="800" dirty="0"/>
                  <a:t>King-Fai Li</a:t>
                </a:r>
              </a:p>
            </p:txBody>
          </p:sp>
        </p:grpSp>
        <p:grpSp>
          <p:nvGrpSpPr>
            <p:cNvPr id="15" name="Group 31"/>
            <p:cNvGrpSpPr/>
            <p:nvPr/>
          </p:nvGrpSpPr>
          <p:grpSpPr>
            <a:xfrm>
              <a:off x="3005555" y="2426946"/>
              <a:ext cx="1362970" cy="1688814"/>
              <a:chOff x="5686089" y="1800390"/>
              <a:chExt cx="1362970" cy="1688814"/>
            </a:xfrm>
          </p:grpSpPr>
          <p:pic>
            <p:nvPicPr>
              <p:cNvPr id="8" name="Picture 7" descr="Chapagai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145" y="2007057"/>
                <a:ext cx="1143000" cy="1143000"/>
              </a:xfrm>
              <a:prstGeom prst="rect">
                <a:avLst/>
              </a:prstGeom>
              <a:ln>
                <a:noFill/>
              </a:ln>
              <a:effectLst>
                <a:outerShdw blurRad="292100" dist="139700" dir="2700000" algn="tl" rotWithShape="0">
                  <a:srgbClr val="333333">
                    <a:alpha val="65000"/>
                  </a:srgbClr>
                </a:outerShdw>
              </a:effectLst>
            </p:spPr>
          </p:pic>
          <p:sp>
            <p:nvSpPr>
              <p:cNvPr id="26" name="TextBox 25"/>
              <p:cNvSpPr txBox="1"/>
              <p:nvPr/>
            </p:nvSpPr>
            <p:spPr>
              <a:xfrm>
                <a:off x="5686091" y="3150650"/>
                <a:ext cx="1358846" cy="338554"/>
              </a:xfrm>
              <a:prstGeom prst="rect">
                <a:avLst/>
              </a:prstGeom>
              <a:noFill/>
            </p:spPr>
            <p:txBody>
              <a:bodyPr wrap="square" rtlCol="0">
                <a:spAutoFit/>
              </a:bodyPr>
              <a:lstStyle/>
              <a:p>
                <a:pPr algn="ctr"/>
                <a:r>
                  <a:rPr lang="en-US" sz="800" dirty="0"/>
                  <a:t>Jonathan </a:t>
                </a:r>
                <a:r>
                  <a:rPr lang="en-US" sz="800" dirty="0" err="1"/>
                  <a:t>Makela</a:t>
                </a:r>
                <a:endParaRPr lang="en-US" sz="800" dirty="0"/>
              </a:p>
              <a:p>
                <a:pPr algn="ctr"/>
                <a:r>
                  <a:rPr lang="en-US" sz="800" dirty="0"/>
                  <a:t>University of Illinois </a:t>
                </a:r>
              </a:p>
            </p:txBody>
          </p:sp>
          <p:sp>
            <p:nvSpPr>
              <p:cNvPr id="51" name="TextBox 50"/>
              <p:cNvSpPr txBox="1"/>
              <p:nvPr/>
            </p:nvSpPr>
            <p:spPr>
              <a:xfrm>
                <a:off x="5686089" y="1800390"/>
                <a:ext cx="1362970" cy="215444"/>
              </a:xfrm>
              <a:prstGeom prst="rect">
                <a:avLst/>
              </a:prstGeom>
              <a:noFill/>
            </p:spPr>
            <p:txBody>
              <a:bodyPr wrap="square" rtlCol="0">
                <a:spAutoFit/>
              </a:bodyPr>
              <a:lstStyle/>
              <a:p>
                <a:pPr algn="ctr"/>
                <a:r>
                  <a:rPr lang="en-US" sz="800" dirty="0"/>
                  <a:t>Narayan </a:t>
                </a:r>
                <a:r>
                  <a:rPr lang="en-US" sz="800" dirty="0" err="1"/>
                  <a:t>Chapagain</a:t>
                </a:r>
                <a:endParaRPr lang="en-US" sz="800" dirty="0"/>
              </a:p>
            </p:txBody>
          </p:sp>
        </p:grpSp>
        <p:grpSp>
          <p:nvGrpSpPr>
            <p:cNvPr id="16" name="Group 27"/>
            <p:cNvGrpSpPr/>
            <p:nvPr/>
          </p:nvGrpSpPr>
          <p:grpSpPr>
            <a:xfrm>
              <a:off x="1361244" y="2411403"/>
              <a:ext cx="1254952" cy="1701199"/>
              <a:chOff x="4254897" y="2895868"/>
              <a:chExt cx="1254952" cy="1701199"/>
            </a:xfrm>
          </p:grpSpPr>
          <p:pic>
            <p:nvPicPr>
              <p:cNvPr id="7" name="Picture 6" descr="NickBunch_22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803" y="3115366"/>
                <a:ext cx="1143000" cy="11430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4254897" y="4258513"/>
                <a:ext cx="1254952" cy="338554"/>
              </a:xfrm>
              <a:prstGeom prst="rect">
                <a:avLst/>
              </a:prstGeom>
              <a:noFill/>
            </p:spPr>
            <p:txBody>
              <a:bodyPr wrap="square" rtlCol="0">
                <a:spAutoFit/>
              </a:bodyPr>
              <a:lstStyle/>
              <a:p>
                <a:pPr algn="ctr"/>
                <a:r>
                  <a:rPr lang="en-US" sz="800" dirty="0"/>
                  <a:t>Maria </a:t>
                </a:r>
                <a:r>
                  <a:rPr lang="en-US" sz="800" dirty="0" err="1"/>
                  <a:t>Spasojevic</a:t>
                </a:r>
                <a:endParaRPr lang="en-US" sz="800" dirty="0"/>
              </a:p>
              <a:p>
                <a:pPr algn="ctr"/>
                <a:r>
                  <a:rPr lang="en-US" sz="800" dirty="0"/>
                  <a:t>Stanford University </a:t>
                </a:r>
              </a:p>
            </p:txBody>
          </p:sp>
          <p:sp>
            <p:nvSpPr>
              <p:cNvPr id="52" name="TextBox 51"/>
              <p:cNvSpPr txBox="1"/>
              <p:nvPr/>
            </p:nvSpPr>
            <p:spPr>
              <a:xfrm>
                <a:off x="4441381" y="2895868"/>
                <a:ext cx="877239" cy="215444"/>
              </a:xfrm>
              <a:prstGeom prst="rect">
                <a:avLst/>
              </a:prstGeom>
              <a:noFill/>
            </p:spPr>
            <p:txBody>
              <a:bodyPr wrap="square" rtlCol="0">
                <a:spAutoFit/>
              </a:bodyPr>
              <a:lstStyle/>
              <a:p>
                <a:pPr algn="ctr"/>
                <a:r>
                  <a:rPr lang="en-US" sz="800" dirty="0"/>
                  <a:t>Nicholas Bunch</a:t>
                </a:r>
              </a:p>
            </p:txBody>
          </p:sp>
        </p:grpSp>
        <p:grpSp>
          <p:nvGrpSpPr>
            <p:cNvPr id="17" name="Group 29"/>
            <p:cNvGrpSpPr/>
            <p:nvPr/>
          </p:nvGrpSpPr>
          <p:grpSpPr>
            <a:xfrm>
              <a:off x="6170563" y="2469557"/>
              <a:ext cx="1646356" cy="1805160"/>
              <a:chOff x="6222158" y="4777585"/>
              <a:chExt cx="1646356" cy="1805160"/>
            </a:xfrm>
          </p:grpSpPr>
          <p:pic>
            <p:nvPicPr>
              <p:cNvPr id="9" name="Picture 8" descr="AndresMunoz-Jaramill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1272" y="4983572"/>
                <a:ext cx="1143000" cy="1143000"/>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6469462" y="4777585"/>
                <a:ext cx="1240928" cy="215444"/>
              </a:xfrm>
              <a:prstGeom prst="rect">
                <a:avLst/>
              </a:prstGeom>
              <a:noFill/>
            </p:spPr>
            <p:txBody>
              <a:bodyPr wrap="square" rtlCol="0">
                <a:spAutoFit/>
              </a:bodyPr>
              <a:lstStyle/>
              <a:p>
                <a:pPr algn="ctr"/>
                <a:r>
                  <a:rPr lang="en-US" sz="800" dirty="0"/>
                  <a:t>Andres Munoz-Jaramillo</a:t>
                </a:r>
              </a:p>
            </p:txBody>
          </p:sp>
          <p:sp>
            <p:nvSpPr>
              <p:cNvPr id="54" name="TextBox 53"/>
              <p:cNvSpPr txBox="1"/>
              <p:nvPr/>
            </p:nvSpPr>
            <p:spPr>
              <a:xfrm>
                <a:off x="6222158" y="6121080"/>
                <a:ext cx="1646356" cy="461665"/>
              </a:xfrm>
              <a:prstGeom prst="rect">
                <a:avLst/>
              </a:prstGeom>
              <a:noFill/>
            </p:spPr>
            <p:txBody>
              <a:bodyPr wrap="square" rtlCol="0">
                <a:spAutoFit/>
              </a:bodyPr>
              <a:lstStyle/>
              <a:p>
                <a:pPr algn="ctr"/>
                <a:r>
                  <a:rPr lang="en-US" sz="800" dirty="0"/>
                  <a:t>Edward DeLuca</a:t>
                </a:r>
              </a:p>
              <a:p>
                <a:pPr algn="ctr"/>
                <a:r>
                  <a:rPr lang="en-US" sz="800" dirty="0"/>
                  <a:t>Harvard-Smithsonian Center for Astrophysics </a:t>
                </a:r>
              </a:p>
            </p:txBody>
          </p:sp>
        </p:grpSp>
      </p:grpSp>
      <p:grpSp>
        <p:nvGrpSpPr>
          <p:cNvPr id="19" name="Group 59"/>
          <p:cNvGrpSpPr/>
          <p:nvPr/>
        </p:nvGrpSpPr>
        <p:grpSpPr>
          <a:xfrm>
            <a:off x="515265" y="4688473"/>
            <a:ext cx="8086040" cy="1834336"/>
            <a:chOff x="528159" y="4611109"/>
            <a:chExt cx="8086040" cy="1834336"/>
          </a:xfrm>
        </p:grpSpPr>
        <p:grpSp>
          <p:nvGrpSpPr>
            <p:cNvPr id="28" name="Group 28"/>
            <p:cNvGrpSpPr/>
            <p:nvPr/>
          </p:nvGrpSpPr>
          <p:grpSpPr>
            <a:xfrm>
              <a:off x="528159" y="4625088"/>
              <a:ext cx="1646356" cy="1820357"/>
              <a:chOff x="5351497" y="4762388"/>
              <a:chExt cx="1646356" cy="1820357"/>
            </a:xfrm>
          </p:grpSpPr>
          <p:pic>
            <p:nvPicPr>
              <p:cNvPr id="11" name="Picture 10" descr="Kamen.Kozarev-200x200.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7495" y="4980521"/>
                <a:ext cx="1143000" cy="1143000"/>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5660300" y="4762388"/>
                <a:ext cx="1107789" cy="215444"/>
              </a:xfrm>
              <a:prstGeom prst="rect">
                <a:avLst/>
              </a:prstGeom>
              <a:noFill/>
            </p:spPr>
            <p:txBody>
              <a:bodyPr wrap="square" rtlCol="0">
                <a:spAutoFit/>
              </a:bodyPr>
              <a:lstStyle/>
              <a:p>
                <a:pPr algn="ctr"/>
                <a:r>
                  <a:rPr lang="en-US" sz="800" dirty="0" err="1"/>
                  <a:t>Kamen</a:t>
                </a:r>
                <a:r>
                  <a:rPr lang="en-US" sz="800" dirty="0"/>
                  <a:t> Kozarev</a:t>
                </a:r>
              </a:p>
            </p:txBody>
          </p:sp>
          <p:sp>
            <p:nvSpPr>
              <p:cNvPr id="53" name="TextBox 52"/>
              <p:cNvSpPr txBox="1"/>
              <p:nvPr/>
            </p:nvSpPr>
            <p:spPr>
              <a:xfrm>
                <a:off x="5351497" y="6121080"/>
                <a:ext cx="1646356" cy="461665"/>
              </a:xfrm>
              <a:prstGeom prst="rect">
                <a:avLst/>
              </a:prstGeom>
              <a:noFill/>
            </p:spPr>
            <p:txBody>
              <a:bodyPr wrap="square" rtlCol="0">
                <a:spAutoFit/>
              </a:bodyPr>
              <a:lstStyle/>
              <a:p>
                <a:pPr algn="ctr"/>
                <a:r>
                  <a:rPr lang="en-US" sz="800" dirty="0"/>
                  <a:t>John Raymond</a:t>
                </a:r>
              </a:p>
              <a:p>
                <a:pPr algn="ctr"/>
                <a:r>
                  <a:rPr lang="en-US" sz="800" dirty="0"/>
                  <a:t>Harvard-Smithsonian Center for Astrophysics </a:t>
                </a:r>
              </a:p>
            </p:txBody>
          </p:sp>
        </p:grpSp>
        <p:grpSp>
          <p:nvGrpSpPr>
            <p:cNvPr id="29" name="Group 58"/>
            <p:cNvGrpSpPr/>
            <p:nvPr/>
          </p:nvGrpSpPr>
          <p:grpSpPr>
            <a:xfrm>
              <a:off x="2283645" y="4611109"/>
              <a:ext cx="6330554" cy="1736308"/>
              <a:chOff x="2283645" y="4611109"/>
              <a:chExt cx="6330554" cy="1736308"/>
            </a:xfrm>
          </p:grpSpPr>
          <p:grpSp>
            <p:nvGrpSpPr>
              <p:cNvPr id="30" name="Group 2"/>
              <p:cNvGrpSpPr/>
              <p:nvPr/>
            </p:nvGrpSpPr>
            <p:grpSpPr>
              <a:xfrm>
                <a:off x="3755791" y="4611109"/>
                <a:ext cx="1650478" cy="1707647"/>
                <a:chOff x="654654" y="2303082"/>
                <a:chExt cx="1650478" cy="1707647"/>
              </a:xfrm>
            </p:grpSpPr>
            <p:pic>
              <p:nvPicPr>
                <p:cNvPr id="10" name="Picture 9" descr="Neel_Egyp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3348" y="2526575"/>
                  <a:ext cx="1143000" cy="1143000"/>
                </a:xfrm>
                <a:prstGeom prst="rect">
                  <a:avLst/>
                </a:prstGeom>
                <a:ln>
                  <a:noFill/>
                </a:ln>
                <a:effectLst>
                  <a:outerShdw blurRad="292100" dist="139700" dir="2700000" algn="tl" rotWithShape="0">
                    <a:srgbClr val="333333">
                      <a:alpha val="65000"/>
                    </a:srgbClr>
                  </a:outerShdw>
                </a:effectLst>
              </p:spPr>
            </p:pic>
            <p:sp>
              <p:nvSpPr>
                <p:cNvPr id="25" name="TextBox 24"/>
                <p:cNvSpPr txBox="1"/>
                <p:nvPr/>
              </p:nvSpPr>
              <p:spPr>
                <a:xfrm>
                  <a:off x="654654" y="3672175"/>
                  <a:ext cx="1646356" cy="338554"/>
                </a:xfrm>
                <a:prstGeom prst="rect">
                  <a:avLst/>
                </a:prstGeom>
                <a:noFill/>
              </p:spPr>
              <p:txBody>
                <a:bodyPr wrap="square" rtlCol="0">
                  <a:spAutoFit/>
                </a:bodyPr>
                <a:lstStyle/>
                <a:p>
                  <a:pPr algn="ctr"/>
                  <a:r>
                    <a:rPr lang="en-US" sz="800" dirty="0" err="1"/>
                    <a:t>Angelos</a:t>
                  </a:r>
                  <a:r>
                    <a:rPr lang="en-US" sz="800" dirty="0"/>
                    <a:t> </a:t>
                  </a:r>
                  <a:r>
                    <a:rPr lang="en-US" sz="800" dirty="0" err="1"/>
                    <a:t>Vourlidas</a:t>
                  </a:r>
                  <a:endParaRPr lang="en-US" sz="800" dirty="0"/>
                </a:p>
                <a:p>
                  <a:pPr algn="ctr"/>
                  <a:r>
                    <a:rPr lang="en-US" sz="800" dirty="0"/>
                    <a:t>Naval Research Lab </a:t>
                  </a:r>
                </a:p>
              </p:txBody>
            </p:sp>
            <p:sp>
              <p:nvSpPr>
                <p:cNvPr id="35" name="TextBox 34"/>
                <p:cNvSpPr txBox="1"/>
                <p:nvPr/>
              </p:nvSpPr>
              <p:spPr>
                <a:xfrm>
                  <a:off x="658776" y="2303082"/>
                  <a:ext cx="1646356" cy="215444"/>
                </a:xfrm>
                <a:prstGeom prst="rect">
                  <a:avLst/>
                </a:prstGeom>
                <a:noFill/>
              </p:spPr>
              <p:txBody>
                <a:bodyPr wrap="square" rtlCol="0">
                  <a:spAutoFit/>
                </a:bodyPr>
                <a:lstStyle/>
                <a:p>
                  <a:pPr algn="ctr"/>
                  <a:r>
                    <a:rPr lang="en-US" sz="800" dirty="0"/>
                    <a:t>Neel </a:t>
                  </a:r>
                  <a:r>
                    <a:rPr lang="en-US" sz="800" dirty="0" err="1"/>
                    <a:t>Savani</a:t>
                  </a:r>
                  <a:endParaRPr lang="en-US" sz="800" dirty="0"/>
                </a:p>
              </p:txBody>
            </p:sp>
          </p:grpSp>
          <p:grpSp>
            <p:nvGrpSpPr>
              <p:cNvPr id="31" name="Group 16"/>
              <p:cNvGrpSpPr/>
              <p:nvPr/>
            </p:nvGrpSpPr>
            <p:grpSpPr>
              <a:xfrm>
                <a:off x="7270885" y="4646217"/>
                <a:ext cx="1343314" cy="1701200"/>
                <a:chOff x="4042153" y="2470961"/>
                <a:chExt cx="1343314" cy="1701200"/>
              </a:xfrm>
            </p:grpSpPr>
            <p:pic>
              <p:nvPicPr>
                <p:cNvPr id="6" name="Picture 5" descr="LiangZhao_225.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2932" y="2682832"/>
                  <a:ext cx="1143000" cy="1143000"/>
                </a:xfrm>
                <a:prstGeom prst="rect">
                  <a:avLst/>
                </a:prstGeom>
                <a:ln>
                  <a:noFill/>
                </a:ln>
                <a:effectLst>
                  <a:outerShdw blurRad="292100" dist="139700" dir="2700000" algn="tl" rotWithShape="0">
                    <a:srgbClr val="333333">
                      <a:alpha val="65000"/>
                    </a:srgbClr>
                  </a:outerShdw>
                </a:effectLst>
              </p:spPr>
            </p:pic>
            <p:sp>
              <p:nvSpPr>
                <p:cNvPr id="27" name="TextBox 26"/>
                <p:cNvSpPr txBox="1"/>
                <p:nvPr/>
              </p:nvSpPr>
              <p:spPr>
                <a:xfrm>
                  <a:off x="4042153" y="3833607"/>
                  <a:ext cx="1343314" cy="338554"/>
                </a:xfrm>
                <a:prstGeom prst="rect">
                  <a:avLst/>
                </a:prstGeom>
                <a:noFill/>
              </p:spPr>
              <p:txBody>
                <a:bodyPr wrap="square" rtlCol="0">
                  <a:spAutoFit/>
                </a:bodyPr>
                <a:lstStyle/>
                <a:p>
                  <a:pPr algn="ctr"/>
                  <a:r>
                    <a:rPr lang="en-US" sz="800" dirty="0"/>
                    <a:t>Sarah Gibson</a:t>
                  </a:r>
                </a:p>
                <a:p>
                  <a:pPr algn="ctr"/>
                  <a:r>
                    <a:rPr lang="en-US" sz="800" dirty="0"/>
                    <a:t>NCAR HAO </a:t>
                  </a:r>
                </a:p>
              </p:txBody>
            </p:sp>
            <p:sp>
              <p:nvSpPr>
                <p:cNvPr id="49" name="TextBox 48"/>
                <p:cNvSpPr txBox="1"/>
                <p:nvPr/>
              </p:nvSpPr>
              <p:spPr>
                <a:xfrm>
                  <a:off x="4091362" y="2470961"/>
                  <a:ext cx="1240153" cy="215444"/>
                </a:xfrm>
                <a:prstGeom prst="rect">
                  <a:avLst/>
                </a:prstGeom>
                <a:noFill/>
              </p:spPr>
              <p:txBody>
                <a:bodyPr wrap="square" rtlCol="0">
                  <a:spAutoFit/>
                </a:bodyPr>
                <a:lstStyle/>
                <a:p>
                  <a:pPr algn="ctr"/>
                  <a:r>
                    <a:rPr lang="en-US" sz="800" dirty="0"/>
                    <a:t>Liang Zhao</a:t>
                  </a:r>
                </a:p>
              </p:txBody>
            </p:sp>
          </p:grpSp>
          <p:grpSp>
            <p:nvGrpSpPr>
              <p:cNvPr id="32" name="Group 18"/>
              <p:cNvGrpSpPr/>
              <p:nvPr/>
            </p:nvGrpSpPr>
            <p:grpSpPr>
              <a:xfrm>
                <a:off x="2283645" y="4622215"/>
                <a:ext cx="1363016" cy="1701199"/>
                <a:chOff x="3713365" y="4431525"/>
                <a:chExt cx="1363016" cy="1701199"/>
              </a:xfrm>
            </p:grpSpPr>
            <p:pic>
              <p:nvPicPr>
                <p:cNvPr id="13" name="Picture 12" descr="Ksenia.Orlova_200x200.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1001" y="4642850"/>
                  <a:ext cx="1143000" cy="1143000"/>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3851392" y="5794170"/>
                  <a:ext cx="1086868" cy="338554"/>
                </a:xfrm>
                <a:prstGeom prst="rect">
                  <a:avLst/>
                </a:prstGeom>
                <a:noFill/>
              </p:spPr>
              <p:txBody>
                <a:bodyPr wrap="square" rtlCol="0">
                  <a:spAutoFit/>
                </a:bodyPr>
                <a:lstStyle/>
                <a:p>
                  <a:pPr algn="ctr"/>
                  <a:r>
                    <a:rPr lang="en-US" sz="800" dirty="0"/>
                    <a:t>Yuri Shprits</a:t>
                  </a:r>
                </a:p>
                <a:p>
                  <a:pPr algn="ctr"/>
                  <a:r>
                    <a:rPr lang="en-US" sz="800" dirty="0"/>
                    <a:t>UCLA </a:t>
                  </a:r>
                </a:p>
              </p:txBody>
            </p:sp>
            <p:sp>
              <p:nvSpPr>
                <p:cNvPr id="50" name="TextBox 49"/>
                <p:cNvSpPr txBox="1"/>
                <p:nvPr/>
              </p:nvSpPr>
              <p:spPr>
                <a:xfrm>
                  <a:off x="3713365" y="4431525"/>
                  <a:ext cx="1363016" cy="215444"/>
                </a:xfrm>
                <a:prstGeom prst="rect">
                  <a:avLst/>
                </a:prstGeom>
                <a:noFill/>
              </p:spPr>
              <p:txBody>
                <a:bodyPr wrap="square" rtlCol="0">
                  <a:spAutoFit/>
                </a:bodyPr>
                <a:lstStyle/>
                <a:p>
                  <a:pPr algn="ctr"/>
                  <a:r>
                    <a:rPr lang="en-US" sz="800" dirty="0"/>
                    <a:t>Ksenia Orlova</a:t>
                  </a:r>
                </a:p>
              </p:txBody>
            </p:sp>
          </p:grpSp>
          <p:grpSp>
            <p:nvGrpSpPr>
              <p:cNvPr id="33" name="Group 30"/>
              <p:cNvGrpSpPr/>
              <p:nvPr/>
            </p:nvGrpSpPr>
            <p:grpSpPr>
              <a:xfrm>
                <a:off x="5425141" y="4626873"/>
                <a:ext cx="1646356" cy="1715885"/>
                <a:chOff x="6660541" y="4047178"/>
                <a:chExt cx="1646356" cy="1715885"/>
              </a:xfrm>
            </p:grpSpPr>
            <p:pic>
              <p:nvPicPr>
                <p:cNvPr id="14" name="Picture 13" descr="Roger_Varney-200x200.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17717" y="4271239"/>
                  <a:ext cx="1143000" cy="1143000"/>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6998100" y="4047178"/>
                  <a:ext cx="976609" cy="215444"/>
                </a:xfrm>
                <a:prstGeom prst="rect">
                  <a:avLst/>
                </a:prstGeom>
                <a:noFill/>
              </p:spPr>
              <p:txBody>
                <a:bodyPr wrap="square" rtlCol="0">
                  <a:spAutoFit/>
                </a:bodyPr>
                <a:lstStyle/>
                <a:p>
                  <a:pPr algn="ctr"/>
                  <a:r>
                    <a:rPr lang="en-US" sz="800" dirty="0"/>
                    <a:t>Roger Varney</a:t>
                  </a:r>
                </a:p>
              </p:txBody>
            </p:sp>
            <p:sp>
              <p:nvSpPr>
                <p:cNvPr id="55" name="TextBox 54"/>
                <p:cNvSpPr txBox="1"/>
                <p:nvPr/>
              </p:nvSpPr>
              <p:spPr>
                <a:xfrm>
                  <a:off x="6660541" y="5424509"/>
                  <a:ext cx="1646356" cy="338554"/>
                </a:xfrm>
                <a:prstGeom prst="rect">
                  <a:avLst/>
                </a:prstGeom>
                <a:noFill/>
              </p:spPr>
              <p:txBody>
                <a:bodyPr wrap="square" rtlCol="0">
                  <a:spAutoFit/>
                </a:bodyPr>
                <a:lstStyle/>
                <a:p>
                  <a:pPr algn="ctr"/>
                  <a:r>
                    <a:rPr lang="en-US" sz="800" dirty="0"/>
                    <a:t>Stanley Solomon</a:t>
                  </a:r>
                </a:p>
                <a:p>
                  <a:pPr algn="ctr"/>
                  <a:r>
                    <a:rPr lang="en-US" sz="800" dirty="0"/>
                    <a:t>NCAR HAO </a:t>
                  </a:r>
                </a:p>
              </p:txBody>
            </p:sp>
          </p:grpSp>
        </p:grpSp>
      </p:grpSp>
    </p:spTree>
    <p:extLst>
      <p:ext uri="{BB962C8B-B14F-4D97-AF65-F5344CB8AC3E}">
        <p14:creationId xmlns:p14="http://schemas.microsoft.com/office/powerpoint/2010/main" val="34515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1576" y="1846460"/>
            <a:ext cx="7495177" cy="4708982"/>
          </a:xfrm>
          <a:prstGeom prst="rect">
            <a:avLst/>
          </a:prstGeom>
          <a:noFill/>
        </p:spPr>
        <p:txBody>
          <a:bodyPr wrap="square" rtlCol="0">
            <a:spAutoFit/>
          </a:bodyPr>
          <a:lstStyle/>
          <a:p>
            <a:r>
              <a:rPr lang="en-US" sz="2400" dirty="0"/>
              <a:t>After ~10 years of TR&amp;T program, HQ requests program assessment to:</a:t>
            </a:r>
          </a:p>
          <a:p>
            <a:pPr marL="457200" indent="-457200">
              <a:buFont typeface="Arial"/>
              <a:buChar char="•"/>
            </a:pPr>
            <a:r>
              <a:rPr lang="en-US" sz="1800" dirty="0"/>
              <a:t>Describe progress made by TR&amp;T program over past 10 years in achieving strategic goals concerning:</a:t>
            </a:r>
          </a:p>
          <a:p>
            <a:pPr marL="914400" lvl="1" indent="-457200">
              <a:buFont typeface="Arial"/>
              <a:buChar char="•"/>
            </a:pPr>
            <a:r>
              <a:rPr lang="en-US" sz="1800" dirty="0"/>
              <a:t>particulate &amp; radiative environment of Earth, etc.; degree to which solar output influences global and regional climate; magnetospheric radiation &amp; plasma; upper atm. and ionospheric responses to solar radiation &amp; coupling</a:t>
            </a:r>
          </a:p>
          <a:p>
            <a:pPr marL="457200" indent="-457200">
              <a:buFont typeface="Arial"/>
              <a:buChar char="•"/>
            </a:pPr>
            <a:r>
              <a:rPr lang="en-US" sz="1800" dirty="0"/>
              <a:t>Describe progress in past 10 years (use Decadal Study)</a:t>
            </a:r>
          </a:p>
          <a:p>
            <a:pPr marL="457200" indent="-457200">
              <a:buFont typeface="Arial"/>
              <a:buChar char="•"/>
            </a:pPr>
            <a:r>
              <a:rPr lang="en-US" sz="1800" dirty="0"/>
              <a:t>Assess how TR&amp;T structure impacted meeting goals </a:t>
            </a:r>
            <a:br>
              <a:rPr lang="en-US" sz="1800" dirty="0"/>
            </a:br>
            <a:r>
              <a:rPr lang="en-US" sz="1800" dirty="0"/>
              <a:t>(FSTs, Strategic Capabilities, etc.)</a:t>
            </a:r>
          </a:p>
          <a:p>
            <a:pPr marL="457200" indent="-457200">
              <a:buFont typeface="Arial"/>
              <a:buChar char="•"/>
            </a:pPr>
            <a:r>
              <a:rPr lang="en-US" sz="1800" dirty="0"/>
              <a:t>Identify where LWS program should concentrate in next 10 years</a:t>
            </a:r>
          </a:p>
          <a:p>
            <a:pPr marL="457200" indent="-457200">
              <a:buFont typeface="Arial"/>
              <a:buChar char="•"/>
            </a:pPr>
            <a:r>
              <a:rPr lang="en-US" sz="1800" dirty="0"/>
              <a:t>Address how goals will be implemented in terms of LWS TR&amp;T program elements</a:t>
            </a:r>
          </a:p>
        </p:txBody>
      </p:sp>
      <p:sp>
        <p:nvSpPr>
          <p:cNvPr id="4" name="TextBox 3"/>
          <p:cNvSpPr txBox="1"/>
          <p:nvPr/>
        </p:nvSpPr>
        <p:spPr>
          <a:xfrm>
            <a:off x="370874" y="213522"/>
            <a:ext cx="8417706" cy="1569660"/>
          </a:xfrm>
          <a:prstGeom prst="rect">
            <a:avLst/>
          </a:prstGeom>
          <a:noFill/>
        </p:spPr>
        <p:txBody>
          <a:bodyPr wrap="square" rtlCol="0">
            <a:spAutoFit/>
          </a:bodyPr>
          <a:lstStyle/>
          <a:p>
            <a:pPr algn="ctr"/>
            <a:r>
              <a:rPr lang="en-US" sz="3200" b="1" dirty="0">
                <a:solidFill>
                  <a:srgbClr val="FFFF00"/>
                </a:solidFill>
              </a:rPr>
              <a:t>LWS Targeted Research &amp; Technology Steering Committee Program Assessment</a:t>
            </a:r>
          </a:p>
        </p:txBody>
      </p:sp>
    </p:spTree>
    <p:extLst>
      <p:ext uri="{BB962C8B-B14F-4D97-AF65-F5344CB8AC3E}">
        <p14:creationId xmlns:p14="http://schemas.microsoft.com/office/powerpoint/2010/main" val="361403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9246" y="2056816"/>
            <a:ext cx="7339353" cy="1200329"/>
          </a:xfrm>
          <a:prstGeom prst="rect">
            <a:avLst/>
          </a:prstGeom>
          <a:noFill/>
        </p:spPr>
        <p:txBody>
          <a:bodyPr wrap="square" rtlCol="0">
            <a:spAutoFit/>
          </a:bodyPr>
          <a:lstStyle/>
          <a:p>
            <a:r>
              <a:rPr lang="en-US" sz="3200" dirty="0"/>
              <a:t>Feedback from community:</a:t>
            </a:r>
          </a:p>
          <a:p>
            <a:pPr marL="342900" indent="-342900">
              <a:buFont typeface="Arial"/>
              <a:buChar char="•"/>
            </a:pPr>
            <a:r>
              <a:rPr lang="en-US" sz="2000" dirty="0"/>
              <a:t>assessment questionnaire to 152 FST TR&amp;T PIs (May 2012)</a:t>
            </a:r>
          </a:p>
          <a:p>
            <a:pPr marL="342900" indent="-342900">
              <a:buFont typeface="Arial"/>
              <a:buChar char="•"/>
            </a:pPr>
            <a:r>
              <a:rPr lang="en-US" sz="2000" dirty="0"/>
              <a:t>39 responses received through July</a:t>
            </a:r>
          </a:p>
        </p:txBody>
      </p:sp>
      <p:graphicFrame>
        <p:nvGraphicFramePr>
          <p:cNvPr id="4" name="Table 3"/>
          <p:cNvGraphicFramePr>
            <a:graphicFrameLocks noGrp="1"/>
          </p:cNvGraphicFramePr>
          <p:nvPr>
            <p:extLst>
              <p:ext uri="{D42A27DB-BD31-4B8C-83A1-F6EECF244321}">
                <p14:modId xmlns:p14="http://schemas.microsoft.com/office/powerpoint/2010/main" val="291200553"/>
              </p:ext>
            </p:extLst>
          </p:nvPr>
        </p:nvGraphicFramePr>
        <p:xfrm>
          <a:off x="1446088" y="3586783"/>
          <a:ext cx="6096000" cy="2636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sz="1400" dirty="0"/>
                    </a:p>
                  </a:txBody>
                  <a:tcPr/>
                </a:tc>
                <a:tc>
                  <a:txBody>
                    <a:bodyPr/>
                    <a:lstStyle/>
                    <a:p>
                      <a:r>
                        <a:rPr lang="en-US" sz="1200" dirty="0"/>
                        <a:t>did FST enhance your meeting objectives?</a:t>
                      </a:r>
                    </a:p>
                  </a:txBody>
                  <a:tcPr/>
                </a:tc>
                <a:tc>
                  <a:txBody>
                    <a:bodyPr/>
                    <a:lstStyle/>
                    <a:p>
                      <a:r>
                        <a:rPr lang="en-US" sz="1200" dirty="0"/>
                        <a:t>did FST team</a:t>
                      </a:r>
                      <a:r>
                        <a:rPr lang="en-US" sz="1200" baseline="0" dirty="0"/>
                        <a:t> concept aid creation of interdisciplinary collaboration?</a:t>
                      </a:r>
                      <a:endParaRPr lang="en-US" sz="1200" dirty="0"/>
                    </a:p>
                  </a:txBody>
                  <a:tcPr/>
                </a:tc>
                <a:tc>
                  <a:txBody>
                    <a:bodyPr/>
                    <a:lstStyle/>
                    <a:p>
                      <a:r>
                        <a:rPr lang="en-US" sz="1200" dirty="0"/>
                        <a:t>did FST team</a:t>
                      </a:r>
                      <a:r>
                        <a:rPr lang="en-US" sz="1200" baseline="0" dirty="0"/>
                        <a:t> lead to advancement of science beyond the individual proposals?</a:t>
                      </a:r>
                      <a:endParaRPr lang="en-US" sz="1200" dirty="0"/>
                    </a:p>
                  </a:txBody>
                  <a:tcPr/>
                </a:tc>
                <a:extLst>
                  <a:ext uri="{0D108BD9-81ED-4DB2-BD59-A6C34878D82A}">
                    <a16:rowId xmlns:a16="http://schemas.microsoft.com/office/drawing/2014/main" val="10000"/>
                  </a:ext>
                </a:extLst>
              </a:tr>
              <a:tr h="370840">
                <a:tc>
                  <a:txBody>
                    <a:bodyPr/>
                    <a:lstStyle/>
                    <a:p>
                      <a:r>
                        <a:rPr lang="en-US" sz="1400" dirty="0"/>
                        <a:t>Yes/Probably</a:t>
                      </a:r>
                    </a:p>
                  </a:txBody>
                  <a:tcPr/>
                </a:tc>
                <a:tc>
                  <a:txBody>
                    <a:bodyPr/>
                    <a:lstStyle/>
                    <a:p>
                      <a:pPr algn="ctr"/>
                      <a:r>
                        <a:rPr lang="en-US" dirty="0"/>
                        <a:t>79%</a:t>
                      </a:r>
                    </a:p>
                  </a:txBody>
                  <a:tcPr/>
                </a:tc>
                <a:tc>
                  <a:txBody>
                    <a:bodyPr/>
                    <a:lstStyle/>
                    <a:p>
                      <a:pPr algn="ctr"/>
                      <a:r>
                        <a:rPr lang="en-US" dirty="0"/>
                        <a:t>74%</a:t>
                      </a:r>
                    </a:p>
                  </a:txBody>
                  <a:tcPr/>
                </a:tc>
                <a:tc>
                  <a:txBody>
                    <a:bodyPr/>
                    <a:lstStyle/>
                    <a:p>
                      <a:pPr algn="ctr"/>
                      <a:r>
                        <a:rPr lang="en-US" dirty="0"/>
                        <a:t>67%</a:t>
                      </a:r>
                    </a:p>
                  </a:txBody>
                  <a:tcPr/>
                </a:tc>
                <a:extLst>
                  <a:ext uri="{0D108BD9-81ED-4DB2-BD59-A6C34878D82A}">
                    <a16:rowId xmlns:a16="http://schemas.microsoft.com/office/drawing/2014/main" val="10001"/>
                  </a:ext>
                </a:extLst>
              </a:tr>
              <a:tr h="370840">
                <a:tc>
                  <a:txBody>
                    <a:bodyPr/>
                    <a:lstStyle/>
                    <a:p>
                      <a:r>
                        <a:rPr lang="en-US" sz="1400" dirty="0"/>
                        <a:t>Limited/Partial/Maybe</a:t>
                      </a:r>
                    </a:p>
                  </a:txBody>
                  <a:tcPr/>
                </a:tc>
                <a:tc>
                  <a:txBody>
                    <a:bodyPr/>
                    <a:lstStyle/>
                    <a:p>
                      <a:pPr algn="ctr"/>
                      <a:r>
                        <a:rPr lang="en-US" dirty="0"/>
                        <a:t>7%</a:t>
                      </a:r>
                    </a:p>
                  </a:txBody>
                  <a:tcPr/>
                </a:tc>
                <a:tc>
                  <a:txBody>
                    <a:bodyPr/>
                    <a:lstStyle/>
                    <a:p>
                      <a:pPr algn="ctr"/>
                      <a:r>
                        <a:rPr lang="en-US" dirty="0"/>
                        <a:t>3%</a:t>
                      </a:r>
                    </a:p>
                  </a:txBody>
                  <a:tcPr/>
                </a:tc>
                <a:tc>
                  <a:txBody>
                    <a:bodyPr/>
                    <a:lstStyle/>
                    <a:p>
                      <a:pPr algn="ctr"/>
                      <a:r>
                        <a:rPr lang="en-US" dirty="0"/>
                        <a:t>15%</a:t>
                      </a:r>
                    </a:p>
                  </a:txBody>
                  <a:tcPr/>
                </a:tc>
                <a:extLst>
                  <a:ext uri="{0D108BD9-81ED-4DB2-BD59-A6C34878D82A}">
                    <a16:rowId xmlns:a16="http://schemas.microsoft.com/office/drawing/2014/main" val="10002"/>
                  </a:ext>
                </a:extLst>
              </a:tr>
              <a:tr h="370840">
                <a:tc>
                  <a:txBody>
                    <a:bodyPr/>
                    <a:lstStyle/>
                    <a:p>
                      <a:r>
                        <a:rPr lang="en-US" sz="1400" dirty="0"/>
                        <a:t>No/Don't know</a:t>
                      </a:r>
                    </a:p>
                  </a:txBody>
                  <a:tcPr/>
                </a:tc>
                <a:tc>
                  <a:txBody>
                    <a:bodyPr/>
                    <a:lstStyle/>
                    <a:p>
                      <a:pPr algn="ctr"/>
                      <a:r>
                        <a:rPr lang="en-US" dirty="0"/>
                        <a:t>10%</a:t>
                      </a:r>
                    </a:p>
                  </a:txBody>
                  <a:tcPr/>
                </a:tc>
                <a:tc>
                  <a:txBody>
                    <a:bodyPr/>
                    <a:lstStyle/>
                    <a:p>
                      <a:pPr algn="ctr"/>
                      <a:r>
                        <a:rPr lang="en-US" dirty="0"/>
                        <a:t>18%</a:t>
                      </a:r>
                    </a:p>
                  </a:txBody>
                  <a:tcPr/>
                </a:tc>
                <a:tc>
                  <a:txBody>
                    <a:bodyPr/>
                    <a:lstStyle/>
                    <a:p>
                      <a:pPr algn="ctr"/>
                      <a:r>
                        <a:rPr lang="en-US" dirty="0"/>
                        <a:t>15%</a:t>
                      </a:r>
                    </a:p>
                  </a:txBody>
                  <a:tcPr/>
                </a:tc>
                <a:extLst>
                  <a:ext uri="{0D108BD9-81ED-4DB2-BD59-A6C34878D82A}">
                    <a16:rowId xmlns:a16="http://schemas.microsoft.com/office/drawing/2014/main" val="10003"/>
                  </a:ext>
                </a:extLst>
              </a:tr>
              <a:tr h="370840">
                <a:tc>
                  <a:txBody>
                    <a:bodyPr/>
                    <a:lstStyle/>
                    <a:p>
                      <a:r>
                        <a:rPr lang="en-US" sz="1400" dirty="0"/>
                        <a:t>No comment</a:t>
                      </a:r>
                    </a:p>
                  </a:txBody>
                  <a:tcPr/>
                </a:tc>
                <a:tc>
                  <a:txBody>
                    <a:bodyPr/>
                    <a:lstStyle/>
                    <a:p>
                      <a:pPr algn="ctr"/>
                      <a:r>
                        <a:rPr lang="en-US" dirty="0"/>
                        <a:t>3%</a:t>
                      </a:r>
                    </a:p>
                  </a:txBody>
                  <a:tcPr/>
                </a:tc>
                <a:tc>
                  <a:txBody>
                    <a:bodyPr/>
                    <a:lstStyle/>
                    <a:p>
                      <a:pPr algn="ctr"/>
                      <a:r>
                        <a:rPr lang="en-US" dirty="0"/>
                        <a:t>5%</a:t>
                      </a:r>
                    </a:p>
                  </a:txBody>
                  <a:tcPr/>
                </a:tc>
                <a:tc>
                  <a:txBody>
                    <a:bodyPr/>
                    <a:lstStyle/>
                    <a:p>
                      <a:pPr algn="ctr"/>
                      <a:r>
                        <a:rPr lang="en-US" dirty="0"/>
                        <a:t>3%</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370874" y="213522"/>
            <a:ext cx="8417706" cy="1569660"/>
          </a:xfrm>
          <a:prstGeom prst="rect">
            <a:avLst/>
          </a:prstGeom>
          <a:noFill/>
        </p:spPr>
        <p:txBody>
          <a:bodyPr wrap="square" rtlCol="0">
            <a:spAutoFit/>
          </a:bodyPr>
          <a:lstStyle/>
          <a:p>
            <a:pPr algn="ctr"/>
            <a:r>
              <a:rPr lang="en-US" sz="3200" b="1" dirty="0">
                <a:solidFill>
                  <a:srgbClr val="FFFF00"/>
                </a:solidFill>
              </a:rPr>
              <a:t>LWS Targeted Research &amp; Technology Steering Committee Program Assessment</a:t>
            </a:r>
          </a:p>
        </p:txBody>
      </p:sp>
    </p:spTree>
    <p:extLst>
      <p:ext uri="{BB962C8B-B14F-4D97-AF65-F5344CB8AC3E}">
        <p14:creationId xmlns:p14="http://schemas.microsoft.com/office/powerpoint/2010/main" val="198433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518" y="2130347"/>
            <a:ext cx="7733542" cy="3416320"/>
          </a:xfrm>
          <a:prstGeom prst="rect">
            <a:avLst/>
          </a:prstGeom>
        </p:spPr>
        <p:txBody>
          <a:bodyPr wrap="square">
            <a:spAutoFit/>
          </a:bodyPr>
          <a:lstStyle/>
          <a:p>
            <a:pPr marL="457200" indent="-457200">
              <a:buFont typeface="Arial" pitchFamily="34" charset="0"/>
              <a:buChar char="•"/>
            </a:pPr>
            <a:r>
              <a:rPr lang="en-US" b="1" dirty="0"/>
              <a:t>Question 4 -- Any additional comments on the FST team concept?  Please include suggestions, if any, on how implementation of the FST concept could be improved.</a:t>
            </a:r>
          </a:p>
          <a:p>
            <a:pPr marL="457200" indent="-457200">
              <a:buFont typeface="Arial" pitchFamily="34" charset="0"/>
              <a:buChar char="•"/>
            </a:pPr>
            <a:endParaRPr lang="en-US" b="1" dirty="0"/>
          </a:p>
          <a:p>
            <a:pPr marL="914400" lvl="1" indent="-457200">
              <a:buFont typeface="Arial" pitchFamily="34" charset="0"/>
              <a:buChar char="•"/>
            </a:pPr>
            <a:r>
              <a:rPr lang="en-US" b="1" dirty="0"/>
              <a:t>Overwhelmingly constructive suggestions -- Very little negative input</a:t>
            </a:r>
          </a:p>
          <a:p>
            <a:pPr marL="914400" lvl="1" indent="-457200">
              <a:buFont typeface="Arial" pitchFamily="34" charset="0"/>
              <a:buChar char="•"/>
            </a:pPr>
            <a:endParaRPr lang="en-US" b="1" dirty="0"/>
          </a:p>
          <a:p>
            <a:pPr marL="914400" lvl="1" indent="-457200">
              <a:buFont typeface="Arial" pitchFamily="34" charset="0"/>
              <a:buChar char="•"/>
            </a:pPr>
            <a:r>
              <a:rPr lang="en-US" b="1" dirty="0"/>
              <a:t>Repeated Themes  [39 responses]:</a:t>
            </a:r>
          </a:p>
          <a:p>
            <a:pPr marL="1371600" lvl="2" indent="-457200">
              <a:buFont typeface="Arial" pitchFamily="34" charset="0"/>
              <a:buChar char="•"/>
            </a:pPr>
            <a:r>
              <a:rPr lang="en-US" b="1" dirty="0"/>
              <a:t>Collaboration as a positive [</a:t>
            </a:r>
            <a:r>
              <a:rPr lang="en-US" b="1" dirty="0">
                <a:solidFill>
                  <a:srgbClr val="00B050"/>
                </a:solidFill>
              </a:rPr>
              <a:t>13</a:t>
            </a:r>
            <a:r>
              <a:rPr lang="en-US" b="1" dirty="0"/>
              <a:t>]   [</a:t>
            </a:r>
            <a:r>
              <a:rPr lang="en-US" b="1" dirty="0">
                <a:solidFill>
                  <a:srgbClr val="FF0000"/>
                </a:solidFill>
              </a:rPr>
              <a:t>2</a:t>
            </a:r>
            <a:r>
              <a:rPr lang="en-US" b="1" dirty="0"/>
              <a:t>]</a:t>
            </a:r>
          </a:p>
          <a:p>
            <a:pPr marL="1371600" lvl="2" indent="-457200">
              <a:buFont typeface="Arial" pitchFamily="34" charset="0"/>
              <a:buChar char="•"/>
            </a:pPr>
            <a:r>
              <a:rPr lang="en-US" b="1" dirty="0"/>
              <a:t>Re-propose (re-align) on new joint topic [6]</a:t>
            </a:r>
          </a:p>
          <a:p>
            <a:pPr marL="1371600" lvl="2" indent="-457200">
              <a:buFont typeface="Arial" pitchFamily="34" charset="0"/>
              <a:buChar char="•"/>
            </a:pPr>
            <a:r>
              <a:rPr lang="en-US" b="1" dirty="0"/>
              <a:t>Importance of Team Leader [4]</a:t>
            </a:r>
          </a:p>
          <a:p>
            <a:pPr marL="1371600" lvl="2" indent="-457200">
              <a:buFont typeface="Arial" pitchFamily="34" charset="0"/>
              <a:buChar char="•"/>
            </a:pPr>
            <a:r>
              <a:rPr lang="en-US" b="1" dirty="0"/>
              <a:t>Duration 4 years versus 3 years [</a:t>
            </a:r>
            <a:r>
              <a:rPr lang="en-US" b="1" dirty="0">
                <a:solidFill>
                  <a:srgbClr val="00B050"/>
                </a:solidFill>
              </a:rPr>
              <a:t>2</a:t>
            </a:r>
            <a:r>
              <a:rPr lang="en-US" b="1" dirty="0"/>
              <a:t>]</a:t>
            </a:r>
          </a:p>
          <a:p>
            <a:pPr marL="1371600" lvl="2" indent="-457200">
              <a:buFont typeface="Arial" pitchFamily="34" charset="0"/>
              <a:buChar char="•"/>
            </a:pPr>
            <a:r>
              <a:rPr lang="en-US" b="1" dirty="0"/>
              <a:t>Travel burden [</a:t>
            </a:r>
            <a:r>
              <a:rPr lang="en-US" b="1" dirty="0">
                <a:solidFill>
                  <a:srgbClr val="FF0000"/>
                </a:solidFill>
              </a:rPr>
              <a:t>2</a:t>
            </a:r>
            <a:r>
              <a:rPr lang="en-US" b="1" dirty="0"/>
              <a:t>]</a:t>
            </a:r>
          </a:p>
        </p:txBody>
      </p:sp>
      <p:sp>
        <p:nvSpPr>
          <p:cNvPr id="5" name="TextBox 4"/>
          <p:cNvSpPr txBox="1"/>
          <p:nvPr/>
        </p:nvSpPr>
        <p:spPr>
          <a:xfrm>
            <a:off x="370874" y="213522"/>
            <a:ext cx="8417706" cy="1569660"/>
          </a:xfrm>
          <a:prstGeom prst="rect">
            <a:avLst/>
          </a:prstGeom>
          <a:noFill/>
        </p:spPr>
        <p:txBody>
          <a:bodyPr wrap="square" rtlCol="0">
            <a:spAutoFit/>
          </a:bodyPr>
          <a:lstStyle/>
          <a:p>
            <a:pPr algn="ctr"/>
            <a:r>
              <a:rPr lang="en-US" sz="3200" b="1" dirty="0">
                <a:solidFill>
                  <a:srgbClr val="FFFF00"/>
                </a:solidFill>
              </a:rPr>
              <a:t>LWS Targeted Research &amp; Technology Steering Committee Program Assessment</a:t>
            </a:r>
          </a:p>
        </p:txBody>
      </p:sp>
    </p:spTree>
    <p:extLst>
      <p:ext uri="{BB962C8B-B14F-4D97-AF65-F5344CB8AC3E}">
        <p14:creationId xmlns:p14="http://schemas.microsoft.com/office/powerpoint/2010/main" val="194480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874" y="213522"/>
            <a:ext cx="8417706" cy="1569660"/>
          </a:xfrm>
          <a:prstGeom prst="rect">
            <a:avLst/>
          </a:prstGeom>
          <a:noFill/>
        </p:spPr>
        <p:txBody>
          <a:bodyPr wrap="square" rtlCol="0">
            <a:spAutoFit/>
          </a:bodyPr>
          <a:lstStyle/>
          <a:p>
            <a:pPr algn="ctr"/>
            <a:r>
              <a:rPr lang="en-US" sz="3200" b="1" dirty="0">
                <a:solidFill>
                  <a:srgbClr val="FFFF00"/>
                </a:solidFill>
              </a:rPr>
              <a:t>LWS Targeted Research &amp; Technology Steering Committee Program Assessment</a:t>
            </a:r>
          </a:p>
        </p:txBody>
      </p:sp>
      <p:sp>
        <p:nvSpPr>
          <p:cNvPr id="3" name="TextBox 2"/>
          <p:cNvSpPr txBox="1"/>
          <p:nvPr/>
        </p:nvSpPr>
        <p:spPr>
          <a:xfrm>
            <a:off x="749300" y="2033920"/>
            <a:ext cx="7861300" cy="3908762"/>
          </a:xfrm>
          <a:prstGeom prst="rect">
            <a:avLst/>
          </a:prstGeom>
          <a:noFill/>
        </p:spPr>
        <p:txBody>
          <a:bodyPr wrap="square" rtlCol="0">
            <a:spAutoFit/>
          </a:bodyPr>
          <a:lstStyle/>
          <a:p>
            <a:r>
              <a:rPr lang="en-US" sz="2800" u="sng" dirty="0"/>
              <a:t>Preliminary</a:t>
            </a:r>
            <a:r>
              <a:rPr lang="en-US" sz="2800" dirty="0"/>
              <a:t> recommendations – </a:t>
            </a:r>
          </a:p>
          <a:p>
            <a:pPr marL="457200" indent="-457200">
              <a:buFont typeface="Arial"/>
              <a:buChar char="•"/>
            </a:pPr>
            <a:r>
              <a:rPr lang="en-US" sz="2000" dirty="0"/>
              <a:t>only minor adjustments to program elements required</a:t>
            </a:r>
          </a:p>
          <a:p>
            <a:pPr marL="457200" indent="-457200">
              <a:buFont typeface="Arial"/>
              <a:buChar char="•"/>
            </a:pPr>
            <a:r>
              <a:rPr lang="en-US" sz="2000" dirty="0"/>
              <a:t>ideas for strengthening FST concept, e.g.,</a:t>
            </a:r>
          </a:p>
          <a:p>
            <a:pPr marL="914400" lvl="1" indent="-457200">
              <a:buFont typeface="Arial"/>
              <a:buChar char="•"/>
            </a:pPr>
            <a:r>
              <a:rPr lang="en-US" sz="2000" dirty="0"/>
              <a:t>start parallel track of Targeted Research &amp; Technology teams where FST is addressed by single proposal with PI led team addressing all aspects of an FST; about same overall size as current Focus Science Teams</a:t>
            </a:r>
          </a:p>
          <a:p>
            <a:pPr marL="914400" lvl="1" indent="-457200">
              <a:buFont typeface="Arial"/>
              <a:buChar char="•"/>
            </a:pPr>
            <a:r>
              <a:rPr lang="en-US" sz="2000" dirty="0"/>
              <a:t>adjust FST concept to increase PI support, lengthen time for team to organize a common approach, deliver to CCMC, expand oversight, partner with a Space Weather organization</a:t>
            </a:r>
          </a:p>
          <a:p>
            <a:pPr marL="457200" indent="-457200">
              <a:buFont typeface="Arial"/>
              <a:buChar char="•"/>
            </a:pPr>
            <a:r>
              <a:rPr lang="en-US" sz="2000" dirty="0"/>
              <a:t>introduce metrics for validation of Strategic Capability; more coupling of space weather models; enhance partnership with CCMC</a:t>
            </a:r>
          </a:p>
        </p:txBody>
      </p:sp>
    </p:spTree>
    <p:extLst>
      <p:ext uri="{BB962C8B-B14F-4D97-AF65-F5344CB8AC3E}">
        <p14:creationId xmlns:p14="http://schemas.microsoft.com/office/powerpoint/2010/main" val="140072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3849" y="948908"/>
            <a:ext cx="8246855" cy="5995358"/>
          </a:xfrm>
        </p:spPr>
        <p:txBody>
          <a:bodyPr>
            <a:normAutofit/>
          </a:bodyPr>
          <a:lstStyle/>
          <a:p>
            <a:pPr algn="l"/>
            <a:r>
              <a:rPr lang="en-US" sz="1600" dirty="0">
                <a:solidFill>
                  <a:srgbClr val="0000FF"/>
                </a:solidFill>
              </a:rPr>
              <a:t>Glenn Mason, JHU APL, Chair</a:t>
            </a:r>
            <a:br>
              <a:rPr lang="en-US" sz="1600" dirty="0">
                <a:solidFill>
                  <a:srgbClr val="0000FF"/>
                </a:solidFill>
              </a:rPr>
            </a:br>
            <a:br>
              <a:rPr lang="en-US" sz="1600" dirty="0">
                <a:solidFill>
                  <a:srgbClr val="0000FF"/>
                </a:solidFill>
              </a:rPr>
            </a:br>
            <a:r>
              <a:rPr lang="en-US" sz="1600" dirty="0">
                <a:solidFill>
                  <a:srgbClr val="0000FF"/>
                </a:solidFill>
              </a:rPr>
              <a:t>Spiro </a:t>
            </a:r>
            <a:r>
              <a:rPr lang="en-US" sz="1600" dirty="0" err="1">
                <a:solidFill>
                  <a:srgbClr val="0000FF"/>
                </a:solidFill>
              </a:rPr>
              <a:t>Antiochos</a:t>
            </a:r>
            <a:r>
              <a:rPr lang="en-US" sz="1600" dirty="0">
                <a:solidFill>
                  <a:srgbClr val="0000FF"/>
                </a:solidFill>
              </a:rPr>
              <a:t>, NASA GSFC</a:t>
            </a:r>
            <a:br>
              <a:rPr lang="en-US" sz="1600" dirty="0">
                <a:solidFill>
                  <a:srgbClr val="0000FF"/>
                </a:solidFill>
              </a:rPr>
            </a:br>
            <a:r>
              <a:rPr lang="en-US" sz="1600" dirty="0">
                <a:solidFill>
                  <a:srgbClr val="0000FF"/>
                </a:solidFill>
              </a:rPr>
              <a:t>Bill </a:t>
            </a:r>
            <a:r>
              <a:rPr lang="en-US" sz="1600" dirty="0" err="1">
                <a:solidFill>
                  <a:srgbClr val="0000FF"/>
                </a:solidFill>
              </a:rPr>
              <a:t>Abbett</a:t>
            </a:r>
            <a:r>
              <a:rPr lang="en-US" sz="1600" dirty="0">
                <a:solidFill>
                  <a:srgbClr val="0000FF"/>
                </a:solidFill>
              </a:rPr>
              <a:t>, UC Berkeley</a:t>
            </a:r>
            <a:br>
              <a:rPr lang="en-US" sz="1600" dirty="0">
                <a:solidFill>
                  <a:srgbClr val="0000FF"/>
                </a:solidFill>
              </a:rPr>
            </a:br>
            <a:r>
              <a:rPr lang="en-US" sz="1600" dirty="0" err="1">
                <a:solidFill>
                  <a:srgbClr val="0000FF"/>
                </a:solidFill>
              </a:rPr>
              <a:t>Amitava</a:t>
            </a:r>
            <a:r>
              <a:rPr lang="en-US" sz="1600" dirty="0">
                <a:solidFill>
                  <a:srgbClr val="0000FF"/>
                </a:solidFill>
              </a:rPr>
              <a:t> </a:t>
            </a:r>
            <a:r>
              <a:rPr lang="en-US" sz="1600" dirty="0" err="1">
                <a:solidFill>
                  <a:srgbClr val="0000FF"/>
                </a:solidFill>
              </a:rPr>
              <a:t>Bhattacharjee</a:t>
            </a:r>
            <a:r>
              <a:rPr lang="en-US" sz="1600" dirty="0">
                <a:solidFill>
                  <a:srgbClr val="0000FF"/>
                </a:solidFill>
              </a:rPr>
              <a:t>, Princeton                                  </a:t>
            </a:r>
            <a:br>
              <a:rPr lang="en-US" sz="1600" dirty="0">
                <a:solidFill>
                  <a:srgbClr val="0000FF"/>
                </a:solidFill>
              </a:rPr>
            </a:br>
            <a:r>
              <a:rPr lang="en-US" sz="1600" dirty="0">
                <a:solidFill>
                  <a:srgbClr val="0000FF"/>
                </a:solidFill>
              </a:rPr>
              <a:t>Geoff Crowley, ASTRA, LLC                                                          </a:t>
            </a:r>
            <a:br>
              <a:rPr lang="en-US" sz="1600" dirty="0">
                <a:solidFill>
                  <a:srgbClr val="0000FF"/>
                </a:solidFill>
              </a:rPr>
            </a:br>
            <a:r>
              <a:rPr lang="en-US" sz="1600" dirty="0">
                <a:solidFill>
                  <a:srgbClr val="0000FF"/>
                </a:solidFill>
              </a:rPr>
              <a:t>Frank </a:t>
            </a:r>
            <a:r>
              <a:rPr lang="en-US" sz="1600" dirty="0" err="1">
                <a:solidFill>
                  <a:srgbClr val="0000FF"/>
                </a:solidFill>
              </a:rPr>
              <a:t>Eparvier</a:t>
            </a:r>
            <a:r>
              <a:rPr lang="en-US" sz="1600" dirty="0">
                <a:solidFill>
                  <a:srgbClr val="0000FF"/>
                </a:solidFill>
              </a:rPr>
              <a:t>, LASP, UC Boulder</a:t>
            </a:r>
            <a:br>
              <a:rPr lang="en-US" sz="1600" dirty="0">
                <a:solidFill>
                  <a:srgbClr val="0000FF"/>
                </a:solidFill>
              </a:rPr>
            </a:br>
            <a:r>
              <a:rPr lang="en-US" sz="1600" dirty="0" err="1">
                <a:solidFill>
                  <a:srgbClr val="0000FF"/>
                </a:solidFill>
              </a:rPr>
              <a:t>Tamas</a:t>
            </a:r>
            <a:r>
              <a:rPr lang="en-US" sz="1600" dirty="0">
                <a:solidFill>
                  <a:srgbClr val="0000FF"/>
                </a:solidFill>
              </a:rPr>
              <a:t> </a:t>
            </a:r>
            <a:r>
              <a:rPr lang="en-US" sz="1600" dirty="0" err="1">
                <a:solidFill>
                  <a:srgbClr val="0000FF"/>
                </a:solidFill>
              </a:rPr>
              <a:t>Gombosi</a:t>
            </a:r>
            <a:r>
              <a:rPr lang="en-US" sz="1600" dirty="0">
                <a:solidFill>
                  <a:srgbClr val="0000FF"/>
                </a:solidFill>
              </a:rPr>
              <a:t>, U Michigan</a:t>
            </a:r>
            <a:br>
              <a:rPr lang="en-US" sz="1600" dirty="0">
                <a:solidFill>
                  <a:srgbClr val="0000FF"/>
                </a:solidFill>
              </a:rPr>
            </a:br>
            <a:r>
              <a:rPr lang="en-US" sz="1600" dirty="0">
                <a:solidFill>
                  <a:srgbClr val="0000FF"/>
                </a:solidFill>
              </a:rPr>
              <a:t>Chuck Goodrich, U Maryland</a:t>
            </a:r>
            <a:br>
              <a:rPr lang="en-US" sz="1600" dirty="0">
                <a:solidFill>
                  <a:srgbClr val="0000FF"/>
                </a:solidFill>
              </a:rPr>
            </a:br>
            <a:br>
              <a:rPr lang="en-US" sz="1600" dirty="0">
                <a:solidFill>
                  <a:srgbClr val="0000FF"/>
                </a:solidFill>
              </a:rPr>
            </a:br>
            <a:br>
              <a:rPr lang="en-US" sz="1400" dirty="0">
                <a:solidFill>
                  <a:srgbClr val="0000FF"/>
                </a:solidFill>
              </a:rPr>
            </a:br>
            <a:br>
              <a:rPr lang="en-US" sz="1600" dirty="0">
                <a:solidFill>
                  <a:srgbClr val="0000FF"/>
                </a:solidFill>
              </a:rPr>
            </a:br>
            <a:r>
              <a:rPr lang="en-US" sz="1600" dirty="0" err="1">
                <a:solidFill>
                  <a:srgbClr val="0000FF"/>
                </a:solidFill>
              </a:rPr>
              <a:t>Liason</a:t>
            </a:r>
            <a:r>
              <a:rPr lang="en-US" sz="1600" dirty="0">
                <a:solidFill>
                  <a:srgbClr val="0000FF"/>
                </a:solidFill>
              </a:rPr>
              <a:t> to TR&amp;T SC:</a:t>
            </a:r>
            <a:br>
              <a:rPr lang="en-US" sz="1600" dirty="0"/>
            </a:br>
            <a:r>
              <a:rPr lang="en-US" sz="1600" dirty="0"/>
              <a:t>Terry Onsager, NOAA SWPC </a:t>
            </a:r>
            <a:br>
              <a:rPr lang="en-US" sz="1600" dirty="0"/>
            </a:br>
            <a:r>
              <a:rPr lang="en-US" sz="1600" dirty="0" err="1"/>
              <a:t>Anja</a:t>
            </a:r>
            <a:r>
              <a:rPr lang="en-US" sz="1600" dirty="0"/>
              <a:t> </a:t>
            </a:r>
            <a:r>
              <a:rPr lang="en-US" sz="1600" dirty="0" err="1"/>
              <a:t>Stromme</a:t>
            </a:r>
            <a:r>
              <a:rPr lang="en-US" sz="1600" dirty="0"/>
              <a:t>, NSF</a:t>
            </a:r>
            <a:br>
              <a:rPr lang="en-US" sz="1600" dirty="0"/>
            </a:br>
            <a:r>
              <a:rPr lang="en-US" sz="1600" dirty="0"/>
              <a:t>Raymond Walker, NSF</a:t>
            </a:r>
            <a:br>
              <a:rPr lang="en-US" sz="1600" dirty="0"/>
            </a:br>
            <a:r>
              <a:rPr lang="en-US" sz="1600" dirty="0"/>
              <a:t>Therese </a:t>
            </a:r>
            <a:r>
              <a:rPr lang="en-US" sz="1600" dirty="0" err="1"/>
              <a:t>Moretto</a:t>
            </a:r>
            <a:r>
              <a:rPr lang="en-US" sz="1600" dirty="0"/>
              <a:t> Jorgensen, NSF</a:t>
            </a:r>
            <a:br>
              <a:rPr lang="en-US" sz="1600" dirty="0"/>
            </a:br>
            <a:r>
              <a:rPr lang="en-US" sz="1600" dirty="0"/>
              <a:t>Kent Miller, AFOSR </a:t>
            </a:r>
            <a:br>
              <a:rPr lang="en-US" sz="1600" dirty="0"/>
            </a:br>
            <a:r>
              <a:rPr lang="en-US" sz="1600" dirty="0" err="1"/>
              <a:t>Masha</a:t>
            </a:r>
            <a:r>
              <a:rPr lang="en-US" sz="1600" dirty="0"/>
              <a:t> </a:t>
            </a:r>
            <a:r>
              <a:rPr lang="en-US" sz="1600" dirty="0" err="1"/>
              <a:t>Kuznetsova</a:t>
            </a:r>
            <a:r>
              <a:rPr lang="en-US" sz="1600" dirty="0"/>
              <a:t>, CCMC</a:t>
            </a:r>
            <a:br>
              <a:rPr lang="en-US" sz="1600" dirty="0"/>
            </a:br>
            <a:br>
              <a:rPr lang="en-US" sz="1600" dirty="0"/>
            </a:br>
            <a:r>
              <a:rPr lang="en-US" sz="1600" dirty="0">
                <a:solidFill>
                  <a:srgbClr val="0000FF"/>
                </a:solidFill>
              </a:rPr>
              <a:t>Project &amp; Mission Scientists</a:t>
            </a:r>
            <a:br>
              <a:rPr lang="en-US" sz="1600" dirty="0">
                <a:solidFill>
                  <a:srgbClr val="0070C0"/>
                </a:solidFill>
              </a:rPr>
            </a:br>
            <a:r>
              <a:rPr lang="en-US" sz="1600" dirty="0"/>
              <a:t>Dean </a:t>
            </a:r>
            <a:r>
              <a:rPr lang="en-US" sz="1600" dirty="0" err="1"/>
              <a:t>Pesnell</a:t>
            </a:r>
            <a:r>
              <a:rPr lang="en-US" sz="1600" dirty="0"/>
              <a:t>, Dave </a:t>
            </a:r>
            <a:r>
              <a:rPr lang="en-US" sz="1600" dirty="0" err="1"/>
              <a:t>Sibeck</a:t>
            </a:r>
            <a:r>
              <a:rPr lang="en-US" sz="1600" dirty="0"/>
              <a:t>, Adam </a:t>
            </a:r>
            <a:r>
              <a:rPr lang="en-US" sz="1600" dirty="0" err="1"/>
              <a:t>Szabo</a:t>
            </a:r>
            <a:r>
              <a:rPr lang="en-US" sz="1600" dirty="0"/>
              <a:t>, </a:t>
            </a:r>
            <a:br>
              <a:rPr lang="en-US" sz="1600" dirty="0"/>
            </a:br>
            <a:r>
              <a:rPr lang="en-US" sz="1600" dirty="0"/>
              <a:t>Chris </a:t>
            </a:r>
            <a:r>
              <a:rPr lang="en-US" sz="1600" dirty="0" err="1"/>
              <a:t>St.Cyr</a:t>
            </a:r>
            <a:r>
              <a:rPr lang="en-US" sz="1600" dirty="0"/>
              <a:t>, Nicky Fox</a:t>
            </a:r>
          </a:p>
        </p:txBody>
      </p:sp>
      <p:sp>
        <p:nvSpPr>
          <p:cNvPr id="8195" name="Content Placeholder 2"/>
          <p:cNvSpPr>
            <a:spLocks noGrp="1"/>
          </p:cNvSpPr>
          <p:nvPr>
            <p:ph idx="1"/>
          </p:nvPr>
        </p:nvSpPr>
        <p:spPr>
          <a:xfrm>
            <a:off x="1722775" y="242348"/>
            <a:ext cx="6728790" cy="646331"/>
          </a:xfrm>
          <a:ln>
            <a:noFill/>
          </a:ln>
        </p:spPr>
        <p:txBody>
          <a:bodyPr/>
          <a:lstStyle/>
          <a:p>
            <a:pPr>
              <a:buFont typeface="Wingdings" pitchFamily="-32" charset="2"/>
              <a:buNone/>
            </a:pPr>
            <a:r>
              <a:rPr lang="en-US" sz="3600" b="1" dirty="0">
                <a:solidFill>
                  <a:srgbClr val="FFFF00"/>
                </a:solidFill>
                <a:latin typeface="+mj-lt"/>
              </a:rPr>
              <a:t>2012 Steering </a:t>
            </a:r>
            <a:r>
              <a:rPr lang="en-US" sz="3600" b="1" dirty="0" err="1">
                <a:solidFill>
                  <a:srgbClr val="FFFF00"/>
                </a:solidFill>
                <a:latin typeface="+mj-lt"/>
              </a:rPr>
              <a:t>Cttee</a:t>
            </a:r>
            <a:r>
              <a:rPr lang="en-US" sz="3600" b="1" dirty="0">
                <a:solidFill>
                  <a:srgbClr val="FFFF00"/>
                </a:solidFill>
                <a:latin typeface="+mj-lt"/>
              </a:rPr>
              <a:t> Members</a:t>
            </a:r>
          </a:p>
        </p:txBody>
      </p:sp>
      <p:sp>
        <p:nvSpPr>
          <p:cNvPr id="5" name="TextBox 4"/>
          <p:cNvSpPr txBox="1"/>
          <p:nvPr/>
        </p:nvSpPr>
        <p:spPr>
          <a:xfrm>
            <a:off x="5589917" y="4244204"/>
            <a:ext cx="3100459" cy="2523768"/>
          </a:xfrm>
          <a:prstGeom prst="rect">
            <a:avLst/>
          </a:prstGeom>
          <a:noFill/>
        </p:spPr>
        <p:txBody>
          <a:bodyPr wrap="square" rtlCol="0">
            <a:spAutoFit/>
          </a:bodyPr>
          <a:lstStyle/>
          <a:p>
            <a:r>
              <a:rPr lang="en-US" sz="1600" b="1" dirty="0">
                <a:solidFill>
                  <a:srgbClr val="0000FF"/>
                </a:solidFill>
                <a:latin typeface="+mj-lt"/>
              </a:rPr>
              <a:t>Ex Officio:</a:t>
            </a:r>
            <a:br>
              <a:rPr lang="en-US" sz="1600" b="1" dirty="0">
                <a:solidFill>
                  <a:srgbClr val="0000FF"/>
                </a:solidFill>
                <a:latin typeface="+mj-lt"/>
              </a:rPr>
            </a:br>
            <a:r>
              <a:rPr lang="en-US" sz="1600" b="1" dirty="0">
                <a:latin typeface="+mj-lt"/>
              </a:rPr>
              <a:t>Lika Guhathakurta, Lead Program Scientist, NASA HQ </a:t>
            </a:r>
            <a:br>
              <a:rPr lang="en-US" sz="1600" b="1" dirty="0">
                <a:latin typeface="+mj-lt"/>
              </a:rPr>
            </a:br>
            <a:r>
              <a:rPr lang="en-US" sz="1600" b="1" dirty="0">
                <a:latin typeface="+mj-lt"/>
              </a:rPr>
              <a:t>Bob </a:t>
            </a:r>
            <a:r>
              <a:rPr lang="en-US" sz="1600" b="1" dirty="0" err="1">
                <a:latin typeface="+mj-lt"/>
              </a:rPr>
              <a:t>Leamon</a:t>
            </a:r>
            <a:r>
              <a:rPr lang="en-US" sz="1600" b="1" dirty="0">
                <a:latin typeface="+mj-lt"/>
              </a:rPr>
              <a:t>, </a:t>
            </a:r>
            <a:br>
              <a:rPr lang="en-US" sz="1600" b="1" dirty="0">
                <a:latin typeface="+mj-lt"/>
              </a:rPr>
            </a:br>
            <a:r>
              <a:rPr lang="en-US" sz="1600" b="1" dirty="0">
                <a:latin typeface="+mj-lt"/>
              </a:rPr>
              <a:t>    LWS Discipline Scientist</a:t>
            </a:r>
            <a:br>
              <a:rPr lang="en-US" sz="1600" b="1" dirty="0">
                <a:latin typeface="+mj-lt"/>
              </a:rPr>
            </a:br>
            <a:r>
              <a:rPr lang="en-US" sz="1600" b="1" dirty="0">
                <a:latin typeface="+mj-lt"/>
              </a:rPr>
              <a:t>Mona Kessel, </a:t>
            </a:r>
            <a:br>
              <a:rPr lang="en-US" sz="1600" b="1" dirty="0">
                <a:latin typeface="+mj-lt"/>
              </a:rPr>
            </a:br>
            <a:r>
              <a:rPr lang="en-US" sz="1600" b="1" dirty="0">
                <a:latin typeface="+mj-lt"/>
              </a:rPr>
              <a:t>    RBSP Program Scientist </a:t>
            </a:r>
            <a:br>
              <a:rPr lang="en-US" sz="1600" b="1" dirty="0">
                <a:latin typeface="+mj-lt"/>
              </a:rPr>
            </a:br>
            <a:r>
              <a:rPr lang="en-US" sz="1600" b="1" dirty="0">
                <a:latin typeface="+mj-lt"/>
              </a:rPr>
              <a:t>Jeff Newmark, Solar &amp; </a:t>
            </a:r>
            <a:r>
              <a:rPr lang="en-US" sz="1600" b="1" dirty="0" err="1">
                <a:latin typeface="+mj-lt"/>
              </a:rPr>
              <a:t>Helio</a:t>
            </a:r>
            <a:r>
              <a:rPr lang="en-US" sz="1600" b="1" dirty="0">
                <a:latin typeface="+mj-lt"/>
              </a:rPr>
              <a:t> Discipline Scientist</a:t>
            </a:r>
            <a:br>
              <a:rPr lang="en-US" b="1" dirty="0">
                <a:latin typeface="+mj-lt"/>
              </a:rPr>
            </a:br>
            <a:endParaRPr lang="en-US" b="1" dirty="0">
              <a:latin typeface="+mj-lt"/>
            </a:endParaRPr>
          </a:p>
        </p:txBody>
      </p:sp>
      <p:sp>
        <p:nvSpPr>
          <p:cNvPr id="7" name="TextBox 6"/>
          <p:cNvSpPr txBox="1"/>
          <p:nvPr/>
        </p:nvSpPr>
        <p:spPr>
          <a:xfrm>
            <a:off x="4937378" y="1357646"/>
            <a:ext cx="3503238" cy="2062103"/>
          </a:xfrm>
          <a:prstGeom prst="rect">
            <a:avLst/>
          </a:prstGeom>
          <a:noFill/>
        </p:spPr>
        <p:txBody>
          <a:bodyPr wrap="square" rtlCol="0">
            <a:spAutoFit/>
          </a:bodyPr>
          <a:lstStyle/>
          <a:p>
            <a:r>
              <a:rPr lang="en-US" sz="1600" b="1" dirty="0">
                <a:solidFill>
                  <a:srgbClr val="0000FF"/>
                </a:solidFill>
                <a:latin typeface="+mj-lt"/>
                <a:ea typeface="+mj-ea"/>
                <a:cs typeface="+mj-cs"/>
              </a:rPr>
              <a:t>Justin Kasper, SAO</a:t>
            </a:r>
          </a:p>
          <a:p>
            <a:r>
              <a:rPr lang="en-US" sz="1600" b="1" dirty="0" err="1">
                <a:solidFill>
                  <a:srgbClr val="0000FF"/>
                </a:solidFill>
                <a:latin typeface="+mj-lt"/>
                <a:ea typeface="+mj-ea"/>
                <a:cs typeface="+mj-cs"/>
              </a:rPr>
              <a:t>Farzad</a:t>
            </a:r>
            <a:r>
              <a:rPr lang="en-US" sz="1600" b="1" dirty="0">
                <a:solidFill>
                  <a:srgbClr val="0000FF"/>
                </a:solidFill>
                <a:latin typeface="+mj-lt"/>
                <a:ea typeface="+mj-ea"/>
                <a:cs typeface="+mj-cs"/>
              </a:rPr>
              <a:t> </a:t>
            </a:r>
            <a:r>
              <a:rPr lang="en-US" sz="1600" b="1" dirty="0" err="1">
                <a:solidFill>
                  <a:srgbClr val="0000FF"/>
                </a:solidFill>
                <a:latin typeface="+mj-lt"/>
                <a:ea typeface="+mj-ea"/>
                <a:cs typeface="+mj-cs"/>
              </a:rPr>
              <a:t>Kamalabadi</a:t>
            </a:r>
            <a:r>
              <a:rPr lang="en-US" sz="1600" b="1" dirty="0">
                <a:solidFill>
                  <a:srgbClr val="0000FF"/>
                </a:solidFill>
                <a:latin typeface="+mj-lt"/>
                <a:ea typeface="+mj-ea"/>
                <a:cs typeface="+mj-cs"/>
              </a:rPr>
              <a:t>, U Illinois</a:t>
            </a:r>
          </a:p>
          <a:p>
            <a:r>
              <a:rPr lang="en-US" sz="1600" b="1" dirty="0">
                <a:solidFill>
                  <a:srgbClr val="0000FF"/>
                </a:solidFill>
                <a:latin typeface="+mj-lt"/>
                <a:ea typeface="+mj-ea"/>
                <a:cs typeface="+mj-cs"/>
              </a:rPr>
              <a:t>Tony </a:t>
            </a:r>
            <a:r>
              <a:rPr lang="en-US" sz="1600" b="1" dirty="0" err="1">
                <a:solidFill>
                  <a:srgbClr val="0000FF"/>
                </a:solidFill>
                <a:latin typeface="+mj-lt"/>
                <a:ea typeface="+mj-ea"/>
                <a:cs typeface="+mj-cs"/>
              </a:rPr>
              <a:t>Mannucci</a:t>
            </a:r>
            <a:r>
              <a:rPr lang="en-US" sz="1600" b="1" dirty="0">
                <a:solidFill>
                  <a:srgbClr val="0000FF"/>
                </a:solidFill>
                <a:latin typeface="+mj-lt"/>
                <a:ea typeface="+mj-ea"/>
                <a:cs typeface="+mj-cs"/>
              </a:rPr>
              <a:t>, NASA JPL</a:t>
            </a:r>
          </a:p>
          <a:p>
            <a:r>
              <a:rPr lang="en-US" sz="1600" b="1" dirty="0">
                <a:solidFill>
                  <a:srgbClr val="0000FF"/>
                </a:solidFill>
                <a:latin typeface="+mj-lt"/>
                <a:ea typeface="+mj-ea"/>
                <a:cs typeface="+mj-cs"/>
              </a:rPr>
              <a:t>Barry </a:t>
            </a:r>
            <a:r>
              <a:rPr lang="en-US" sz="1600" b="1" dirty="0" err="1">
                <a:solidFill>
                  <a:srgbClr val="0000FF"/>
                </a:solidFill>
                <a:latin typeface="+mj-lt"/>
                <a:ea typeface="+mj-ea"/>
                <a:cs typeface="+mj-cs"/>
              </a:rPr>
              <a:t>Mauk</a:t>
            </a:r>
            <a:r>
              <a:rPr lang="en-US" sz="1600" b="1" dirty="0">
                <a:solidFill>
                  <a:srgbClr val="0000FF"/>
                </a:solidFill>
                <a:latin typeface="+mj-lt"/>
                <a:ea typeface="+mj-ea"/>
                <a:cs typeface="+mj-cs"/>
              </a:rPr>
              <a:t>, JHU APL</a:t>
            </a:r>
            <a:br>
              <a:rPr lang="en-US" sz="1600" b="1" dirty="0">
                <a:solidFill>
                  <a:srgbClr val="0000FF"/>
                </a:solidFill>
                <a:latin typeface="+mj-lt"/>
                <a:ea typeface="+mj-ea"/>
                <a:cs typeface="+mj-cs"/>
              </a:rPr>
            </a:br>
            <a:r>
              <a:rPr lang="en-US" sz="1600" b="1" dirty="0">
                <a:solidFill>
                  <a:srgbClr val="0000FF"/>
                </a:solidFill>
                <a:latin typeface="+mj-lt"/>
                <a:ea typeface="+mj-ea"/>
                <a:cs typeface="+mj-cs"/>
              </a:rPr>
              <a:t>Pete Riley, Pred. Science</a:t>
            </a:r>
            <a:br>
              <a:rPr lang="en-US" sz="1600" b="1" dirty="0">
                <a:solidFill>
                  <a:srgbClr val="0000FF"/>
                </a:solidFill>
                <a:latin typeface="+mj-lt"/>
                <a:ea typeface="+mj-ea"/>
                <a:cs typeface="+mj-cs"/>
              </a:rPr>
            </a:br>
            <a:r>
              <a:rPr lang="en-US" sz="1600" b="1" dirty="0" err="1">
                <a:solidFill>
                  <a:srgbClr val="0000FF"/>
                </a:solidFill>
                <a:latin typeface="+mj-lt"/>
                <a:ea typeface="+mj-ea"/>
                <a:cs typeface="+mj-cs"/>
              </a:rPr>
              <a:t>Karel</a:t>
            </a:r>
            <a:r>
              <a:rPr lang="en-US" sz="1600" b="1" dirty="0">
                <a:solidFill>
                  <a:srgbClr val="0000FF"/>
                </a:solidFill>
                <a:latin typeface="+mj-lt"/>
                <a:ea typeface="+mj-ea"/>
                <a:cs typeface="+mj-cs"/>
              </a:rPr>
              <a:t> </a:t>
            </a:r>
            <a:r>
              <a:rPr lang="en-US" sz="1600" b="1" dirty="0" err="1">
                <a:solidFill>
                  <a:srgbClr val="0000FF"/>
                </a:solidFill>
                <a:latin typeface="+mj-lt"/>
                <a:ea typeface="+mj-ea"/>
                <a:cs typeface="+mj-cs"/>
              </a:rPr>
              <a:t>Schrijver</a:t>
            </a:r>
            <a:r>
              <a:rPr lang="en-US" sz="1600" b="1" dirty="0">
                <a:solidFill>
                  <a:srgbClr val="0000FF"/>
                </a:solidFill>
                <a:latin typeface="+mj-lt"/>
                <a:ea typeface="+mj-ea"/>
                <a:cs typeface="+mj-cs"/>
              </a:rPr>
              <a:t>, LMSAL</a:t>
            </a:r>
            <a:br>
              <a:rPr lang="en-US" sz="1600" b="1" dirty="0">
                <a:solidFill>
                  <a:srgbClr val="0000FF"/>
                </a:solidFill>
                <a:latin typeface="+mj-lt"/>
                <a:ea typeface="+mj-ea"/>
                <a:cs typeface="+mj-cs"/>
              </a:rPr>
            </a:br>
            <a:r>
              <a:rPr lang="en-US" sz="1600" b="1" dirty="0">
                <a:solidFill>
                  <a:srgbClr val="0000FF"/>
                </a:solidFill>
                <a:latin typeface="+mj-lt"/>
                <a:ea typeface="+mj-ea"/>
                <a:cs typeface="+mj-cs"/>
              </a:rPr>
              <a:t>Nathan </a:t>
            </a:r>
            <a:r>
              <a:rPr lang="en-US" sz="1600" b="1" dirty="0" err="1">
                <a:solidFill>
                  <a:srgbClr val="0000FF"/>
                </a:solidFill>
                <a:latin typeface="+mj-lt"/>
                <a:ea typeface="+mj-ea"/>
                <a:cs typeface="+mj-cs"/>
              </a:rPr>
              <a:t>Schwadron</a:t>
            </a:r>
            <a:r>
              <a:rPr lang="en-US" sz="1600" b="1" dirty="0">
                <a:solidFill>
                  <a:srgbClr val="0000FF"/>
                </a:solidFill>
                <a:latin typeface="+mj-lt"/>
                <a:ea typeface="+mj-ea"/>
                <a:cs typeface="+mj-cs"/>
              </a:rPr>
              <a:t>, UNH</a:t>
            </a:r>
            <a:br>
              <a:rPr lang="en-US" sz="1600" b="1" dirty="0">
                <a:solidFill>
                  <a:srgbClr val="0000FF"/>
                </a:solidFill>
                <a:latin typeface="+mj-lt"/>
                <a:ea typeface="+mj-ea"/>
                <a:cs typeface="+mj-cs"/>
              </a:rPr>
            </a:br>
            <a:r>
              <a:rPr lang="en-US" sz="1600" b="1" dirty="0">
                <a:solidFill>
                  <a:srgbClr val="0000FF"/>
                </a:solidFill>
                <a:latin typeface="+mj-lt"/>
                <a:ea typeface="+mj-ea"/>
                <a:cs typeface="+mj-cs"/>
              </a:rPr>
              <a:t>Harlan Spence, UNH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887795" y="2263392"/>
            <a:ext cx="7346950" cy="338554"/>
          </a:xfrm>
          <a:prstGeom prst="rect">
            <a:avLst/>
          </a:prstGeom>
          <a:noFill/>
          <a:ln w="9525">
            <a:noFill/>
            <a:miter lim="800000"/>
            <a:headEnd/>
            <a:tailEnd/>
          </a:ln>
        </p:spPr>
        <p:txBody>
          <a:bodyPr wrap="square">
            <a:spAutoFit/>
          </a:bodyPr>
          <a:lstStyle/>
          <a:p>
            <a:pPr marL="341313" indent="-341313" eaLnBrk="1" hangingPunct="1">
              <a:spcBef>
                <a:spcPct val="20000"/>
              </a:spcBef>
              <a:buClr>
                <a:srgbClr val="DDC428"/>
              </a:buClr>
              <a:buFont typeface="Wingdings" pitchFamily="-32" charset="2"/>
              <a:buNone/>
            </a:pPr>
            <a:endParaRPr lang="en-US" sz="1600" dirty="0">
              <a:solidFill>
                <a:srgbClr val="0000FF"/>
              </a:solidFill>
              <a:latin typeface="Arial" charset="0"/>
            </a:endParaRPr>
          </a:p>
        </p:txBody>
      </p:sp>
      <p:sp>
        <p:nvSpPr>
          <p:cNvPr id="5125" name="Rectangle 6"/>
          <p:cNvSpPr>
            <a:spLocks noChangeArrowheads="1"/>
          </p:cNvSpPr>
          <p:nvPr/>
        </p:nvSpPr>
        <p:spPr bwMode="auto">
          <a:xfrm>
            <a:off x="882441" y="1269466"/>
            <a:ext cx="7378700" cy="4696670"/>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None/>
            </a:pPr>
            <a:r>
              <a:rPr lang="en-US" sz="2400" b="1" dirty="0">
                <a:solidFill>
                  <a:srgbClr val="0000FF"/>
                </a:solidFill>
                <a:latin typeface="Arial" charset="0"/>
              </a:rPr>
              <a:t>Yes, ROSES 2013!</a:t>
            </a:r>
          </a:p>
          <a:p>
            <a:pPr marL="742950" lvl="1" indent="-285750" eaLnBrk="1" hangingPunct="1">
              <a:spcBef>
                <a:spcPct val="20000"/>
              </a:spcBef>
              <a:buClr>
                <a:srgbClr val="990709"/>
              </a:buClr>
              <a:buFont typeface="Wingdings" pitchFamily="-32" charset="2"/>
              <a:buBlip>
                <a:blip r:embed="rId3"/>
              </a:buBlip>
            </a:pPr>
            <a:r>
              <a:rPr lang="en-US" sz="2200" dirty="0">
                <a:solidFill>
                  <a:srgbClr val="0000FF"/>
                </a:solidFill>
                <a:latin typeface="Arial" charset="0"/>
              </a:rPr>
              <a:t>Amendment to ROSES 12 (“There is no ROSES 12”) posted to NSPIRES Nov 30, 2012; </a:t>
            </a:r>
            <a:br>
              <a:rPr lang="en-US" sz="2200" dirty="0">
                <a:solidFill>
                  <a:srgbClr val="0000FF"/>
                </a:solidFill>
                <a:latin typeface="Arial" charset="0"/>
              </a:rPr>
            </a:br>
            <a:r>
              <a:rPr lang="en-US" sz="2200" dirty="0">
                <a:solidFill>
                  <a:srgbClr val="0000FF"/>
                </a:solidFill>
                <a:latin typeface="Arial" charset="0"/>
              </a:rPr>
              <a:t>~complete draft for ROSES 13</a:t>
            </a:r>
          </a:p>
          <a:p>
            <a:pPr marL="742950" lvl="1" indent="-285750" eaLnBrk="1" hangingPunct="1">
              <a:spcBef>
                <a:spcPct val="20000"/>
              </a:spcBef>
              <a:buClr>
                <a:srgbClr val="990709"/>
              </a:buClr>
              <a:buFont typeface="Wingdings" pitchFamily="-32" charset="2"/>
              <a:buBlip>
                <a:blip r:embed="rId3"/>
              </a:buBlip>
            </a:pPr>
            <a:r>
              <a:rPr lang="en-US" sz="2200" dirty="0">
                <a:solidFill>
                  <a:srgbClr val="0000FF"/>
                </a:solidFill>
                <a:latin typeface="Arial" charset="0"/>
              </a:rPr>
              <a:t>4 </a:t>
            </a:r>
            <a:r>
              <a:rPr lang="en-US" sz="2200" dirty="0" err="1">
                <a:solidFill>
                  <a:srgbClr val="0000FF"/>
                </a:solidFill>
                <a:latin typeface="Arial" charset="0"/>
              </a:rPr>
              <a:t>FSTs</a:t>
            </a:r>
            <a:r>
              <a:rPr lang="en-US" sz="2200" dirty="0">
                <a:solidFill>
                  <a:srgbClr val="0000FF"/>
                </a:solidFill>
                <a:latin typeface="Arial" charset="0"/>
              </a:rPr>
              <a:t>, including a Sun-Climate Theme</a:t>
            </a:r>
          </a:p>
          <a:p>
            <a:pPr marL="1200150" lvl="2" indent="-285750" eaLnBrk="1" hangingPunct="1">
              <a:spcBef>
                <a:spcPct val="20000"/>
              </a:spcBef>
              <a:buClr>
                <a:srgbClr val="990709"/>
              </a:buClr>
              <a:buFont typeface="Wingdings" pitchFamily="-32" charset="2"/>
              <a:buBlip>
                <a:blip r:embed="rId3"/>
              </a:buBlip>
            </a:pPr>
            <a:r>
              <a:rPr lang="en-US" sz="2200" dirty="0">
                <a:solidFill>
                  <a:srgbClr val="0000FF"/>
                </a:solidFill>
                <a:latin typeface="Arial" charset="0"/>
              </a:rPr>
              <a:t>No separate SC or Tools and Methods</a:t>
            </a:r>
          </a:p>
          <a:p>
            <a:pPr marL="742950" lvl="1" indent="-285750" eaLnBrk="1" hangingPunct="1">
              <a:spcBef>
                <a:spcPct val="20000"/>
              </a:spcBef>
              <a:buClr>
                <a:srgbClr val="990709"/>
              </a:buClr>
              <a:buFont typeface="Wingdings" pitchFamily="-32" charset="2"/>
              <a:buBlip>
                <a:blip r:embed="rId3"/>
              </a:buBlip>
            </a:pPr>
            <a:r>
              <a:rPr lang="en-US" sz="2200" dirty="0">
                <a:solidFill>
                  <a:srgbClr val="0000FF"/>
                </a:solidFill>
                <a:latin typeface="Arial" charset="0"/>
              </a:rPr>
              <a:t>‘12&gt;’13 change really only internal NASA administrative;</a:t>
            </a:r>
          </a:p>
          <a:p>
            <a:pPr marL="1200150" lvl="2" indent="-285750" eaLnBrk="1" hangingPunct="1">
              <a:spcBef>
                <a:spcPct val="20000"/>
              </a:spcBef>
              <a:buClr>
                <a:srgbClr val="990709"/>
              </a:buClr>
              <a:buFont typeface="Wingdings" pitchFamily="-32" charset="2"/>
              <a:buBlip>
                <a:blip r:embed="rId3"/>
              </a:buBlip>
            </a:pPr>
            <a:r>
              <a:rPr lang="en-US" sz="2200" dirty="0">
                <a:solidFill>
                  <a:srgbClr val="0000FF"/>
                </a:solidFill>
                <a:latin typeface="Arial" charset="0"/>
              </a:rPr>
              <a:t>Step 1 due March 1, 2013</a:t>
            </a:r>
          </a:p>
          <a:p>
            <a:pPr marL="1200150" lvl="2" indent="-285750" eaLnBrk="1" hangingPunct="1">
              <a:spcBef>
                <a:spcPct val="20000"/>
              </a:spcBef>
              <a:buClr>
                <a:srgbClr val="990709"/>
              </a:buClr>
              <a:buFont typeface="Wingdings" pitchFamily="-32" charset="2"/>
              <a:buBlip>
                <a:blip r:embed="rId3"/>
              </a:buBlip>
            </a:pPr>
            <a:r>
              <a:rPr lang="en-US" sz="2200" dirty="0">
                <a:solidFill>
                  <a:srgbClr val="0000FF"/>
                </a:solidFill>
                <a:latin typeface="Arial" charset="0"/>
              </a:rPr>
              <a:t>Step 2 due May 1, 2013</a:t>
            </a:r>
          </a:p>
          <a:p>
            <a:pPr marL="1200150" lvl="2" indent="-285750" eaLnBrk="1" hangingPunct="1">
              <a:spcBef>
                <a:spcPct val="20000"/>
              </a:spcBef>
              <a:buClr>
                <a:srgbClr val="990709"/>
              </a:buClr>
              <a:buFont typeface="Wingdings" pitchFamily="-32" charset="2"/>
              <a:buBlip>
                <a:blip r:embed="rId3"/>
              </a:buBlip>
            </a:pPr>
            <a:r>
              <a:rPr lang="en-US" sz="2200" dirty="0">
                <a:solidFill>
                  <a:srgbClr val="0000FF"/>
                </a:solidFill>
                <a:latin typeface="Arial" charset="0"/>
              </a:rPr>
              <a:t>Proposal selection August/ Sept 2013; </a:t>
            </a:r>
          </a:p>
          <a:p>
            <a:pPr marL="1200150" lvl="2" indent="-285750" eaLnBrk="1" hangingPunct="1">
              <a:spcBef>
                <a:spcPct val="20000"/>
              </a:spcBef>
              <a:buClr>
                <a:srgbClr val="990709"/>
              </a:buClr>
              <a:buFont typeface="Wingdings" pitchFamily="-32" charset="2"/>
              <a:buBlip>
                <a:blip r:embed="rId3"/>
              </a:buBlip>
            </a:pPr>
            <a:r>
              <a:rPr lang="en-US" sz="2200" dirty="0">
                <a:solidFill>
                  <a:srgbClr val="0000FF"/>
                </a:solidFill>
                <a:latin typeface="Arial" charset="0"/>
              </a:rPr>
              <a:t>Funding October 2013 (FY14)</a:t>
            </a:r>
          </a:p>
        </p:txBody>
      </p:sp>
      <p:sp>
        <p:nvSpPr>
          <p:cNvPr id="6" name="Rectangle 5"/>
          <p:cNvSpPr/>
          <p:nvPr/>
        </p:nvSpPr>
        <p:spPr>
          <a:xfrm>
            <a:off x="1742536" y="221358"/>
            <a:ext cx="6665237" cy="584776"/>
          </a:xfrm>
          <a:prstGeom prst="rect">
            <a:avLst/>
          </a:prstGeom>
        </p:spPr>
        <p:txBody>
          <a:bodyPr wrap="square">
            <a:spAutoFit/>
          </a:bodyPr>
          <a:lstStyle/>
          <a:p>
            <a:pPr algn="ctr"/>
            <a:r>
              <a:rPr lang="en-US" sz="3200" b="1" dirty="0">
                <a:solidFill>
                  <a:srgbClr val="FFFF00"/>
                </a:solidFill>
                <a:latin typeface="+mj-lt"/>
              </a:rPr>
              <a:t>Proposal Topics for ROSES 2013</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bwMode="auto">
          <a:xfrm>
            <a:off x="721447" y="2550068"/>
            <a:ext cx="7772400" cy="4025719"/>
          </a:xfrm>
          <a:prstGeom prst="rect">
            <a:avLst/>
          </a:prstGeom>
          <a:noFill/>
          <a:ln w="9525">
            <a:solidFill>
              <a:srgbClr val="FF8000"/>
            </a:solidFill>
            <a:miter lim="800000"/>
            <a:headEnd/>
            <a:tailEnd/>
          </a:ln>
        </p:spPr>
        <p:txBody>
          <a:bodyPr vert="horz" wrap="square" lIns="91440" tIns="45720" rIns="91440" bIns="45720" numCol="1" anchor="b" anchorCtr="0" compatLnSpc="1">
            <a:prstTxWarp prst="textNoShape">
              <a:avLst/>
            </a:prstTxWarp>
            <a:spAutoFit/>
          </a:bodyPr>
          <a:lstStyle/>
          <a:p>
            <a:pPr marL="341313" lvl="0" indent="-341313" eaLnBrk="1" hangingPunct="1">
              <a:spcBef>
                <a:spcPct val="20000"/>
              </a:spcBef>
              <a:buClr>
                <a:srgbClr val="DDC428"/>
              </a:buClr>
              <a:buBlip>
                <a:blip r:embed="rId3"/>
              </a:buBlip>
              <a:defRPr/>
            </a:pPr>
            <a:r>
              <a:rPr lang="en-US" sz="1800" i="1" kern="0" dirty="0">
                <a:solidFill>
                  <a:srgbClr val="0000FF"/>
                </a:solidFill>
                <a:latin typeface="Arial" charset="0"/>
                <a:ea typeface="+mn-ea"/>
              </a:rPr>
              <a:t>GERALD R. NORTH, Texas A&amp;M University, Chair</a:t>
            </a:r>
          </a:p>
          <a:p>
            <a:pPr marL="341313" lvl="0" indent="-341313" eaLnBrk="1" hangingPunct="1">
              <a:spcBef>
                <a:spcPct val="20000"/>
              </a:spcBef>
              <a:buClr>
                <a:srgbClr val="DDC428"/>
              </a:buClr>
              <a:buBlip>
                <a:blip r:embed="rId3"/>
              </a:buBlip>
              <a:defRPr/>
            </a:pPr>
            <a:r>
              <a:rPr lang="en-US" sz="1800" i="1" kern="0" dirty="0">
                <a:solidFill>
                  <a:srgbClr val="0000FF"/>
                </a:solidFill>
                <a:latin typeface="Arial" charset="0"/>
                <a:ea typeface="+mn-ea"/>
              </a:rPr>
              <a:t>DANIEL N. BAKER, University of Colorado, Boulder</a:t>
            </a:r>
          </a:p>
          <a:p>
            <a:pPr marL="341313" lvl="0" indent="-341313" eaLnBrk="1" hangingPunct="1">
              <a:spcBef>
                <a:spcPct val="20000"/>
              </a:spcBef>
              <a:buClr>
                <a:srgbClr val="DDC428"/>
              </a:buClr>
              <a:buBlip>
                <a:blip r:embed="rId3"/>
              </a:buBlip>
              <a:defRPr/>
            </a:pPr>
            <a:r>
              <a:rPr lang="en-US" sz="1800" i="1" kern="0" dirty="0">
                <a:solidFill>
                  <a:srgbClr val="0000FF"/>
                </a:solidFill>
                <a:latin typeface="Arial" charset="0"/>
                <a:ea typeface="+mn-ea"/>
              </a:rPr>
              <a:t>RAYMOND S. BRADLEY, University of Massachusetts</a:t>
            </a:r>
          </a:p>
          <a:p>
            <a:pPr marL="341313" lvl="0" indent="-341313" eaLnBrk="1" hangingPunct="1">
              <a:spcBef>
                <a:spcPct val="20000"/>
              </a:spcBef>
              <a:buClr>
                <a:srgbClr val="DDC428"/>
              </a:buClr>
              <a:buBlip>
                <a:blip r:embed="rId3"/>
              </a:buBlip>
              <a:defRPr/>
            </a:pPr>
            <a:r>
              <a:rPr lang="en-US" sz="1800" i="1" kern="0" dirty="0">
                <a:solidFill>
                  <a:srgbClr val="0000FF"/>
                </a:solidFill>
                <a:latin typeface="Arial" charset="0"/>
                <a:ea typeface="+mn-ea"/>
              </a:rPr>
              <a:t>PETER FOUKAL, </a:t>
            </a:r>
            <a:r>
              <a:rPr lang="en-US" sz="1800" i="1" kern="0" dirty="0" err="1">
                <a:solidFill>
                  <a:srgbClr val="0000FF"/>
                </a:solidFill>
                <a:latin typeface="Arial" charset="0"/>
                <a:ea typeface="+mn-ea"/>
              </a:rPr>
              <a:t>Heliophysics</a:t>
            </a:r>
            <a:r>
              <a:rPr lang="en-US" sz="1800" i="1" kern="0" dirty="0">
                <a:solidFill>
                  <a:srgbClr val="0000FF"/>
                </a:solidFill>
                <a:latin typeface="Arial" charset="0"/>
                <a:ea typeface="+mn-ea"/>
              </a:rPr>
              <a:t>, Inc.</a:t>
            </a:r>
          </a:p>
          <a:p>
            <a:pPr marL="341313" lvl="0" indent="-341313" eaLnBrk="1" hangingPunct="1">
              <a:spcBef>
                <a:spcPct val="20000"/>
              </a:spcBef>
              <a:buClr>
                <a:srgbClr val="DDC428"/>
              </a:buClr>
              <a:buBlip>
                <a:blip r:embed="rId3"/>
              </a:buBlip>
              <a:defRPr/>
            </a:pPr>
            <a:r>
              <a:rPr lang="en-US" sz="1800" i="1" kern="0" dirty="0">
                <a:solidFill>
                  <a:srgbClr val="0000FF"/>
                </a:solidFill>
                <a:latin typeface="Arial" charset="0"/>
                <a:ea typeface="+mn-ea"/>
              </a:rPr>
              <a:t>JOANNA D. HAIGH, Imperial College, London</a:t>
            </a:r>
          </a:p>
          <a:p>
            <a:pPr marL="341313" lvl="0" indent="-341313" eaLnBrk="1" hangingPunct="1">
              <a:spcBef>
                <a:spcPct val="20000"/>
              </a:spcBef>
              <a:buClr>
                <a:srgbClr val="DDC428"/>
              </a:buClr>
              <a:buBlip>
                <a:blip r:embed="rId3"/>
              </a:buBlip>
              <a:defRPr/>
            </a:pPr>
            <a:r>
              <a:rPr lang="en-US" sz="1800" i="1" kern="0" dirty="0">
                <a:solidFill>
                  <a:srgbClr val="0000FF"/>
                </a:solidFill>
                <a:latin typeface="Arial" charset="0"/>
                <a:ea typeface="+mn-ea"/>
              </a:rPr>
              <a:t>ISAAC M. HELD, NOAA Geophysical Fluid Dynamics Laboratory</a:t>
            </a:r>
          </a:p>
          <a:p>
            <a:pPr marL="341313" lvl="0" indent="-341313" eaLnBrk="1" hangingPunct="1">
              <a:spcBef>
                <a:spcPct val="20000"/>
              </a:spcBef>
              <a:buClr>
                <a:srgbClr val="DDC428"/>
              </a:buClr>
              <a:buBlip>
                <a:blip r:embed="rId3"/>
              </a:buBlip>
              <a:defRPr/>
            </a:pPr>
            <a:r>
              <a:rPr lang="en-US" sz="1800" i="1" kern="0" dirty="0">
                <a:solidFill>
                  <a:srgbClr val="0000FF"/>
                </a:solidFill>
                <a:latin typeface="Arial" charset="0"/>
                <a:ea typeface="+mn-ea"/>
              </a:rPr>
              <a:t>GERALD A. MEEHL, NCAR</a:t>
            </a:r>
          </a:p>
          <a:p>
            <a:pPr marL="341313" lvl="0" indent="-341313" eaLnBrk="1" hangingPunct="1">
              <a:spcBef>
                <a:spcPct val="20000"/>
              </a:spcBef>
              <a:buClr>
                <a:srgbClr val="DDC428"/>
              </a:buClr>
              <a:buBlip>
                <a:blip r:embed="rId3"/>
              </a:buBlip>
              <a:defRPr/>
            </a:pPr>
            <a:r>
              <a:rPr lang="en-US" sz="1800" i="1" kern="0" dirty="0">
                <a:solidFill>
                  <a:srgbClr val="0000FF"/>
                </a:solidFill>
                <a:latin typeface="Arial" charset="0"/>
                <a:ea typeface="+mn-ea"/>
              </a:rPr>
              <a:t>LARRY J. PAXTON, Johns Hopkins University</a:t>
            </a:r>
          </a:p>
          <a:p>
            <a:pPr marL="341313" lvl="0" indent="-341313" eaLnBrk="1" hangingPunct="1">
              <a:spcBef>
                <a:spcPct val="20000"/>
              </a:spcBef>
              <a:buClr>
                <a:srgbClr val="DDC428"/>
              </a:buClr>
              <a:buBlip>
                <a:blip r:embed="rId3"/>
              </a:buBlip>
              <a:defRPr/>
            </a:pPr>
            <a:r>
              <a:rPr lang="en-US" sz="1800" i="1" kern="0" dirty="0">
                <a:solidFill>
                  <a:srgbClr val="0000FF"/>
                </a:solidFill>
                <a:latin typeface="Arial" charset="0"/>
                <a:ea typeface="+mn-ea"/>
              </a:rPr>
              <a:t>PETER PILEWSKIE, University of Colorado, Boulder</a:t>
            </a:r>
          </a:p>
          <a:p>
            <a:pPr marL="341313" lvl="0" indent="-341313" eaLnBrk="1" hangingPunct="1">
              <a:spcBef>
                <a:spcPct val="20000"/>
              </a:spcBef>
              <a:buClr>
                <a:srgbClr val="DDC428"/>
              </a:buClr>
              <a:buBlip>
                <a:blip r:embed="rId3"/>
              </a:buBlip>
              <a:defRPr/>
            </a:pPr>
            <a:r>
              <a:rPr lang="en-US" sz="1800" i="1" kern="0" dirty="0">
                <a:solidFill>
                  <a:srgbClr val="0000FF"/>
                </a:solidFill>
                <a:latin typeface="Arial" charset="0"/>
                <a:ea typeface="+mn-ea"/>
              </a:rPr>
              <a:t>CAROLUS J. SCHRIJVER, Lockheed Martin ATC</a:t>
            </a:r>
          </a:p>
          <a:p>
            <a:pPr marL="341313" lvl="0" indent="-341313" eaLnBrk="1" hangingPunct="1">
              <a:spcBef>
                <a:spcPct val="20000"/>
              </a:spcBef>
              <a:buClr>
                <a:srgbClr val="DDC428"/>
              </a:buClr>
              <a:buBlip>
                <a:blip r:embed="rId3"/>
              </a:buBlip>
              <a:defRPr/>
            </a:pPr>
            <a:r>
              <a:rPr lang="en-US" sz="1800" i="1" kern="0" dirty="0">
                <a:solidFill>
                  <a:srgbClr val="0000FF"/>
                </a:solidFill>
                <a:latin typeface="Arial" charset="0"/>
                <a:ea typeface="+mn-ea"/>
              </a:rPr>
              <a:t>KA-KIT TUNG, University of Washington</a:t>
            </a:r>
            <a:endParaRPr kumimoji="0" lang="en-US" sz="1800" b="0" i="0" u="none" strike="noStrike" kern="0" cap="none" spc="0" normalizeH="0" baseline="0" noProof="0" dirty="0">
              <a:ln>
                <a:noFill/>
              </a:ln>
              <a:solidFill>
                <a:srgbClr val="0000FF"/>
              </a:solidFill>
              <a:effectLst/>
              <a:uLnTx/>
              <a:uFillTx/>
              <a:latin typeface="Arial" charset="0"/>
              <a:ea typeface="+mn-ea"/>
            </a:endParaRPr>
          </a:p>
          <a:p>
            <a:pPr marL="0" marR="0" lvl="0" indent="0" algn="l" defTabSz="914400" rtl="0" eaLnBrk="0" fontAlgn="base" latinLnBrk="0" hangingPunct="0">
              <a:lnSpc>
                <a:spcPct val="100000"/>
              </a:lnSpc>
              <a:spcBef>
                <a:spcPct val="20000"/>
              </a:spcBef>
              <a:spcAft>
                <a:spcPct val="0"/>
              </a:spcAft>
              <a:buClr>
                <a:srgbClr val="DDC428"/>
              </a:buClr>
              <a:buSzTx/>
              <a:buFont typeface="Wingdings" pitchFamily="-32" charset="2"/>
              <a:buNone/>
              <a:tabLst/>
              <a:defRPr/>
            </a:pPr>
            <a:endParaRPr kumimoji="0" lang="en-US" sz="1800" b="0" i="0" u="none" strike="noStrike" kern="0" cap="none" spc="0" normalizeH="0" baseline="0" noProof="0" dirty="0">
              <a:ln>
                <a:noFill/>
              </a:ln>
              <a:solidFill>
                <a:srgbClr val="0000FF"/>
              </a:solidFill>
              <a:effectLst/>
              <a:uLnTx/>
              <a:uFillTx/>
              <a:latin typeface="+mn-lt"/>
              <a:ea typeface="+mn-ea"/>
              <a:cs typeface="+mn-cs"/>
            </a:endParaRPr>
          </a:p>
        </p:txBody>
      </p:sp>
      <p:sp>
        <p:nvSpPr>
          <p:cNvPr id="7" name="Rectangle 6"/>
          <p:cNvSpPr/>
          <p:nvPr/>
        </p:nvSpPr>
        <p:spPr>
          <a:xfrm>
            <a:off x="733491" y="1371796"/>
            <a:ext cx="7783758" cy="954107"/>
          </a:xfrm>
          <a:prstGeom prst="rect">
            <a:avLst/>
          </a:prstGeom>
        </p:spPr>
        <p:txBody>
          <a:bodyPr wrap="square">
            <a:spAutoFit/>
          </a:bodyPr>
          <a:lstStyle/>
          <a:p>
            <a:pPr algn="ctr"/>
            <a:r>
              <a:rPr lang="en-US" sz="2800" b="1" kern="0" dirty="0">
                <a:latin typeface="Arial" charset="0"/>
              </a:rPr>
              <a:t>COMMITTEE ON THE EFFECTS OF SOLAR VARIABILITY ON EARTH’S CLIMATE</a:t>
            </a:r>
            <a:endParaRPr lang="en-US" sz="2800" b="1"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276" y="244018"/>
            <a:ext cx="6681787" cy="609600"/>
          </a:xfrm>
        </p:spPr>
        <p:txBody>
          <a:bodyPr>
            <a:normAutofit fontScale="90000"/>
          </a:bodyPr>
          <a:lstStyle/>
          <a:p>
            <a:pPr algn="ctr"/>
            <a:r>
              <a:rPr lang="en-US" sz="3100" dirty="0">
                <a:solidFill>
                  <a:srgbClr val="FFFF00"/>
                </a:solidFill>
              </a:rPr>
              <a:t>Workshop on “The effects of </a:t>
            </a:r>
            <a:r>
              <a:rPr lang="en-US" sz="3100" dirty="0">
                <a:solidFill>
                  <a:srgbClr val="FFFF66"/>
                </a:solidFill>
              </a:rPr>
              <a:t>Solar Variability on Earth’s Climate”</a:t>
            </a:r>
          </a:p>
        </p:txBody>
      </p:sp>
      <p:sp>
        <p:nvSpPr>
          <p:cNvPr id="3" name="Content Placeholder 2"/>
          <p:cNvSpPr>
            <a:spLocks noGrp="1"/>
          </p:cNvSpPr>
          <p:nvPr>
            <p:ph idx="1"/>
          </p:nvPr>
        </p:nvSpPr>
        <p:spPr>
          <a:xfrm>
            <a:off x="315687" y="1099458"/>
            <a:ext cx="8567056" cy="5596702"/>
          </a:xfrm>
        </p:spPr>
        <p:txBody>
          <a:bodyPr>
            <a:noAutofit/>
          </a:bodyPr>
          <a:lstStyle/>
          <a:p>
            <a:r>
              <a:rPr lang="en-US" sz="1400" dirty="0"/>
              <a:t>Workshop: Sept. 8-9, 2011, at NCAR, Boulder: 47 attendees (53% from Boulder)</a:t>
            </a:r>
          </a:p>
          <a:p>
            <a:r>
              <a:rPr lang="en-US" sz="1400" i="1" dirty="0"/>
              <a:t>The Sun and Solar Variability: Past and Present</a:t>
            </a:r>
          </a:p>
          <a:p>
            <a:pPr lvl="1"/>
            <a:r>
              <a:rPr lang="en-US" sz="1400" dirty="0"/>
              <a:t>Overview of solar and heliospheric variability</a:t>
            </a:r>
          </a:p>
          <a:p>
            <a:pPr lvl="1"/>
            <a:r>
              <a:rPr lang="en-US" sz="1400" dirty="0"/>
              <a:t>Observations of the Sun’s variable outputs</a:t>
            </a:r>
          </a:p>
          <a:p>
            <a:pPr lvl="1"/>
            <a:r>
              <a:rPr lang="en-US" sz="1400" dirty="0"/>
              <a:t>Techniques for revealing past solar changes</a:t>
            </a:r>
          </a:p>
          <a:p>
            <a:r>
              <a:rPr lang="en-US" sz="1400" i="1" dirty="0"/>
              <a:t>Sun-Climate Connections on Different Timescales</a:t>
            </a:r>
          </a:p>
          <a:p>
            <a:pPr lvl="1"/>
            <a:r>
              <a:rPr lang="en-US" sz="1400" dirty="0"/>
              <a:t>Evidence of solar influences in the troposphere and stratosphere</a:t>
            </a:r>
          </a:p>
          <a:p>
            <a:pPr lvl="1"/>
            <a:r>
              <a:rPr lang="en-US" sz="1400" dirty="0"/>
              <a:t>How the climate system works and how it might respond to solar influences</a:t>
            </a:r>
          </a:p>
          <a:p>
            <a:pPr lvl="1"/>
            <a:r>
              <a:rPr lang="en-US" sz="1400" dirty="0"/>
              <a:t>Indications of influence based on </a:t>
            </a:r>
            <a:r>
              <a:rPr lang="en-US" sz="1400" dirty="0" err="1"/>
              <a:t>paleoclimate</a:t>
            </a:r>
            <a:r>
              <a:rPr lang="en-US" sz="1400" dirty="0"/>
              <a:t> records</a:t>
            </a:r>
          </a:p>
          <a:p>
            <a:r>
              <a:rPr lang="en-US" sz="1400" i="1" dirty="0"/>
              <a:t>Mechanisms for Sun-Climate Connections</a:t>
            </a:r>
          </a:p>
          <a:p>
            <a:pPr lvl="1"/>
            <a:r>
              <a:rPr lang="en-US" sz="1400" dirty="0"/>
              <a:t>Mechanisms connecting variations in total solar irradiance directly to the troposphere</a:t>
            </a:r>
          </a:p>
          <a:p>
            <a:pPr lvl="1"/>
            <a:r>
              <a:rPr lang="en-US" sz="1400" dirty="0"/>
              <a:t>Mechanisms that influence upper parts of the atmosphere, such as variations in solar ultraviolet radiation and possibly solar energetic particles</a:t>
            </a:r>
          </a:p>
          <a:p>
            <a:pPr lvl="1"/>
            <a:r>
              <a:rPr lang="en-US" sz="1400" dirty="0"/>
              <a:t>Mechanisms that link variations in galactic cosmic rays to climate change.</a:t>
            </a:r>
          </a:p>
          <a:p>
            <a:pPr lvl="1"/>
            <a:endParaRPr lang="en-US" sz="1400" dirty="0"/>
          </a:p>
          <a:p>
            <a:r>
              <a:rPr lang="en-US" sz="1400" dirty="0"/>
              <a:t>Report mostly completed in early February …</a:t>
            </a:r>
          </a:p>
          <a:p>
            <a:r>
              <a:rPr lang="en-US" sz="1400" dirty="0"/>
              <a:t>NRC guideline: “Summaries and Executive Summaries are not included in workshop products.” and Task: “a workshop report that will summarize what transpired at the event but will not contain any findings or recommendations.” Hence: “This workshop report contains no recommendations, findings, or statements of consensus. Instead, this workshop report summarizes the views expressed by individual workshop participants (invited speakers and guests).”</a:t>
            </a:r>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5"/>
          <p:cNvPicPr>
            <a:picLocks noChangeAspect="1" noChangeArrowheads="1"/>
          </p:cNvPicPr>
          <p:nvPr/>
        </p:nvPicPr>
        <p:blipFill>
          <a:blip r:embed="rId3" cstate="print"/>
          <a:srcRect/>
          <a:stretch>
            <a:fillRect/>
          </a:stretch>
        </p:blipFill>
        <p:spPr bwMode="auto">
          <a:xfrm>
            <a:off x="514350" y="5719763"/>
            <a:ext cx="1143000" cy="936625"/>
          </a:xfrm>
          <a:prstGeom prst="rect">
            <a:avLst/>
          </a:prstGeom>
          <a:noFill/>
          <a:ln w="9525">
            <a:noFill/>
            <a:miter lim="800000"/>
            <a:headEnd/>
            <a:tailEnd/>
          </a:ln>
        </p:spPr>
      </p:pic>
      <p:sp>
        <p:nvSpPr>
          <p:cNvPr id="3077" name="Rectangle 6"/>
          <p:cNvSpPr>
            <a:spLocks noChangeArrowheads="1"/>
          </p:cNvSpPr>
          <p:nvPr/>
        </p:nvSpPr>
        <p:spPr bwMode="auto">
          <a:xfrm>
            <a:off x="1753220" y="2242998"/>
            <a:ext cx="7237654" cy="4061529"/>
          </a:xfrm>
          <a:prstGeom prst="rect">
            <a:avLst/>
          </a:prstGeom>
          <a:noFill/>
          <a:ln w="9525">
            <a:noFill/>
            <a:miter lim="800000"/>
            <a:headEnd/>
            <a:tailEnd/>
          </a:ln>
        </p:spPr>
        <p:txBody>
          <a:bodyPr/>
          <a:lstStyle/>
          <a:p>
            <a:pPr marL="342900" indent="-342900" eaLnBrk="1" hangingPunct="1">
              <a:lnSpc>
                <a:spcPct val="90000"/>
              </a:lnSpc>
              <a:spcBef>
                <a:spcPct val="20000"/>
              </a:spcBef>
              <a:buClr>
                <a:srgbClr val="DDC428"/>
              </a:buClr>
              <a:buFont typeface="Wingdings" pitchFamily="-32" charset="2"/>
              <a:buNone/>
            </a:pPr>
            <a:r>
              <a:rPr lang="en-US" sz="2400" b="1" dirty="0">
                <a:solidFill>
                  <a:srgbClr val="800040"/>
                </a:solidFill>
                <a:latin typeface="Arial" charset="0"/>
              </a:rPr>
              <a:t>1) Brief summary of LWS TR&amp;T Program Status, new awardees</a:t>
            </a:r>
            <a:r>
              <a:rPr lang="en-US" sz="2000" b="1" dirty="0">
                <a:solidFill>
                  <a:srgbClr val="800040"/>
                </a:solidFill>
                <a:latin typeface="Arial" charset="0"/>
              </a:rPr>
              <a:t> </a:t>
            </a:r>
            <a:r>
              <a:rPr lang="en-US" sz="2000" b="1" dirty="0" err="1">
                <a:solidFill>
                  <a:srgbClr val="0000FF"/>
                </a:solidFill>
                <a:latin typeface="Arial" charset="0"/>
              </a:rPr>
              <a:t>Lika</a:t>
            </a:r>
            <a:r>
              <a:rPr lang="en-US" sz="2000" b="1" dirty="0">
                <a:solidFill>
                  <a:srgbClr val="0000FF"/>
                </a:solidFill>
                <a:latin typeface="Arial" charset="0"/>
              </a:rPr>
              <a:t> </a:t>
            </a:r>
            <a:r>
              <a:rPr lang="en-US" sz="2000" b="1" dirty="0" err="1">
                <a:solidFill>
                  <a:srgbClr val="0000FF"/>
                </a:solidFill>
                <a:latin typeface="Arial" charset="0"/>
              </a:rPr>
              <a:t>Guhathakurta</a:t>
            </a:r>
            <a:r>
              <a:rPr lang="en-US" sz="2000" b="1" dirty="0">
                <a:solidFill>
                  <a:srgbClr val="0000FF"/>
                </a:solidFill>
                <a:latin typeface="Arial" charset="0"/>
              </a:rPr>
              <a:t>, Bob </a:t>
            </a:r>
            <a:r>
              <a:rPr lang="en-US" sz="2000" b="1" dirty="0" err="1">
                <a:solidFill>
                  <a:srgbClr val="0000FF"/>
                </a:solidFill>
                <a:latin typeface="Arial" charset="0"/>
              </a:rPr>
              <a:t>Leamon</a:t>
            </a:r>
            <a:endParaRPr lang="en-US" sz="2000" b="1" dirty="0">
              <a:solidFill>
                <a:srgbClr val="800040"/>
              </a:solidFill>
              <a:latin typeface="Arial" charset="0"/>
            </a:endParaRPr>
          </a:p>
          <a:p>
            <a:pPr marL="342900" indent="-342900" eaLnBrk="1" hangingPunct="1">
              <a:lnSpc>
                <a:spcPct val="90000"/>
              </a:lnSpc>
              <a:spcBef>
                <a:spcPct val="20000"/>
              </a:spcBef>
              <a:buClr>
                <a:srgbClr val="DDC428"/>
              </a:buClr>
              <a:buFont typeface="Wingdings" pitchFamily="-32" charset="2"/>
              <a:buNone/>
            </a:pPr>
            <a:r>
              <a:rPr lang="en-US" sz="2000" b="1" dirty="0">
                <a:solidFill>
                  <a:srgbClr val="800040"/>
                </a:solidFill>
                <a:latin typeface="Arial" charset="0"/>
              </a:rPr>
              <a:t>2) </a:t>
            </a:r>
            <a:r>
              <a:rPr lang="en-US" sz="2400" b="1" dirty="0">
                <a:solidFill>
                  <a:srgbClr val="800040"/>
                </a:solidFill>
                <a:latin typeface="Arial" charset="0"/>
              </a:rPr>
              <a:t>Comments on current Focus Team and activities</a:t>
            </a:r>
            <a:r>
              <a:rPr lang="en-US" sz="1800" b="1" dirty="0">
                <a:solidFill>
                  <a:srgbClr val="800040"/>
                </a:solidFill>
                <a:latin typeface="Arial" charset="0"/>
              </a:rPr>
              <a:t> </a:t>
            </a:r>
            <a:r>
              <a:rPr lang="en-US" sz="2000" b="1" dirty="0">
                <a:solidFill>
                  <a:srgbClr val="0000FF"/>
                </a:solidFill>
                <a:latin typeface="Arial" charset="0"/>
              </a:rPr>
              <a:t>Team representatives</a:t>
            </a:r>
            <a:endParaRPr lang="en-US" sz="1800" b="1" dirty="0">
              <a:solidFill>
                <a:srgbClr val="800040"/>
              </a:solidFill>
              <a:latin typeface="Arial" charset="0"/>
            </a:endParaRPr>
          </a:p>
          <a:p>
            <a:pPr marL="342900" indent="-342900" eaLnBrk="1" hangingPunct="1">
              <a:lnSpc>
                <a:spcPct val="90000"/>
              </a:lnSpc>
              <a:spcBef>
                <a:spcPct val="20000"/>
              </a:spcBef>
              <a:buClr>
                <a:srgbClr val="DDC428"/>
              </a:buClr>
              <a:buFont typeface="Wingdings" pitchFamily="-32" charset="2"/>
              <a:buNone/>
            </a:pPr>
            <a:r>
              <a:rPr lang="en-US" sz="2400" b="1" dirty="0">
                <a:solidFill>
                  <a:srgbClr val="800040"/>
                </a:solidFill>
                <a:latin typeface="Arial" charset="0"/>
              </a:rPr>
              <a:t>3) NRC “The Effects of Solar Variability on Earth’s Climate” workshop </a:t>
            </a:r>
            <a:r>
              <a:rPr lang="en-US" sz="2000" b="1" dirty="0" err="1">
                <a:solidFill>
                  <a:srgbClr val="0000FF"/>
                </a:solidFill>
                <a:latin typeface="Arial" charset="0"/>
              </a:rPr>
              <a:t>Lika</a:t>
            </a:r>
            <a:r>
              <a:rPr lang="en-US" sz="2000" b="1" dirty="0">
                <a:solidFill>
                  <a:srgbClr val="0000FF"/>
                </a:solidFill>
                <a:latin typeface="Arial" charset="0"/>
              </a:rPr>
              <a:t>, Peter </a:t>
            </a:r>
            <a:r>
              <a:rPr lang="en-US" sz="2000" b="1" dirty="0" err="1">
                <a:solidFill>
                  <a:srgbClr val="0000FF"/>
                </a:solidFill>
                <a:latin typeface="Arial" charset="0"/>
              </a:rPr>
              <a:t>Pilewskie</a:t>
            </a:r>
            <a:endParaRPr lang="en-US" sz="2000" b="1" dirty="0">
              <a:solidFill>
                <a:srgbClr val="0000FF"/>
              </a:solidFill>
              <a:latin typeface="Arial" charset="0"/>
            </a:endParaRPr>
          </a:p>
          <a:p>
            <a:pPr marL="342900" indent="-342900" eaLnBrk="1" hangingPunct="1">
              <a:lnSpc>
                <a:spcPct val="90000"/>
              </a:lnSpc>
              <a:spcBef>
                <a:spcPct val="20000"/>
              </a:spcBef>
              <a:buClr>
                <a:srgbClr val="DDC428"/>
              </a:buClr>
              <a:buFont typeface="Wingdings" pitchFamily="-32" charset="2"/>
              <a:buNone/>
            </a:pPr>
            <a:r>
              <a:rPr lang="en-US" sz="2400" b="1" dirty="0">
                <a:solidFill>
                  <a:srgbClr val="800040"/>
                </a:solidFill>
                <a:latin typeface="Arial" charset="0"/>
              </a:rPr>
              <a:t>4) Assessment of 10 years of LWS </a:t>
            </a:r>
            <a:r>
              <a:rPr lang="en-US" sz="2000" b="1" dirty="0">
                <a:solidFill>
                  <a:srgbClr val="0000FF"/>
                </a:solidFill>
                <a:latin typeface="Arial" charset="0"/>
              </a:rPr>
              <a:t>Glenn Mason</a:t>
            </a:r>
          </a:p>
          <a:p>
            <a:pPr marL="342900" indent="-342900" eaLnBrk="1" hangingPunct="1">
              <a:lnSpc>
                <a:spcPct val="90000"/>
              </a:lnSpc>
              <a:spcBef>
                <a:spcPct val="20000"/>
              </a:spcBef>
              <a:buClr>
                <a:srgbClr val="DDC428"/>
              </a:buClr>
            </a:pPr>
            <a:r>
              <a:rPr lang="en-US" sz="2400" b="1" dirty="0">
                <a:solidFill>
                  <a:srgbClr val="800040"/>
                </a:solidFill>
                <a:latin typeface="Arial" charset="0"/>
              </a:rPr>
              <a:t>5) ROSES 13 </a:t>
            </a:r>
            <a:r>
              <a:rPr lang="en-US" sz="2000" b="1" dirty="0">
                <a:solidFill>
                  <a:srgbClr val="0000FF"/>
                </a:solidFill>
                <a:latin typeface="Arial" charset="0"/>
              </a:rPr>
              <a:t>Bob </a:t>
            </a:r>
            <a:r>
              <a:rPr lang="en-US" sz="2000" b="1" dirty="0" err="1">
                <a:solidFill>
                  <a:srgbClr val="0000FF"/>
                </a:solidFill>
                <a:latin typeface="Arial" charset="0"/>
              </a:rPr>
              <a:t>Leamon</a:t>
            </a:r>
            <a:endParaRPr lang="en-US" sz="2000" b="1" dirty="0">
              <a:solidFill>
                <a:srgbClr val="0000FF"/>
              </a:solidFill>
              <a:latin typeface="Arial" charset="0"/>
            </a:endParaRPr>
          </a:p>
          <a:p>
            <a:pPr marL="342900" indent="-342900" eaLnBrk="1" hangingPunct="1">
              <a:lnSpc>
                <a:spcPct val="90000"/>
              </a:lnSpc>
              <a:spcBef>
                <a:spcPct val="20000"/>
              </a:spcBef>
              <a:buClr>
                <a:srgbClr val="DDC428"/>
              </a:buClr>
            </a:pPr>
            <a:r>
              <a:rPr lang="en-US" sz="2400" b="1" dirty="0">
                <a:solidFill>
                  <a:srgbClr val="800040"/>
                </a:solidFill>
                <a:latin typeface="Arial" charset="0"/>
              </a:rPr>
              <a:t>6) Open discussion</a:t>
            </a:r>
          </a:p>
          <a:p>
            <a:pPr marL="342900" indent="-342900" eaLnBrk="1" hangingPunct="1">
              <a:lnSpc>
                <a:spcPct val="90000"/>
              </a:lnSpc>
              <a:spcBef>
                <a:spcPct val="20000"/>
              </a:spcBef>
              <a:buClr>
                <a:srgbClr val="DDC428"/>
              </a:buClr>
              <a:buFont typeface="Wingdings" pitchFamily="-32" charset="2"/>
              <a:buNone/>
            </a:pPr>
            <a:endParaRPr lang="en-US" sz="2000" b="1" dirty="0">
              <a:solidFill>
                <a:srgbClr val="800040"/>
              </a:solidFill>
              <a:latin typeface="Arial" charset="0"/>
            </a:endParaRPr>
          </a:p>
          <a:p>
            <a:pPr marL="342900" indent="-342900" eaLnBrk="1" hangingPunct="1">
              <a:lnSpc>
                <a:spcPct val="90000"/>
              </a:lnSpc>
              <a:spcBef>
                <a:spcPct val="20000"/>
              </a:spcBef>
              <a:buClr>
                <a:srgbClr val="DDC428"/>
              </a:buClr>
              <a:buFont typeface="Wingdings" pitchFamily="-32" charset="2"/>
              <a:buNone/>
            </a:pPr>
            <a:endParaRPr lang="en-US" sz="2000" b="1" dirty="0">
              <a:solidFill>
                <a:srgbClr val="800040"/>
              </a:solidFill>
              <a:latin typeface="Arial" charset="0"/>
            </a:endParaRPr>
          </a:p>
        </p:txBody>
      </p:sp>
      <p:sp>
        <p:nvSpPr>
          <p:cNvPr id="6" name="Rectangle 5"/>
          <p:cNvSpPr/>
          <p:nvPr/>
        </p:nvSpPr>
        <p:spPr>
          <a:xfrm>
            <a:off x="358589" y="251012"/>
            <a:ext cx="9610164" cy="830997"/>
          </a:xfrm>
          <a:prstGeom prst="rect">
            <a:avLst/>
          </a:prstGeom>
        </p:spPr>
        <p:txBody>
          <a:bodyPr wrap="square">
            <a:spAutoFit/>
          </a:bodyPr>
          <a:lstStyle/>
          <a:p>
            <a:pPr algn="ctr"/>
            <a:r>
              <a:rPr lang="en-US" sz="4800" b="1" dirty="0">
                <a:solidFill>
                  <a:srgbClr val="FFFF00"/>
                </a:solidFill>
                <a:latin typeface="+mj-lt"/>
              </a:rPr>
              <a:t>AGENDA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3088"/>
          </a:xfrm>
        </p:spPr>
        <p:txBody>
          <a:bodyPr>
            <a:normAutofit/>
          </a:bodyPr>
          <a:lstStyle/>
          <a:p>
            <a:pPr algn="ctr"/>
            <a:r>
              <a:rPr lang="en-US" dirty="0">
                <a:solidFill>
                  <a:srgbClr val="FFFF00"/>
                </a:solidFill>
              </a:rPr>
              <a:t>Workshop agenda</a:t>
            </a:r>
          </a:p>
        </p:txBody>
      </p:sp>
      <p:sp>
        <p:nvSpPr>
          <p:cNvPr id="3" name="Content Placeholder 2"/>
          <p:cNvSpPr>
            <a:spLocks noGrp="1"/>
          </p:cNvSpPr>
          <p:nvPr>
            <p:ph idx="1"/>
          </p:nvPr>
        </p:nvSpPr>
        <p:spPr>
          <a:xfrm>
            <a:off x="457200" y="775172"/>
            <a:ext cx="8479971" cy="5941314"/>
          </a:xfrm>
        </p:spPr>
        <p:txBody>
          <a:bodyPr>
            <a:noAutofit/>
          </a:bodyPr>
          <a:lstStyle/>
          <a:p>
            <a:pPr>
              <a:buNone/>
            </a:pPr>
            <a:r>
              <a:rPr lang="en-US" sz="1100" b="1" dirty="0"/>
              <a:t>Session 1</a:t>
            </a:r>
          </a:p>
          <a:p>
            <a:pPr>
              <a:buNone/>
            </a:pPr>
            <a:r>
              <a:rPr lang="en-US" sz="1100" dirty="0"/>
              <a:t>9:00 Overview and Advances in Radiometry for Solar Observations </a:t>
            </a:r>
            <a:r>
              <a:rPr lang="en-US" sz="1100" i="1" dirty="0"/>
              <a:t>Greg Kopp, University of Colorado, Boulder</a:t>
            </a:r>
          </a:p>
          <a:p>
            <a:pPr>
              <a:buNone/>
            </a:pPr>
            <a:r>
              <a:rPr lang="en-US" sz="1100" dirty="0"/>
              <a:t>10:00 Assessing Solar and Solar-Terrestrial Influences as a Component of Earth’s Climate Change Picture </a:t>
            </a:r>
            <a:r>
              <a:rPr lang="en-US" sz="1100" i="1" dirty="0"/>
              <a:t>Daniel N. Baker, CU, Boulder</a:t>
            </a:r>
          </a:p>
          <a:p>
            <a:pPr>
              <a:buNone/>
            </a:pPr>
            <a:r>
              <a:rPr lang="en-US" sz="1100" dirty="0"/>
              <a:t>11:00 Heliospheric Phenomena Responsible for Cosmic Ray Modulation at the Earth </a:t>
            </a:r>
            <a:r>
              <a:rPr lang="en-US" sz="1100" i="1" dirty="0"/>
              <a:t>Joe </a:t>
            </a:r>
            <a:r>
              <a:rPr lang="en-US" sz="1100" i="1" dirty="0" err="1"/>
              <a:t>Giacalone</a:t>
            </a:r>
            <a:r>
              <a:rPr lang="en-US" sz="1100" i="1" dirty="0"/>
              <a:t>, University of Arizona</a:t>
            </a:r>
          </a:p>
          <a:p>
            <a:pPr>
              <a:buNone/>
            </a:pPr>
            <a:r>
              <a:rPr lang="en-US" sz="1100" dirty="0"/>
              <a:t>11:45 Behavior of Quiet Sun Contributions to Solar Irradiance </a:t>
            </a:r>
            <a:r>
              <a:rPr lang="en-US" sz="1100" i="1" dirty="0"/>
              <a:t>Peter </a:t>
            </a:r>
            <a:r>
              <a:rPr lang="en-US" sz="1100" i="1" dirty="0" err="1"/>
              <a:t>Foukal</a:t>
            </a:r>
            <a:r>
              <a:rPr lang="en-US" sz="1100" i="1" dirty="0"/>
              <a:t>, Heliophysics, Inc. (by WebEx), Session Chair</a:t>
            </a:r>
          </a:p>
          <a:p>
            <a:pPr>
              <a:buNone/>
            </a:pPr>
            <a:r>
              <a:rPr lang="en-US" sz="1100" dirty="0"/>
              <a:t>1:15 The Record of Solar Forcing in </a:t>
            </a:r>
            <a:r>
              <a:rPr lang="en-US" sz="1100" dirty="0" err="1"/>
              <a:t>Cosmogenic</a:t>
            </a:r>
            <a:r>
              <a:rPr lang="en-US" sz="1100" dirty="0"/>
              <a:t> Isotope Data </a:t>
            </a:r>
            <a:r>
              <a:rPr lang="en-US" sz="1100" i="1" dirty="0" err="1"/>
              <a:t>Raimund</a:t>
            </a:r>
            <a:r>
              <a:rPr lang="en-US" sz="1100" i="1" dirty="0"/>
              <a:t> </a:t>
            </a:r>
            <a:r>
              <a:rPr lang="en-US" sz="1100" i="1" dirty="0" err="1"/>
              <a:t>Muscheler</a:t>
            </a:r>
            <a:r>
              <a:rPr lang="en-US" sz="1100" i="1" dirty="0"/>
              <a:t>, Lund University, Sweden</a:t>
            </a:r>
          </a:p>
          <a:p>
            <a:pPr>
              <a:buNone/>
            </a:pPr>
            <a:r>
              <a:rPr lang="en-US" sz="1100" b="1" dirty="0"/>
              <a:t>Session 2</a:t>
            </a:r>
          </a:p>
          <a:p>
            <a:pPr>
              <a:buNone/>
            </a:pPr>
            <a:r>
              <a:rPr lang="en-US" sz="1100" dirty="0"/>
              <a:t>2:00 Issues in Climate Science Underlying Sun/Climate Research </a:t>
            </a:r>
            <a:r>
              <a:rPr lang="en-US" sz="1100" i="1" dirty="0"/>
              <a:t>Isaac M. Held, NOAA GFDL, Session Chair</a:t>
            </a:r>
          </a:p>
          <a:p>
            <a:pPr>
              <a:buNone/>
            </a:pPr>
            <a:r>
              <a:rPr lang="en-US" sz="1100" dirty="0"/>
              <a:t>3:00 Indirect Climate Effects of the Sun Through Modulation of the Mean Circulation Structure </a:t>
            </a:r>
            <a:r>
              <a:rPr lang="en-US" sz="1100" i="1" dirty="0"/>
              <a:t>Caspar Ammann, NCAR</a:t>
            </a:r>
          </a:p>
          <a:p>
            <a:pPr>
              <a:buNone/>
            </a:pPr>
            <a:r>
              <a:rPr lang="en-US" sz="1100" dirty="0"/>
              <a:t>4:00 Climate Response to the Solar Cycle as Observed in the Stratosphere </a:t>
            </a:r>
            <a:r>
              <a:rPr lang="en-US" sz="1100" i="1" dirty="0"/>
              <a:t>Lon Hood, University of Arizona</a:t>
            </a:r>
          </a:p>
          <a:p>
            <a:pPr>
              <a:buNone/>
            </a:pPr>
            <a:r>
              <a:rPr lang="en-US" sz="1100" dirty="0"/>
              <a:t>4:45 Direct Solar Forcing of the Lower Atmosphere and Ocean </a:t>
            </a:r>
            <a:r>
              <a:rPr lang="en-US" sz="1100" i="1" dirty="0"/>
              <a:t>Gerald A. </a:t>
            </a:r>
            <a:r>
              <a:rPr lang="en-US" sz="1100" i="1" dirty="0" err="1"/>
              <a:t>Meehl</a:t>
            </a:r>
            <a:r>
              <a:rPr lang="en-US" sz="1100" i="1" dirty="0"/>
              <a:t>, National Center for Atmospheric Research</a:t>
            </a:r>
          </a:p>
          <a:p>
            <a:pPr>
              <a:buNone/>
            </a:pPr>
            <a:r>
              <a:rPr lang="en-US" sz="1100" b="1" dirty="0"/>
              <a:t>Session 3</a:t>
            </a:r>
          </a:p>
          <a:p>
            <a:pPr>
              <a:buNone/>
            </a:pPr>
            <a:r>
              <a:rPr lang="en-US" sz="1100" dirty="0"/>
              <a:t>9:00 Detection of the Solar Signal in Climate from </a:t>
            </a:r>
            <a:r>
              <a:rPr lang="en-US" sz="1100" dirty="0" err="1"/>
              <a:t>Paleorecords</a:t>
            </a:r>
            <a:r>
              <a:rPr lang="en-US" sz="1100" dirty="0"/>
              <a:t> </a:t>
            </a:r>
            <a:r>
              <a:rPr lang="en-US" sz="1100" i="1" dirty="0"/>
              <a:t>Raymond S. Bradley, University of Massachusetts</a:t>
            </a:r>
          </a:p>
          <a:p>
            <a:pPr>
              <a:buNone/>
            </a:pPr>
            <a:r>
              <a:rPr lang="en-US" sz="1100" dirty="0"/>
              <a:t>9:45 Detecting the Solar Cycle Via Temperature Proxies Back to the Maunder Minimum </a:t>
            </a:r>
            <a:r>
              <a:rPr lang="en-US" sz="1100" i="1" dirty="0"/>
              <a:t>Gerald North, Texas A&amp;M University</a:t>
            </a:r>
          </a:p>
          <a:p>
            <a:pPr>
              <a:buNone/>
            </a:pPr>
            <a:r>
              <a:rPr lang="en-US" sz="1100" dirty="0"/>
              <a:t>10:45 Climate Response at Earth’s Surface to Cyclic and Secular Solar Forcing </a:t>
            </a:r>
            <a:r>
              <a:rPr lang="en-US" sz="1100" i="1" dirty="0"/>
              <a:t>Ka-Kit Tung, University of Washington, Session Chair</a:t>
            </a:r>
          </a:p>
          <a:p>
            <a:pPr>
              <a:buNone/>
            </a:pPr>
            <a:r>
              <a:rPr lang="en-US" sz="1100" dirty="0"/>
              <a:t>11:40 Solar Effects Transmitted by Stratosphere-Troposphere Coupling </a:t>
            </a:r>
            <a:r>
              <a:rPr lang="en-US" sz="1100" i="1" dirty="0"/>
              <a:t>Joanna D. </a:t>
            </a:r>
            <a:r>
              <a:rPr lang="en-US" sz="1100" i="1" dirty="0" err="1"/>
              <a:t>Haigh</a:t>
            </a:r>
            <a:r>
              <a:rPr lang="en-US" sz="1100" i="1" dirty="0"/>
              <a:t>, Imperial College, London</a:t>
            </a:r>
          </a:p>
          <a:p>
            <a:pPr>
              <a:buNone/>
            </a:pPr>
            <a:r>
              <a:rPr lang="en-US" sz="1100" b="1" dirty="0"/>
              <a:t>Session 4</a:t>
            </a:r>
          </a:p>
          <a:p>
            <a:pPr>
              <a:buNone/>
            </a:pPr>
            <a:r>
              <a:rPr lang="en-US" sz="1100" dirty="0"/>
              <a:t>1:30 The Impact of Energetic Particle Precipitation on the Atmosphere </a:t>
            </a:r>
            <a:r>
              <a:rPr lang="en-US" sz="1100" i="1" dirty="0"/>
              <a:t>Charles </a:t>
            </a:r>
            <a:r>
              <a:rPr lang="en-US" sz="1100" i="1" dirty="0" err="1"/>
              <a:t>Jackman</a:t>
            </a:r>
            <a:r>
              <a:rPr lang="en-US" sz="1100" i="1" dirty="0"/>
              <a:t>, NASA Goddard Space Flight Center</a:t>
            </a:r>
          </a:p>
          <a:p>
            <a:pPr>
              <a:buNone/>
            </a:pPr>
            <a:r>
              <a:rPr lang="en-US" sz="1100" dirty="0"/>
              <a:t>2:15 Cosmic Rays and Cloud Nucleation </a:t>
            </a:r>
            <a:r>
              <a:rPr lang="en-US" sz="1100" i="1" dirty="0"/>
              <a:t>Jeffrey Pierce, Dalhousie University</a:t>
            </a:r>
          </a:p>
          <a:p>
            <a:pPr>
              <a:buNone/>
            </a:pPr>
            <a:r>
              <a:rPr lang="en-US" sz="1100" dirty="0"/>
              <a:t>3:00 Solar Grand Minima Inferred from Observations of Sun-like Stars </a:t>
            </a:r>
            <a:r>
              <a:rPr lang="en-US" sz="1100" i="1" dirty="0"/>
              <a:t>Dan </a:t>
            </a:r>
            <a:r>
              <a:rPr lang="en-US" sz="1100" i="1" dirty="0" err="1"/>
              <a:t>Lubin</a:t>
            </a:r>
            <a:r>
              <a:rPr lang="en-US" sz="1100" i="1" dirty="0"/>
              <a:t>, Scripps Institution of Oceanography, UCSD</a:t>
            </a:r>
          </a:p>
          <a:p>
            <a:pPr>
              <a:buNone/>
            </a:pPr>
            <a:r>
              <a:rPr lang="en-US" sz="1100" b="1" dirty="0"/>
              <a:t>Panel Discussion</a:t>
            </a:r>
          </a:p>
          <a:p>
            <a:pPr>
              <a:buNone/>
            </a:pPr>
            <a:r>
              <a:rPr lang="en-US" sz="1100" dirty="0"/>
              <a:t>3:45 Panel Discussion led by Joanna </a:t>
            </a:r>
            <a:r>
              <a:rPr lang="en-US" sz="1100" dirty="0" err="1"/>
              <a:t>Haigh</a:t>
            </a:r>
            <a:r>
              <a:rPr lang="en-US" sz="1100" dirty="0"/>
              <a:t> and Daniel Baker</a:t>
            </a:r>
          </a:p>
          <a:p>
            <a:pPr marL="398463" lvl="1" indent="-169863">
              <a:buFont typeface="+mj-lt"/>
              <a:buAutoNum type="arabicPeriod"/>
            </a:pPr>
            <a:r>
              <a:rPr lang="en-US" sz="900" dirty="0"/>
              <a:t>What is the most recent and/or most compelling evidence of the impact of solar variability on climate, particularly in the lower atmosphere, over decadal timescales?</a:t>
            </a:r>
          </a:p>
          <a:p>
            <a:pPr marL="398463" lvl="1" indent="-169863">
              <a:buFont typeface="+mj-lt"/>
              <a:buAutoNum type="arabicPeriod"/>
            </a:pPr>
            <a:r>
              <a:rPr lang="en-US" sz="900" dirty="0"/>
              <a:t>What can we learn of the variability of solar irradiance using </a:t>
            </a:r>
            <a:r>
              <a:rPr lang="en-US" sz="900" dirty="0" err="1"/>
              <a:t>paleoclimate</a:t>
            </a:r>
            <a:r>
              <a:rPr lang="en-US" sz="900" dirty="0"/>
              <a:t> records?</a:t>
            </a:r>
          </a:p>
          <a:p>
            <a:pPr marL="398463" lvl="1" indent="-169863">
              <a:buFont typeface="+mj-lt"/>
              <a:buAutoNum type="arabicPeriod"/>
            </a:pPr>
            <a:r>
              <a:rPr lang="en-US" sz="900" dirty="0"/>
              <a:t>What can we learn of climate responses to solar variability using </a:t>
            </a:r>
            <a:r>
              <a:rPr lang="en-US" sz="900" dirty="0" err="1"/>
              <a:t>paleoclimate</a:t>
            </a:r>
            <a:r>
              <a:rPr lang="en-US" sz="900" dirty="0"/>
              <a:t> records?</a:t>
            </a:r>
          </a:p>
          <a:p>
            <a:pPr marL="398463" lvl="1" indent="-169863">
              <a:buFont typeface="+mj-lt"/>
              <a:buAutoNum type="arabicPeriod"/>
            </a:pPr>
            <a:r>
              <a:rPr lang="en-US" sz="900" dirty="0"/>
              <a:t>Are there any significant climate impacts of solar variability on regional scales?</a:t>
            </a:r>
          </a:p>
          <a:p>
            <a:pPr marL="398463" lvl="1" indent="-169863">
              <a:buFont typeface="+mj-lt"/>
              <a:buAutoNum type="arabicPeriod"/>
            </a:pPr>
            <a:r>
              <a:rPr lang="en-US" sz="900" dirty="0"/>
              <a:t>What are the research directions, additional observations, and/or model improvements necessary to improve understanding and forecast ability regarding solar variability and climate, particularly over the solar cycle timescale?</a:t>
            </a:r>
            <a:endParaRPr lang="en-US" sz="900" i="1" dirty="0"/>
          </a:p>
          <a:p>
            <a:endParaRPr lang="en-US" sz="1000"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163" y="331106"/>
            <a:ext cx="6681787" cy="609600"/>
          </a:xfrm>
        </p:spPr>
        <p:txBody>
          <a:bodyPr/>
          <a:lstStyle/>
          <a:p>
            <a:pPr algn="ctr"/>
            <a:r>
              <a:rPr lang="en-US" dirty="0">
                <a:solidFill>
                  <a:srgbClr val="FFFF00"/>
                </a:solidFill>
              </a:rPr>
              <a:t>Research rationale</a:t>
            </a:r>
          </a:p>
        </p:txBody>
      </p:sp>
      <p:sp>
        <p:nvSpPr>
          <p:cNvPr id="3" name="Content Placeholder 2"/>
          <p:cNvSpPr>
            <a:spLocks noGrp="1"/>
          </p:cNvSpPr>
          <p:nvPr>
            <p:ph idx="1"/>
          </p:nvPr>
        </p:nvSpPr>
        <p:spPr>
          <a:xfrm>
            <a:off x="457200" y="1269963"/>
            <a:ext cx="8229600" cy="5277762"/>
          </a:xfrm>
        </p:spPr>
        <p:txBody>
          <a:bodyPr>
            <a:normAutofit fontScale="92500" lnSpcReduction="10000"/>
          </a:bodyPr>
          <a:lstStyle/>
          <a:p>
            <a:r>
              <a:rPr lang="en-US" sz="2000" dirty="0"/>
              <a:t>“… no satellite measurements have indicated that solar output and variability have contributed in a significant way to the increase in global mean temperature in the last 50 years. Locally, however, correlations between solar activity and variations in average weather may stand out beyond the global trend; such has been argued to be the case for the El Niño-Southern Oscillation, even in the present day.”</a:t>
            </a:r>
          </a:p>
          <a:p>
            <a:endParaRPr lang="en-US" sz="2000" dirty="0"/>
          </a:p>
          <a:p>
            <a:r>
              <a:rPr lang="en-US" sz="2000" dirty="0"/>
              <a:t>Understanding the significance and magnitude of apparent multi-decade to multi-century Sun-climate couplings is very important. We need to identify the </a:t>
            </a:r>
            <a:r>
              <a:rPr lang="en-US" sz="2000" dirty="0" err="1"/>
              <a:t>mechanism(s</a:t>
            </a:r>
            <a:r>
              <a:rPr lang="en-US" sz="2000" dirty="0"/>
              <a:t>) by which solar magnetic activity (1) drives weak but significant changes in Earth global climate as well as (2) forces measurable impacts in some present-day regional climates (such as the El Niño/La Niña cycle). </a:t>
            </a:r>
          </a:p>
          <a:p>
            <a:endParaRPr lang="en-US" sz="2000" dirty="0"/>
          </a:p>
          <a:p>
            <a:r>
              <a:rPr lang="en-US" sz="2000" dirty="0"/>
              <a:t>Understanding the impact of solar activity on climate provides climate modelers with a multi-century pre-industrial baseline for comparison with industrial-era changes, and provides solar-heliospheric physicists with multi-century proxies of solar activity in addition to currently available </a:t>
            </a:r>
            <a:r>
              <a:rPr lang="en-US" sz="2000" dirty="0" err="1"/>
              <a:t>cosmogenic</a:t>
            </a:r>
            <a:r>
              <a:rPr lang="en-US" sz="2000" dirty="0"/>
              <a:t> radionuclide measurements. </a:t>
            </a:r>
          </a:p>
          <a:p>
            <a:endParaRPr lang="en-US" sz="1600"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849" y="320221"/>
            <a:ext cx="6681787" cy="609600"/>
          </a:xfrm>
        </p:spPr>
        <p:txBody>
          <a:bodyPr/>
          <a:lstStyle/>
          <a:p>
            <a:pPr algn="ctr"/>
            <a:r>
              <a:rPr lang="en-US" dirty="0">
                <a:solidFill>
                  <a:srgbClr val="FFFF00"/>
                </a:solidFill>
              </a:rPr>
              <a:t>Research needs</a:t>
            </a:r>
          </a:p>
        </p:txBody>
      </p:sp>
      <p:sp>
        <p:nvSpPr>
          <p:cNvPr id="3" name="Content Placeholder 2"/>
          <p:cNvSpPr>
            <a:spLocks noGrp="1"/>
          </p:cNvSpPr>
          <p:nvPr>
            <p:ph idx="1"/>
          </p:nvPr>
        </p:nvSpPr>
        <p:spPr>
          <a:xfrm>
            <a:off x="141514" y="1066800"/>
            <a:ext cx="8839200" cy="5395016"/>
          </a:xfrm>
        </p:spPr>
        <p:txBody>
          <a:bodyPr>
            <a:noAutofit/>
          </a:bodyPr>
          <a:lstStyle/>
          <a:p>
            <a:r>
              <a:rPr lang="en-US" sz="2400" dirty="0"/>
              <a:t>Understanding of apparently significant long-term Sun-climate couplings and current regional impacts requires</a:t>
            </a:r>
          </a:p>
          <a:p>
            <a:pPr lvl="1"/>
            <a:r>
              <a:rPr lang="en-US" sz="1800" dirty="0"/>
              <a:t>improved absolute calibration of the observed total solar irradiance, and  </a:t>
            </a:r>
          </a:p>
          <a:p>
            <a:pPr lvl="1"/>
            <a:r>
              <a:rPr lang="en-US" sz="1800" dirty="0"/>
              <a:t>establishment of multi-decade records of the solar spectral irradiance, leading to</a:t>
            </a:r>
          </a:p>
          <a:p>
            <a:pPr lvl="1"/>
            <a:r>
              <a:rPr lang="en-US" sz="1800" dirty="0"/>
              <a:t>extension of the TSI and SSI components into to pre-instrumentation past by:</a:t>
            </a:r>
          </a:p>
          <a:p>
            <a:pPr lvl="2"/>
            <a:r>
              <a:rPr lang="en-US" sz="1400" dirty="0"/>
              <a:t>utilization the solar-stellar connection to expand the knowledgebase for possible solar variability patterns on time scales of years to decades.</a:t>
            </a:r>
          </a:p>
          <a:p>
            <a:pPr lvl="2"/>
            <a:r>
              <a:rPr lang="en-US" sz="1400" dirty="0"/>
              <a:t>improved understanding of the various climate proxies to create a uniform global climate history.</a:t>
            </a:r>
          </a:p>
          <a:p>
            <a:pPr lvl="2"/>
            <a:r>
              <a:rPr lang="en-US" sz="1400" dirty="0"/>
              <a:t>understanding how to translate empirical proxies of solar activity (such as </a:t>
            </a:r>
            <a:r>
              <a:rPr lang="en-US" sz="1400" dirty="0" err="1"/>
              <a:t>cosmogenic</a:t>
            </a:r>
            <a:r>
              <a:rPr lang="en-US" sz="1400" dirty="0"/>
              <a:t> </a:t>
            </a:r>
            <a:r>
              <a:rPr lang="en-US" sz="1400" dirty="0" err="1"/>
              <a:t>radionuclides</a:t>
            </a:r>
            <a:r>
              <a:rPr lang="en-US" sz="1400" dirty="0"/>
              <a:t> and historically-recorded sunspot numbers) into solar spectral irradiance (via heliospheric modulation of galactic cosmic rays and photospheric flux distributions of spots and faculae).</a:t>
            </a:r>
          </a:p>
          <a:p>
            <a:pPr lvl="2"/>
            <a:r>
              <a:rPr lang="en-US" sz="1400" dirty="0"/>
              <a:t>understanding differential impact of distinct parts of the solar spectral irradiance on different parts of the Earth’s regional climates and ocean circulation system.</a:t>
            </a:r>
          </a:p>
          <a:p>
            <a:pPr lvl="1"/>
            <a:r>
              <a:rPr lang="en-US" sz="1800" dirty="0"/>
              <a:t>With multi-century TSI and SSI data and heliospheric wind and field models in hand, attribution studies can be performed </a:t>
            </a:r>
          </a:p>
          <a:p>
            <a:pPr lvl="2"/>
            <a:r>
              <a:rPr lang="en-US" sz="1400" dirty="0"/>
              <a:t>to differentiate between irradiance and cosmic-ray effects, and</a:t>
            </a:r>
          </a:p>
          <a:p>
            <a:pPr lvl="2"/>
            <a:r>
              <a:rPr lang="en-US" sz="1400" dirty="0"/>
              <a:t>to establish the relative roles and couplings of top-down and bottom-up mechanisms compared to ‘internal’ drivers (such as volcanic eruptions).</a:t>
            </a:r>
          </a:p>
          <a:p>
            <a:endParaRPr lang="en-US" sz="2400"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sp>
        <p:nvSpPr>
          <p:cNvPr id="3" name="Text Placeholder 2"/>
          <p:cNvSpPr>
            <a:spLocks noGrp="1"/>
          </p:cNvSpPr>
          <p:nvPr>
            <p:ph type="body" idx="1"/>
          </p:nvPr>
        </p:nvSpPr>
        <p:spPr>
          <a:xfrm>
            <a:off x="722313" y="4006790"/>
            <a:ext cx="7772400" cy="400110"/>
          </a:xfrm>
        </p:spPr>
        <p:txBody>
          <a:bodyPr/>
          <a:lstStyle/>
          <a:p>
            <a:r>
              <a:rPr lang="en-US" dirty="0"/>
              <a:t>That’s All, Folks…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3340" name="Group 60"/>
          <p:cNvGraphicFramePr>
            <a:graphicFrameLocks noGrp="1"/>
          </p:cNvGraphicFramePr>
          <p:nvPr/>
        </p:nvGraphicFramePr>
        <p:xfrm>
          <a:off x="588863" y="959847"/>
          <a:ext cx="8071297" cy="5821592"/>
        </p:xfrm>
        <a:graphic>
          <a:graphicData uri="http://schemas.openxmlformats.org/drawingml/2006/table">
            <a:tbl>
              <a:tblPr/>
              <a:tblGrid>
                <a:gridCol w="1333395">
                  <a:extLst>
                    <a:ext uri="{9D8B030D-6E8A-4147-A177-3AD203B41FA5}">
                      <a16:colId xmlns:a16="http://schemas.microsoft.com/office/drawing/2014/main" val="20000"/>
                    </a:ext>
                  </a:extLst>
                </a:gridCol>
                <a:gridCol w="1187586">
                  <a:extLst>
                    <a:ext uri="{9D8B030D-6E8A-4147-A177-3AD203B41FA5}">
                      <a16:colId xmlns:a16="http://schemas.microsoft.com/office/drawing/2014/main" val="20001"/>
                    </a:ext>
                  </a:extLst>
                </a:gridCol>
                <a:gridCol w="1377270">
                  <a:extLst>
                    <a:ext uri="{9D8B030D-6E8A-4147-A177-3AD203B41FA5}">
                      <a16:colId xmlns:a16="http://schemas.microsoft.com/office/drawing/2014/main" val="20002"/>
                    </a:ext>
                  </a:extLst>
                </a:gridCol>
                <a:gridCol w="1338358">
                  <a:extLst>
                    <a:ext uri="{9D8B030D-6E8A-4147-A177-3AD203B41FA5}">
                      <a16:colId xmlns:a16="http://schemas.microsoft.com/office/drawing/2014/main" val="20003"/>
                    </a:ext>
                  </a:extLst>
                </a:gridCol>
                <a:gridCol w="1366699">
                  <a:extLst>
                    <a:ext uri="{9D8B030D-6E8A-4147-A177-3AD203B41FA5}">
                      <a16:colId xmlns:a16="http://schemas.microsoft.com/office/drawing/2014/main" val="20004"/>
                    </a:ext>
                  </a:extLst>
                </a:gridCol>
                <a:gridCol w="1467989">
                  <a:extLst>
                    <a:ext uri="{9D8B030D-6E8A-4147-A177-3AD203B41FA5}">
                      <a16:colId xmlns:a16="http://schemas.microsoft.com/office/drawing/2014/main" val="20005"/>
                    </a:ext>
                  </a:extLst>
                </a:gridCol>
              </a:tblGrid>
              <a:tr h="316746">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07" charset="0"/>
                          <a:ea typeface="ＭＳ Ｐゴシック" pitchFamily="-107" charset="-128"/>
                        </a:rPr>
                        <a:t>2007</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0" i="0" u="none" strike="noStrike" cap="none" normalizeH="0" baseline="0">
                          <a:ln>
                            <a:noFill/>
                          </a:ln>
                          <a:solidFill>
                            <a:srgbClr val="FF0000"/>
                          </a:solidFill>
                          <a:effectLst/>
                          <a:latin typeface="Times New Roman" pitchFamily="-107" charset="0"/>
                          <a:ea typeface="ＭＳ Ｐゴシック" pitchFamily="-107" charset="-128"/>
                        </a:rPr>
                        <a:t>2008</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0" i="0" u="none" strike="noStrike" cap="none" normalizeH="0" baseline="0">
                          <a:ln>
                            <a:noFill/>
                          </a:ln>
                          <a:solidFill>
                            <a:srgbClr val="FF0000"/>
                          </a:solidFill>
                          <a:effectLst/>
                          <a:latin typeface="Times New Roman" pitchFamily="-107" charset="0"/>
                          <a:ea typeface="ＭＳ Ｐゴシック" pitchFamily="-107" charset="-128"/>
                        </a:rPr>
                        <a:t>2009</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07" charset="0"/>
                          <a:ea typeface="ＭＳ Ｐゴシック" pitchFamily="-107" charset="-128"/>
                        </a:rPr>
                        <a:t>2010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07" charset="0"/>
                          <a:ea typeface="ＭＳ Ｐゴシック" pitchFamily="-107" charset="-128"/>
                        </a:rPr>
                        <a:t>2011</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07" charset="0"/>
                          <a:ea typeface="ＭＳ Ｐゴシック" pitchFamily="-107" charset="-128"/>
                        </a:rPr>
                        <a:t>2013</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4542">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rPr>
                        <a:t>Magnetic Connection of Photosphere and Low Corona</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rPr>
                        <a:t>Properties of the Solar Dynamo that affect Irradiance and Active Regions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rPr>
                        <a:t>Behavior of the </a:t>
                      </a:r>
                      <a:r>
                        <a:rPr kumimoji="0" lang="en-US" sz="1100" b="0" i="0" u="none" strike="noStrike" cap="none" normalizeH="0" baseline="0" dirty="0" err="1">
                          <a:ln>
                            <a:noFill/>
                          </a:ln>
                          <a:solidFill>
                            <a:schemeClr val="tx1"/>
                          </a:solidFill>
                          <a:effectLst/>
                          <a:latin typeface="Arial"/>
                          <a:ea typeface="ＭＳ Ｐゴシック" pitchFamily="-107" charset="-128"/>
                        </a:rPr>
                        <a:t>Plasmasphere</a:t>
                      </a:r>
                      <a:r>
                        <a:rPr kumimoji="0" lang="en-US" sz="1100" b="0" i="0" u="none" strike="noStrike" cap="none" normalizeH="0" baseline="0" dirty="0">
                          <a:ln>
                            <a:noFill/>
                          </a:ln>
                          <a:solidFill>
                            <a:schemeClr val="tx1"/>
                          </a:solidFill>
                          <a:effectLst/>
                          <a:latin typeface="Arial"/>
                          <a:ea typeface="ＭＳ Ｐゴシック" pitchFamily="-107" charset="-128"/>
                        </a:rPr>
                        <a:t> and its Influence on the </a:t>
                      </a:r>
                      <a:r>
                        <a:rPr kumimoji="0" lang="en-US" sz="1100" b="0" i="0" u="none" strike="noStrike" cap="none" normalizeH="0" baseline="0" dirty="0" err="1">
                          <a:ln>
                            <a:noFill/>
                          </a:ln>
                          <a:solidFill>
                            <a:schemeClr val="tx1"/>
                          </a:solidFill>
                          <a:effectLst/>
                          <a:latin typeface="Arial"/>
                          <a:ea typeface="ＭＳ Ｐゴシック" pitchFamily="-107" charset="-128"/>
                        </a:rPr>
                        <a:t>Iono</a:t>
                      </a:r>
                      <a:r>
                        <a:rPr kumimoji="0" lang="en-US" sz="1100" b="0" i="0" u="none" strike="noStrike" cap="none" normalizeH="0" baseline="0" dirty="0">
                          <a:ln>
                            <a:noFill/>
                          </a:ln>
                          <a:solidFill>
                            <a:schemeClr val="tx1"/>
                          </a:solidFill>
                          <a:effectLst/>
                          <a:latin typeface="Arial"/>
                          <a:ea typeface="ＭＳ Ｐゴシック" pitchFamily="-107" charset="-128"/>
                        </a:rPr>
                        <a:t>-/Magnetosphere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rPr>
                        <a:t>Jets in the Solar Atmosphere and their Effects in the </a:t>
                      </a:r>
                      <a:r>
                        <a:rPr kumimoji="0" lang="en-US" sz="1100" b="0" i="0" u="none" strike="noStrike" cap="none" normalizeH="0" baseline="0" dirty="0" err="1">
                          <a:ln>
                            <a:noFill/>
                          </a:ln>
                          <a:solidFill>
                            <a:schemeClr val="tx1"/>
                          </a:solidFill>
                          <a:effectLst/>
                          <a:latin typeface="Arial"/>
                          <a:ea typeface="ＭＳ Ｐゴシック" pitchFamily="-107" charset="-128"/>
                        </a:rPr>
                        <a:t>Heliosphere</a:t>
                      </a:r>
                      <a:endParaRPr kumimoji="0" lang="en-US" sz="1100" b="0" i="0" u="none" strike="noStrike" cap="none" normalizeH="0" baseline="0" dirty="0">
                        <a:ln>
                          <a:noFill/>
                        </a:ln>
                        <a:solidFill>
                          <a:schemeClr val="tx1"/>
                        </a:solidFill>
                        <a:effectLst/>
                        <a:latin typeface="Arial"/>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Interaction between the </a:t>
                      </a:r>
                      <a:r>
                        <a:rPr kumimoji="0" lang="en-US" sz="1100" b="0" i="0" u="none" strike="noStrike" cap="none" normalizeH="0" baseline="0" dirty="0" err="1">
                          <a:ln>
                            <a:noFill/>
                          </a:ln>
                          <a:solidFill>
                            <a:schemeClr val="tx1"/>
                          </a:solidFill>
                          <a:effectLst/>
                          <a:latin typeface="Arial"/>
                          <a:ea typeface="ＭＳ Ｐゴシック" pitchFamily="-107" charset="-128"/>
                          <a:cs typeface="Arial" charset="0"/>
                        </a:rPr>
                        <a:t>magnetotail</a:t>
                      </a: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 and the inner magnetosphere and the impact of that interaction on the radiation belt environment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0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err="1">
                          <a:ln>
                            <a:noFill/>
                          </a:ln>
                          <a:solidFill>
                            <a:schemeClr val="tx1"/>
                          </a:solidFill>
                          <a:effectLst/>
                          <a:latin typeface="Arial" charset="0"/>
                          <a:ea typeface="ＭＳ Ｐゴシック" pitchFamily="-107" charset="-128"/>
                          <a:cs typeface="Arial" charset="0"/>
                        </a:rPr>
                        <a:t>Thermospheric</a:t>
                      </a:r>
                      <a:r>
                        <a:rPr kumimoji="0" lang="en-US" sz="1200" b="0" i="0" u="none" strike="noStrike" cap="none" normalizeH="0" baseline="0" dirty="0">
                          <a:ln>
                            <a:noFill/>
                          </a:ln>
                          <a:solidFill>
                            <a:schemeClr val="tx1"/>
                          </a:solidFill>
                          <a:effectLst/>
                          <a:latin typeface="Arial" charset="0"/>
                          <a:ea typeface="ＭＳ Ｐゴシック" pitchFamily="-107" charset="-128"/>
                          <a:cs typeface="Arial" charset="0"/>
                        </a:rPr>
                        <a:t> wind dynamics during geomagnetic storms and their influence on the coupled </a:t>
                      </a:r>
                      <a:br>
                        <a:rPr kumimoji="0" lang="en-US" sz="1200" b="0" i="0" u="none" strike="noStrike" cap="none" normalizeH="0" baseline="0" dirty="0">
                          <a:ln>
                            <a:noFill/>
                          </a:ln>
                          <a:solidFill>
                            <a:schemeClr val="tx1"/>
                          </a:solidFill>
                          <a:effectLst/>
                          <a:latin typeface="Arial" charset="0"/>
                          <a:ea typeface="ＭＳ Ｐゴシック" pitchFamily="-107" charset="-128"/>
                          <a:cs typeface="Arial" charset="0"/>
                        </a:rPr>
                      </a:br>
                      <a:r>
                        <a:rPr kumimoji="0" lang="en-US" sz="1200" b="0" i="0" u="none" strike="noStrike" cap="none" normalizeH="0" baseline="0" dirty="0">
                          <a:ln>
                            <a:noFill/>
                          </a:ln>
                          <a:solidFill>
                            <a:schemeClr val="tx1"/>
                          </a:solidFill>
                          <a:effectLst/>
                          <a:latin typeface="Arial" charset="0"/>
                          <a:ea typeface="ＭＳ Ｐゴシック" pitchFamily="-107" charset="-128"/>
                          <a:cs typeface="Arial" charset="0"/>
                        </a:rPr>
                        <a:t>M-I-T system </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8888"/>
                        </a:gs>
                        <a:gs pos="100000">
                          <a:srgbClr val="00C1F0"/>
                        </a:gs>
                        <a:gs pos="25000">
                          <a:srgbClr val="FF8888"/>
                        </a:gs>
                      </a:gsLst>
                      <a:lin ang="16200000" scaled="0"/>
                      <a:tileRect/>
                    </a:gradFill>
                  </a:tcPr>
                </a:tc>
                <a:extLst>
                  <a:ext uri="{0D108BD9-81ED-4DB2-BD59-A6C34878D82A}">
                    <a16:rowId xmlns:a16="http://schemas.microsoft.com/office/drawing/2014/main" val="10001"/>
                  </a:ext>
                </a:extLst>
              </a:tr>
              <a:tr h="1029424">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rPr>
                        <a:t>Modulation of Galactic Cosmic Rays,… due to Long-term Solar Activity</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rPr>
                        <a:t>Use Inner </a:t>
                      </a:r>
                      <a:r>
                        <a:rPr kumimoji="0" lang="en-US" sz="1100" b="0" i="0" u="none" strike="noStrike" cap="none" normalizeH="0" baseline="0" dirty="0" err="1">
                          <a:ln>
                            <a:noFill/>
                          </a:ln>
                          <a:solidFill>
                            <a:schemeClr val="tx1"/>
                          </a:solidFill>
                          <a:effectLst/>
                          <a:latin typeface="Arial"/>
                          <a:ea typeface="ＭＳ Ｐゴシック" pitchFamily="-107" charset="-128"/>
                        </a:rPr>
                        <a:t>Heliosphere</a:t>
                      </a:r>
                      <a:r>
                        <a:rPr kumimoji="0" lang="en-US" sz="1100" b="0" i="0" u="none" strike="noStrike" cap="none" normalizeH="0" baseline="0" dirty="0">
                          <a:ln>
                            <a:noFill/>
                          </a:ln>
                          <a:solidFill>
                            <a:schemeClr val="tx1"/>
                          </a:solidFill>
                          <a:effectLst/>
                          <a:latin typeface="Arial"/>
                          <a:ea typeface="ＭＳ Ｐゴシック" pitchFamily="-107" charset="-128"/>
                        </a:rPr>
                        <a:t> Obs. to Better Constrain CME and SEP Models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Origin and Nature of the Slow Solar Wind, and its effect on </a:t>
                      </a:r>
                      <a:r>
                        <a:rPr kumimoji="0" lang="en-US" sz="1100" b="0" i="0" u="none" strike="noStrike" cap="none" normalizeH="0" baseline="0" dirty="0" err="1">
                          <a:ln>
                            <a:noFill/>
                          </a:ln>
                          <a:solidFill>
                            <a:schemeClr val="tx1"/>
                          </a:solidFill>
                          <a:effectLst/>
                          <a:latin typeface="Arial"/>
                          <a:ea typeface="ＭＳ Ｐゴシック" pitchFamily="-107" charset="-128"/>
                          <a:cs typeface="Arial" charset="0"/>
                        </a:rPr>
                        <a:t>Helio</a:t>
                      </a: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 Structures,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and SEP Transport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Factors that Control the Highly Variable Intensity and Evolution of Solar Particle Events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Atmosphere-Ionosphere Coupling During Stratospheric Sudden </a:t>
                      </a:r>
                      <a:r>
                        <a:rPr kumimoji="0" lang="en-US" sz="1100" b="0" i="0" u="none" strike="noStrike" cap="none" normalizeH="0" baseline="0" dirty="0" err="1">
                          <a:ln>
                            <a:noFill/>
                          </a:ln>
                          <a:solidFill>
                            <a:schemeClr val="tx1"/>
                          </a:solidFill>
                          <a:effectLst/>
                          <a:latin typeface="Arial"/>
                          <a:ea typeface="ＭＳ Ｐゴシック" pitchFamily="-107" charset="-128"/>
                          <a:cs typeface="Arial" charset="0"/>
                        </a:rPr>
                        <a:t>Warmings</a:t>
                      </a:r>
                      <a:endParaRPr kumimoji="0" lang="en-US" sz="1100" b="0" i="0" u="none" strike="noStrike" cap="none" normalizeH="0" baseline="0" dirty="0">
                        <a:ln>
                          <a:noFill/>
                        </a:ln>
                        <a:solidFill>
                          <a:schemeClr val="tx1"/>
                        </a:solidFill>
                        <a:effectLst/>
                        <a:latin typeface="Arial"/>
                        <a:ea typeface="ＭＳ Ｐゴシック" pitchFamily="-107" charset="-128"/>
                        <a:cs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8888"/>
                        </a:gs>
                        <a:gs pos="100000">
                          <a:srgbClr val="00C1F0"/>
                        </a:gs>
                        <a:gs pos="75000">
                          <a:srgbClr val="FF8888"/>
                        </a:gs>
                      </a:gsLst>
                      <a:lin ang="5400000" scaled="0"/>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07" charset="-128"/>
                          <a:cs typeface="Arial" charset="0"/>
                        </a:rPr>
                        <a:t>Connection between Solar Interplanetary Structures and the response of Earth’s radiation belts</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100000">
                          <a:srgbClr val="00C1F0"/>
                        </a:gs>
                        <a:gs pos="25000">
                          <a:srgbClr val="FFC000"/>
                        </a:gs>
                        <a:gs pos="50000">
                          <a:srgbClr val="00C1F0"/>
                        </a:gs>
                      </a:gsLst>
                      <a:lin ang="5400000" scaled="0"/>
                      <a:tileRect/>
                    </a:gradFill>
                  </a:tcPr>
                </a:tc>
                <a:extLst>
                  <a:ext uri="{0D108BD9-81ED-4DB2-BD59-A6C34878D82A}">
                    <a16:rowId xmlns:a16="http://schemas.microsoft.com/office/drawing/2014/main" val="10002"/>
                  </a:ext>
                </a:extLst>
              </a:tr>
              <a:tr h="732474">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a:ln>
                            <a:noFill/>
                          </a:ln>
                          <a:solidFill>
                            <a:schemeClr val="tx1"/>
                          </a:solidFill>
                          <a:effectLst/>
                          <a:latin typeface="Arial"/>
                          <a:ea typeface="ＭＳ Ｐゴシック" pitchFamily="-107" charset="-128"/>
                        </a:rPr>
                        <a:t>Daily Variability in the Thermosphere and Ionosphere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Integrate Non-MHD/Kinetic Effects into Global Models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Plasma-Neutral Gas Coupling</a:t>
                      </a:r>
                    </a:p>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a:ea typeface="ＭＳ Ｐゴシック" pitchFamily="-107" charset="-128"/>
                        <a:cs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Incorporating Plasma Waves in Models of the Radiation Belts and Ring Current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a:ea typeface="ＭＳ Ｐゴシック" pitchFamily="-107" charset="-128"/>
                        </a:rPr>
                        <a:t>Flare Dynamics in the Lower Solar Atmosphere</a:t>
                      </a:r>
                    </a:p>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a:ea typeface="ＭＳ Ｐゴシック" pitchFamily="-107" charset="-128"/>
                        <a:cs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gs>
                        <a:gs pos="75000">
                          <a:srgbClr val="FFA51D">
                            <a:alpha val="0"/>
                          </a:srgbClr>
                        </a:gs>
                        <a:gs pos="100000">
                          <a:srgbClr val="008000"/>
                        </a:gs>
                        <a:gs pos="73000">
                          <a:srgbClr val="FFC000"/>
                        </a:gs>
                      </a:gsLst>
                      <a:lin ang="5400000" scaled="0"/>
                      <a:tileRect/>
                    </a:grad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ＭＳ Ｐゴシック" pitchFamily="-107" charset="-128"/>
                          <a:cs typeface="Arial" charset="0"/>
                        </a:rPr>
                        <a:t>Magnetic Flux Ropes from the Sun to the </a:t>
                      </a:r>
                      <a:r>
                        <a:rPr kumimoji="0" lang="en-US" sz="1100" b="0" i="0" u="none" strike="noStrike" cap="none" normalizeH="0" baseline="0" dirty="0" err="1">
                          <a:ln>
                            <a:noFill/>
                          </a:ln>
                          <a:solidFill>
                            <a:schemeClr val="tx1"/>
                          </a:solidFill>
                          <a:effectLst/>
                          <a:latin typeface="Arial" charset="0"/>
                          <a:ea typeface="ＭＳ Ｐゴシック" pitchFamily="-107" charset="-128"/>
                          <a:cs typeface="Arial" charset="0"/>
                        </a:rPr>
                        <a:t>Heliosphere</a:t>
                      </a:r>
                      <a:endParaRPr kumimoji="0" lang="en-US" sz="1100" b="0" i="0" u="none" strike="noStrike" cap="none" normalizeH="0" baseline="0" dirty="0">
                        <a:ln>
                          <a:noFill/>
                        </a:ln>
                        <a:solidFill>
                          <a:schemeClr val="tx1"/>
                        </a:solidFill>
                        <a:effectLst/>
                        <a:latin typeface="Arial" charset="0"/>
                        <a:ea typeface="ＭＳ Ｐゴシック" pitchFamily="-107" charset="-128"/>
                        <a:cs typeface="Arial" charset="0"/>
                      </a:endParaRP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gs>
                        <a:gs pos="100000">
                          <a:srgbClr val="008000"/>
                        </a:gs>
                        <a:gs pos="60000">
                          <a:srgbClr val="FFC000"/>
                        </a:gs>
                      </a:gsLst>
                      <a:lin ang="5400000" scaled="0"/>
                      <a:tileRect/>
                    </a:gradFill>
                  </a:tcPr>
                </a:tc>
                <a:extLst>
                  <a:ext uri="{0D108BD9-81ED-4DB2-BD59-A6C34878D82A}">
                    <a16:rowId xmlns:a16="http://schemas.microsoft.com/office/drawing/2014/main" val="10003"/>
                  </a:ext>
                </a:extLst>
              </a:tr>
              <a:tr h="1124886">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a:ln>
                            <a:noFill/>
                          </a:ln>
                          <a:solidFill>
                            <a:schemeClr val="tx1"/>
                          </a:solidFill>
                          <a:effectLst/>
                          <a:latin typeface="Arial"/>
                          <a:ea typeface="ＭＳ Ｐゴシック" pitchFamily="-107" charset="-128"/>
                        </a:rPr>
                        <a:t>Combined Modelling of Loss, Acceleration, and Transport of Magnetospheric Electrons, Protons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Response of ITM Composition and Temperature due to Solar XUV and Energetic Particle Variation</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Predict the Onset and Space Weather Impacts of Fast </a:t>
                      </a:r>
                      <a:r>
                        <a:rPr kumimoji="0" lang="en-US" sz="1100" b="0" i="0" u="none" strike="noStrike" cap="none" normalizeH="0" baseline="0" dirty="0" err="1">
                          <a:ln>
                            <a:noFill/>
                          </a:ln>
                          <a:solidFill>
                            <a:schemeClr val="tx1"/>
                          </a:solidFill>
                          <a:effectLst/>
                          <a:latin typeface="Arial"/>
                          <a:ea typeface="ＭＳ Ｐゴシック" pitchFamily="-107" charset="-128"/>
                          <a:cs typeface="Arial" charset="0"/>
                        </a:rPr>
                        <a:t>CMEs</a:t>
                      </a: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/Eruptive Flares</a:t>
                      </a:r>
                    </a:p>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a:ea typeface="ＭＳ Ｐゴシック" pitchFamily="-107" charset="-128"/>
                        <a:cs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Low-To Mid-Latitude </a:t>
                      </a:r>
                      <a:r>
                        <a:rPr kumimoji="0" lang="en-US" sz="1100" b="0" i="0" u="none" strike="noStrike" cap="none" normalizeH="0" baseline="0" dirty="0" err="1">
                          <a:ln>
                            <a:noFill/>
                          </a:ln>
                          <a:solidFill>
                            <a:schemeClr val="tx1"/>
                          </a:solidFill>
                          <a:effectLst/>
                          <a:latin typeface="Arial"/>
                          <a:ea typeface="ＭＳ Ｐゴシック" pitchFamily="-107" charset="-128"/>
                          <a:cs typeface="Arial" charset="0"/>
                        </a:rPr>
                        <a:t>Ionospheric</a:t>
                      </a:r>
                      <a:r>
                        <a:rPr kumimoji="0" lang="en-US" sz="1100" b="0" i="0" u="none" strike="noStrike" cap="none" normalizeH="0" baseline="0" dirty="0">
                          <a:ln>
                            <a:noFill/>
                          </a:ln>
                          <a:solidFill>
                            <a:schemeClr val="tx1"/>
                          </a:solidFill>
                          <a:effectLst/>
                          <a:latin typeface="Arial"/>
                          <a:ea typeface="ＭＳ Ｐゴシック" pitchFamily="-107" charset="-128"/>
                          <a:cs typeface="Arial" charset="0"/>
                        </a:rPr>
                        <a:t> Irregularities and Turbulence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a:ea typeface="ＭＳ Ｐゴシック" pitchFamily="-107" charset="-128"/>
                        <a:cs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07" charset="-128"/>
                          <a:cs typeface="Arial" charset="0"/>
                        </a:rPr>
                        <a:t>Short term solar/ atmospheric variability and climate</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2C2"/>
                    </a:solidFill>
                  </a:tcPr>
                </a:tc>
                <a:extLst>
                  <a:ext uri="{0D108BD9-81ED-4DB2-BD59-A6C34878D82A}">
                    <a16:rowId xmlns:a16="http://schemas.microsoft.com/office/drawing/2014/main" val="10004"/>
                  </a:ext>
                </a:extLst>
              </a:tr>
              <a:tr h="791864">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a:ln>
                            <a:noFill/>
                          </a:ln>
                          <a:solidFill>
                            <a:schemeClr val="tx1"/>
                          </a:solidFill>
                          <a:effectLst/>
                          <a:latin typeface="Arial"/>
                          <a:ea typeface="ＭＳ Ｐゴシック" pitchFamily="-107" charset="-128"/>
                        </a:rPr>
                        <a:t>Prediction of the Interplanetary Magnetic Field Vector Bz at L1</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100" b="0" i="0" u="none" strike="noStrike" cap="none" normalizeH="0" baseline="0">
                        <a:ln>
                          <a:noFill/>
                        </a:ln>
                        <a:solidFill>
                          <a:schemeClr val="tx1"/>
                        </a:solidFill>
                        <a:effectLst/>
                        <a:latin typeface="Arial"/>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rPr>
                        <a:t>The Sun-Climate Strategic Theme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a:ea typeface="ＭＳ Ｐゴシック" pitchFamily="-107" charset="-128"/>
                        </a:rPr>
                        <a:t>The Sun-Climate Strategic Theme</a:t>
                      </a:r>
                    </a:p>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0" i="0" u="none" strike="noStrike" cap="none" normalizeH="0" baseline="0" dirty="0">
                          <a:ln>
                            <a:noFill/>
                          </a:ln>
                          <a:solidFill>
                            <a:schemeClr val="tx1"/>
                          </a:solidFill>
                          <a:effectLst/>
                          <a:latin typeface="Arial"/>
                          <a:ea typeface="ＭＳ Ｐゴシック" pitchFamily="-107" charset="-128"/>
                        </a:rPr>
                        <a:t>The Sun-Climate Strategic Theme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1C1"/>
                    </a:solid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180" name="Text Box 44"/>
          <p:cNvSpPr txBox="1">
            <a:spLocks noChangeArrowheads="1"/>
          </p:cNvSpPr>
          <p:nvPr/>
        </p:nvSpPr>
        <p:spPr bwMode="auto">
          <a:xfrm>
            <a:off x="1687291" y="238125"/>
            <a:ext cx="6750316" cy="646331"/>
          </a:xfrm>
          <a:prstGeom prst="rect">
            <a:avLst/>
          </a:prstGeom>
          <a:noFill/>
          <a:ln w="9525">
            <a:noFill/>
            <a:miter lim="800000"/>
            <a:headEnd/>
            <a:tailEnd/>
          </a:ln>
        </p:spPr>
        <p:txBody>
          <a:bodyPr wrap="none">
            <a:prstTxWarp prst="textNoShape">
              <a:avLst/>
            </a:prstTxWarp>
            <a:spAutoFit/>
          </a:bodyPr>
          <a:lstStyle/>
          <a:p>
            <a:r>
              <a:rPr lang="en-US" sz="3600" dirty="0">
                <a:solidFill>
                  <a:srgbClr val="FFFF00"/>
                </a:solidFill>
              </a:rPr>
              <a:t>LWS Focus Topics (Updated)</a:t>
            </a:r>
            <a:endParaRPr lang="en-US" sz="40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1050323" y="4817706"/>
            <a:ext cx="7718425" cy="1471172"/>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3"/>
              </a:buBlip>
            </a:pPr>
            <a:r>
              <a:rPr lang="en-US" sz="2000" dirty="0">
                <a:solidFill>
                  <a:srgbClr val="0000FF"/>
                </a:solidFill>
                <a:latin typeface="Arial" charset="0"/>
              </a:rPr>
              <a:t>Sun-Climate Theme</a:t>
            </a:r>
          </a:p>
          <a:p>
            <a:pPr marL="742950" lvl="1" indent="-285750" eaLnBrk="1" hangingPunct="1">
              <a:spcBef>
                <a:spcPct val="20000"/>
              </a:spcBef>
              <a:buClr>
                <a:srgbClr val="990709"/>
              </a:buClr>
              <a:buBlip>
                <a:blip r:embed="rId4"/>
              </a:buBlip>
            </a:pPr>
            <a:r>
              <a:rPr lang="en-US" sz="1800" i="1" dirty="0">
                <a:latin typeface="Arial" charset="0"/>
              </a:rPr>
              <a:t> 23 proposals, 6 funded, average $132 K</a:t>
            </a:r>
          </a:p>
          <a:p>
            <a:pPr marL="341313" indent="-341313" eaLnBrk="1" hangingPunct="1">
              <a:spcBef>
                <a:spcPct val="20000"/>
              </a:spcBef>
              <a:buClr>
                <a:srgbClr val="DDC428"/>
              </a:buClr>
              <a:buBlip>
                <a:blip r:embed="rId3"/>
              </a:buBlip>
            </a:pPr>
            <a:r>
              <a:rPr lang="en-US" sz="2000" dirty="0">
                <a:solidFill>
                  <a:srgbClr val="0000FF"/>
                </a:solidFill>
                <a:latin typeface="Arial" charset="0"/>
              </a:rPr>
              <a:t>Workshops</a:t>
            </a:r>
          </a:p>
          <a:p>
            <a:pPr marL="742950" lvl="1" indent="-285750" eaLnBrk="1" hangingPunct="1">
              <a:spcBef>
                <a:spcPct val="20000"/>
              </a:spcBef>
              <a:buClr>
                <a:srgbClr val="990709"/>
              </a:buClr>
              <a:buBlip>
                <a:blip r:embed="rId4"/>
              </a:buBlip>
            </a:pPr>
            <a:r>
              <a:rPr lang="en-US" sz="2000" i="1" dirty="0">
                <a:latin typeface="Arial" charset="0"/>
              </a:rPr>
              <a:t>	4</a:t>
            </a:r>
            <a:r>
              <a:rPr lang="en-US" sz="1800" i="1" dirty="0">
                <a:latin typeface="Arial" charset="0"/>
              </a:rPr>
              <a:t> proposals, 3 funded, average $19 K</a:t>
            </a:r>
          </a:p>
        </p:txBody>
      </p:sp>
      <p:sp>
        <p:nvSpPr>
          <p:cNvPr id="6147" name="Rectangle 5"/>
          <p:cNvSpPr>
            <a:spLocks noChangeArrowheads="1"/>
          </p:cNvSpPr>
          <p:nvPr/>
        </p:nvSpPr>
        <p:spPr bwMode="auto">
          <a:xfrm>
            <a:off x="1046163" y="1169988"/>
            <a:ext cx="7705725" cy="3397854"/>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3"/>
              </a:buBlip>
            </a:pPr>
            <a:r>
              <a:rPr lang="en-US" sz="2400" dirty="0">
                <a:solidFill>
                  <a:srgbClr val="0000FF"/>
                </a:solidFill>
                <a:latin typeface="Arial" charset="0"/>
              </a:rPr>
              <a:t>3 New Focus Teams in 2012</a:t>
            </a:r>
          </a:p>
          <a:p>
            <a:pPr marL="742950" lvl="1" indent="-285750" eaLnBrk="1" hangingPunct="1">
              <a:spcBef>
                <a:spcPct val="20000"/>
              </a:spcBef>
              <a:buClr>
                <a:srgbClr val="990709"/>
              </a:buClr>
              <a:buFontTx/>
              <a:buBlip>
                <a:blip r:embed="rId4"/>
              </a:buBlip>
            </a:pPr>
            <a:r>
              <a:rPr lang="en-US" sz="1800" dirty="0">
                <a:solidFill>
                  <a:srgbClr val="0000FF"/>
                </a:solidFill>
                <a:latin typeface="Arial" charset="0"/>
              </a:rPr>
              <a:t>Flare Dynamics in the Lower Solar Atmosphere.</a:t>
            </a:r>
            <a:r>
              <a:rPr lang="en-US" sz="1800" i="1" dirty="0">
                <a:latin typeface="Arial" charset="0"/>
              </a:rPr>
              <a:t> 30 proposals, 3 non-compliant, 6 funded, average $144 K</a:t>
            </a:r>
            <a:br>
              <a:rPr lang="en-US" sz="1800" i="1" dirty="0">
                <a:latin typeface="Arial" charset="0"/>
              </a:rPr>
            </a:br>
            <a:r>
              <a:rPr lang="en-US" sz="1800" i="1" dirty="0">
                <a:latin typeface="Arial" charset="0"/>
              </a:rPr>
              <a:t>Team lead: </a:t>
            </a:r>
            <a:r>
              <a:rPr lang="en-US" sz="1800" i="1" dirty="0" err="1">
                <a:latin typeface="Arial" charset="0"/>
              </a:rPr>
              <a:t>Haimin</a:t>
            </a:r>
            <a:r>
              <a:rPr lang="en-US" sz="1800" i="1" dirty="0">
                <a:latin typeface="Arial" charset="0"/>
              </a:rPr>
              <a:t> Wang, NJIT</a:t>
            </a:r>
          </a:p>
          <a:p>
            <a:pPr marL="742950" lvl="1" indent="-285750" eaLnBrk="1" hangingPunct="1">
              <a:spcBef>
                <a:spcPct val="20000"/>
              </a:spcBef>
              <a:buClr>
                <a:srgbClr val="990709"/>
              </a:buClr>
              <a:buFontTx/>
              <a:buBlip>
                <a:blip r:embed="rId4"/>
              </a:buBlip>
            </a:pPr>
            <a:r>
              <a:rPr lang="en-US" sz="1800" dirty="0">
                <a:solidFill>
                  <a:srgbClr val="0000FF"/>
                </a:solidFill>
                <a:latin typeface="Arial" charset="0"/>
              </a:rPr>
              <a:t>Interaction Between the </a:t>
            </a:r>
            <a:r>
              <a:rPr lang="en-US" sz="1800" dirty="0" err="1">
                <a:solidFill>
                  <a:srgbClr val="0000FF"/>
                </a:solidFill>
                <a:latin typeface="Arial" charset="0"/>
              </a:rPr>
              <a:t>Magnetotail</a:t>
            </a:r>
            <a:r>
              <a:rPr lang="en-US" sz="1800" dirty="0">
                <a:solidFill>
                  <a:srgbClr val="0000FF"/>
                </a:solidFill>
                <a:latin typeface="Arial" charset="0"/>
              </a:rPr>
              <a:t> and the Inner Magnetosphere and its Impacts on the Radiation Belt Environment. </a:t>
            </a:r>
            <a:r>
              <a:rPr lang="en-US" sz="1800" i="1" dirty="0">
                <a:latin typeface="Arial" charset="0"/>
              </a:rPr>
              <a:t>52 proposals, 4 non-compliant, 7 funded, average $134 K </a:t>
            </a:r>
            <a:br>
              <a:rPr lang="en-US" sz="1800" i="1" dirty="0">
                <a:latin typeface="Arial" charset="0"/>
              </a:rPr>
            </a:br>
            <a:r>
              <a:rPr lang="en-US" sz="1800" i="1" dirty="0">
                <a:latin typeface="Arial" charset="0"/>
              </a:rPr>
              <a:t>Team lead: Frank </a:t>
            </a:r>
            <a:r>
              <a:rPr lang="en-US" sz="1800" i="1" dirty="0" err="1">
                <a:latin typeface="Arial" charset="0"/>
              </a:rPr>
              <a:t>Toffolette</a:t>
            </a:r>
            <a:r>
              <a:rPr lang="en-US" sz="1800" i="1" dirty="0">
                <a:latin typeface="Arial" charset="0"/>
              </a:rPr>
              <a:t>, Rice Univ.</a:t>
            </a:r>
          </a:p>
          <a:p>
            <a:pPr marL="742950" lvl="1" indent="-285750" eaLnBrk="1" hangingPunct="1">
              <a:spcBef>
                <a:spcPct val="20000"/>
              </a:spcBef>
              <a:buClr>
                <a:srgbClr val="990709"/>
              </a:buClr>
              <a:buFont typeface="Wingdings" pitchFamily="-32" charset="2"/>
              <a:buBlip>
                <a:blip r:embed="rId4"/>
              </a:buBlip>
            </a:pPr>
            <a:r>
              <a:rPr lang="en-US" sz="1800" dirty="0">
                <a:solidFill>
                  <a:srgbClr val="0000FF"/>
                </a:solidFill>
                <a:latin typeface="Arial" charset="0"/>
              </a:rPr>
              <a:t>Atmosphere-Ionosphere Coupling During Stratospheric Sudden </a:t>
            </a:r>
            <a:r>
              <a:rPr lang="en-US" sz="1800" dirty="0" err="1">
                <a:solidFill>
                  <a:srgbClr val="0000FF"/>
                </a:solidFill>
                <a:latin typeface="Arial" charset="0"/>
              </a:rPr>
              <a:t>Warmings</a:t>
            </a:r>
            <a:r>
              <a:rPr lang="en-US" sz="1800" dirty="0">
                <a:solidFill>
                  <a:srgbClr val="0000FF"/>
                </a:solidFill>
                <a:latin typeface="Arial" charset="0"/>
              </a:rPr>
              <a:t>. </a:t>
            </a:r>
            <a:r>
              <a:rPr lang="en-US" sz="1800" i="1" dirty="0">
                <a:latin typeface="Arial" charset="0"/>
              </a:rPr>
              <a:t>20 proposals, 8 funded (some partial), average $97 K</a:t>
            </a:r>
            <a:br>
              <a:rPr lang="en-US" sz="1800" i="1" dirty="0">
                <a:latin typeface="Arial" charset="0"/>
              </a:rPr>
            </a:br>
            <a:r>
              <a:rPr lang="en-US" sz="1800" i="1" dirty="0">
                <a:latin typeface="Arial" charset="0"/>
              </a:rPr>
              <a:t>Team lead: Larisa </a:t>
            </a:r>
            <a:r>
              <a:rPr lang="en-US" sz="1800" i="1" dirty="0" err="1">
                <a:latin typeface="Arial" charset="0"/>
              </a:rPr>
              <a:t>Goncharenko</a:t>
            </a:r>
            <a:r>
              <a:rPr lang="en-US" sz="1800" i="1" dirty="0">
                <a:latin typeface="Arial" charset="0"/>
              </a:rPr>
              <a:t>, MIT Haystack</a:t>
            </a:r>
          </a:p>
        </p:txBody>
      </p:sp>
      <p:sp>
        <p:nvSpPr>
          <p:cNvPr id="4" name="Rectangle 3"/>
          <p:cNvSpPr/>
          <p:nvPr/>
        </p:nvSpPr>
        <p:spPr>
          <a:xfrm>
            <a:off x="1736488" y="246577"/>
            <a:ext cx="6668327" cy="646331"/>
          </a:xfrm>
          <a:prstGeom prst="rect">
            <a:avLst/>
          </a:prstGeom>
        </p:spPr>
        <p:txBody>
          <a:bodyPr wrap="square">
            <a:spAutoFit/>
          </a:bodyPr>
          <a:lstStyle/>
          <a:p>
            <a:pPr algn="ctr"/>
            <a:r>
              <a:rPr lang="en-US" sz="3600" b="1" dirty="0">
                <a:solidFill>
                  <a:srgbClr val="FFFF00"/>
                </a:solidFill>
                <a:latin typeface="+mj-lt"/>
              </a:rPr>
              <a:t>Proposals and Awards 2012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826" y="1163554"/>
            <a:ext cx="8367623" cy="6703374"/>
          </a:xfrm>
          <a:ln>
            <a:noFill/>
          </a:ln>
        </p:spPr>
        <p:txBody>
          <a:bodyPr/>
          <a:lstStyle/>
          <a:p>
            <a:r>
              <a:rPr lang="en-US" b="1" dirty="0"/>
              <a:t>New opportunity for development of Strategic Capabilities addressing goals of the LWS and NSWP programs.   </a:t>
            </a:r>
          </a:p>
          <a:p>
            <a:pPr lvl="2"/>
            <a:r>
              <a:rPr lang="en-US" sz="1800" dirty="0"/>
              <a:t>Funding (~$4 M) to start in FY2013  </a:t>
            </a:r>
          </a:p>
          <a:p>
            <a:pPr lvl="2"/>
            <a:r>
              <a:rPr lang="en-US" sz="1800" dirty="0"/>
              <a:t>5-8 awards of up to 5 years each</a:t>
            </a:r>
          </a:p>
          <a:p>
            <a:pPr lvl="2"/>
            <a:r>
              <a:rPr lang="en-US" sz="1800" dirty="0"/>
              <a:t>Mid term review </a:t>
            </a:r>
          </a:p>
          <a:p>
            <a:pPr lvl="1"/>
            <a:r>
              <a:rPr lang="en-US" sz="1800" b="1" dirty="0"/>
              <a:t>Proposals must specify the </a:t>
            </a:r>
            <a:r>
              <a:rPr lang="en-US" sz="1800" b="1" dirty="0">
                <a:solidFill>
                  <a:srgbClr val="FF0000"/>
                </a:solidFill>
              </a:rPr>
              <a:t>science focus</a:t>
            </a:r>
            <a:r>
              <a:rPr lang="en-US" sz="1800" b="1" dirty="0"/>
              <a:t> of project </a:t>
            </a:r>
          </a:p>
          <a:p>
            <a:pPr lvl="2"/>
            <a:r>
              <a:rPr lang="en-US" sz="1800" dirty="0"/>
              <a:t>Should address  problems poised for major advance</a:t>
            </a:r>
          </a:p>
          <a:p>
            <a:pPr lvl="2"/>
            <a:r>
              <a:rPr lang="en-US" sz="1800" dirty="0"/>
              <a:t>Demonstrate the transformative nature of project</a:t>
            </a:r>
          </a:p>
          <a:p>
            <a:pPr lvl="2"/>
            <a:r>
              <a:rPr lang="en-US" sz="1800" dirty="0"/>
              <a:t>Demonstrate critical contribution to LWS and NSWP</a:t>
            </a:r>
          </a:p>
          <a:p>
            <a:pPr lvl="1"/>
            <a:r>
              <a:rPr lang="en-US" sz="1800" b="1" dirty="0"/>
              <a:t>Proposals must specify </a:t>
            </a:r>
            <a:r>
              <a:rPr lang="en-US" sz="1800" b="1" dirty="0">
                <a:solidFill>
                  <a:srgbClr val="FF0000"/>
                </a:solidFill>
              </a:rPr>
              <a:t>specific deliverables </a:t>
            </a:r>
            <a:r>
              <a:rPr lang="en-US" sz="1800" b="1" dirty="0"/>
              <a:t>and provide a development/management plan for their development and delivery</a:t>
            </a:r>
          </a:p>
          <a:p>
            <a:pPr lvl="2"/>
            <a:r>
              <a:rPr lang="en-US" sz="1800" dirty="0"/>
              <a:t>Demonstrate how deliverables will provide a transformative step toward LWS/NWSP goals</a:t>
            </a:r>
          </a:p>
          <a:p>
            <a:pPr lvl="2"/>
            <a:r>
              <a:rPr lang="en-US" sz="1800" dirty="0"/>
              <a:t>Demonstrate need and importance of deliverables to scientific and operation communities</a:t>
            </a:r>
          </a:p>
          <a:p>
            <a:pPr lvl="1"/>
            <a:r>
              <a:rPr lang="en-US" sz="1800" b="1" dirty="0"/>
              <a:t>Proposals should specify how results of LWS Focused Science Teams and other current research will be assimilated </a:t>
            </a:r>
          </a:p>
          <a:p>
            <a:pPr lvl="2">
              <a:buNone/>
            </a:pPr>
            <a:endParaRPr lang="en-US" sz="1800" dirty="0"/>
          </a:p>
          <a:p>
            <a:pPr lvl="2"/>
            <a:endParaRPr lang="en-US" sz="1800" dirty="0"/>
          </a:p>
          <a:p>
            <a:pPr lvl="1"/>
            <a:endParaRPr lang="en-US" dirty="0"/>
          </a:p>
          <a:p>
            <a:endParaRPr lang="en-US" dirty="0"/>
          </a:p>
        </p:txBody>
      </p:sp>
      <p:sp>
        <p:nvSpPr>
          <p:cNvPr id="4" name="Rectangle 3"/>
          <p:cNvSpPr/>
          <p:nvPr/>
        </p:nvSpPr>
        <p:spPr>
          <a:xfrm>
            <a:off x="2139356" y="234408"/>
            <a:ext cx="6763108" cy="830997"/>
          </a:xfrm>
          <a:prstGeom prst="rect">
            <a:avLst/>
          </a:prstGeom>
        </p:spPr>
        <p:txBody>
          <a:bodyPr wrap="square">
            <a:spAutoFit/>
          </a:bodyPr>
          <a:lstStyle/>
          <a:p>
            <a:r>
              <a:rPr lang="en-US" sz="2400" b="1" dirty="0">
                <a:solidFill>
                  <a:srgbClr val="FFFF00"/>
                </a:solidFill>
                <a:latin typeface="+mj-lt"/>
              </a:rPr>
              <a:t>NASA/NSF Partnership For Collaborative Space Weather Modeling (ROSES 2011)</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a:t>
            </a:r>
          </a:p>
        </p:txBody>
      </p:sp>
      <p:sp>
        <p:nvSpPr>
          <p:cNvPr id="3" name="Text Placeholder 2"/>
          <p:cNvSpPr>
            <a:spLocks noGrp="1"/>
          </p:cNvSpPr>
          <p:nvPr>
            <p:ph type="body" idx="1"/>
          </p:nvPr>
        </p:nvSpPr>
        <p:spPr>
          <a:xfrm>
            <a:off x="722313" y="4006790"/>
            <a:ext cx="7772400" cy="400110"/>
          </a:xfrm>
        </p:spPr>
        <p:txBody>
          <a:bodyPr/>
          <a:lstStyle/>
          <a:p>
            <a:r>
              <a:rPr lang="en-US" dirty="0"/>
              <a:t>Separate presentation for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FOUKAL</a:t>
            </a:r>
          </a:p>
        </p:txBody>
      </p:sp>
      <p:sp>
        <p:nvSpPr>
          <p:cNvPr id="3" name="Text Placeholder 2"/>
          <p:cNvSpPr>
            <a:spLocks noGrp="1"/>
          </p:cNvSpPr>
          <p:nvPr>
            <p:ph type="body" idx="1"/>
          </p:nvPr>
        </p:nvSpPr>
        <p:spPr>
          <a:xfrm>
            <a:off x="722313" y="4006790"/>
            <a:ext cx="7772400" cy="400110"/>
          </a:xfrm>
        </p:spPr>
        <p:txBody>
          <a:bodyPr/>
          <a:lstStyle/>
          <a:p>
            <a:r>
              <a:rPr lang="en-US" dirty="0"/>
              <a:t>Separate presentation for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VOURLIDAS/ LUGAZ</a:t>
            </a:r>
          </a:p>
        </p:txBody>
      </p:sp>
      <p:sp>
        <p:nvSpPr>
          <p:cNvPr id="3" name="Text Placeholder 2"/>
          <p:cNvSpPr>
            <a:spLocks noGrp="1"/>
          </p:cNvSpPr>
          <p:nvPr>
            <p:ph type="body" idx="1"/>
          </p:nvPr>
        </p:nvSpPr>
        <p:spPr>
          <a:xfrm>
            <a:off x="722313" y="4006790"/>
            <a:ext cx="7772400" cy="400110"/>
          </a:xfrm>
        </p:spPr>
        <p:txBody>
          <a:bodyPr/>
          <a:lstStyle/>
          <a:p>
            <a:r>
              <a:rPr lang="en-US" dirty="0"/>
              <a:t>Separate presentation for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JOHNSON/ ANTIOCHOS</a:t>
            </a:r>
          </a:p>
        </p:txBody>
      </p:sp>
      <p:sp>
        <p:nvSpPr>
          <p:cNvPr id="3" name="Text Placeholder 2"/>
          <p:cNvSpPr>
            <a:spLocks noGrp="1"/>
          </p:cNvSpPr>
          <p:nvPr>
            <p:ph type="body" idx="1"/>
          </p:nvPr>
        </p:nvSpPr>
        <p:spPr>
          <a:xfrm>
            <a:off x="722313" y="4006790"/>
            <a:ext cx="7772400" cy="400110"/>
          </a:xfrm>
        </p:spPr>
        <p:txBody>
          <a:bodyPr/>
          <a:lstStyle/>
          <a:p>
            <a:r>
              <a:rPr lang="en-US" dirty="0"/>
              <a:t>Separate presentation for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39636247"/>
              </p:ext>
            </p:extLst>
          </p:nvPr>
        </p:nvGraphicFramePr>
        <p:xfrm>
          <a:off x="1097527" y="3200402"/>
          <a:ext cx="6936246" cy="3616960"/>
        </p:xfrm>
        <a:graphic>
          <a:graphicData uri="http://schemas.openxmlformats.org/drawingml/2006/table">
            <a:tbl>
              <a:tblPr>
                <a:tableStyleId>{5C22544A-7EE6-4342-B048-85BDC9FD1C3A}</a:tableStyleId>
              </a:tblPr>
              <a:tblGrid>
                <a:gridCol w="3468123">
                  <a:extLst>
                    <a:ext uri="{9D8B030D-6E8A-4147-A177-3AD203B41FA5}">
                      <a16:colId xmlns:a16="http://schemas.microsoft.com/office/drawing/2014/main" val="20000"/>
                    </a:ext>
                  </a:extLst>
                </a:gridCol>
                <a:gridCol w="3468123">
                  <a:extLst>
                    <a:ext uri="{9D8B030D-6E8A-4147-A177-3AD203B41FA5}">
                      <a16:colId xmlns:a16="http://schemas.microsoft.com/office/drawing/2014/main" val="20001"/>
                    </a:ext>
                  </a:extLst>
                </a:gridCol>
              </a:tblGrid>
              <a:tr h="356757">
                <a:tc>
                  <a:txBody>
                    <a:bodyPr/>
                    <a:lstStyle/>
                    <a:p>
                      <a:pPr algn="l"/>
                      <a:r>
                        <a:rPr lang="en-US" sz="1600" b="1" dirty="0">
                          <a:latin typeface="Georgia"/>
                          <a:cs typeface="Georgia"/>
                        </a:rPr>
                        <a:t>Since</a:t>
                      </a:r>
                      <a:r>
                        <a:rPr lang="en-US" sz="1600" b="1" baseline="0" dirty="0">
                          <a:latin typeface="Georgia"/>
                          <a:cs typeface="Georgia"/>
                        </a:rPr>
                        <a:t> 2007, we have had:</a:t>
                      </a:r>
                    </a:p>
                    <a:p>
                      <a:pPr algn="l"/>
                      <a:endParaRPr lang="en-US" sz="1600" dirty="0">
                        <a:latin typeface="Georgia"/>
                        <a:cs typeface="Georgia"/>
                      </a:endParaRPr>
                    </a:p>
                    <a:p>
                      <a:pPr algn="ctr"/>
                      <a:r>
                        <a:rPr lang="en-US" sz="1600" dirty="0">
                          <a:latin typeface="Georgia"/>
                          <a:cs typeface="Georgia"/>
                        </a:rPr>
                        <a:t>Total</a:t>
                      </a:r>
                      <a:r>
                        <a:rPr lang="en-US" sz="1600" baseline="0" dirty="0">
                          <a:latin typeface="Georgia"/>
                          <a:cs typeface="Georgia"/>
                        </a:rPr>
                        <a:t> Students</a:t>
                      </a:r>
                      <a:endParaRPr lang="en-US" sz="1600" dirty="0">
                        <a:latin typeface="Georgia"/>
                        <a:cs typeface="Georgia"/>
                      </a:endParaRPr>
                    </a:p>
                  </a:txBody>
                  <a:tcPr>
                    <a:noFill/>
                  </a:tcPr>
                </a:tc>
                <a:tc>
                  <a:txBody>
                    <a:bodyPr/>
                    <a:lstStyle/>
                    <a:p>
                      <a:pPr algn="ctr"/>
                      <a:endParaRPr lang="en-US" sz="1600" dirty="0">
                        <a:latin typeface="Georgia"/>
                        <a:cs typeface="Georgia"/>
                      </a:endParaRPr>
                    </a:p>
                    <a:p>
                      <a:pPr algn="ctr"/>
                      <a:endParaRPr lang="en-US" sz="1600" dirty="0">
                        <a:latin typeface="Georgia"/>
                        <a:cs typeface="Georgia"/>
                      </a:endParaRPr>
                    </a:p>
                    <a:p>
                      <a:pPr algn="ctr"/>
                      <a:r>
                        <a:rPr lang="en-US" sz="1600" dirty="0">
                          <a:latin typeface="Georgia"/>
                          <a:cs typeface="Georgia"/>
                        </a:rPr>
                        <a:t>190</a:t>
                      </a:r>
                    </a:p>
                  </a:txBody>
                  <a:tcPr>
                    <a:solidFill>
                      <a:srgbClr val="FFFFFF"/>
                    </a:solidFill>
                  </a:tcPr>
                </a:tc>
                <a:extLst>
                  <a:ext uri="{0D108BD9-81ED-4DB2-BD59-A6C34878D82A}">
                    <a16:rowId xmlns:a16="http://schemas.microsoft.com/office/drawing/2014/main" val="10000"/>
                  </a:ext>
                </a:extLst>
              </a:tr>
              <a:tr h="370840">
                <a:tc>
                  <a:txBody>
                    <a:bodyPr/>
                    <a:lstStyle/>
                    <a:p>
                      <a:pPr algn="ctr"/>
                      <a:r>
                        <a:rPr lang="en-US" sz="1600" dirty="0">
                          <a:latin typeface="Georgia"/>
                          <a:cs typeface="Georgia"/>
                        </a:rPr>
                        <a:t>International</a:t>
                      </a:r>
                      <a:r>
                        <a:rPr lang="en-US" sz="1600" baseline="0" dirty="0">
                          <a:latin typeface="Georgia"/>
                          <a:cs typeface="Georgia"/>
                        </a:rPr>
                        <a:t> Students</a:t>
                      </a:r>
                      <a:endParaRPr lang="en-US" sz="1600" dirty="0">
                        <a:latin typeface="Georgia"/>
                        <a:cs typeface="Georgia"/>
                      </a:endParaRPr>
                    </a:p>
                  </a:txBody>
                  <a:tcPr>
                    <a:solidFill>
                      <a:srgbClr val="FFFFFF"/>
                    </a:solidFill>
                  </a:tcPr>
                </a:tc>
                <a:tc>
                  <a:txBody>
                    <a:bodyPr/>
                    <a:lstStyle/>
                    <a:p>
                      <a:pPr algn="ctr"/>
                      <a:r>
                        <a:rPr lang="en-US" sz="1600" dirty="0">
                          <a:latin typeface="Georgia"/>
                          <a:cs typeface="Georgia"/>
                        </a:rPr>
                        <a:t>82</a:t>
                      </a:r>
                    </a:p>
                  </a:txBody>
                  <a:tcPr>
                    <a:solidFill>
                      <a:srgbClr val="FFFFFF"/>
                    </a:solidFill>
                  </a:tcPr>
                </a:tc>
                <a:extLst>
                  <a:ext uri="{0D108BD9-81ED-4DB2-BD59-A6C34878D82A}">
                    <a16:rowId xmlns:a16="http://schemas.microsoft.com/office/drawing/2014/main" val="10001"/>
                  </a:ext>
                </a:extLst>
              </a:tr>
              <a:tr h="370840">
                <a:tc>
                  <a:txBody>
                    <a:bodyPr/>
                    <a:lstStyle/>
                    <a:p>
                      <a:pPr algn="ctr"/>
                      <a:r>
                        <a:rPr lang="en-US" sz="1600" dirty="0">
                          <a:latin typeface="Georgia"/>
                          <a:cs typeface="Georgia"/>
                        </a:rPr>
                        <a:t>U.S. Students</a:t>
                      </a:r>
                    </a:p>
                  </a:txBody>
                  <a:tcPr>
                    <a:solidFill>
                      <a:srgbClr val="FFFFFF"/>
                    </a:solidFill>
                  </a:tcPr>
                </a:tc>
                <a:tc>
                  <a:txBody>
                    <a:bodyPr/>
                    <a:lstStyle/>
                    <a:p>
                      <a:pPr algn="ctr"/>
                      <a:r>
                        <a:rPr lang="en-US" sz="1600" dirty="0">
                          <a:latin typeface="Georgia"/>
                          <a:cs typeface="Georgia"/>
                        </a:rPr>
                        <a:t>108</a:t>
                      </a:r>
                    </a:p>
                  </a:txBody>
                  <a:tcPr>
                    <a:solidFill>
                      <a:srgbClr val="FFFFFF"/>
                    </a:solidFill>
                  </a:tcPr>
                </a:tc>
                <a:extLst>
                  <a:ext uri="{0D108BD9-81ED-4DB2-BD59-A6C34878D82A}">
                    <a16:rowId xmlns:a16="http://schemas.microsoft.com/office/drawing/2014/main" val="10002"/>
                  </a:ext>
                </a:extLst>
              </a:tr>
              <a:tr h="370840">
                <a:tc>
                  <a:txBody>
                    <a:bodyPr/>
                    <a:lstStyle/>
                    <a:p>
                      <a:pPr algn="ctr"/>
                      <a:r>
                        <a:rPr lang="en-US" sz="1600" dirty="0">
                          <a:latin typeface="Georgia"/>
                          <a:cs typeface="Georgia"/>
                        </a:rPr>
                        <a:t>PhD Level</a:t>
                      </a:r>
                    </a:p>
                  </a:txBody>
                  <a:tcPr>
                    <a:solidFill>
                      <a:srgbClr val="FFFFFF"/>
                    </a:solidFill>
                  </a:tcPr>
                </a:tc>
                <a:tc>
                  <a:txBody>
                    <a:bodyPr/>
                    <a:lstStyle/>
                    <a:p>
                      <a:pPr algn="ctr"/>
                      <a:r>
                        <a:rPr lang="en-US" sz="1600" dirty="0">
                          <a:latin typeface="Georgia"/>
                          <a:cs typeface="Georgia"/>
                        </a:rPr>
                        <a:t>170</a:t>
                      </a:r>
                    </a:p>
                  </a:txBody>
                  <a:tcPr>
                    <a:solidFill>
                      <a:srgbClr val="FFFFFF"/>
                    </a:solidFill>
                  </a:tcPr>
                </a:tc>
                <a:extLst>
                  <a:ext uri="{0D108BD9-81ED-4DB2-BD59-A6C34878D82A}">
                    <a16:rowId xmlns:a16="http://schemas.microsoft.com/office/drawing/2014/main" val="10003"/>
                  </a:ext>
                </a:extLst>
              </a:tr>
              <a:tr h="370840">
                <a:tc>
                  <a:txBody>
                    <a:bodyPr/>
                    <a:lstStyle/>
                    <a:p>
                      <a:pPr algn="ctr"/>
                      <a:r>
                        <a:rPr lang="en-US" sz="1600" dirty="0">
                          <a:latin typeface="Georgia"/>
                          <a:cs typeface="Georgia"/>
                        </a:rPr>
                        <a:t>Masters Level</a:t>
                      </a:r>
                    </a:p>
                  </a:txBody>
                  <a:tcPr>
                    <a:solidFill>
                      <a:srgbClr val="FFFFFF"/>
                    </a:solidFill>
                  </a:tcPr>
                </a:tc>
                <a:tc>
                  <a:txBody>
                    <a:bodyPr/>
                    <a:lstStyle/>
                    <a:p>
                      <a:pPr algn="ctr"/>
                      <a:r>
                        <a:rPr lang="en-US" sz="1600" dirty="0">
                          <a:latin typeface="Georgia"/>
                          <a:cs typeface="Georgia"/>
                        </a:rPr>
                        <a:t>20</a:t>
                      </a:r>
                    </a:p>
                  </a:txBody>
                  <a:tcPr>
                    <a:solidFill>
                      <a:srgbClr val="FFFFFF"/>
                    </a:solidFill>
                  </a:tcPr>
                </a:tc>
                <a:extLst>
                  <a:ext uri="{0D108BD9-81ED-4DB2-BD59-A6C34878D82A}">
                    <a16:rowId xmlns:a16="http://schemas.microsoft.com/office/drawing/2014/main" val="10004"/>
                  </a:ext>
                </a:extLst>
              </a:tr>
              <a:tr h="370840">
                <a:tc gridSpan="2">
                  <a:txBody>
                    <a:bodyPr/>
                    <a:lstStyle/>
                    <a:p>
                      <a:pPr marL="285750" indent="-285750" algn="l">
                        <a:buFont typeface="Arial"/>
                        <a:buChar char="•"/>
                      </a:pPr>
                      <a:r>
                        <a:rPr lang="en-US" sz="1600" dirty="0">
                          <a:latin typeface="Georgia"/>
                          <a:cs typeface="Georgia"/>
                        </a:rPr>
                        <a:t>Each year, approximately</a:t>
                      </a:r>
                      <a:r>
                        <a:rPr lang="en-US" sz="1600" baseline="0" dirty="0">
                          <a:latin typeface="Georgia"/>
                          <a:cs typeface="Georgia"/>
                        </a:rPr>
                        <a:t> </a:t>
                      </a:r>
                      <a:r>
                        <a:rPr lang="en-US" sz="1600" dirty="0">
                          <a:latin typeface="Georgia"/>
                          <a:cs typeface="Georgia"/>
                        </a:rPr>
                        <a:t>35 graduate level students are appointed</a:t>
                      </a:r>
                      <a:r>
                        <a:rPr lang="en-US" sz="1600" baseline="0" dirty="0">
                          <a:latin typeface="Georgia"/>
                          <a:cs typeface="Georgia"/>
                        </a:rPr>
                        <a:t> </a:t>
                      </a:r>
                      <a:r>
                        <a:rPr lang="en-US" sz="1600" dirty="0">
                          <a:latin typeface="Georgia"/>
                          <a:cs typeface="Georgia"/>
                        </a:rPr>
                        <a:t>from 13-15 different countries.</a:t>
                      </a:r>
                    </a:p>
                    <a:p>
                      <a:pPr marL="285750" indent="-285750" algn="l">
                        <a:buFont typeface="Arial"/>
                        <a:buChar char="•"/>
                      </a:pPr>
                      <a:r>
                        <a:rPr lang="en-US" sz="1600" dirty="0">
                          <a:latin typeface="Georgia"/>
                          <a:cs typeface="Georgia"/>
                        </a:rPr>
                        <a:t>Starting in 2013, 3 to 5 physics teachers of upper division undergraduate classes will be invited to attend.</a:t>
                      </a:r>
                    </a:p>
                    <a:p>
                      <a:pPr algn="ctr"/>
                      <a:endParaRPr lang="en-US" sz="1600" dirty="0">
                        <a:latin typeface="Georgia"/>
                        <a:cs typeface="Georgia"/>
                      </a:endParaRPr>
                    </a:p>
                  </a:txBody>
                  <a:tcPr>
                    <a:solidFill>
                      <a:srgbClr val="FFFFFF"/>
                    </a:solidFill>
                  </a:tcPr>
                </a:tc>
                <a:tc hMerge="1">
                  <a:txBody>
                    <a:bodyPr/>
                    <a:lstStyle/>
                    <a:p>
                      <a:pPr algn="ctr"/>
                      <a:endParaRPr lang="en-US" sz="1600" dirty="0">
                        <a:latin typeface="Georgia"/>
                        <a:cs typeface="Georgia"/>
                      </a:endParaRPr>
                    </a:p>
                  </a:txBody>
                  <a:tcPr>
                    <a:solidFill>
                      <a:srgbClr val="FFFFFF"/>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1380652" y="487557"/>
            <a:ext cx="6364243" cy="1569660"/>
          </a:xfrm>
          <a:prstGeom prst="rect">
            <a:avLst/>
          </a:prstGeom>
          <a:noFill/>
        </p:spPr>
        <p:txBody>
          <a:bodyPr wrap="none" rtlCol="0">
            <a:spAutoFit/>
          </a:bodyPr>
          <a:lstStyle/>
          <a:p>
            <a:pPr algn="ctr"/>
            <a:r>
              <a:rPr lang="en-US" sz="3200" b="1" dirty="0">
                <a:solidFill>
                  <a:srgbClr val="FFFF00"/>
                </a:solidFill>
                <a:latin typeface="Georgia"/>
                <a:cs typeface="Georgia"/>
              </a:rPr>
              <a:t>Heliophysics Summer School</a:t>
            </a:r>
          </a:p>
          <a:p>
            <a:pPr algn="ctr"/>
            <a:r>
              <a:rPr lang="en-US" sz="3200" i="1" dirty="0">
                <a:solidFill>
                  <a:srgbClr val="FFFF00"/>
                </a:solidFill>
                <a:latin typeface="Georgia"/>
                <a:cs typeface="Georgia"/>
              </a:rPr>
              <a:t>Application deadline 1 March</a:t>
            </a:r>
          </a:p>
          <a:p>
            <a:endParaRPr lang="en-US" sz="3200" b="1" dirty="0">
              <a:solidFill>
                <a:srgbClr val="FFFF00"/>
              </a:solidFill>
              <a:latin typeface="Georgia"/>
              <a:cs typeface="Georgia"/>
            </a:endParaRPr>
          </a:p>
        </p:txBody>
      </p:sp>
      <p:grpSp>
        <p:nvGrpSpPr>
          <p:cNvPr id="3" name="Group 9"/>
          <p:cNvGrpSpPr/>
          <p:nvPr/>
        </p:nvGrpSpPr>
        <p:grpSpPr>
          <a:xfrm>
            <a:off x="1363967" y="1916613"/>
            <a:ext cx="6461172" cy="1375066"/>
            <a:chOff x="1334940" y="2319406"/>
            <a:chExt cx="6461172" cy="1375066"/>
          </a:xfrm>
        </p:grpSpPr>
        <p:pic>
          <p:nvPicPr>
            <p:cNvPr id="9" name="Picture 8" descr="3book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4940" y="2319406"/>
              <a:ext cx="2296972" cy="1148486"/>
            </a:xfrm>
            <a:prstGeom prst="rect">
              <a:avLst/>
            </a:prstGeom>
            <a:ln>
              <a:noFill/>
            </a:ln>
            <a:effectLst>
              <a:outerShdw blurRad="292100" dist="139700" dir="2700000" algn="tl" rotWithShape="0">
                <a:srgbClr val="333333">
                  <a:alpha val="65000"/>
                </a:srgbClr>
              </a:outerShdw>
            </a:effectLst>
          </p:spPr>
        </p:pic>
        <p:pic>
          <p:nvPicPr>
            <p:cNvPr id="4" name="Picture 3" descr="2012_group_1000x5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582" y="2322872"/>
              <a:ext cx="2728530" cy="13716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725044161"/>
      </p:ext>
    </p:extLst>
  </p:cSld>
  <p:clrMapOvr>
    <a:masterClrMapping/>
  </p:clrMapOvr>
</p:sld>
</file>

<file path=ppt/theme/theme1.xml><?xml version="1.0" encoding="utf-8"?>
<a:theme xmlns:a="http://schemas.openxmlformats.org/drawingml/2006/main" name="TR&amp;T_StrategicPlan">
  <a:themeElements>
    <a:clrScheme name="TR&amp;T_StrategicP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mp;T_StrategicPlan">
      <a:majorFont>
        <a:latin typeface="Arial"/>
        <a:ea typeface=""/>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2" charset="0"/>
            <a:ea typeface="Osaka"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2" charset="0"/>
            <a:ea typeface="Osaka" pitchFamily="-32" charset="-128"/>
          </a:defRPr>
        </a:defPPr>
      </a:lstStyle>
    </a:lnDef>
  </a:objectDefaults>
  <a:extraClrSchemeLst>
    <a:extraClrScheme>
      <a:clrScheme name="TR&amp;T_StrategicP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mp;T_StrategicPl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mp;T_StrategicPl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mp;T_StrategicPl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mp;T_StrategicPl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mp;T_StrategicPl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mp;T_StrategicPla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mp;T_StrategicPl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mp;T_StrategicPl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mp;T_StrategicPl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mp;T_StrategicPl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mp;T_StrategicPl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33049</TotalTime>
  <Words>2815</Words>
  <Application>Microsoft Office PowerPoint</Application>
  <PresentationFormat>On-screen Show (4:3)</PresentationFormat>
  <Paragraphs>293</Paragraphs>
  <Slides>24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Comic Sans MS</vt:lpstr>
      <vt:lpstr>Georgia</vt:lpstr>
      <vt:lpstr>Perpetua Titling MT</vt:lpstr>
      <vt:lpstr>Tahoma</vt:lpstr>
      <vt:lpstr>Times New Roman</vt:lpstr>
      <vt:lpstr>Verdana</vt:lpstr>
      <vt:lpstr>Wingdings</vt:lpstr>
      <vt:lpstr>TR&amp;T_StrategicPlan</vt:lpstr>
      <vt:lpstr>PowerPoint Presentation</vt:lpstr>
      <vt:lpstr>PowerPoint Presentation</vt:lpstr>
      <vt:lpstr>PowerPoint Presentation</vt:lpstr>
      <vt:lpstr>PowerPoint Presentation</vt:lpstr>
      <vt:lpstr>MA</vt:lpstr>
      <vt:lpstr>FOUKAL</vt:lpstr>
      <vt:lpstr>VOURLIDAS/ LUGAZ</vt:lpstr>
      <vt:lpstr>JOHNSON/ ANTIOCHOS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Glenn Mason, JHU APL, Chair  Spiro Antiochos, NASA GSFC Bill Abbett, UC Berkeley Amitava Bhattacharjee, Princeton                                   Geoff Crowley, ASTRA, LLC                                                           Frank Eparvier, LASP, UC Boulder Tamas Gombosi, U Michigan Chuck Goodrich, U Maryland    Liason to TR&amp;T SC: Terry Onsager, NOAA SWPC  Anja Stromme, NSF Raymond Walker, NSF Therese Moretto Jorgensen, NSF Kent Miller, AFOSR  Masha Kuznetsova, CCMC  Project &amp; Mission Scientists Dean Pesnell, Dave Sibeck, Adam Szabo,  Chris St.Cyr, Nicky Fox</vt:lpstr>
      <vt:lpstr>PowerPoint Presentation</vt:lpstr>
      <vt:lpstr>PowerPoint Presentation</vt:lpstr>
      <vt:lpstr>Workshop on “The effects of Solar Variability on Earth’s Climate”</vt:lpstr>
      <vt:lpstr>Workshop agenda</vt:lpstr>
      <vt:lpstr>Research rationale</vt:lpstr>
      <vt:lpstr>Research needs</vt:lpstr>
      <vt:lpstr>Any questions?</vt:lpstr>
      <vt:lpstr>PowerPoint Presentation</vt:lpstr>
    </vt:vector>
  </TitlesOfParts>
  <Company>Tamas Gombosi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Suggested 5 Year Strategic Goals</dc:title>
  <dc:creator>Lika</dc:creator>
  <cp:lastModifiedBy>Guhathakurta, Madhulika (HQ-DJ000)</cp:lastModifiedBy>
  <cp:revision>390</cp:revision>
  <cp:lastPrinted>2007-02-11T19:31:06Z</cp:lastPrinted>
  <dcterms:created xsi:type="dcterms:W3CDTF">2012-11-27T20:04:23Z</dcterms:created>
  <dcterms:modified xsi:type="dcterms:W3CDTF">2020-08-22T01:17:43Z</dcterms:modified>
</cp:coreProperties>
</file>