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BCEE"/>
    <a:srgbClr val="EFC6C3"/>
    <a:srgbClr val="EDC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D55F7-93FD-A44C-AC56-2E91D139A40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317E9-833F-6648-B20B-E17BBEA52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65AC4-0690-452D-A457-FD31642379D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65AC4-0690-452D-A457-FD31642379D4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5B293-9850-47C8-945E-4EC6D1C91B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5B293-9850-47C8-945E-4EC6D1C91B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2D567-6543-4C4C-8B94-E95CFC20765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438D0-D339-544D-AF29-0986023EA4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0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0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3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3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4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5939-F45E-814C-9642-A0EAB586F75C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2574-78AF-5745-B6AE-190A53FE8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7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28" y="5686049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195373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  <a:latin typeface="+mj-lt"/>
              </a:rPr>
              <a:t>LWS TR&amp;T Town Hall Meeting</a:t>
            </a:r>
            <a:br>
              <a:rPr lang="en-US" sz="4400" b="1" dirty="0" smtClean="0">
                <a:solidFill>
                  <a:srgbClr val="0000FF"/>
                </a:solidFill>
                <a:latin typeface="+mj-lt"/>
              </a:rPr>
            </a:br>
            <a:r>
              <a:rPr lang="en-US" sz="4400" b="1" i="1" dirty="0" smtClean="0">
                <a:solidFill>
                  <a:srgbClr val="0000FF"/>
                </a:solidFill>
                <a:latin typeface="+mj-lt"/>
              </a:rPr>
              <a:t>Fall AGU 2013</a:t>
            </a:r>
            <a:endParaRPr lang="en-US" sz="44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8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383571" y="1452056"/>
            <a:ext cx="7237654" cy="406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Introduction </a:t>
            </a:r>
            <a:r>
              <a:rPr lang="en-US" sz="2200" b="1" dirty="0" smtClean="0">
                <a:solidFill>
                  <a:srgbClr val="0000FF"/>
                </a:solidFill>
                <a:latin typeface="Arial" charset="0"/>
              </a:rPr>
              <a:t>Lika Guhathakurta</a:t>
            </a:r>
            <a:endParaRPr lang="en-US" sz="2200" b="1" dirty="0" smtClean="0">
              <a:solidFill>
                <a:srgbClr val="800040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LWS/TR&amp;T </a:t>
            </a: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at 10 years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Spiro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Antiochos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Success </a:t>
            </a: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of the Summer School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Karel Schrijver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Steering </a:t>
            </a: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Committee Chair Report </a:t>
            </a:r>
            <a:br>
              <a:rPr lang="en-US" sz="2400" b="1" dirty="0" smtClean="0">
                <a:solidFill>
                  <a:srgbClr val="800040"/>
                </a:solidFill>
                <a:latin typeface="Arial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Nathan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Schwadron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Brief summary of LWS TR&amp;T Program Status, new awardees</a:t>
            </a:r>
            <a:r>
              <a:rPr lang="en-US" sz="2000" b="1" dirty="0" smtClean="0">
                <a:solidFill>
                  <a:srgbClr val="80004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Bob Leamon</a:t>
            </a:r>
            <a:endParaRPr lang="en-US" sz="1800" b="1" dirty="0" smtClean="0">
              <a:solidFill>
                <a:srgbClr val="800040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Comments on current Focus Team and activities</a:t>
            </a:r>
            <a:r>
              <a:rPr lang="en-US" b="1" dirty="0">
                <a:solidFill>
                  <a:srgbClr val="80004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Team representatives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AutoNum type="arabicParenR"/>
            </a:pPr>
            <a:r>
              <a:rPr lang="en-US" sz="2400" b="1" dirty="0" smtClean="0">
                <a:solidFill>
                  <a:srgbClr val="800040"/>
                </a:solidFill>
                <a:latin typeface="Arial" charset="0"/>
              </a:rPr>
              <a:t>Open discussion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None/>
            </a:pPr>
            <a:endParaRPr lang="en-US" sz="2000" b="1" dirty="0">
              <a:solidFill>
                <a:srgbClr val="80004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None/>
            </a:pPr>
            <a:endParaRPr lang="en-US" sz="2000" b="1" dirty="0">
              <a:solidFill>
                <a:srgbClr val="800040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589" y="251012"/>
            <a:ext cx="9610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AGENDA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9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46163" y="1671529"/>
            <a:ext cx="7705725" cy="4561250"/>
          </a:xfrm>
          <a:prstGeom prst="rect">
            <a:avLst/>
          </a:prstGeom>
          <a:noFill/>
          <a:ln w="9525">
            <a:solidFill>
              <a:srgbClr val="FF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eaLnBrk="1" hangingPunct="1"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Blip>
                <a:blip r:embed="rId3"/>
              </a:buBlip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4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New Focus Teams in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2013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Magnetic Flux Ropes from the Sun to the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Heliosphere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. </a:t>
            </a:r>
            <a:br>
              <a:rPr lang="en-US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i="1" dirty="0" smtClean="0">
                <a:latin typeface="Arial" charset="0"/>
              </a:rPr>
              <a:t>30 </a:t>
            </a:r>
            <a:r>
              <a:rPr lang="en-US" i="1" dirty="0">
                <a:latin typeface="Arial" charset="0"/>
              </a:rPr>
              <a:t>proposals, </a:t>
            </a:r>
            <a:r>
              <a:rPr lang="en-US" i="1" dirty="0" smtClean="0">
                <a:latin typeface="Arial" charset="0"/>
              </a:rPr>
              <a:t>2 funded (TST+1), </a:t>
            </a:r>
            <a:r>
              <a:rPr lang="en-US" i="1" dirty="0">
                <a:latin typeface="Arial" charset="0"/>
              </a:rPr>
              <a:t>average </a:t>
            </a:r>
            <a:r>
              <a:rPr lang="en-US" i="1" dirty="0" smtClean="0">
                <a:latin typeface="Arial" charset="0"/>
              </a:rPr>
              <a:t>$396k</a:t>
            </a:r>
            <a:r>
              <a:rPr lang="en-US" i="1" dirty="0">
                <a:latin typeface="Arial" charset="0"/>
              </a:rPr>
              <a:t/>
            </a:r>
            <a:br>
              <a:rPr lang="en-US" i="1" dirty="0">
                <a:latin typeface="Arial" charset="0"/>
              </a:rPr>
            </a:br>
            <a:r>
              <a:rPr lang="en-US" i="1" dirty="0">
                <a:latin typeface="Arial" charset="0"/>
              </a:rPr>
              <a:t>Team lead: </a:t>
            </a:r>
            <a:r>
              <a:rPr lang="en-US" i="1" dirty="0" smtClean="0">
                <a:latin typeface="Arial" charset="0"/>
              </a:rPr>
              <a:t>Mark Linton, NRL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Short term solar/atmospheric variability and climate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.</a:t>
            </a:r>
            <a:r>
              <a:rPr lang="en-US" sz="1800" i="1" dirty="0" smtClean="0">
                <a:latin typeface="Arial" charset="0"/>
              </a:rPr>
              <a:t> </a:t>
            </a:r>
            <a:br>
              <a:rPr lang="en-US" sz="1800" i="1" dirty="0" smtClean="0">
                <a:latin typeface="Arial" charset="0"/>
              </a:rPr>
            </a:br>
            <a:r>
              <a:rPr lang="en-US" i="1" dirty="0" smtClean="0">
                <a:latin typeface="Arial" charset="0"/>
              </a:rPr>
              <a:t>1</a:t>
            </a:r>
            <a:r>
              <a:rPr lang="en-US" sz="1800" i="1" dirty="0" smtClean="0">
                <a:latin typeface="Arial" charset="0"/>
              </a:rPr>
              <a:t>0 proposals</a:t>
            </a:r>
            <a:r>
              <a:rPr lang="en-US" sz="1800" i="1" dirty="0">
                <a:latin typeface="Arial" charset="0"/>
              </a:rPr>
              <a:t>,</a:t>
            </a:r>
            <a:r>
              <a:rPr lang="en-US" sz="1800" i="1" dirty="0" smtClean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2</a:t>
            </a:r>
            <a:r>
              <a:rPr lang="en-US" sz="1800" i="1" dirty="0" smtClean="0">
                <a:latin typeface="Arial" charset="0"/>
              </a:rPr>
              <a:t> funded (TST+1), </a:t>
            </a:r>
            <a:r>
              <a:rPr lang="en-US" sz="1800" i="1" dirty="0">
                <a:latin typeface="Arial" charset="0"/>
              </a:rPr>
              <a:t>average </a:t>
            </a:r>
            <a:r>
              <a:rPr lang="en-US" sz="1800" i="1" dirty="0" smtClean="0">
                <a:latin typeface="Arial" charset="0"/>
              </a:rPr>
              <a:t>$327k</a:t>
            </a:r>
            <a:br>
              <a:rPr lang="en-US" sz="1800" i="1" dirty="0" smtClean="0">
                <a:latin typeface="Arial" charset="0"/>
              </a:rPr>
            </a:br>
            <a:r>
              <a:rPr lang="en-US" sz="1800" i="1" dirty="0" smtClean="0">
                <a:latin typeface="Arial" charset="0"/>
              </a:rPr>
              <a:t>Team lead: Cora Randall, University of Colorado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Connection between Solar Interplanetary Structures and the response of Earth's radiation belts.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1800" i="1" dirty="0" smtClean="0">
                <a:latin typeface="Arial" charset="0"/>
              </a:rPr>
              <a:t>51 proposals</a:t>
            </a:r>
            <a:r>
              <a:rPr lang="en-US" sz="1800" i="1" dirty="0">
                <a:latin typeface="Arial" charset="0"/>
              </a:rPr>
              <a:t>,</a:t>
            </a:r>
            <a:r>
              <a:rPr lang="en-US" sz="1800" i="1" dirty="0" smtClean="0">
                <a:latin typeface="Arial" charset="0"/>
              </a:rPr>
              <a:t> 3 funded (TST+2), </a:t>
            </a:r>
            <a:r>
              <a:rPr lang="en-US" sz="1800" i="1" dirty="0">
                <a:latin typeface="Arial" charset="0"/>
              </a:rPr>
              <a:t>average </a:t>
            </a:r>
            <a:r>
              <a:rPr lang="en-US" sz="1800" i="1" dirty="0" smtClean="0">
                <a:latin typeface="Arial" charset="0"/>
              </a:rPr>
              <a:t>$253k </a:t>
            </a:r>
            <a:br>
              <a:rPr lang="en-US" sz="1800" i="1" dirty="0" smtClean="0">
                <a:latin typeface="Arial" charset="0"/>
              </a:rPr>
            </a:br>
            <a:r>
              <a:rPr lang="en-US" sz="1800" i="1" dirty="0" smtClean="0">
                <a:latin typeface="Arial" charset="0"/>
              </a:rPr>
              <a:t>Team lead: Alex </a:t>
            </a:r>
            <a:r>
              <a:rPr lang="en-US" sz="1800" i="1" dirty="0" err="1" smtClean="0">
                <a:latin typeface="Arial" charset="0"/>
              </a:rPr>
              <a:t>Glocer</a:t>
            </a:r>
            <a:r>
              <a:rPr lang="en-US" sz="1800" i="1" dirty="0" smtClean="0">
                <a:latin typeface="Arial" charset="0"/>
              </a:rPr>
              <a:t>, GSFC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dirty="0" err="1">
                <a:solidFill>
                  <a:srgbClr val="0000FF"/>
                </a:solidFill>
                <a:latin typeface="Arial" charset="0"/>
              </a:rPr>
              <a:t>Thermospheric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wind dynamics during geomagnetic storms and their influence on the coupled magnetosphere-ionosphere-thermosphere system. </a:t>
            </a:r>
            <a:r>
              <a:rPr lang="en-US" sz="1800" i="1" dirty="0" smtClean="0">
                <a:latin typeface="Arial" charset="0"/>
              </a:rPr>
              <a:t>29 proposals</a:t>
            </a:r>
            <a:r>
              <a:rPr lang="en-US" sz="1800" i="1" dirty="0">
                <a:latin typeface="Arial" charset="0"/>
              </a:rPr>
              <a:t>,</a:t>
            </a:r>
            <a:r>
              <a:rPr lang="en-US" sz="1800" i="1" dirty="0" smtClean="0">
                <a:latin typeface="Arial" charset="0"/>
              </a:rPr>
              <a:t> 5 funded, </a:t>
            </a:r>
            <a:r>
              <a:rPr lang="en-US" sz="1800" i="1" dirty="0">
                <a:latin typeface="Arial" charset="0"/>
              </a:rPr>
              <a:t>average </a:t>
            </a:r>
            <a:r>
              <a:rPr lang="en-US" sz="1800" i="1" dirty="0" smtClean="0">
                <a:latin typeface="Arial" charset="0"/>
              </a:rPr>
              <a:t>$130k</a:t>
            </a:r>
            <a:br>
              <a:rPr lang="en-US" sz="1800" i="1" dirty="0" smtClean="0">
                <a:latin typeface="Arial" charset="0"/>
              </a:rPr>
            </a:br>
            <a:r>
              <a:rPr lang="en-US" sz="1800" i="1" dirty="0" smtClean="0">
                <a:latin typeface="Arial" charset="0"/>
              </a:rPr>
              <a:t>Team lead: TBD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236" y="246577"/>
            <a:ext cx="7483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Proposals and Awards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2013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22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712788" y="1615894"/>
            <a:ext cx="7718425" cy="1471172"/>
          </a:xfrm>
          <a:prstGeom prst="rect">
            <a:avLst/>
          </a:prstGeom>
          <a:noFill/>
          <a:ln w="9525">
            <a:solidFill>
              <a:srgbClr val="FF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eaLnBrk="1" hangingPunct="1"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SDO Science Analysis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sz="1800" i="1" dirty="0" smtClean="0">
                <a:latin typeface="Arial" charset="0"/>
              </a:rPr>
              <a:t> 57 proposals, 8 funded, average $114k</a:t>
            </a:r>
          </a:p>
          <a:p>
            <a:pPr marL="341313" indent="-341313" eaLnBrk="1" hangingPunct="1">
              <a:spcBef>
                <a:spcPct val="20000"/>
              </a:spcBef>
              <a:buClr>
                <a:srgbClr val="DDC428"/>
              </a:buClr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Workshops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Blip>
                <a:blip r:embed="rId4"/>
              </a:buBlip>
            </a:pPr>
            <a:r>
              <a:rPr lang="en-US" sz="2000" i="1" dirty="0" smtClean="0">
                <a:latin typeface="Arial" charset="0"/>
              </a:rPr>
              <a:t>9</a:t>
            </a:r>
            <a:r>
              <a:rPr lang="en-US" sz="1800" i="1" dirty="0" smtClean="0">
                <a:latin typeface="Arial" charset="0"/>
              </a:rPr>
              <a:t> proposals, 3 funded, average $57k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236" y="246577"/>
            <a:ext cx="7483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Proposals and Awards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2013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55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87795" y="2263392"/>
            <a:ext cx="7346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 eaLnBrk="1" hangingPunct="1">
              <a:spcBef>
                <a:spcPct val="20000"/>
              </a:spcBef>
              <a:buClr>
                <a:srgbClr val="DDC428"/>
              </a:buClr>
              <a:buFont typeface="Wingdings" pitchFamily="-32" charset="2"/>
              <a:buNone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82441" y="1269466"/>
            <a:ext cx="7378700" cy="5306067"/>
          </a:xfrm>
          <a:prstGeom prst="rect">
            <a:avLst/>
          </a:prstGeom>
          <a:noFill/>
          <a:ln w="9525">
            <a:solidFill>
              <a:srgbClr val="FF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“Flat is the new up” – overall LWS Science budget has declined FY11-15, and remains at ~$17M.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Anticipated ~$3.5M for new awards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Posting of </a:t>
            </a:r>
            <a:r>
              <a:rPr lang="en-US" sz="2200" i="1" dirty="0" smtClean="0">
                <a:solidFill>
                  <a:srgbClr val="0000FF"/>
                </a:solidFill>
                <a:latin typeface="Arial" charset="0"/>
              </a:rPr>
              <a:t>DRAFT</a:t>
            </a: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 ROSES14 to NSPIRES anticipated by mid-December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Likely 4-5 Science Topics</a:t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– No Workshops, or SDO Initiative</a:t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– No Strategic Capabilities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Step 1 due March 15, 2014 (TBD)</a:t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– Title and team binding</a:t>
            </a:r>
            <a:br>
              <a:rPr lang="en-US" sz="22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– No down-select other than compliance (cf. GI) 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Step 2 due May 7, 2014 (TBD)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Proposal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selection</a:t>
            </a: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 August/ Sept 2014; </a:t>
            </a:r>
          </a:p>
          <a:p>
            <a:pPr marL="742950" lvl="1" indent="-285750">
              <a:spcBef>
                <a:spcPct val="20000"/>
              </a:spcBef>
              <a:buClr>
                <a:srgbClr val="990709"/>
              </a:buClr>
              <a:buFont typeface="Wingdings" pitchFamily="-32" charset="2"/>
              <a:buBlip>
                <a:blip r:embed="rId3"/>
              </a:buBlip>
            </a:pPr>
            <a:r>
              <a:rPr lang="en-US" sz="2200" dirty="0" smtClean="0">
                <a:solidFill>
                  <a:srgbClr val="0000FF"/>
                </a:solidFill>
                <a:latin typeface="Arial" charset="0"/>
              </a:rPr>
              <a:t>Funding October 2014 (FY15)</a:t>
            </a:r>
            <a:endParaRPr lang="en-US" sz="2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7796" y="221358"/>
            <a:ext cx="7519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FST Topics 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for ROSES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2014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53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334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2"/>
              </p:ext>
            </p:extLst>
          </p:nvPr>
        </p:nvGraphicFramePr>
        <p:xfrm>
          <a:off x="372675" y="1212043"/>
          <a:ext cx="8398651" cy="5565927"/>
        </p:xfrm>
        <a:graphic>
          <a:graphicData uri="http://schemas.openxmlformats.org/drawingml/2006/table">
            <a:tbl>
              <a:tblPr/>
              <a:tblGrid>
                <a:gridCol w="1215482"/>
                <a:gridCol w="1409623"/>
                <a:gridCol w="1369797"/>
                <a:gridCol w="1398803"/>
                <a:gridCol w="1502473"/>
                <a:gridCol w="1502473"/>
              </a:tblGrid>
              <a:tr h="342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-107" charset="0"/>
                          <a:ea typeface="ＭＳ Ｐゴシック" pitchFamily="-107" charset="-128"/>
                        </a:rPr>
                        <a:t>2014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Properties of the Solar Dynamo that affect Irradiance and Active Regions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Behavior of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Plasmasphere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 and its Influence on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Iono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-/Magnetosphere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Jets in the Solar Atmosphere and their Effects in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Heliosphere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Interaction between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magnetotail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 and the inner magnetosphere and the impact of that interaction on the radiation belt environment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Thermospheric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 wind dynamics during geomagnetic storms and their influence on the coupled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M-I-T system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8888"/>
                        </a:gs>
                        <a:gs pos="100000">
                          <a:srgbClr val="00C1F0"/>
                        </a:gs>
                        <a:gs pos="25000">
                          <a:srgbClr val="FF8888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Use Inner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Heliosphere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 Obs. to Better Constrain CME and SEP Models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Origin and Nature of the Slow Solar Wind, and its effect on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Helio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 Structures,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and SEP Transport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Factors that Control the Highly Variable Intensity and Evolution of Solar Particle Events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Atmosphere-Ionosphere Coupling During Stratospheric Sudden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Warmings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8888"/>
                        </a:gs>
                        <a:gs pos="100000">
                          <a:srgbClr val="00C1F0"/>
                        </a:gs>
                        <a:gs pos="75000">
                          <a:srgbClr val="FF8888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Connection between Solar Interplanetary Structures and the response of Earth’s radiation belts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100000">
                          <a:srgbClr val="00C1F0"/>
                        </a:gs>
                        <a:gs pos="25000">
                          <a:srgbClr val="FFC000"/>
                        </a:gs>
                        <a:gs pos="50000">
                          <a:srgbClr val="00C1F0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Integrate Non-MHD/Kinetic Effects into Global Models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Plasma-Neutral Gas Coupling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Incorporating Plasma Waves in Models of the Radiation Belts and Ring Current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Flare Dynamics in the Lower Solar Atmosphere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C000"/>
                        </a:gs>
                        <a:gs pos="75000">
                          <a:srgbClr val="FFA51D">
                            <a:alpha val="0"/>
                          </a:srgbClr>
                        </a:gs>
                        <a:gs pos="100000">
                          <a:srgbClr val="008000"/>
                        </a:gs>
                        <a:gs pos="73000">
                          <a:srgbClr val="FFC000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Magnetic Flux Ropes from the Sun to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Heliosphere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008000"/>
                        </a:gs>
                        <a:gs pos="60000">
                          <a:srgbClr val="FFC000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5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Response of ITM Composition and Temperature due to Solar XUV and Energetic Particle Variation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Predict the Onset and Space Weather Impacts of Fast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CMEs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/Eruptive Flares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Low-To Mid-Latitude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Ionospheric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  <a:cs typeface="Arial" charset="0"/>
                        </a:rPr>
                        <a:t> Irregularities and Turbulence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Short term solar/ atmospheric variability and climate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The Sun-Climate Strategic Theme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The Sun-Climate Strategic Theme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7" charset="-128"/>
                        </a:rPr>
                        <a:t>The Sun-Climate Strategic Theme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0" name="Text Box 44"/>
          <p:cNvSpPr txBox="1">
            <a:spLocks noChangeArrowheads="1"/>
          </p:cNvSpPr>
          <p:nvPr/>
        </p:nvSpPr>
        <p:spPr bwMode="auto">
          <a:xfrm>
            <a:off x="1687291" y="238125"/>
            <a:ext cx="73819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LWS Focus Topics (Updated)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36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06790"/>
            <a:ext cx="7772400" cy="400110"/>
          </a:xfrm>
        </p:spPr>
        <p:txBody>
          <a:bodyPr/>
          <a:lstStyle/>
          <a:p>
            <a:r>
              <a:rPr lang="en-US" dirty="0" smtClean="0"/>
              <a:t>That’s All, Folks…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71" y="251012"/>
            <a:ext cx="1143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360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>Lockheed Martin IS&amp;GS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Leamon</dc:creator>
  <cp:lastModifiedBy>lika</cp:lastModifiedBy>
  <cp:revision>20</cp:revision>
  <dcterms:created xsi:type="dcterms:W3CDTF">2013-12-03T14:01:59Z</dcterms:created>
  <dcterms:modified xsi:type="dcterms:W3CDTF">2013-12-06T12:31:15Z</dcterms:modified>
</cp:coreProperties>
</file>