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m4v" ContentType="video/unknown"/>
  <Default Extension="m1v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77" r:id="rId2"/>
    <p:sldId id="420" r:id="rId3"/>
    <p:sldId id="391" r:id="rId4"/>
    <p:sldId id="392" r:id="rId5"/>
    <p:sldId id="393" r:id="rId6"/>
    <p:sldId id="394" r:id="rId7"/>
    <p:sldId id="395" r:id="rId8"/>
    <p:sldId id="410" r:id="rId9"/>
    <p:sldId id="400" r:id="rId10"/>
    <p:sldId id="397" r:id="rId11"/>
    <p:sldId id="429" r:id="rId12"/>
    <p:sldId id="423" r:id="rId13"/>
    <p:sldId id="424" r:id="rId14"/>
    <p:sldId id="425" r:id="rId15"/>
    <p:sldId id="426" r:id="rId16"/>
    <p:sldId id="363" r:id="rId17"/>
    <p:sldId id="42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5721"/>
    <a:srgbClr val="C65F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88915" autoAdjust="0"/>
  </p:normalViewPr>
  <p:slideViewPr>
    <p:cSldViewPr snapToGrid="0" snapToObjects="1">
      <p:cViewPr>
        <p:scale>
          <a:sx n="50" d="100"/>
          <a:sy n="50" d="100"/>
        </p:scale>
        <p:origin x="-1336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E9AD3-1E8D-B949-92F2-75CE1715736D}" type="datetimeFigureOut">
              <a:rPr lang="en-US" smtClean="0"/>
              <a:pPr/>
              <a:t>12/6/2013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C8F48-4D49-474F-890B-E90EC513EC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070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1873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Explore the physical processes in the space environment from the sun to the Earth and throughout the solar system</a:t>
            </a:r>
            <a:endParaRPr lang="en-US" sz="1400" b="1" i="1" dirty="0" smtClean="0">
              <a:solidFill>
                <a:srgbClr val="FFFFFF"/>
              </a:solidFill>
              <a:latin typeface="Times" pitchFamily="-112" charset="0"/>
            </a:endParaRPr>
          </a:p>
          <a:p>
            <a:pPr defTabSz="901873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Advance our understanding of the connections that link the sun, the Earth and planetary space environments, and the outer reaches of our solar system.</a:t>
            </a:r>
          </a:p>
          <a:p>
            <a:pPr defTabSz="901873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Develop the knowledge and capability to detect and predict extreme conditions in space to protect life and society and to safeguard human and robotic explorers beyond Earth</a:t>
            </a:r>
            <a:r>
              <a:rPr lang="en-US" sz="1600" dirty="0" smtClean="0">
                <a:solidFill>
                  <a:srgbClr val="FFFFFF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8B2C-0C59-43C7-B0A7-2F353C661D1C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63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C8FD42-289F-42A0-8463-A769AEFD08B3}" type="slidenum">
              <a:rPr lang="en-US"/>
              <a:pPr/>
              <a:t>8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Almost one solar cycle, accomplished a lot, missing elements are it and sun-climate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7A34B-257C-428A-BBB5-8F996364923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3B6D33A-16D1-4E79-88E6-B2C9295EC5AE}" type="slidenum">
              <a:rPr lang="en-US" smtClean="0"/>
              <a:pPr/>
              <a:t>14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F1155E87-4237-4E33-88C5-416DA6E06E45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7E86B-E068-4E47-8BCA-D8E1412F8B4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95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90469-F7FC-493A-A986-FE05FFB4315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47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E5F232-C702-4AB4-A444-F1C80D41A8F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11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AF099-E5C5-468D-8186-A6B8B5F70B7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29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751293-4DC0-4FE3-9400-FE803B60D30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95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4CE3F-F230-4616-9890-85401935191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1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96A9D-AEC4-47EA-9678-A9BC7599C8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44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1B1A6D-444F-4B8B-BBAA-C2EB2FF76B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088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FEF7D8-4A6B-41CE-A0D0-44D9D8E3C85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167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F8C766-E27A-4D54-AA3B-07D44429A37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4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0219FA-646A-4D6B-BEBC-875A49F8294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00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F79339A-E090-49ED-BBC2-6CF72CA827A0}" type="slidenum">
              <a:rPr lang="en-US">
                <a:solidFill>
                  <a:srgbClr val="FFFFFF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9447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m4v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1v"/><Relationship Id="rId11" Type="http://schemas.openxmlformats.org/officeDocument/2006/relationships/image" Target="../media/image4.png"/><Relationship Id="rId5" Type="http://schemas.microsoft.com/office/2007/relationships/media" Target="../media/media3.m1v"/><Relationship Id="rId10" Type="http://schemas.openxmlformats.org/officeDocument/2006/relationships/image" Target="../media/image3.png"/><Relationship Id="rId4" Type="http://schemas.openxmlformats.org/officeDocument/2006/relationships/video" Target="../media/media2.m4v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li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11"/>
          <a:stretch/>
        </p:blipFill>
        <p:spPr>
          <a:xfrm>
            <a:off x="12700" y="0"/>
            <a:ext cx="9144000" cy="4724400"/>
          </a:xfrm>
          <a:prstGeom prst="rect">
            <a:avLst/>
          </a:prstGeom>
        </p:spPr>
      </p:pic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-38100" y="4395852"/>
            <a:ext cx="90551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981" tIns="48491" rIns="96981" bIns="48491" anchor="ctr"/>
          <a:lstStyle/>
          <a:p>
            <a:pPr defTabSz="457106"/>
            <a:r>
              <a:rPr lang="en-US" sz="28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Living with a Star: Science That Matters to People</a:t>
            </a:r>
          </a:p>
          <a:p>
            <a:pPr defTabSz="457106"/>
            <a:r>
              <a:rPr lang="en-US" sz="2000" dirty="0" smtClean="0">
                <a:solidFill>
                  <a:srgbClr val="FFFF00"/>
                </a:solidFill>
                <a:latin typeface="Helvetica Light"/>
                <a:cs typeface="Helvetica Light"/>
              </a:rPr>
              <a:t>Living with a Star: Past Accomplishments and Future Promise</a:t>
            </a:r>
            <a:endParaRPr lang="en-US" b="1" dirty="0" smtClean="0">
              <a:solidFill>
                <a:srgbClr val="FFFF00"/>
              </a:solidFill>
              <a:latin typeface="Helvetica Light"/>
              <a:cs typeface="Helvetica Light"/>
            </a:endParaRP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7527926" y="-141286"/>
            <a:ext cx="18466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106" eaLnBrk="0" hangingPunct="0"/>
            <a:endParaRPr lang="en-US" sz="12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478157" y="5397500"/>
            <a:ext cx="653884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981" tIns="48491" rIns="96981" bIns="48491" anchor="ctr"/>
          <a:lstStyle/>
          <a:p>
            <a:pPr algn="r" defTabSz="457106"/>
            <a:r>
              <a:rPr lang="en-US" sz="22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Madhulika Guhathakurta</a:t>
            </a:r>
            <a:endParaRPr lang="en-US" sz="2200" dirty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pPr algn="r" defTabSz="457106"/>
            <a:r>
              <a:rPr lang="en-US" sz="22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LWS Lead Program Scientist, Heliophysics</a:t>
            </a:r>
            <a:endParaRPr lang="en-US" sz="2200" dirty="0">
              <a:solidFill>
                <a:srgbClr val="FFFFFF"/>
              </a:solidFill>
              <a:latin typeface="Helvetica Light"/>
              <a:cs typeface="Helvetica Light"/>
            </a:endParaRPr>
          </a:p>
          <a:p>
            <a:pPr algn="r" defTabSz="457106"/>
            <a:r>
              <a:rPr lang="en-US" sz="2200" dirty="0">
                <a:solidFill>
                  <a:srgbClr val="FFFFFF"/>
                </a:solidFill>
                <a:latin typeface="Helvetica Light"/>
                <a:cs typeface="Helvetica Light"/>
              </a:rPr>
              <a:t>NASA Headquarters </a:t>
            </a:r>
          </a:p>
        </p:txBody>
      </p:sp>
    </p:spTree>
    <p:extLst>
      <p:ext uri="{BB962C8B-B14F-4D97-AF65-F5344CB8AC3E}">
        <p14:creationId xmlns:p14="http://schemas.microsoft.com/office/powerpoint/2010/main" val="346137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val 2"/>
          <p:cNvSpPr>
            <a:spLocks noChangeArrowheads="1"/>
          </p:cNvSpPr>
          <p:nvPr/>
        </p:nvSpPr>
        <p:spPr bwMode="auto">
          <a:xfrm>
            <a:off x="2819400" y="2590800"/>
            <a:ext cx="3581400" cy="3581400"/>
          </a:xfrm>
          <a:prstGeom prst="ellipse">
            <a:avLst/>
          </a:prstGeom>
          <a:solidFill>
            <a:srgbClr val="66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Oval 4"/>
          <p:cNvSpPr>
            <a:spLocks noChangeArrowheads="1"/>
          </p:cNvSpPr>
          <p:nvPr/>
        </p:nvSpPr>
        <p:spPr bwMode="auto">
          <a:xfrm>
            <a:off x="3810000" y="1828800"/>
            <a:ext cx="3505200" cy="3505200"/>
          </a:xfrm>
          <a:prstGeom prst="ellipse">
            <a:avLst/>
          </a:prstGeom>
          <a:solidFill>
            <a:schemeClr val="accent2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2057400" y="1828800"/>
            <a:ext cx="3505200" cy="35052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0" name="Freeform 22"/>
          <p:cNvSpPr>
            <a:spLocks/>
          </p:cNvSpPr>
          <p:nvPr/>
        </p:nvSpPr>
        <p:spPr bwMode="auto">
          <a:xfrm>
            <a:off x="3803650" y="2571750"/>
            <a:ext cx="1766888" cy="2536825"/>
          </a:xfrm>
          <a:custGeom>
            <a:avLst/>
            <a:gdLst>
              <a:gd name="T0" fmla="*/ 162 w 1113"/>
              <a:gd name="T1" fmla="*/ 63 h 1598"/>
              <a:gd name="T2" fmla="*/ 279 w 1113"/>
              <a:gd name="T3" fmla="*/ 37 h 1598"/>
              <a:gd name="T4" fmla="*/ 436 w 1113"/>
              <a:gd name="T5" fmla="*/ 15 h 1598"/>
              <a:gd name="T6" fmla="*/ 882 w 1113"/>
              <a:gd name="T7" fmla="*/ 56 h 1598"/>
              <a:gd name="T8" fmla="*/ 940 w 1113"/>
              <a:gd name="T9" fmla="*/ 79 h 1598"/>
              <a:gd name="T10" fmla="*/ 950 w 1113"/>
              <a:gd name="T11" fmla="*/ 86 h 1598"/>
              <a:gd name="T12" fmla="*/ 972 w 1113"/>
              <a:gd name="T13" fmla="*/ 113 h 1598"/>
              <a:gd name="T14" fmla="*/ 993 w 1113"/>
              <a:gd name="T15" fmla="*/ 140 h 1598"/>
              <a:gd name="T16" fmla="*/ 1012 w 1113"/>
              <a:gd name="T17" fmla="*/ 193 h 1598"/>
              <a:gd name="T18" fmla="*/ 1052 w 1113"/>
              <a:gd name="T19" fmla="*/ 292 h 1598"/>
              <a:gd name="T20" fmla="*/ 1076 w 1113"/>
              <a:gd name="T21" fmla="*/ 375 h 1598"/>
              <a:gd name="T22" fmla="*/ 1092 w 1113"/>
              <a:gd name="T23" fmla="*/ 465 h 1598"/>
              <a:gd name="T24" fmla="*/ 1095 w 1113"/>
              <a:gd name="T25" fmla="*/ 511 h 1598"/>
              <a:gd name="T26" fmla="*/ 1105 w 1113"/>
              <a:gd name="T27" fmla="*/ 689 h 1598"/>
              <a:gd name="T28" fmla="*/ 1103 w 1113"/>
              <a:gd name="T29" fmla="*/ 735 h 1598"/>
              <a:gd name="T30" fmla="*/ 1092 w 1113"/>
              <a:gd name="T31" fmla="*/ 807 h 1598"/>
              <a:gd name="T32" fmla="*/ 1081 w 1113"/>
              <a:gd name="T33" fmla="*/ 852 h 1598"/>
              <a:gd name="T34" fmla="*/ 1076 w 1113"/>
              <a:gd name="T35" fmla="*/ 892 h 1598"/>
              <a:gd name="T36" fmla="*/ 1057 w 1113"/>
              <a:gd name="T37" fmla="*/ 948 h 1598"/>
              <a:gd name="T38" fmla="*/ 1033 w 1113"/>
              <a:gd name="T39" fmla="*/ 1044 h 1598"/>
              <a:gd name="T40" fmla="*/ 985 w 1113"/>
              <a:gd name="T41" fmla="*/ 1137 h 1598"/>
              <a:gd name="T42" fmla="*/ 951 w 1113"/>
              <a:gd name="T43" fmla="*/ 1199 h 1598"/>
              <a:gd name="T44" fmla="*/ 913 w 1113"/>
              <a:gd name="T45" fmla="*/ 1255 h 1598"/>
              <a:gd name="T46" fmla="*/ 897 w 1113"/>
              <a:gd name="T47" fmla="*/ 1276 h 1598"/>
              <a:gd name="T48" fmla="*/ 865 w 1113"/>
              <a:gd name="T49" fmla="*/ 1327 h 1598"/>
              <a:gd name="T50" fmla="*/ 775 w 1113"/>
              <a:gd name="T51" fmla="*/ 1425 h 1598"/>
              <a:gd name="T52" fmla="*/ 612 w 1113"/>
              <a:gd name="T53" fmla="*/ 1556 h 1598"/>
              <a:gd name="T54" fmla="*/ 569 w 1113"/>
              <a:gd name="T55" fmla="*/ 1596 h 1598"/>
              <a:gd name="T56" fmla="*/ 537 w 1113"/>
              <a:gd name="T57" fmla="*/ 1585 h 1598"/>
              <a:gd name="T58" fmla="*/ 505 w 1113"/>
              <a:gd name="T59" fmla="*/ 1569 h 1598"/>
              <a:gd name="T60" fmla="*/ 473 w 1113"/>
              <a:gd name="T61" fmla="*/ 1548 h 1598"/>
              <a:gd name="T62" fmla="*/ 417 w 1113"/>
              <a:gd name="T63" fmla="*/ 1503 h 1598"/>
              <a:gd name="T64" fmla="*/ 367 w 1113"/>
              <a:gd name="T65" fmla="*/ 1455 h 1598"/>
              <a:gd name="T66" fmla="*/ 292 w 1113"/>
              <a:gd name="T67" fmla="*/ 1383 h 1598"/>
              <a:gd name="T68" fmla="*/ 212 w 1113"/>
              <a:gd name="T69" fmla="*/ 1279 h 1598"/>
              <a:gd name="T70" fmla="*/ 193 w 1113"/>
              <a:gd name="T71" fmla="*/ 1252 h 1598"/>
              <a:gd name="T72" fmla="*/ 177 w 1113"/>
              <a:gd name="T73" fmla="*/ 1231 h 1598"/>
              <a:gd name="T74" fmla="*/ 156 w 1113"/>
              <a:gd name="T75" fmla="*/ 1191 h 1598"/>
              <a:gd name="T76" fmla="*/ 145 w 1113"/>
              <a:gd name="T77" fmla="*/ 1177 h 1598"/>
              <a:gd name="T78" fmla="*/ 132 w 1113"/>
              <a:gd name="T79" fmla="*/ 1148 h 1598"/>
              <a:gd name="T80" fmla="*/ 100 w 1113"/>
              <a:gd name="T81" fmla="*/ 1097 h 1598"/>
              <a:gd name="T82" fmla="*/ 63 w 1113"/>
              <a:gd name="T83" fmla="*/ 996 h 1598"/>
              <a:gd name="T84" fmla="*/ 41 w 1113"/>
              <a:gd name="T85" fmla="*/ 937 h 1598"/>
              <a:gd name="T86" fmla="*/ 7 w 1113"/>
              <a:gd name="T87" fmla="*/ 793 h 1598"/>
              <a:gd name="T88" fmla="*/ 1 w 1113"/>
              <a:gd name="T89" fmla="*/ 559 h 1598"/>
              <a:gd name="T90" fmla="*/ 28 w 1113"/>
              <a:gd name="T91" fmla="*/ 383 h 1598"/>
              <a:gd name="T92" fmla="*/ 47 w 1113"/>
              <a:gd name="T93" fmla="*/ 303 h 1598"/>
              <a:gd name="T94" fmla="*/ 129 w 1113"/>
              <a:gd name="T95" fmla="*/ 124 h 1598"/>
              <a:gd name="T96" fmla="*/ 162 w 1113"/>
              <a:gd name="T97" fmla="*/ 63 h 1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13" h="1598">
                <a:moveTo>
                  <a:pt x="162" y="63"/>
                </a:moveTo>
                <a:cubicBezTo>
                  <a:pt x="203" y="52"/>
                  <a:pt x="235" y="38"/>
                  <a:pt x="279" y="37"/>
                </a:cubicBezTo>
                <a:cubicBezTo>
                  <a:pt x="336" y="25"/>
                  <a:pt x="373" y="17"/>
                  <a:pt x="436" y="15"/>
                </a:cubicBezTo>
                <a:cubicBezTo>
                  <a:pt x="580" y="0"/>
                  <a:pt x="737" y="35"/>
                  <a:pt x="882" y="56"/>
                </a:cubicBezTo>
                <a:cubicBezTo>
                  <a:pt x="900" y="62"/>
                  <a:pt x="921" y="70"/>
                  <a:pt x="940" y="79"/>
                </a:cubicBezTo>
                <a:cubicBezTo>
                  <a:pt x="948" y="86"/>
                  <a:pt x="944" y="86"/>
                  <a:pt x="950" y="86"/>
                </a:cubicBezTo>
                <a:cubicBezTo>
                  <a:pt x="958" y="93"/>
                  <a:pt x="966" y="101"/>
                  <a:pt x="972" y="113"/>
                </a:cubicBezTo>
                <a:cubicBezTo>
                  <a:pt x="975" y="120"/>
                  <a:pt x="993" y="140"/>
                  <a:pt x="993" y="140"/>
                </a:cubicBezTo>
                <a:cubicBezTo>
                  <a:pt x="997" y="153"/>
                  <a:pt x="1002" y="167"/>
                  <a:pt x="1012" y="193"/>
                </a:cubicBezTo>
                <a:cubicBezTo>
                  <a:pt x="1021" y="218"/>
                  <a:pt x="1041" y="261"/>
                  <a:pt x="1052" y="292"/>
                </a:cubicBezTo>
                <a:cubicBezTo>
                  <a:pt x="1061" y="320"/>
                  <a:pt x="1068" y="346"/>
                  <a:pt x="1076" y="375"/>
                </a:cubicBezTo>
                <a:cubicBezTo>
                  <a:pt x="1082" y="403"/>
                  <a:pt x="1088" y="442"/>
                  <a:pt x="1092" y="465"/>
                </a:cubicBezTo>
                <a:cubicBezTo>
                  <a:pt x="1095" y="487"/>
                  <a:pt x="1092" y="473"/>
                  <a:pt x="1095" y="511"/>
                </a:cubicBezTo>
                <a:cubicBezTo>
                  <a:pt x="1108" y="577"/>
                  <a:pt x="1113" y="610"/>
                  <a:pt x="1105" y="689"/>
                </a:cubicBezTo>
                <a:cubicBezTo>
                  <a:pt x="1104" y="726"/>
                  <a:pt x="1105" y="714"/>
                  <a:pt x="1103" y="735"/>
                </a:cubicBezTo>
                <a:cubicBezTo>
                  <a:pt x="1100" y="754"/>
                  <a:pt x="1095" y="787"/>
                  <a:pt x="1092" y="807"/>
                </a:cubicBezTo>
                <a:cubicBezTo>
                  <a:pt x="1090" y="820"/>
                  <a:pt x="1081" y="841"/>
                  <a:pt x="1081" y="852"/>
                </a:cubicBezTo>
                <a:cubicBezTo>
                  <a:pt x="1078" y="862"/>
                  <a:pt x="1076" y="892"/>
                  <a:pt x="1076" y="892"/>
                </a:cubicBezTo>
                <a:cubicBezTo>
                  <a:pt x="1073" y="911"/>
                  <a:pt x="1073" y="921"/>
                  <a:pt x="1057" y="948"/>
                </a:cubicBezTo>
                <a:cubicBezTo>
                  <a:pt x="1049" y="987"/>
                  <a:pt x="1043" y="1004"/>
                  <a:pt x="1033" y="1044"/>
                </a:cubicBezTo>
                <a:cubicBezTo>
                  <a:pt x="1027" y="1065"/>
                  <a:pt x="998" y="1119"/>
                  <a:pt x="985" y="1137"/>
                </a:cubicBezTo>
                <a:cubicBezTo>
                  <a:pt x="974" y="1164"/>
                  <a:pt x="959" y="1171"/>
                  <a:pt x="951" y="1199"/>
                </a:cubicBezTo>
                <a:cubicBezTo>
                  <a:pt x="946" y="1216"/>
                  <a:pt x="925" y="1241"/>
                  <a:pt x="913" y="1255"/>
                </a:cubicBezTo>
                <a:cubicBezTo>
                  <a:pt x="908" y="1275"/>
                  <a:pt x="912" y="1262"/>
                  <a:pt x="897" y="1276"/>
                </a:cubicBezTo>
                <a:cubicBezTo>
                  <a:pt x="893" y="1289"/>
                  <a:pt x="875" y="1318"/>
                  <a:pt x="865" y="1327"/>
                </a:cubicBezTo>
                <a:cubicBezTo>
                  <a:pt x="859" y="1351"/>
                  <a:pt x="788" y="1403"/>
                  <a:pt x="775" y="1425"/>
                </a:cubicBezTo>
                <a:cubicBezTo>
                  <a:pt x="727" y="1501"/>
                  <a:pt x="681" y="1509"/>
                  <a:pt x="612" y="1556"/>
                </a:cubicBezTo>
                <a:cubicBezTo>
                  <a:pt x="598" y="1577"/>
                  <a:pt x="585" y="1578"/>
                  <a:pt x="569" y="1596"/>
                </a:cubicBezTo>
                <a:cubicBezTo>
                  <a:pt x="557" y="1598"/>
                  <a:pt x="547" y="1589"/>
                  <a:pt x="537" y="1585"/>
                </a:cubicBezTo>
                <a:cubicBezTo>
                  <a:pt x="526" y="1580"/>
                  <a:pt x="515" y="1575"/>
                  <a:pt x="505" y="1569"/>
                </a:cubicBezTo>
                <a:cubicBezTo>
                  <a:pt x="492" y="1558"/>
                  <a:pt x="488" y="1550"/>
                  <a:pt x="473" y="1548"/>
                </a:cubicBezTo>
                <a:cubicBezTo>
                  <a:pt x="458" y="1532"/>
                  <a:pt x="433" y="1516"/>
                  <a:pt x="417" y="1503"/>
                </a:cubicBezTo>
                <a:cubicBezTo>
                  <a:pt x="402" y="1479"/>
                  <a:pt x="382" y="1476"/>
                  <a:pt x="367" y="1455"/>
                </a:cubicBezTo>
                <a:cubicBezTo>
                  <a:pt x="347" y="1428"/>
                  <a:pt x="324" y="1414"/>
                  <a:pt x="292" y="1383"/>
                </a:cubicBezTo>
                <a:cubicBezTo>
                  <a:pt x="268" y="1338"/>
                  <a:pt x="227" y="1316"/>
                  <a:pt x="212" y="1279"/>
                </a:cubicBezTo>
                <a:cubicBezTo>
                  <a:pt x="209" y="1274"/>
                  <a:pt x="194" y="1256"/>
                  <a:pt x="193" y="1252"/>
                </a:cubicBezTo>
                <a:cubicBezTo>
                  <a:pt x="190" y="1248"/>
                  <a:pt x="179" y="1233"/>
                  <a:pt x="177" y="1231"/>
                </a:cubicBezTo>
                <a:cubicBezTo>
                  <a:pt x="172" y="1221"/>
                  <a:pt x="156" y="1191"/>
                  <a:pt x="156" y="1191"/>
                </a:cubicBezTo>
                <a:cubicBezTo>
                  <a:pt x="150" y="1181"/>
                  <a:pt x="149" y="1184"/>
                  <a:pt x="145" y="1177"/>
                </a:cubicBezTo>
                <a:cubicBezTo>
                  <a:pt x="140" y="1169"/>
                  <a:pt x="139" y="1161"/>
                  <a:pt x="132" y="1148"/>
                </a:cubicBezTo>
                <a:cubicBezTo>
                  <a:pt x="128" y="1132"/>
                  <a:pt x="107" y="1110"/>
                  <a:pt x="100" y="1097"/>
                </a:cubicBezTo>
                <a:cubicBezTo>
                  <a:pt x="85" y="1045"/>
                  <a:pt x="79" y="1047"/>
                  <a:pt x="63" y="996"/>
                </a:cubicBezTo>
                <a:cubicBezTo>
                  <a:pt x="54" y="968"/>
                  <a:pt x="50" y="970"/>
                  <a:pt x="41" y="937"/>
                </a:cubicBezTo>
                <a:cubicBezTo>
                  <a:pt x="31" y="903"/>
                  <a:pt x="13" y="856"/>
                  <a:pt x="7" y="793"/>
                </a:cubicBezTo>
                <a:cubicBezTo>
                  <a:pt x="0" y="720"/>
                  <a:pt x="5" y="632"/>
                  <a:pt x="1" y="559"/>
                </a:cubicBezTo>
                <a:cubicBezTo>
                  <a:pt x="5" y="490"/>
                  <a:pt x="20" y="425"/>
                  <a:pt x="28" y="383"/>
                </a:cubicBezTo>
                <a:cubicBezTo>
                  <a:pt x="35" y="340"/>
                  <a:pt x="30" y="346"/>
                  <a:pt x="47" y="303"/>
                </a:cubicBezTo>
                <a:cubicBezTo>
                  <a:pt x="63" y="255"/>
                  <a:pt x="90" y="176"/>
                  <a:pt x="129" y="124"/>
                </a:cubicBezTo>
                <a:cubicBezTo>
                  <a:pt x="132" y="108"/>
                  <a:pt x="156" y="77"/>
                  <a:pt x="162" y="63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4038600" y="3048000"/>
            <a:ext cx="1371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/>
              <a:t>Living With a Star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5791200" y="2667000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/>
              <a:t>Space Weather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2438400" y="2743200"/>
            <a:ext cx="987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/>
              <a:t>Science</a:t>
            </a: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3581400" y="5394325"/>
            <a:ext cx="2133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/>
              <a:t>Global Climate Change</a:t>
            </a: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3048000" y="304800"/>
            <a:ext cx="38014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Living With A Star</a:t>
            </a:r>
          </a:p>
        </p:txBody>
      </p:sp>
    </p:spTree>
    <p:extLst>
      <p:ext uri="{BB962C8B-B14F-4D97-AF65-F5344CB8AC3E}">
        <p14:creationId xmlns:p14="http://schemas.microsoft.com/office/powerpoint/2010/main" val="338647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5262"/>
            <a:ext cx="8229600" cy="1143000"/>
          </a:xfrm>
        </p:spPr>
        <p:txBody>
          <a:bodyPr/>
          <a:lstStyle/>
          <a:p>
            <a:r>
              <a:rPr lang="en-US" sz="2400" dirty="0" smtClean="0"/>
              <a:t>Living With a Star (LWS) </a:t>
            </a:r>
            <a:r>
              <a:rPr lang="en-US" sz="1800" dirty="0" smtClean="0"/>
              <a:t>Program</a:t>
            </a:r>
            <a:r>
              <a:rPr lang="en-US" sz="2400" dirty="0" smtClean="0"/>
              <a:t> Elements</a:t>
            </a:r>
            <a:endParaRPr lang="en-US" sz="2400" dirty="0"/>
          </a:p>
        </p:txBody>
      </p:sp>
      <p:sp>
        <p:nvSpPr>
          <p:cNvPr id="8219" name="TextBox 8218"/>
          <p:cNvSpPr txBox="1"/>
          <p:nvPr/>
        </p:nvSpPr>
        <p:spPr>
          <a:xfrm>
            <a:off x="3671380" y="3784702"/>
            <a:ext cx="1300099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LWS Science</a:t>
            </a:r>
          </a:p>
          <a:p>
            <a:pPr algn="ctr"/>
            <a:r>
              <a:rPr lang="en-US" sz="1400" b="1" dirty="0" smtClean="0"/>
              <a:t>(TR&amp;T)</a:t>
            </a:r>
            <a:endParaRPr lang="en-US" sz="1400" b="1" dirty="0"/>
          </a:p>
        </p:txBody>
      </p:sp>
      <p:sp>
        <p:nvSpPr>
          <p:cNvPr id="8223" name="TextBox 8222"/>
          <p:cNvSpPr txBox="1"/>
          <p:nvPr/>
        </p:nvSpPr>
        <p:spPr>
          <a:xfrm>
            <a:off x="347626" y="4468190"/>
            <a:ext cx="1566294" cy="73866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Solar Dynamics Observatory (SDO)</a:t>
            </a:r>
            <a:endParaRPr lang="en-US" sz="1400" b="1" dirty="0"/>
          </a:p>
        </p:txBody>
      </p:sp>
      <p:sp>
        <p:nvSpPr>
          <p:cNvPr id="8224" name="TextBox 8223"/>
          <p:cNvSpPr txBox="1"/>
          <p:nvPr/>
        </p:nvSpPr>
        <p:spPr>
          <a:xfrm>
            <a:off x="294418" y="5432874"/>
            <a:ext cx="167271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Van Allen Probes (aka RBSP)</a:t>
            </a:r>
            <a:endParaRPr lang="en-US" sz="1400" b="1" dirty="0"/>
          </a:p>
        </p:txBody>
      </p:sp>
      <p:sp>
        <p:nvSpPr>
          <p:cNvPr id="8225" name="TextBox 8224"/>
          <p:cNvSpPr txBox="1"/>
          <p:nvPr/>
        </p:nvSpPr>
        <p:spPr>
          <a:xfrm>
            <a:off x="2718273" y="5237074"/>
            <a:ext cx="1395193" cy="73866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Solar Orbiter Collaboration (SOC)</a:t>
            </a:r>
            <a:endParaRPr lang="en-US" sz="1400" b="1" dirty="0"/>
          </a:p>
        </p:txBody>
      </p:sp>
      <p:sp>
        <p:nvSpPr>
          <p:cNvPr id="8226" name="TextBox 8225"/>
          <p:cNvSpPr txBox="1"/>
          <p:nvPr/>
        </p:nvSpPr>
        <p:spPr>
          <a:xfrm>
            <a:off x="2718273" y="4468190"/>
            <a:ext cx="1187451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Solar Probe Plus (SPP)</a:t>
            </a:r>
            <a:endParaRPr lang="en-US" sz="1400" b="1" dirty="0"/>
          </a:p>
        </p:txBody>
      </p:sp>
      <p:cxnSp>
        <p:nvCxnSpPr>
          <p:cNvPr id="8228" name="Straight Connector 8227"/>
          <p:cNvCxnSpPr/>
          <p:nvPr/>
        </p:nvCxnSpPr>
        <p:spPr>
          <a:xfrm>
            <a:off x="2311811" y="3469579"/>
            <a:ext cx="0" cy="22249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8218" idx="2"/>
          </p:cNvCxnSpPr>
          <p:nvPr/>
        </p:nvCxnSpPr>
        <p:spPr>
          <a:xfrm>
            <a:off x="3905724" y="1167065"/>
            <a:ext cx="2" cy="26112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34" name="Straight Connector 8233"/>
          <p:cNvCxnSpPr/>
          <p:nvPr/>
        </p:nvCxnSpPr>
        <p:spPr>
          <a:xfrm>
            <a:off x="2311811" y="3469578"/>
            <a:ext cx="38115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39" name="Straight Connector 8238"/>
          <p:cNvCxnSpPr>
            <a:stCxn id="8223" idx="3"/>
          </p:cNvCxnSpPr>
          <p:nvPr/>
        </p:nvCxnSpPr>
        <p:spPr>
          <a:xfrm>
            <a:off x="1913920" y="4837522"/>
            <a:ext cx="39789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311811" y="4729800"/>
            <a:ext cx="39789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1989039" y="5700353"/>
            <a:ext cx="3227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320382" y="5606406"/>
            <a:ext cx="39789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8" name="TextBox 8217"/>
          <p:cNvSpPr txBox="1"/>
          <p:nvPr/>
        </p:nvSpPr>
        <p:spPr>
          <a:xfrm>
            <a:off x="3224415" y="859288"/>
            <a:ext cx="1362617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LWS Program</a:t>
            </a:r>
            <a:endParaRPr lang="en-US" sz="1400" b="1" dirty="0"/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6108387" y="3469578"/>
            <a:ext cx="15007" cy="12458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22" name="TextBox 8221"/>
          <p:cNvSpPr txBox="1"/>
          <p:nvPr/>
        </p:nvSpPr>
        <p:spPr>
          <a:xfrm>
            <a:off x="1130773" y="3776226"/>
            <a:ext cx="2114425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LWS Science Missions</a:t>
            </a:r>
            <a:endParaRPr lang="en-US" sz="1400" b="1" dirty="0"/>
          </a:p>
        </p:txBody>
      </p:sp>
      <p:sp>
        <p:nvSpPr>
          <p:cNvPr id="8220" name="TextBox 8219"/>
          <p:cNvSpPr txBox="1"/>
          <p:nvPr/>
        </p:nvSpPr>
        <p:spPr>
          <a:xfrm>
            <a:off x="5176519" y="3776226"/>
            <a:ext cx="189375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Space Environment </a:t>
            </a:r>
            <a:r>
              <a:rPr lang="en-US" sz="1400" b="1" dirty="0" err="1" smtClean="0"/>
              <a:t>Testbeds</a:t>
            </a:r>
            <a:r>
              <a:rPr lang="en-US" sz="1400" b="1" dirty="0" smtClean="0"/>
              <a:t> (SET)</a:t>
            </a:r>
            <a:endParaRPr lang="en-US" sz="1400" b="1" dirty="0"/>
          </a:p>
        </p:txBody>
      </p:sp>
      <p:sp>
        <p:nvSpPr>
          <p:cNvPr id="8221" name="TextBox 8220"/>
          <p:cNvSpPr txBox="1"/>
          <p:nvPr/>
        </p:nvSpPr>
        <p:spPr>
          <a:xfrm>
            <a:off x="5781922" y="4594026"/>
            <a:ext cx="682944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SET-1</a:t>
            </a:r>
            <a:endParaRPr lang="en-US" sz="1400" b="1" dirty="0"/>
          </a:p>
        </p:txBody>
      </p:sp>
      <p:sp>
        <p:nvSpPr>
          <p:cNvPr id="8243" name="TextBox 8242"/>
          <p:cNvSpPr txBox="1"/>
          <p:nvPr/>
        </p:nvSpPr>
        <p:spPr>
          <a:xfrm>
            <a:off x="1081449" y="2890340"/>
            <a:ext cx="285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Funded Elements</a:t>
            </a:r>
            <a:endParaRPr lang="en-US" b="1" dirty="0"/>
          </a:p>
        </p:txBody>
      </p:sp>
      <p:sp>
        <p:nvSpPr>
          <p:cNvPr id="8246" name="TextBox 8245"/>
          <p:cNvSpPr txBox="1"/>
          <p:nvPr/>
        </p:nvSpPr>
        <p:spPr>
          <a:xfrm>
            <a:off x="4214554" y="1681322"/>
            <a:ext cx="4661960" cy="1600438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Associated Elements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b="1" dirty="0" smtClean="0"/>
              <a:t>International LWS (ILWS)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b="1" dirty="0" smtClean="0"/>
              <a:t>Jack Eddy Postdoctoral Fellowships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b="1" dirty="0" err="1" smtClean="0"/>
              <a:t>Heliophysics</a:t>
            </a:r>
            <a:r>
              <a:rPr lang="en-US" sz="1400" b="1" dirty="0" smtClean="0"/>
              <a:t> Summer School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b="1" dirty="0" err="1" smtClean="0"/>
              <a:t>Heliophysics</a:t>
            </a:r>
            <a:r>
              <a:rPr lang="en-US" sz="1400" b="1" dirty="0" smtClean="0"/>
              <a:t> Institutes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b="1" dirty="0" smtClean="0"/>
              <a:t>Committee on Space Weather (CSW)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b="1" dirty="0" smtClean="0"/>
              <a:t>U.N. Global Space Weather Program</a:t>
            </a:r>
          </a:p>
        </p:txBody>
      </p:sp>
      <p:cxnSp>
        <p:nvCxnSpPr>
          <p:cNvPr id="8248" name="Straight Connector 8247"/>
          <p:cNvCxnSpPr/>
          <p:nvPr/>
        </p:nvCxnSpPr>
        <p:spPr>
          <a:xfrm flipV="1">
            <a:off x="3940063" y="2463161"/>
            <a:ext cx="855088" cy="952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Brace 2"/>
          <p:cNvSpPr/>
          <p:nvPr/>
        </p:nvSpPr>
        <p:spPr>
          <a:xfrm>
            <a:off x="7691628" y="2195171"/>
            <a:ext cx="155448" cy="5359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803784" y="2375551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Infrastructure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78686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LWS future viewed in the context of the past (one solar cycle…or so)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TR&amp;T SDT, 2003 and on-going  (~250 M)</a:t>
            </a:r>
          </a:p>
          <a:p>
            <a:r>
              <a:rPr lang="en-US" sz="2800" dirty="0" smtClean="0"/>
              <a:t>Launched SDO, 2/2010</a:t>
            </a:r>
          </a:p>
          <a:p>
            <a:r>
              <a:rPr lang="en-US" sz="2800" dirty="0" smtClean="0"/>
              <a:t>Launched RBSP, 8/2012</a:t>
            </a:r>
          </a:p>
          <a:p>
            <a:r>
              <a:rPr lang="en-US" sz="2800" dirty="0" smtClean="0"/>
              <a:t>Developed curriculum and </a:t>
            </a:r>
            <a:r>
              <a:rPr lang="en-US" sz="2800" dirty="0" err="1" smtClean="0"/>
              <a:t>Heliophysics</a:t>
            </a:r>
            <a:r>
              <a:rPr lang="en-US" sz="2800" dirty="0" smtClean="0"/>
              <a:t> Text Books</a:t>
            </a:r>
          </a:p>
          <a:p>
            <a:r>
              <a:rPr lang="en-US" sz="2800" dirty="0" smtClean="0"/>
              <a:t>Established Eddy Fellowship for early career scientists</a:t>
            </a:r>
          </a:p>
          <a:p>
            <a:r>
              <a:rPr lang="en-US" sz="2800" dirty="0" smtClean="0"/>
              <a:t>Established </a:t>
            </a:r>
            <a:r>
              <a:rPr lang="en-US" sz="2800" dirty="0" err="1" smtClean="0"/>
              <a:t>Heliophysics</a:t>
            </a:r>
            <a:r>
              <a:rPr lang="en-US" sz="2800" dirty="0" smtClean="0"/>
              <a:t> Summer School</a:t>
            </a:r>
          </a:p>
          <a:p>
            <a:r>
              <a:rPr lang="en-US" sz="2800" dirty="0" smtClean="0"/>
              <a:t>Started  ILWS an inter agency cooperation in 2003</a:t>
            </a:r>
          </a:p>
          <a:p>
            <a:r>
              <a:rPr lang="en-US" sz="2800" dirty="0" smtClean="0"/>
              <a:t>Space Weather is a regular agenda item at UNCOPUOS</a:t>
            </a:r>
          </a:p>
          <a:p>
            <a:endParaRPr lang="en-US" sz="28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34150"/>
            <a:ext cx="2133600" cy="476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0" y="6553200"/>
            <a:ext cx="2895600" cy="4762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05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LWS Future: Short term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9000"/>
            <a:ext cx="8305800" cy="5287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Increasing emphasis on future FSTs on science focused  on societal impacts including sun-climate.</a:t>
            </a:r>
          </a:p>
          <a:p>
            <a:r>
              <a:rPr lang="en-US" sz="2800" dirty="0" smtClean="0"/>
              <a:t>4.2 M/year effort of strategic capability to fill gaps and develop end to end space weather models. </a:t>
            </a:r>
          </a:p>
          <a:p>
            <a:r>
              <a:rPr lang="en-US" sz="2800" dirty="0" smtClean="0"/>
              <a:t>Maximize scientific return from SDO &amp; Van Allen Probes.</a:t>
            </a:r>
          </a:p>
          <a:p>
            <a:r>
              <a:rPr lang="en-US" sz="2800" dirty="0" smtClean="0"/>
              <a:t>Lead the UN effort on Space Weather with other US agencies and International partners.</a:t>
            </a:r>
          </a:p>
          <a:p>
            <a:r>
              <a:rPr lang="en-US" sz="2800" dirty="0" smtClean="0"/>
              <a:t>More inter-agency and international partnership.</a:t>
            </a:r>
          </a:p>
          <a:p>
            <a:r>
              <a:rPr lang="en-US" sz="2800" dirty="0" smtClean="0"/>
              <a:t>More cross-directorate partnership within NASA.</a:t>
            </a:r>
          </a:p>
          <a:p>
            <a:r>
              <a:rPr lang="en-US" sz="2800" dirty="0" smtClean="0"/>
              <a:t>COSPAR/ILWS Space Weather Roadmap Study.</a:t>
            </a:r>
          </a:p>
          <a:p>
            <a:endParaRPr lang="en-US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57950"/>
            <a:ext cx="2133600" cy="476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F099-E5C5-468D-8186-A6B8B5F70B7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53200" y="6553200"/>
            <a:ext cx="2895600" cy="4762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50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666042" y="-76200"/>
            <a:ext cx="8010036" cy="942975"/>
          </a:xfrm>
          <a:noFill/>
        </p:spPr>
        <p:txBody>
          <a:bodyPr>
            <a:noAutofit/>
          </a:bodyPr>
          <a:lstStyle/>
          <a:p>
            <a:pPr algn="ctr" eaLnBrk="1" hangingPunct="1"/>
            <a:r>
              <a:rPr lang="en-US" sz="2400" dirty="0" err="1" smtClean="0">
                <a:solidFill>
                  <a:srgbClr val="FFFF00"/>
                </a:solidFill>
              </a:rPr>
              <a:t>Heliophysics</a:t>
            </a:r>
            <a:r>
              <a:rPr lang="en-US" sz="2400" dirty="0" smtClean="0">
                <a:solidFill>
                  <a:srgbClr val="FFFF00"/>
                </a:solidFill>
              </a:rPr>
              <a:t>/LWS Coordination with HEOMD, Earth, Planetary, and Astrophysics</a:t>
            </a: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416997" y="6502400"/>
            <a:ext cx="474663" cy="2286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81D32E12-CCAE-4E2A-85D3-78D6942D7D6A}" type="slidenum">
              <a:rPr lang="en-US" sz="1600" smtClean="0">
                <a:solidFill>
                  <a:srgbClr val="000000"/>
                </a:solidFill>
              </a:rPr>
              <a:pPr/>
              <a:t>14</a:t>
            </a:fld>
            <a:endParaRPr lang="en-US" sz="1600" dirty="0" smtClean="0">
              <a:solidFill>
                <a:srgbClr val="000000"/>
              </a:solidFill>
            </a:endParaRPr>
          </a:p>
        </p:txBody>
      </p:sp>
      <p:pic>
        <p:nvPicPr>
          <p:cNvPr id="6" name="Picture 5" descr="Heliophysics Venn Diagram[3]_Page_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1" t="9630" r="15860" b="7222"/>
          <a:stretch/>
        </p:blipFill>
        <p:spPr>
          <a:xfrm>
            <a:off x="584199" y="914400"/>
            <a:ext cx="8273385" cy="59436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9th  July 2013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F099-E5C5-468D-8186-A6B8B5F70B7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AAS/SPD Meeting, Lika 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73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Future: Medium Term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458200" cy="5410200"/>
          </a:xfrm>
        </p:spPr>
        <p:txBody>
          <a:bodyPr>
            <a:normAutofit fontScale="32500" lnSpcReduction="20000"/>
          </a:bodyPr>
          <a:lstStyle/>
          <a:p>
            <a:r>
              <a:rPr lang="en-US" sz="6200" dirty="0" smtClean="0"/>
              <a:t>Solar Probe Plus</a:t>
            </a:r>
          </a:p>
          <a:p>
            <a:r>
              <a:rPr lang="en-US" sz="6200" dirty="0" smtClean="0"/>
              <a:t>Solar Orbiter Collaboration</a:t>
            </a:r>
          </a:p>
          <a:p>
            <a:r>
              <a:rPr lang="en-US" sz="6200" dirty="0" smtClean="0"/>
              <a:t>Support Russia’s Inter-</a:t>
            </a:r>
            <a:r>
              <a:rPr lang="en-US" sz="6200" dirty="0" err="1" smtClean="0"/>
              <a:t>Helio</a:t>
            </a:r>
            <a:r>
              <a:rPr lang="en-US" sz="6200" dirty="0" smtClean="0"/>
              <a:t> Probe and China’s SPORT missions</a:t>
            </a:r>
          </a:p>
          <a:p>
            <a:pPr>
              <a:buNone/>
            </a:pPr>
            <a:r>
              <a:rPr lang="en-US" dirty="0" smtClean="0"/>
              <a:t>       </a:t>
            </a:r>
            <a:r>
              <a:rPr lang="en-US" sz="4500" i="1" dirty="0" smtClean="0">
                <a:solidFill>
                  <a:srgbClr val="FFC000"/>
                </a:solidFill>
              </a:rPr>
              <a:t>These 3 missions will offer a truly unique epoch in </a:t>
            </a:r>
            <a:r>
              <a:rPr lang="en-US" sz="4500" i="1" dirty="0" err="1" smtClean="0">
                <a:solidFill>
                  <a:srgbClr val="FFC000"/>
                </a:solidFill>
              </a:rPr>
              <a:t>heliospheric</a:t>
            </a:r>
            <a:r>
              <a:rPr lang="en-US" sz="4500" i="1" dirty="0" smtClean="0">
                <a:solidFill>
                  <a:srgbClr val="FFC000"/>
                </a:solidFill>
              </a:rPr>
              <a:t> science. While each mission will achieve its own important science objectives, taken together these 3 spacecraft will be capable of doing the multi-point measurements required to address problems of CME initiation and propagation, including the large-scale topology and propagation dynamics. In particular, it may be possible to achieve many of the science objectives of previously envisioned multi-spacecraft </a:t>
            </a:r>
            <a:r>
              <a:rPr lang="en-US" sz="4500" i="1" dirty="0" err="1" smtClean="0">
                <a:solidFill>
                  <a:srgbClr val="FFC000"/>
                </a:solidFill>
              </a:rPr>
              <a:t>heliospheric</a:t>
            </a:r>
            <a:r>
              <a:rPr lang="en-US" sz="4500" i="1" dirty="0" smtClean="0">
                <a:solidFill>
                  <a:srgbClr val="FFC000"/>
                </a:solidFill>
              </a:rPr>
              <a:t> missions, such as NASA's 'Sentinels' concept. We would like to know more about IHP.</a:t>
            </a:r>
          </a:p>
          <a:p>
            <a:pPr>
              <a:buNone/>
            </a:pPr>
            <a:r>
              <a:rPr lang="en-US" sz="4500" i="1" dirty="0" smtClean="0">
                <a:solidFill>
                  <a:srgbClr val="FFC000"/>
                </a:solidFill>
              </a:rPr>
              <a:t>      (ilwsonline.org/)</a:t>
            </a:r>
            <a:endParaRPr lang="en-US" sz="4500" dirty="0" smtClean="0"/>
          </a:p>
          <a:p>
            <a:r>
              <a:rPr lang="en-US" sz="6200" dirty="0" smtClean="0">
                <a:solidFill>
                  <a:srgbClr val="DF5721"/>
                </a:solidFill>
              </a:rPr>
              <a:t>In light of reduced budgetary environment develop appropriate small mission concepts to satisfy space weather model/observational needs.</a:t>
            </a:r>
          </a:p>
          <a:p>
            <a:r>
              <a:rPr lang="en-US" sz="6200" dirty="0" smtClean="0"/>
              <a:t>Implement a robust sun-climate program utilizing feedback from the NRC report.</a:t>
            </a:r>
          </a:p>
          <a:p>
            <a:r>
              <a:rPr lang="en-US" sz="6200" dirty="0" smtClean="0"/>
              <a:t>Strategic Capability emphasizing more societal impacts</a:t>
            </a:r>
          </a:p>
          <a:p>
            <a:r>
              <a:rPr lang="en-US" sz="6200" dirty="0" smtClean="0"/>
              <a:t>Next two text books from summer school on Interplanetary </a:t>
            </a:r>
            <a:r>
              <a:rPr lang="en-US" sz="6200" dirty="0" err="1" smtClean="0"/>
              <a:t>SWx</a:t>
            </a:r>
            <a:r>
              <a:rPr lang="en-US" sz="6200" dirty="0" smtClean="0"/>
              <a:t> &amp; Societal </a:t>
            </a:r>
            <a:r>
              <a:rPr lang="en-US" sz="6200" dirty="0" err="1" smtClean="0"/>
              <a:t>Imapacts</a:t>
            </a:r>
            <a:r>
              <a:rPr lang="en-US" sz="6200" dirty="0" smtClean="0"/>
              <a:t>.</a:t>
            </a:r>
          </a:p>
          <a:p>
            <a:r>
              <a:rPr lang="en-US" sz="6200" dirty="0" smtClean="0"/>
              <a:t>Develop curriculum for 4 year degree colleges</a:t>
            </a:r>
          </a:p>
          <a:p>
            <a:r>
              <a:rPr lang="en-US" sz="6200" dirty="0" smtClean="0">
                <a:solidFill>
                  <a:srgbClr val="DF5721"/>
                </a:solidFill>
              </a:rPr>
              <a:t>Establish the interdisciplinary science of “Interplanetary Space Weather”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34150"/>
            <a:ext cx="2133600" cy="476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77000" y="6553200"/>
            <a:ext cx="2895600" cy="476250"/>
          </a:xfrm>
        </p:spPr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03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216763"/>
            <a:ext cx="85471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Calibri" pitchFamily="34" charset="0"/>
              </a:rPr>
              <a:t>Looking Forward: O2R:  High Priority Goals for </a:t>
            </a:r>
            <a:br>
              <a:rPr lang="en-US" sz="32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FF00"/>
                </a:solidFill>
                <a:latin typeface="Calibri" pitchFamily="34" charset="0"/>
              </a:rPr>
              <a:t>Space Weather Research</a:t>
            </a:r>
            <a:r>
              <a:rPr lang="en-US" sz="3600" dirty="0" smtClean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en-US" sz="3600" dirty="0" smtClean="0">
                <a:solidFill>
                  <a:srgbClr val="FFFF00"/>
                </a:solidFill>
                <a:latin typeface="Calibri" pitchFamily="34" charset="0"/>
              </a:rPr>
            </a:br>
            <a:endParaRPr lang="en-US" sz="3600" dirty="0" smtClean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040467"/>
            <a:ext cx="8229600" cy="4588933"/>
          </a:xfrm>
        </p:spPr>
        <p:txBody>
          <a:bodyPr>
            <a:noAutofit/>
          </a:bodyPr>
          <a:lstStyle/>
          <a:p>
            <a:pPr marL="230188" indent="-230188"/>
            <a:r>
              <a:rPr lang="en-US" sz="2000" dirty="0" smtClean="0"/>
              <a:t>Forecasts of solar flares (timing and magnitude)</a:t>
            </a:r>
          </a:p>
          <a:p>
            <a:pPr marL="230188" indent="-230188"/>
            <a:r>
              <a:rPr lang="en-US" sz="2000" dirty="0" smtClean="0"/>
              <a:t>Forecasts of Solar Energetic Particle (SEP) events and radiation storms at Earth</a:t>
            </a:r>
          </a:p>
          <a:p>
            <a:pPr marL="230188" indent="-230188"/>
            <a:r>
              <a:rPr lang="en-US" sz="2000" dirty="0" smtClean="0"/>
              <a:t>Specification and forecasts of the radiation levels at LEO and aircraft altitudes</a:t>
            </a:r>
          </a:p>
          <a:p>
            <a:pPr marL="230188" indent="-230188"/>
            <a:r>
              <a:rPr lang="en-US" sz="2000" dirty="0" smtClean="0">
                <a:solidFill>
                  <a:srgbClr val="DF5721"/>
                </a:solidFill>
              </a:rPr>
              <a:t>Forecasts of </a:t>
            </a:r>
            <a:r>
              <a:rPr lang="en-US" sz="2000" dirty="0" err="1" smtClean="0">
                <a:solidFill>
                  <a:srgbClr val="DF5721"/>
                </a:solidFill>
              </a:rPr>
              <a:t>Bz</a:t>
            </a:r>
            <a:r>
              <a:rPr lang="en-US" sz="2000" dirty="0" smtClean="0">
                <a:solidFill>
                  <a:srgbClr val="DF5721"/>
                </a:solidFill>
              </a:rPr>
              <a:t> with a CME when it arrives at Earth</a:t>
            </a:r>
          </a:p>
          <a:p>
            <a:pPr marL="225425" indent="-225425">
              <a:spcBef>
                <a:spcPts val="1200"/>
              </a:spcBef>
              <a:defRPr/>
            </a:pPr>
            <a:r>
              <a:rPr lang="en-US" sz="2000" dirty="0" smtClean="0"/>
              <a:t>Spatially resolved forecasts of geomagnetic storm impacts</a:t>
            </a:r>
          </a:p>
          <a:p>
            <a:pPr marL="225425" indent="-225425">
              <a:spcBef>
                <a:spcPts val="1200"/>
              </a:spcBef>
              <a:defRPr/>
            </a:pPr>
            <a:r>
              <a:rPr lang="en-US" sz="2000" dirty="0" smtClean="0"/>
              <a:t>Forecasts of the location and intensity of the Aurora</a:t>
            </a:r>
          </a:p>
          <a:p>
            <a:pPr marL="225425" indent="-225425">
              <a:spcBef>
                <a:spcPts val="1200"/>
              </a:spcBef>
              <a:defRPr/>
            </a:pPr>
            <a:r>
              <a:rPr lang="en-US" sz="2000" dirty="0" smtClean="0"/>
              <a:t>Forecasts of ionospheric scintillations and TEC gradients</a:t>
            </a:r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629400"/>
            <a:ext cx="21336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C7BCB0-F453-461A-8F3B-0BFBF8AA322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62166" y="1194494"/>
            <a:ext cx="240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Rodney </a:t>
            </a:r>
            <a:r>
              <a:rPr lang="en-US" dirty="0" err="1" smtClean="0"/>
              <a:t>Veireck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0" y="1206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  <a:latin typeface="Arial" charset="0"/>
                <a:cs typeface="Arial" charset="0"/>
              </a:rPr>
              <a:t>Jack Eddy Postdoctoral Fellowships</a:t>
            </a:r>
          </a:p>
        </p:txBody>
      </p:sp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4648200" y="762000"/>
            <a:ext cx="41910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600" b="1" i="1">
                <a:solidFill>
                  <a:srgbClr val="FFFFFF"/>
                </a:solidFill>
                <a:latin typeface="Arial" charset="0"/>
                <a:cs typeface="Arial" charset="0"/>
              </a:rPr>
              <a:t>Science Objectives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  <a:latin typeface="Arial" charset="0"/>
                <a:cs typeface="Arial" charset="0"/>
              </a:rPr>
              <a:t>To train the next generation of researchers needed in the emerging field of heliophysics, in honor of the pioneering solar researcher, Jack Eddy.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1600" b="1" i="1">
                <a:solidFill>
                  <a:srgbClr val="FFFFFF"/>
                </a:solidFill>
                <a:latin typeface="Arial" charset="0"/>
                <a:cs typeface="Arial" charset="0"/>
              </a:rPr>
              <a:t>Relevance to Heliophysics Goals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  <a:latin typeface="Arial" charset="0"/>
                <a:cs typeface="Helvetica" charset="0"/>
              </a:rPr>
              <a:t>Appointments are made in areas addressing space weather or the Sun-Earth connection as well as cross-traditional Heliophysics subdomains of the Sun, heliosphere, magnetosphere, and ionosphere/upper atmosphere, and sun-climate.</a:t>
            </a:r>
            <a:endParaRPr lang="en-US" altLang="en-US" sz="1400" b="1">
              <a:solidFill>
                <a:srgbClr val="FFFFFF"/>
              </a:solidFill>
              <a:latin typeface="Arial" charset="0"/>
              <a:cs typeface="Helvetica" charset="0"/>
            </a:endParaRPr>
          </a:p>
        </p:txBody>
      </p:sp>
      <p:sp>
        <p:nvSpPr>
          <p:cNvPr id="3076" name="Text Box 14"/>
          <p:cNvSpPr txBox="1">
            <a:spLocks noChangeArrowheads="1"/>
          </p:cNvSpPr>
          <p:nvPr/>
        </p:nvSpPr>
        <p:spPr bwMode="auto">
          <a:xfrm>
            <a:off x="4648200" y="3886200"/>
            <a:ext cx="4267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600" b="1" i="1">
                <a:solidFill>
                  <a:srgbClr val="FFFFFF"/>
                </a:solidFill>
                <a:latin typeface="Arial" charset="0"/>
                <a:cs typeface="Arial" charset="0"/>
              </a:rPr>
              <a:t>Measurement Strategy</a:t>
            </a:r>
            <a:endParaRPr lang="en-US" altLang="en-US" sz="800" b="1" i="1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  <a:latin typeface="Arial" charset="0"/>
                <a:cs typeface="Arial" charset="0"/>
              </a:rPr>
              <a:t>Thirteen (13) appointments since inception in 2010.  </a:t>
            </a:r>
            <a:endParaRPr lang="en-US" altLang="en-US" sz="1400" b="1" u="sng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  <a:latin typeface="Arial" charset="0"/>
                <a:cs typeface="Arial" charset="0"/>
              </a:rPr>
              <a:t>UCAR maintains alumni records to track career path of each fellow.  </a:t>
            </a:r>
            <a:endParaRPr lang="en-US" alt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l" eaLnBrk="1" hangingPunct="1"/>
            <a:r>
              <a:rPr lang="en-US" altLang="en-US" sz="14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</a:p>
        </p:txBody>
      </p:sp>
      <p:sp>
        <p:nvSpPr>
          <p:cNvPr id="3077" name="Text Box 44"/>
          <p:cNvSpPr txBox="1">
            <a:spLocks noChangeArrowheads="1"/>
          </p:cNvSpPr>
          <p:nvPr/>
        </p:nvSpPr>
        <p:spPr bwMode="auto">
          <a:xfrm>
            <a:off x="3886200" y="6719888"/>
            <a:ext cx="5257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en-US" sz="1200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3078" name="Text Box 22"/>
          <p:cNvSpPr txBox="1">
            <a:spLocks noChangeArrowheads="1"/>
          </p:cNvSpPr>
          <p:nvPr/>
        </p:nvSpPr>
        <p:spPr bwMode="auto">
          <a:xfrm>
            <a:off x="228600" y="3886200"/>
            <a:ext cx="42672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  <a:latin typeface="Arial" charset="0"/>
                <a:cs typeface="Arial" charset="0"/>
              </a:rPr>
              <a:t> </a:t>
            </a:r>
            <a:r>
              <a:rPr lang="en-US" altLang="en-US" sz="1600" b="1" i="1">
                <a:solidFill>
                  <a:srgbClr val="FFFFFF"/>
                </a:solidFill>
                <a:latin typeface="Arial" charset="0"/>
                <a:cs typeface="Arial" charset="0"/>
              </a:rPr>
              <a:t>Implementation Description</a:t>
            </a:r>
            <a:endParaRPr lang="en-US" altLang="en-US" sz="800" b="1" i="1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800" b="1" u="sng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l" eaLnBrk="1" hangingPunct="1">
              <a:buFont typeface="Wingdings" charset="2"/>
              <a:buChar char="²"/>
            </a:pPr>
            <a:r>
              <a:rPr lang="en-US" altLang="en-US" sz="1400">
                <a:solidFill>
                  <a:srgbClr val="FFFFFF"/>
                </a:solidFill>
                <a:latin typeface="Arial" charset="0"/>
                <a:cs typeface="Arial" charset="0"/>
              </a:rPr>
              <a:t>Annual call for applications: Due 17 January 2014</a:t>
            </a:r>
          </a:p>
          <a:p>
            <a:pPr algn="l" eaLnBrk="1" hangingPunct="1">
              <a:buFont typeface="Wingdings" charset="2"/>
              <a:buChar char="²"/>
            </a:pPr>
            <a:r>
              <a:rPr lang="en-US" altLang="en-US" sz="1400">
                <a:solidFill>
                  <a:srgbClr val="FFFFFF"/>
                </a:solidFill>
                <a:latin typeface="Arial" charset="0"/>
                <a:cs typeface="Arial" charset="0"/>
              </a:rPr>
              <a:t>Postdocs are placed with experienced scientists at U.S. research institutions and universities.</a:t>
            </a:r>
          </a:p>
          <a:p>
            <a:pPr algn="l" eaLnBrk="1" hangingPunct="1">
              <a:buFont typeface="Wingdings" charset="2"/>
              <a:buChar char="²"/>
            </a:pPr>
            <a:r>
              <a:rPr lang="en-US" altLang="en-US" sz="1400">
                <a:solidFill>
                  <a:srgbClr val="FFFFFF"/>
                </a:solidFill>
                <a:latin typeface="Arial" charset="0"/>
                <a:cs typeface="Arial" charset="0"/>
              </a:rPr>
              <a:t>Three to four new appointments made each year.</a:t>
            </a:r>
          </a:p>
          <a:p>
            <a:pPr algn="l" eaLnBrk="1" hangingPunct="1">
              <a:buFont typeface="Wingdings" charset="2"/>
              <a:buChar char="²"/>
            </a:pPr>
            <a:r>
              <a:rPr lang="en-US" altLang="en-US" sz="1400">
                <a:solidFill>
                  <a:srgbClr val="FFFFFF"/>
                </a:solidFill>
                <a:latin typeface="Arial" charset="0"/>
                <a:cs typeface="Arial" charset="0"/>
              </a:rPr>
              <a:t>Two-year UCAR fellowships, which include relocation allowances and travel allowances to present research</a:t>
            </a:r>
          </a:p>
          <a:p>
            <a:pPr algn="l" eaLnBrk="1" hangingPunct="1">
              <a:buFont typeface="Wingdings" charset="2"/>
              <a:buChar char="²"/>
            </a:pPr>
            <a:r>
              <a:rPr lang="en-US" altLang="en-US" sz="1400">
                <a:solidFill>
                  <a:srgbClr val="FFFFFF"/>
                </a:solidFill>
                <a:latin typeface="Arial" charset="0"/>
                <a:cs typeface="Arial" charset="0"/>
              </a:rPr>
              <a:t>Annual alumni gathering each year at AGU meeting in San Francisco.</a:t>
            </a:r>
          </a:p>
        </p:txBody>
      </p:sp>
      <p:sp>
        <p:nvSpPr>
          <p:cNvPr id="2108" name="Line 60"/>
          <p:cNvSpPr>
            <a:spLocks noChangeShapeType="1"/>
          </p:cNvSpPr>
          <p:nvPr/>
        </p:nvSpPr>
        <p:spPr bwMode="auto">
          <a:xfrm>
            <a:off x="4572000" y="838200"/>
            <a:ext cx="0" cy="5867400"/>
          </a:xfrm>
          <a:prstGeom prst="line">
            <a:avLst/>
          </a:prstGeom>
          <a:noFill/>
          <a:ln w="6350" cmpd="sng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109" name="Line 61"/>
          <p:cNvSpPr>
            <a:spLocks noChangeShapeType="1"/>
          </p:cNvSpPr>
          <p:nvPr/>
        </p:nvSpPr>
        <p:spPr bwMode="auto">
          <a:xfrm>
            <a:off x="304800" y="3810000"/>
            <a:ext cx="8534400" cy="0"/>
          </a:xfrm>
          <a:prstGeom prst="line">
            <a:avLst/>
          </a:prstGeom>
          <a:noFill/>
          <a:ln w="6350" cmpd="sng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381000" y="685800"/>
            <a:ext cx="8382000" cy="0"/>
          </a:xfrm>
          <a:prstGeom prst="line">
            <a:avLst/>
          </a:prstGeom>
          <a:noFill/>
          <a:ln w="5080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solidFill>
                <a:schemeClr val="bg1"/>
              </a:solidFill>
              <a:ea typeface="ＭＳ Ｐゴシック" charset="0"/>
            </a:endParaRPr>
          </a:p>
        </p:txBody>
      </p:sp>
      <p:pic>
        <p:nvPicPr>
          <p:cNvPr id="3082" name="Picture 10" descr="H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41148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70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72663" y="4959"/>
            <a:ext cx="3428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solidFill>
                  <a:srgbClr val="FFFFFF"/>
                </a:solidFill>
              </a:rPr>
              <a:t>U</a:t>
            </a:r>
            <a:r>
              <a:rPr lang="en-US" dirty="0" smtClean="0">
                <a:solidFill>
                  <a:srgbClr val="FFFFFF"/>
                </a:solidFill>
              </a:rPr>
              <a:t>nderstanding </a:t>
            </a:r>
            <a:r>
              <a:rPr lang="en-US" dirty="0">
                <a:solidFill>
                  <a:srgbClr val="FFFFFF"/>
                </a:solidFill>
              </a:rPr>
              <a:t>the Sun and its interactions with the Earth and the Solar System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Mag_combo_best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355600"/>
            <a:ext cx="2887134" cy="2887134"/>
          </a:xfrm>
          <a:prstGeom prst="rect">
            <a:avLst/>
          </a:prstGeom>
        </p:spPr>
      </p:pic>
      <p:pic>
        <p:nvPicPr>
          <p:cNvPr id="4" name="Helio Movie2.m4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0933" y="3526746"/>
            <a:ext cx="5387577" cy="3030513"/>
          </a:xfrm>
          <a:prstGeom prst="rect">
            <a:avLst/>
          </a:prstGeom>
        </p:spPr>
      </p:pic>
      <p:pic>
        <p:nvPicPr>
          <p:cNvPr id="5" name="Heliosphere_320x240.m1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98045" y="465667"/>
            <a:ext cx="2991555" cy="2243666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940320" y="1380170"/>
            <a:ext cx="3203680" cy="59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7" tIns="45693" rIns="91387" bIns="45693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i="1" dirty="0">
                <a:solidFill>
                  <a:srgbClr val="FFFFFF"/>
                </a:solidFill>
              </a:rPr>
              <a:t>Solve </a:t>
            </a:r>
            <a:r>
              <a:rPr lang="en-US" sz="1800" i="1" u="sng" dirty="0">
                <a:solidFill>
                  <a:srgbClr val="FFFFFF"/>
                </a:solidFill>
              </a:rPr>
              <a:t>fundamenta</a:t>
            </a:r>
            <a:r>
              <a:rPr lang="en-US" sz="1800" i="1" dirty="0">
                <a:solidFill>
                  <a:srgbClr val="FFFFFF"/>
                </a:solidFill>
              </a:rPr>
              <a:t>l mysteries of </a:t>
            </a:r>
            <a:r>
              <a:rPr lang="en-US" sz="1800" i="1" dirty="0" smtClean="0">
                <a:solidFill>
                  <a:srgbClr val="FFFFFF"/>
                </a:solidFill>
              </a:rPr>
              <a:t>Heliophysics</a:t>
            </a:r>
            <a:endParaRPr lang="en-US" sz="1900" b="1" i="1" dirty="0">
              <a:solidFill>
                <a:srgbClr val="FFFFFF"/>
              </a:solidFill>
              <a:latin typeface="Times" pitchFamily="-112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940319" y="2155706"/>
            <a:ext cx="3098727" cy="6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693" rIns="0" bIns="45693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800" i="1" dirty="0">
                <a:solidFill>
                  <a:srgbClr val="FFFFFF"/>
                </a:solidFill>
              </a:rPr>
              <a:t>Understand the nature of our </a:t>
            </a:r>
            <a:r>
              <a:rPr lang="en-US" sz="1800" i="1" u="sng" dirty="0">
                <a:solidFill>
                  <a:srgbClr val="FFFFFF"/>
                </a:solidFill>
              </a:rPr>
              <a:t>home</a:t>
            </a:r>
            <a:r>
              <a:rPr lang="en-US" sz="1800" i="1" dirty="0">
                <a:solidFill>
                  <a:srgbClr val="FFFFFF"/>
                </a:solidFill>
              </a:rPr>
              <a:t> in </a:t>
            </a:r>
            <a:r>
              <a:rPr lang="en-US" sz="1800" i="1" dirty="0" smtClean="0">
                <a:solidFill>
                  <a:srgbClr val="FFFFFF"/>
                </a:solidFill>
              </a:rPr>
              <a:t>space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6003291" y="3163031"/>
            <a:ext cx="2920308" cy="9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693" rIns="0" bIns="45693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800" i="1" dirty="0">
                <a:solidFill>
                  <a:srgbClr val="FFFFFF"/>
                </a:solidFill>
              </a:rPr>
              <a:t>Build the knowledge to forecast space </a:t>
            </a:r>
            <a:r>
              <a:rPr lang="en-US" sz="1800" i="1" u="sng" dirty="0">
                <a:solidFill>
                  <a:srgbClr val="FFFFFF"/>
                </a:solidFill>
              </a:rPr>
              <a:t>weather</a:t>
            </a:r>
            <a:r>
              <a:rPr lang="en-US" sz="1800" i="1" dirty="0">
                <a:solidFill>
                  <a:srgbClr val="FFFFFF"/>
                </a:solidFill>
              </a:rPr>
              <a:t> throughout the </a:t>
            </a:r>
            <a:r>
              <a:rPr lang="en-US" sz="1800" i="1" dirty="0" smtClean="0">
                <a:solidFill>
                  <a:srgbClr val="FFFFFF"/>
                </a:solidFill>
              </a:rPr>
              <a:t>heliosphere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57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838200" y="1066800"/>
            <a:ext cx="7924800" cy="3429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984500" y="223837"/>
            <a:ext cx="3657600" cy="5159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FF00"/>
                </a:solidFill>
                <a:latin typeface="Arial Rounded MT Bold" pitchFamily="34" charset="0"/>
              </a:rPr>
              <a:t>Why Do Science?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838200" y="2362200"/>
            <a:ext cx="21336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860086"/>
                </a:solidFill>
                <a:latin typeface="Times New Roman" pitchFamily="18" charset="0"/>
              </a:rPr>
              <a:t>For Understanding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191000" y="1143000"/>
            <a:ext cx="15335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>
                <a:solidFill>
                  <a:srgbClr val="00B600"/>
                </a:solidFill>
                <a:latin typeface="Times New Roman" pitchFamily="18" charset="0"/>
              </a:rPr>
              <a:t>For Utility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5410200" y="1600200"/>
            <a:ext cx="695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3886200" y="1600200"/>
            <a:ext cx="6191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2819400" y="2362200"/>
            <a:ext cx="7715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2895600" y="3276600"/>
            <a:ext cx="6191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429000" y="1981200"/>
            <a:ext cx="3035300" cy="189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>
            <a:off x="4953000" y="1981200"/>
            <a:ext cx="0" cy="1892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>
            <a:off x="3429000" y="2971800"/>
            <a:ext cx="30353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5105400" y="2286000"/>
            <a:ext cx="13811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Pasteur</a:t>
            </a: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733800" y="2286000"/>
            <a:ext cx="923925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Bohr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5181600" y="3200400"/>
            <a:ext cx="1304925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Edison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5105400" y="3911600"/>
            <a:ext cx="3733800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From Donald Stokes  (Woodrow Wilson School for  Public and International Affairs, Princeton University</a:t>
            </a:r>
            <a:r>
              <a:rPr lang="en-US" sz="1200" dirty="0">
                <a:latin typeface="Times New Roman" pitchFamily="18" charset="0"/>
              </a:rPr>
              <a:t>)</a:t>
            </a:r>
          </a:p>
        </p:txBody>
      </p:sp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228600" y="4689475"/>
            <a:ext cx="8534400" cy="191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595438" algn="l"/>
                <a:tab pos="188912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1pPr>
            <a:lvl2pPr>
              <a:tabLst>
                <a:tab pos="1595438" algn="l"/>
                <a:tab pos="188912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2pPr>
            <a:lvl3pPr>
              <a:tabLst>
                <a:tab pos="1595438" algn="l"/>
                <a:tab pos="188912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>
              <a:tabLst>
                <a:tab pos="1595438" algn="l"/>
                <a:tab pos="188912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4pPr>
            <a:lvl5pPr>
              <a:tabLst>
                <a:tab pos="1595438" algn="l"/>
                <a:tab pos="188912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595438" algn="l"/>
                <a:tab pos="188912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595438" algn="l"/>
                <a:tab pos="188912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595438" algn="l"/>
                <a:tab pos="188912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595438" algn="l"/>
                <a:tab pos="188912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 dirty="0">
                <a:solidFill>
                  <a:srgbClr val="FF0000"/>
                </a:solidFill>
                <a:latin typeface="Arial" pitchFamily="34" charset="0"/>
              </a:rPr>
              <a:t>The Sun-Earth Connection -- Science in the Pasteur Mode</a:t>
            </a:r>
          </a:p>
          <a:p>
            <a:pPr>
              <a:spcBef>
                <a:spcPct val="50000"/>
              </a:spcBef>
            </a:pPr>
            <a:r>
              <a:rPr lang="en-US" b="1" i="1" dirty="0">
                <a:solidFill>
                  <a:srgbClr val="FF0000"/>
                </a:solidFill>
                <a:latin typeface="Arial" pitchFamily="34" charset="0"/>
              </a:rPr>
              <a:t>	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</a:rPr>
              <a:t>•	How a star works</a:t>
            </a:r>
          </a:p>
          <a:p>
            <a:pPr>
              <a:spcBef>
                <a:spcPct val="50000"/>
              </a:spcBef>
            </a:pP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</a:rPr>
              <a:t>	•	How it affects humanity’s home</a:t>
            </a:r>
          </a:p>
          <a:p>
            <a:pPr>
              <a:spcBef>
                <a:spcPct val="50000"/>
              </a:spcBef>
            </a:pP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</a:rPr>
              <a:t>	•	How to live with a star</a:t>
            </a: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8686800" y="6578600"/>
            <a:ext cx="228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dirty="0">
              <a:latin typeface="Times New Roman" pitchFamily="18" charset="0"/>
            </a:endParaRP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8826500" y="6608763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en-US" sz="1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05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101600"/>
            <a:ext cx="7772400" cy="1143000"/>
          </a:xfrm>
        </p:spPr>
        <p:txBody>
          <a:bodyPr/>
          <a:lstStyle/>
          <a:p>
            <a:r>
              <a:rPr lang="en-US" sz="2800" dirty="0"/>
              <a:t>SOCIETAL CONSEQUENCES OF</a:t>
            </a:r>
            <a:br>
              <a:rPr lang="en-US" sz="2800" dirty="0"/>
            </a:br>
            <a:r>
              <a:rPr lang="en-US" sz="2800" dirty="0"/>
              <a:t>SOLAR VARIABILITY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019425" y="822325"/>
            <a:ext cx="6324600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/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sz="1800" b="1" dirty="0">
                <a:latin typeface="Arial" pitchFamily="34" charset="0"/>
              </a:rPr>
              <a:t> Human Radiation Exposure</a:t>
            </a:r>
            <a:endParaRPr lang="en-US" sz="1800" dirty="0">
              <a:latin typeface="Arial" pitchFamily="34" charset="0"/>
            </a:endParaRPr>
          </a:p>
          <a:p>
            <a:pPr>
              <a:spcBef>
                <a:spcPct val="25000"/>
              </a:spcBef>
            </a:pPr>
            <a:r>
              <a:rPr lang="en-US" sz="1800" dirty="0">
                <a:latin typeface="Arial" pitchFamily="34" charset="0"/>
              </a:rPr>
              <a:t>	- Space Station</a:t>
            </a:r>
          </a:p>
          <a:p>
            <a:pPr>
              <a:spcBef>
                <a:spcPct val="25000"/>
              </a:spcBef>
            </a:pPr>
            <a:r>
              <a:rPr lang="en-US" sz="1800" dirty="0">
                <a:latin typeface="Arial" pitchFamily="34" charset="0"/>
              </a:rPr>
              <a:t>	- Space Exploration and Utilization</a:t>
            </a:r>
          </a:p>
          <a:p>
            <a:pPr>
              <a:spcBef>
                <a:spcPct val="25000"/>
              </a:spcBef>
            </a:pPr>
            <a:r>
              <a:rPr lang="en-US" sz="1800" dirty="0">
                <a:latin typeface="Arial" pitchFamily="34" charset="0"/>
              </a:rPr>
              <a:t>	- High Altitude Flight</a:t>
            </a:r>
          </a:p>
          <a:p>
            <a:pPr>
              <a:spcBef>
                <a:spcPct val="25000"/>
              </a:spcBef>
            </a:pPr>
            <a:r>
              <a:rPr lang="en-US" sz="1800" dirty="0">
                <a:latin typeface="Arial" pitchFamily="34" charset="0"/>
              </a:rPr>
              <a:t>	</a:t>
            </a:r>
          </a:p>
          <a:p>
            <a:endParaRPr lang="en-US" sz="1800" dirty="0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sz="1800" b="1" dirty="0">
                <a:latin typeface="Arial" pitchFamily="34" charset="0"/>
              </a:rPr>
              <a:t> Impacts on Technology</a:t>
            </a:r>
            <a:endParaRPr lang="en-US" sz="1800" dirty="0">
              <a:latin typeface="Arial" pitchFamily="34" charset="0"/>
            </a:endParaRPr>
          </a:p>
          <a:p>
            <a:pPr>
              <a:spcBef>
                <a:spcPct val="25000"/>
              </a:spcBef>
            </a:pPr>
            <a:r>
              <a:rPr lang="en-US" sz="1800" dirty="0">
                <a:latin typeface="Arial" pitchFamily="34" charset="0"/>
              </a:rPr>
              <a:t>	- Space Systems</a:t>
            </a:r>
          </a:p>
          <a:p>
            <a:pPr>
              <a:spcBef>
                <a:spcPct val="25000"/>
              </a:spcBef>
            </a:pPr>
            <a:r>
              <a:rPr lang="en-US" sz="1800" dirty="0">
                <a:latin typeface="Arial" pitchFamily="34" charset="0"/>
              </a:rPr>
              <a:t>	- Communications, Navigation</a:t>
            </a:r>
          </a:p>
          <a:p>
            <a:pPr>
              <a:spcBef>
                <a:spcPct val="25000"/>
              </a:spcBef>
            </a:pPr>
            <a:r>
              <a:rPr lang="en-US" sz="1800" dirty="0">
                <a:latin typeface="Arial" pitchFamily="34" charset="0"/>
              </a:rPr>
              <a:t>	- Terrestrial Systems</a:t>
            </a:r>
          </a:p>
          <a:p>
            <a:endParaRPr lang="en-US" sz="1800" dirty="0">
              <a:latin typeface="Arial" pitchFamily="34" charset="0"/>
            </a:endParaRPr>
          </a:p>
          <a:p>
            <a:pPr>
              <a:spcBef>
                <a:spcPct val="25000"/>
              </a:spcBef>
            </a:pPr>
            <a:endParaRPr lang="en-US" sz="1800" dirty="0">
              <a:latin typeface="Arial" pitchFamily="34" charset="0"/>
            </a:endParaRP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sz="1800" b="1" dirty="0">
                <a:latin typeface="Arial" pitchFamily="34" charset="0"/>
              </a:rPr>
              <a:t> Terrestrial Climate </a:t>
            </a:r>
            <a:endParaRPr lang="en-US" sz="1800" dirty="0">
              <a:latin typeface="Arial" pitchFamily="34" charset="0"/>
            </a:endParaRPr>
          </a:p>
          <a:p>
            <a:pPr>
              <a:spcBef>
                <a:spcPct val="25000"/>
              </a:spcBef>
            </a:pPr>
            <a:r>
              <a:rPr lang="en-US" sz="1800" dirty="0">
                <a:latin typeface="Arial" pitchFamily="34" charset="0"/>
              </a:rPr>
              <a:t>	- Short Term </a:t>
            </a:r>
          </a:p>
          <a:p>
            <a:pPr>
              <a:spcBef>
                <a:spcPct val="25000"/>
              </a:spcBef>
            </a:pPr>
            <a:r>
              <a:rPr lang="en-US" sz="1800" dirty="0">
                <a:latin typeface="Arial" pitchFamily="34" charset="0"/>
              </a:rPr>
              <a:t>	- Long Term</a:t>
            </a:r>
            <a:endParaRPr lang="en-US" dirty="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6640513"/>
            <a:ext cx="2698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i="1">
                <a:latin typeface="Arial" pitchFamily="34" charset="0"/>
              </a:rPr>
              <a:t> </a:t>
            </a:r>
            <a:fld id="{AD93FCDF-A1E2-4988-8469-E1FDE5140320}" type="slidenum">
              <a:rPr lang="en-US" sz="800" i="1">
                <a:latin typeface="Arial" pitchFamily="34" charset="0"/>
              </a:rPr>
              <a:pPr/>
              <a:t>4</a:t>
            </a:fld>
            <a:endParaRPr lang="en-US" sz="1000" i="1">
              <a:latin typeface="Arial" pitchFamily="34" charset="0"/>
            </a:endParaRPr>
          </a:p>
        </p:txBody>
      </p:sp>
      <p:pic>
        <p:nvPicPr>
          <p:cNvPr id="11269" name="Picture 5" descr="C:\sec\LWS\Images\HumansInS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011238"/>
            <a:ext cx="1719262" cy="1719262"/>
          </a:xfrm>
          <a:prstGeom prst="rect">
            <a:avLst/>
          </a:prstGeom>
          <a:noFill/>
          <a:ln w="9525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sec\LWS\Images\ClimateChang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4959350"/>
            <a:ext cx="1719263" cy="1719263"/>
          </a:xfrm>
          <a:prstGeom prst="rect">
            <a:avLst/>
          </a:prstGeom>
          <a:noFill/>
          <a:ln w="9525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sec\LWS\Images\SatelliteOp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2978150"/>
            <a:ext cx="1719263" cy="1704975"/>
          </a:xfrm>
          <a:prstGeom prst="rect">
            <a:avLst/>
          </a:prstGeom>
          <a:noFill/>
          <a:ln w="9525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3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47713" y="74613"/>
            <a:ext cx="7772400" cy="1143000"/>
          </a:xfrm>
        </p:spPr>
        <p:txBody>
          <a:bodyPr/>
          <a:lstStyle/>
          <a:p>
            <a:r>
              <a:rPr lang="en-US" sz="3200" dirty="0"/>
              <a:t>SCIENCE FLOWDOWN</a:t>
            </a:r>
            <a:r>
              <a:rPr lang="en-US" sz="4000" dirty="0">
                <a:solidFill>
                  <a:schemeClr val="tx1"/>
                </a:solidFill>
              </a:rPr>
              <a:t/>
            </a:r>
            <a:br>
              <a:rPr lang="en-US" sz="4000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63538" y="1879600"/>
            <a:ext cx="8361362" cy="358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1" dirty="0">
                <a:latin typeface="Arial" pitchFamily="34" charset="0"/>
              </a:rPr>
              <a:t> </a:t>
            </a:r>
            <a:r>
              <a:rPr lang="en-US" sz="2000" b="1" dirty="0">
                <a:latin typeface="Arial" pitchFamily="34" charset="0"/>
              </a:rPr>
              <a:t>Space Weather Hazards</a:t>
            </a:r>
            <a:endParaRPr lang="en-US" sz="2000" dirty="0">
              <a:latin typeface="Arial" pitchFamily="34" charset="0"/>
            </a:endParaRPr>
          </a:p>
          <a:p>
            <a:pPr lvl="1">
              <a:spcBef>
                <a:spcPct val="50000"/>
              </a:spcBef>
            </a:pPr>
            <a:r>
              <a:rPr lang="en-US" sz="2000" dirty="0">
                <a:latin typeface="Arial" pitchFamily="34" charset="0"/>
              </a:rPr>
              <a:t>- Solar Energetic Particles Events (SPE)</a:t>
            </a:r>
          </a:p>
          <a:p>
            <a:pPr marL="800100" lvl="1" indent="-342900">
              <a:spcBef>
                <a:spcPct val="50000"/>
              </a:spcBef>
              <a:buFontTx/>
              <a:buChar char="-"/>
            </a:pPr>
            <a:r>
              <a:rPr lang="en-US" sz="2000" dirty="0" smtClean="0">
                <a:latin typeface="Arial" pitchFamily="34" charset="0"/>
              </a:rPr>
              <a:t>Relativistic </a:t>
            </a:r>
            <a:r>
              <a:rPr lang="en-US" sz="2000" dirty="0">
                <a:latin typeface="Arial" pitchFamily="34" charset="0"/>
              </a:rPr>
              <a:t>Electron Events (REE</a:t>
            </a:r>
            <a:r>
              <a:rPr lang="en-US" sz="2000" dirty="0" smtClean="0">
                <a:latin typeface="Arial" pitchFamily="34" charset="0"/>
              </a:rPr>
              <a:t>)</a:t>
            </a:r>
          </a:p>
          <a:p>
            <a:pPr marL="800100" lvl="1" indent="-342900">
              <a:spcBef>
                <a:spcPct val="50000"/>
              </a:spcBef>
              <a:buFontTx/>
              <a:buChar char="-"/>
            </a:pPr>
            <a:r>
              <a:rPr lang="en-US" sz="2000" dirty="0" smtClean="0">
                <a:latin typeface="Arial" pitchFamily="34" charset="0"/>
              </a:rPr>
              <a:t>Galactic Cosmic Rays (GCR)</a:t>
            </a:r>
          </a:p>
          <a:p>
            <a:pPr marL="800100" lvl="1" indent="-342900">
              <a:spcBef>
                <a:spcPct val="50000"/>
              </a:spcBef>
              <a:buFontTx/>
              <a:buChar char="-"/>
            </a:pPr>
            <a:endParaRPr lang="en-US" sz="2000" dirty="0">
              <a:latin typeface="Arial" pitchFamily="34" charset="0"/>
            </a:endParaRPr>
          </a:p>
          <a:p>
            <a:pPr lvl="1">
              <a:spcBef>
                <a:spcPct val="50000"/>
              </a:spcBef>
            </a:pPr>
            <a:endParaRPr lang="en-US" sz="2000" dirty="0">
              <a:latin typeface="Arial" pitchFamily="34" charset="0"/>
            </a:endParaRPr>
          </a:p>
          <a:p>
            <a:pPr lvl="1">
              <a:spcBef>
                <a:spcPct val="50000"/>
              </a:spcBef>
            </a:pPr>
            <a:endParaRPr lang="en-US" sz="2000" dirty="0"/>
          </a:p>
          <a:p>
            <a:pPr>
              <a:spcBef>
                <a:spcPct val="50000"/>
              </a:spcBef>
            </a:pPr>
            <a:r>
              <a:rPr lang="en-US" sz="1800" dirty="0"/>
              <a:t> 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6640513"/>
            <a:ext cx="2698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i="1">
                <a:latin typeface="Arial" pitchFamily="34" charset="0"/>
              </a:rPr>
              <a:t> </a:t>
            </a:r>
            <a:fld id="{18F085BE-25ED-40F7-B21D-121A969C07A2}" type="slidenum">
              <a:rPr lang="en-US" sz="800" i="1">
                <a:latin typeface="Arial" pitchFamily="34" charset="0"/>
              </a:rPr>
              <a:pPr/>
              <a:t>5</a:t>
            </a:fld>
            <a:endParaRPr lang="en-US" sz="1000" i="1">
              <a:latin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354263" y="862013"/>
            <a:ext cx="4878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i="1" dirty="0">
                <a:latin typeface="Arial" pitchFamily="34" charset="0"/>
              </a:rPr>
              <a:t>Human Radiation Exposure</a:t>
            </a:r>
            <a:endParaRPr lang="en-US" sz="2800" dirty="0"/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354013" y="3799710"/>
            <a:ext cx="892968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1" dirty="0">
                <a:latin typeface="Arial" pitchFamily="34" charset="0"/>
              </a:rPr>
              <a:t> </a:t>
            </a:r>
            <a:r>
              <a:rPr lang="en-US" sz="2000" b="1" dirty="0">
                <a:latin typeface="Arial" pitchFamily="34" charset="0"/>
              </a:rPr>
              <a:t>Science Questions</a:t>
            </a:r>
            <a:endParaRPr lang="en-US" sz="2000" dirty="0">
              <a:latin typeface="Arial" pitchFamily="34" charset="0"/>
            </a:endParaRPr>
          </a:p>
          <a:p>
            <a:pPr lvl="1">
              <a:spcBef>
                <a:spcPct val="50000"/>
              </a:spcBef>
            </a:pPr>
            <a:r>
              <a:rPr lang="en-US" sz="2000" dirty="0">
                <a:latin typeface="Arial" pitchFamily="34" charset="0"/>
              </a:rPr>
              <a:t> - What Determines When SPE or REE Will Occur?</a:t>
            </a:r>
          </a:p>
          <a:p>
            <a:pPr lvl="1">
              <a:spcBef>
                <a:spcPct val="50000"/>
              </a:spcBef>
            </a:pPr>
            <a:r>
              <a:rPr lang="en-US" sz="2000" dirty="0">
                <a:latin typeface="Arial" pitchFamily="34" charset="0"/>
              </a:rPr>
              <a:t> - What Determines Their Spatial, Temporal, and Spectral Development?</a:t>
            </a:r>
          </a:p>
          <a:p>
            <a:pPr lvl="1">
              <a:spcBef>
                <a:spcPct val="50000"/>
              </a:spcBef>
            </a:pPr>
            <a:r>
              <a:rPr lang="en-US" sz="2000" dirty="0">
                <a:latin typeface="Arial" pitchFamily="34" charset="0"/>
              </a:rPr>
              <a:t> - What are the Mitigation Strategies?</a:t>
            </a:r>
          </a:p>
          <a:p>
            <a:pPr lvl="1">
              <a:spcBef>
                <a:spcPct val="5000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426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988"/>
            <a:ext cx="7772400" cy="849312"/>
          </a:xfrm>
        </p:spPr>
        <p:txBody>
          <a:bodyPr/>
          <a:lstStyle/>
          <a:p>
            <a:r>
              <a:rPr lang="en-US" sz="3200" dirty="0"/>
              <a:t>SCIENCE FLOWDOWN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85800" y="1563688"/>
            <a:ext cx="8077200" cy="476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800" b="1" dirty="0">
                <a:latin typeface="Arial" pitchFamily="34" charset="0"/>
              </a:rPr>
              <a:t> Space Weather Hazards</a:t>
            </a:r>
            <a:endParaRPr lang="en-US" sz="1800" dirty="0">
              <a:latin typeface="Arial" pitchFamily="34" charset="0"/>
            </a:endParaRPr>
          </a:p>
          <a:p>
            <a:r>
              <a:rPr lang="en-US" sz="1800" dirty="0">
                <a:latin typeface="Arial" pitchFamily="34" charset="0"/>
              </a:rPr>
              <a:t>	- Variable Atmospheric Drag</a:t>
            </a:r>
          </a:p>
          <a:p>
            <a:r>
              <a:rPr lang="en-US" sz="1800" dirty="0">
                <a:latin typeface="Arial" pitchFamily="34" charset="0"/>
              </a:rPr>
              <a:t>	- Enhanced </a:t>
            </a:r>
            <a:r>
              <a:rPr lang="en-US" sz="1800" dirty="0" err="1">
                <a:latin typeface="Arial" pitchFamily="34" charset="0"/>
              </a:rPr>
              <a:t>Ionospheric</a:t>
            </a:r>
            <a:r>
              <a:rPr lang="en-US" sz="1800" dirty="0">
                <a:latin typeface="Arial" pitchFamily="34" charset="0"/>
              </a:rPr>
              <a:t> Ionization</a:t>
            </a:r>
          </a:p>
          <a:p>
            <a:r>
              <a:rPr lang="en-US" sz="1800" dirty="0">
                <a:latin typeface="Arial" pitchFamily="34" charset="0"/>
              </a:rPr>
              <a:t>	- Solar X-ray (SX) &amp; Energetic Particle Events (SEP)</a:t>
            </a:r>
          </a:p>
          <a:p>
            <a:r>
              <a:rPr lang="en-US" sz="1800" dirty="0">
                <a:latin typeface="Arial" pitchFamily="34" charset="0"/>
              </a:rPr>
              <a:t>	- Relativistic Electron Events (REE)</a:t>
            </a:r>
          </a:p>
          <a:p>
            <a:r>
              <a:rPr lang="en-US" sz="1800" dirty="0">
                <a:latin typeface="Arial" pitchFamily="34" charset="0"/>
              </a:rPr>
              <a:t>	- </a:t>
            </a:r>
            <a:r>
              <a:rPr lang="en-US" sz="1800" dirty="0" err="1">
                <a:latin typeface="Arial" pitchFamily="34" charset="0"/>
              </a:rPr>
              <a:t>Magnetospheric</a:t>
            </a:r>
            <a:r>
              <a:rPr lang="en-US" sz="1800" dirty="0">
                <a:latin typeface="Arial" pitchFamily="34" charset="0"/>
              </a:rPr>
              <a:t> Particles and Fields</a:t>
            </a:r>
          </a:p>
          <a:p>
            <a:endParaRPr lang="en-US" sz="1800" dirty="0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sz="1800" dirty="0">
                <a:latin typeface="Arial" pitchFamily="34" charset="0"/>
              </a:rPr>
              <a:t> </a:t>
            </a:r>
            <a:r>
              <a:rPr lang="en-US" sz="1800" b="1" dirty="0">
                <a:latin typeface="Arial" pitchFamily="34" charset="0"/>
              </a:rPr>
              <a:t>Science Questions:</a:t>
            </a:r>
            <a:endParaRPr lang="en-US" sz="1800" dirty="0">
              <a:latin typeface="Arial" pitchFamily="34" charset="0"/>
            </a:endParaRPr>
          </a:p>
          <a:p>
            <a:pPr lvl="1"/>
            <a:r>
              <a:rPr lang="en-US" sz="1800" dirty="0">
                <a:latin typeface="Arial" pitchFamily="34" charset="0"/>
              </a:rPr>
              <a:t>- What Determines the </a:t>
            </a:r>
            <a:r>
              <a:rPr lang="en-US" sz="1800" dirty="0" err="1">
                <a:latin typeface="Arial" pitchFamily="34" charset="0"/>
              </a:rPr>
              <a:t>Heliospheric</a:t>
            </a:r>
            <a:r>
              <a:rPr lang="en-US" sz="1800" dirty="0">
                <a:latin typeface="Arial" pitchFamily="34" charset="0"/>
              </a:rPr>
              <a:t>, </a:t>
            </a:r>
            <a:r>
              <a:rPr lang="en-US" sz="1800" dirty="0" err="1">
                <a:latin typeface="Arial" pitchFamily="34" charset="0"/>
              </a:rPr>
              <a:t>Magnetospheric</a:t>
            </a:r>
            <a:r>
              <a:rPr lang="en-US" sz="1800" dirty="0">
                <a:latin typeface="Arial" pitchFamily="34" charset="0"/>
              </a:rPr>
              <a:t>, Atmospheric, and                                                                                                                                                                                             </a:t>
            </a:r>
            <a:r>
              <a:rPr lang="en-US" sz="1800" dirty="0" err="1">
                <a:latin typeface="Arial" pitchFamily="34" charset="0"/>
              </a:rPr>
              <a:t>Ionospheric</a:t>
            </a:r>
            <a:r>
              <a:rPr lang="en-US" sz="1800" dirty="0">
                <a:latin typeface="Arial" pitchFamily="34" charset="0"/>
              </a:rPr>
              <a:t> Responses to Solar Variability?</a:t>
            </a:r>
          </a:p>
          <a:p>
            <a:pPr lvl="1"/>
            <a:r>
              <a:rPr lang="en-US" sz="1800" dirty="0">
                <a:latin typeface="Arial" pitchFamily="34" charset="0"/>
              </a:rPr>
              <a:t>- What Causes Onset and Development of </a:t>
            </a:r>
            <a:r>
              <a:rPr lang="en-US" sz="1800" dirty="0" err="1">
                <a:latin typeface="Arial" pitchFamily="34" charset="0"/>
              </a:rPr>
              <a:t>Ionospheric</a:t>
            </a:r>
            <a:r>
              <a:rPr lang="en-US" sz="1800" dirty="0">
                <a:latin typeface="Arial" pitchFamily="34" charset="0"/>
              </a:rPr>
              <a:t> Scintillations? </a:t>
            </a:r>
          </a:p>
          <a:p>
            <a:pPr lvl="1"/>
            <a:r>
              <a:rPr lang="en-US" sz="1800" dirty="0">
                <a:latin typeface="Arial" pitchFamily="34" charset="0"/>
              </a:rPr>
              <a:t>- What Determines When Solar Generated Particle and Radiation Events, </a:t>
            </a:r>
          </a:p>
          <a:p>
            <a:pPr lvl="1"/>
            <a:r>
              <a:rPr lang="en-US" sz="1800" dirty="0">
                <a:latin typeface="Arial" pitchFamily="34" charset="0"/>
              </a:rPr>
              <a:t>  </a:t>
            </a:r>
            <a:r>
              <a:rPr lang="en-US" sz="1800" dirty="0" err="1">
                <a:latin typeface="Arial" pitchFamily="34" charset="0"/>
              </a:rPr>
              <a:t>Magnetospheric</a:t>
            </a:r>
            <a:r>
              <a:rPr lang="en-US" sz="1800" dirty="0">
                <a:latin typeface="Arial" pitchFamily="34" charset="0"/>
              </a:rPr>
              <a:t> Storms and </a:t>
            </a:r>
            <a:r>
              <a:rPr lang="en-US" sz="1800" dirty="0" err="1">
                <a:latin typeface="Arial" pitchFamily="34" charset="0"/>
              </a:rPr>
              <a:t>Substorms</a:t>
            </a:r>
            <a:r>
              <a:rPr lang="en-US" sz="1800" dirty="0">
                <a:latin typeface="Arial" pitchFamily="34" charset="0"/>
              </a:rPr>
              <a:t> Occur?</a:t>
            </a:r>
          </a:p>
          <a:p>
            <a:pPr lvl="1"/>
            <a:r>
              <a:rPr lang="en-US" sz="1800" dirty="0">
                <a:latin typeface="Arial" pitchFamily="34" charset="0"/>
              </a:rPr>
              <a:t>- What Determines the Spatial, Temporal, and Spectral Development of                                                                                                                                                                                             All These Phenomena?</a:t>
            </a:r>
          </a:p>
          <a:p>
            <a:pPr lvl="1"/>
            <a:r>
              <a:rPr lang="en-US" sz="1800" dirty="0">
                <a:latin typeface="Arial" pitchFamily="34" charset="0"/>
              </a:rPr>
              <a:t>- What Drives These Phenomena and How Much Warning Can Reliably                                                                                                                                                                                                  Be Obtained?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6640513"/>
            <a:ext cx="2698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i="1">
                <a:latin typeface="Arial" pitchFamily="34" charset="0"/>
              </a:rPr>
              <a:t> </a:t>
            </a:r>
            <a:fld id="{9E344DDD-0692-4B15-A0EF-8BEE97ECCECC}" type="slidenum">
              <a:rPr lang="en-US" sz="800" i="1">
                <a:latin typeface="Arial" pitchFamily="34" charset="0"/>
              </a:rPr>
              <a:pPr/>
              <a:t>6</a:t>
            </a:fld>
            <a:endParaRPr lang="en-US" sz="1000" i="1">
              <a:latin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644775" y="876300"/>
            <a:ext cx="3584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i="1" dirty="0">
                <a:latin typeface="Arial" pitchFamily="34" charset="0"/>
              </a:rPr>
              <a:t>Impacts on Technology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283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760412"/>
          </a:xfrm>
        </p:spPr>
        <p:txBody>
          <a:bodyPr/>
          <a:lstStyle/>
          <a:p>
            <a:r>
              <a:rPr lang="en-US" sz="3200" dirty="0"/>
              <a:t>SCIENCE FLOWDOWN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6640513"/>
            <a:ext cx="3270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i="1">
                <a:latin typeface="Arial" pitchFamily="34" charset="0"/>
              </a:rPr>
              <a:t> </a:t>
            </a:r>
            <a:fld id="{60EBBEB5-1D9F-4413-9281-55C0CDB5CA65}" type="slidenum">
              <a:rPr lang="en-US" sz="800" i="1">
                <a:latin typeface="Arial" pitchFamily="34" charset="0"/>
              </a:rPr>
              <a:pPr/>
              <a:t>7</a:t>
            </a:fld>
            <a:endParaRPr lang="en-US" sz="1000" i="1">
              <a:latin typeface="Arial" pitchFamily="34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057525" y="876300"/>
            <a:ext cx="294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i="1" dirty="0">
                <a:latin typeface="Arial" pitchFamily="34" charset="0"/>
              </a:rPr>
              <a:t>Terrestrial Climate </a:t>
            </a:r>
            <a:endParaRPr lang="en-US" sz="2400" dirty="0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063625" y="1743075"/>
            <a:ext cx="8080375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800" b="1" dirty="0">
                <a:latin typeface="Arial" pitchFamily="34" charset="0"/>
              </a:rPr>
              <a:t> </a:t>
            </a:r>
            <a:r>
              <a:rPr lang="en-US" sz="2000" b="1" dirty="0">
                <a:latin typeface="Arial" pitchFamily="34" charset="0"/>
              </a:rPr>
              <a:t>Impacts on Life and Society</a:t>
            </a:r>
            <a:endParaRPr lang="en-US" sz="2000" dirty="0">
              <a:latin typeface="Arial" pitchFamily="34" charset="0"/>
            </a:endParaRPr>
          </a:p>
          <a:p>
            <a:pPr lvl="1"/>
            <a:r>
              <a:rPr lang="en-US" sz="2000" dirty="0">
                <a:latin typeface="Arial" pitchFamily="34" charset="0"/>
              </a:rPr>
              <a:t>- Climate Change (past &amp; future)</a:t>
            </a:r>
          </a:p>
          <a:p>
            <a:pPr lvl="1"/>
            <a:r>
              <a:rPr lang="en-US" sz="2000" dirty="0">
                <a:latin typeface="Arial" pitchFamily="34" charset="0"/>
              </a:rPr>
              <a:t>- Surface Warming</a:t>
            </a:r>
          </a:p>
          <a:p>
            <a:pPr lvl="1"/>
            <a:r>
              <a:rPr lang="en-US" sz="2000" dirty="0">
                <a:latin typeface="Arial" pitchFamily="34" charset="0"/>
              </a:rPr>
              <a:t>- Ozone Depletion and Recovery</a:t>
            </a:r>
          </a:p>
          <a:p>
            <a:pPr lvl="1"/>
            <a:endParaRPr lang="en-US" sz="2000" dirty="0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sz="2000" b="1" dirty="0">
                <a:latin typeface="Arial" pitchFamily="34" charset="0"/>
              </a:rPr>
              <a:t> Space Weather Sources</a:t>
            </a:r>
            <a:r>
              <a:rPr lang="en-US" sz="2000" dirty="0">
                <a:latin typeface="Arial" pitchFamily="34" charset="0"/>
              </a:rPr>
              <a:t> </a:t>
            </a:r>
          </a:p>
          <a:p>
            <a:pPr lvl="1"/>
            <a:r>
              <a:rPr lang="en-US" sz="2000" dirty="0">
                <a:latin typeface="Arial" pitchFamily="34" charset="0"/>
              </a:rPr>
              <a:t>- Solar Electromagnetic Radiation</a:t>
            </a:r>
          </a:p>
          <a:p>
            <a:pPr lvl="1"/>
            <a:r>
              <a:rPr lang="en-US" sz="2000" dirty="0">
                <a:latin typeface="Arial" pitchFamily="34" charset="0"/>
              </a:rPr>
              <a:t>- Solar and Galactic Cosmic Rays</a:t>
            </a:r>
          </a:p>
          <a:p>
            <a:pPr lvl="1"/>
            <a:r>
              <a:rPr lang="en-US" sz="2000" dirty="0">
                <a:latin typeface="Arial" pitchFamily="34" charset="0"/>
              </a:rPr>
              <a:t>- Upper Atmospheric/Ionosphere Boundary Region</a:t>
            </a:r>
          </a:p>
          <a:p>
            <a:pPr lvl="1"/>
            <a:endParaRPr lang="en-US" sz="2000" dirty="0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sz="2000" b="1" dirty="0">
                <a:latin typeface="Arial" pitchFamily="34" charset="0"/>
              </a:rPr>
              <a:t> Science Question</a:t>
            </a:r>
            <a:endParaRPr lang="en-US" sz="2000" dirty="0">
              <a:latin typeface="Arial" pitchFamily="34" charset="0"/>
            </a:endParaRPr>
          </a:p>
          <a:p>
            <a:pPr lvl="1"/>
            <a:r>
              <a:rPr lang="en-US" sz="2000" dirty="0">
                <a:latin typeface="Arial" pitchFamily="34" charset="0"/>
              </a:rPr>
              <a:t>- What is the Role of the Sun and </a:t>
            </a:r>
            <a:r>
              <a:rPr lang="en-US" sz="2000" dirty="0" err="1">
                <a:latin typeface="Arial" pitchFamily="34" charset="0"/>
              </a:rPr>
              <a:t>Heliosphere</a:t>
            </a:r>
            <a:r>
              <a:rPr lang="en-US" sz="2000" dirty="0">
                <a:latin typeface="Arial" pitchFamily="34" charset="0"/>
              </a:rPr>
              <a:t> in </a:t>
            </a:r>
          </a:p>
          <a:p>
            <a:pPr lvl="1"/>
            <a:r>
              <a:rPr lang="en-US" sz="2000" dirty="0">
                <a:latin typeface="Arial" pitchFamily="34" charset="0"/>
              </a:rPr>
              <a:t>  Global Climate Change on Multiple Time Scales</a:t>
            </a:r>
          </a:p>
          <a:p>
            <a:pPr lvl="1"/>
            <a:r>
              <a:rPr lang="en-US" sz="2000" dirty="0">
                <a:latin typeface="Arial" pitchFamily="34" charset="0"/>
              </a:rPr>
              <a:t>  (Seasonal, Decadal, Centennial)?</a:t>
            </a:r>
          </a:p>
        </p:txBody>
      </p:sp>
    </p:spTree>
    <p:extLst>
      <p:ext uri="{BB962C8B-B14F-4D97-AF65-F5344CB8AC3E}">
        <p14:creationId xmlns:p14="http://schemas.microsoft.com/office/powerpoint/2010/main" val="183040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339" name="Picture 3" descr="trt_strate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12799"/>
            <a:ext cx="5067300" cy="606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034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284162"/>
            <a:ext cx="8229600" cy="1143000"/>
          </a:xfrm>
        </p:spPr>
        <p:txBody>
          <a:bodyPr/>
          <a:lstStyle/>
          <a:p>
            <a:r>
              <a:rPr lang="en-US" sz="3600" dirty="0"/>
              <a:t>Key Elements of the </a:t>
            </a:r>
            <a:r>
              <a:rPr lang="en-US" sz="3600" dirty="0" smtClean="0"/>
              <a:t>Plan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8433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69912" y="406400"/>
            <a:ext cx="7874000" cy="59278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SCIENCE FLOWDOWN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6640513"/>
            <a:ext cx="3270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i="1">
                <a:latin typeface="Arial" pitchFamily="34" charset="0"/>
              </a:rPr>
              <a:t> </a:t>
            </a:r>
            <a:fld id="{EE164C07-0386-404D-9086-CEAE1FF23AE3}" type="slidenum">
              <a:rPr lang="en-US" sz="800" i="1">
                <a:latin typeface="Arial" pitchFamily="34" charset="0"/>
              </a:rPr>
              <a:pPr/>
              <a:t>9</a:t>
            </a:fld>
            <a:endParaRPr lang="en-US" sz="1000" i="1">
              <a:latin typeface="Arial" pitchFamily="34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2098675" y="876300"/>
            <a:ext cx="47163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i="1" dirty="0" smtClean="0">
                <a:latin typeface="Arial" pitchFamily="34" charset="0"/>
              </a:rPr>
              <a:t>Measurement </a:t>
            </a:r>
            <a:r>
              <a:rPr lang="en-US" sz="2400" b="1" i="1" dirty="0">
                <a:latin typeface="Arial" pitchFamily="34" charset="0"/>
              </a:rPr>
              <a:t>Definition Issues</a:t>
            </a:r>
            <a:endParaRPr lang="en-US" sz="2400" dirty="0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27025" y="1811338"/>
            <a:ext cx="8537575" cy="39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5000"/>
              </a:spcBef>
              <a:buFontTx/>
              <a:buChar char="•"/>
            </a:pPr>
            <a:r>
              <a:rPr lang="en-US" sz="1800" dirty="0">
                <a:latin typeface="Arial" pitchFamily="34" charset="0"/>
              </a:rPr>
              <a:t> </a:t>
            </a:r>
            <a:r>
              <a:rPr lang="en-US" sz="2000" dirty="0">
                <a:latin typeface="Arial" pitchFamily="34" charset="0"/>
              </a:rPr>
              <a:t>What are the required predictive capabilities?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sz="2000" dirty="0">
                <a:latin typeface="Arial" pitchFamily="34" charset="0"/>
              </a:rPr>
              <a:t> What parameters should be measured?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sz="2000" dirty="0">
                <a:latin typeface="Arial" pitchFamily="34" charset="0"/>
              </a:rPr>
              <a:t> Where is the best place to measure them?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sz="2000" dirty="0">
                <a:latin typeface="Arial" pitchFamily="34" charset="0"/>
              </a:rPr>
              <a:t> What models and theory are needed?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sz="2000" dirty="0">
                <a:latin typeface="Arial" pitchFamily="34" charset="0"/>
              </a:rPr>
              <a:t> What long-term studies of sources of energy from the Sun should be                                                                                                                                                                                              undertaken to advance understanding of solar effects on climate change?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sz="2000" dirty="0">
                <a:latin typeface="Arial" pitchFamily="34" charset="0"/>
              </a:rPr>
              <a:t> What long-term studies are needed to understand the role of the                                                                                                                                                                                                 intermediate regions such as the </a:t>
            </a:r>
            <a:r>
              <a:rPr lang="en-US" sz="2000" dirty="0" err="1">
                <a:latin typeface="Arial" pitchFamily="34" charset="0"/>
              </a:rPr>
              <a:t>heliosphere</a:t>
            </a:r>
            <a:r>
              <a:rPr lang="en-US" sz="2000" dirty="0">
                <a:latin typeface="Arial" pitchFamily="34" charset="0"/>
              </a:rPr>
              <a:t>, magnetosphere and the                                                                                                                                                                                            upper atmosphere/ionosphere on climate?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sz="2000" dirty="0">
                <a:latin typeface="Arial" pitchFamily="34" charset="0"/>
              </a:rPr>
              <a:t> How should development of quantitative models proceed?</a:t>
            </a:r>
          </a:p>
          <a:p>
            <a:pPr>
              <a:spcBef>
                <a:spcPct val="25000"/>
              </a:spcBef>
              <a:buFontTx/>
              <a:buChar char="•"/>
            </a:pPr>
            <a:endParaRPr lang="en-US" sz="18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57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13829</TotalTime>
  <Words>1095</Words>
  <Application>Microsoft Office PowerPoint</Application>
  <PresentationFormat>On-screen Show (4:3)</PresentationFormat>
  <Paragraphs>199</Paragraphs>
  <Slides>17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 Design</vt:lpstr>
      <vt:lpstr>PowerPoint Presentation</vt:lpstr>
      <vt:lpstr>PowerPoint Presentation</vt:lpstr>
      <vt:lpstr>PowerPoint Presentation</vt:lpstr>
      <vt:lpstr>SOCIETAL CONSEQUENCES OF SOLAR VARIABILITY</vt:lpstr>
      <vt:lpstr>SCIENCE FLOWDOWN </vt:lpstr>
      <vt:lpstr>SCIENCE FLOWDOWN </vt:lpstr>
      <vt:lpstr>SCIENCE FLOWDOWN </vt:lpstr>
      <vt:lpstr>Key Elements of the Plan</vt:lpstr>
      <vt:lpstr>SCIENCE FLOWDOWN </vt:lpstr>
      <vt:lpstr>PowerPoint Presentation</vt:lpstr>
      <vt:lpstr>Living With a Star (LWS) Program Elements</vt:lpstr>
      <vt:lpstr>LWS future viewed in the context of the past (one solar cycle…or so)</vt:lpstr>
      <vt:lpstr>LWS Future: Short term</vt:lpstr>
      <vt:lpstr>Heliophysics/LWS Coordination with HEOMD, Earth, Planetary, and Astrophysics</vt:lpstr>
      <vt:lpstr>Future: Medium Term</vt:lpstr>
      <vt:lpstr>Looking Forward: O2R:  High Priority Goals for  Space Weather Research </vt:lpstr>
      <vt:lpstr>PowerPoint Presentation</vt:lpstr>
    </vt:vector>
  </TitlesOfParts>
  <Company>NASA HQ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Talaat, Elsayed Rasmy. (HQ-DJ000)[NASA IPA]</dc:creator>
  <cp:lastModifiedBy>lika</cp:lastModifiedBy>
  <cp:revision>102</cp:revision>
  <dcterms:created xsi:type="dcterms:W3CDTF">2013-07-14T16:03:18Z</dcterms:created>
  <dcterms:modified xsi:type="dcterms:W3CDTF">2013-12-06T19:43:48Z</dcterms:modified>
</cp:coreProperties>
</file>