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91" r:id="rId2"/>
    <p:sldId id="357" r:id="rId3"/>
    <p:sldId id="371" r:id="rId4"/>
    <p:sldId id="372" r:id="rId5"/>
    <p:sldId id="37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02B0B"/>
    <a:srgbClr val="FFFFE2"/>
    <a:srgbClr val="52649B"/>
    <a:srgbClr val="5A6EAB"/>
    <a:srgbClr val="6278B9"/>
    <a:srgbClr val="616EB9"/>
    <a:srgbClr val="0A0A0A"/>
    <a:srgbClr val="FBFFCB"/>
    <a:srgbClr val="FCFFA6"/>
    <a:srgbClr val="E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 autoAdjust="0"/>
    <p:restoredTop sz="93154" autoAdjust="0"/>
  </p:normalViewPr>
  <p:slideViewPr>
    <p:cSldViewPr snapToGrid="0" snapToObjects="1"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8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4ECAB-850F-B747-ABE5-179BD3072F1A}" type="datetimeFigureOut">
              <a:rPr lang="en-US" smtClean="0"/>
              <a:pPr/>
              <a:t>12/12/2015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6FE2DD-EFCC-F249-826B-26A72F394D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23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9B6E7-37C0-A948-877F-3580754A59C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41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FE2DD-EFCC-F249-826B-26A72F394D7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58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FE2DD-EFCC-F249-826B-26A72F394D7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19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FE2DD-EFCC-F249-826B-26A72F394D7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5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FC07-5AE2-C94C-AB64-A0189FC91C5D}" type="datetimeFigureOut">
              <a:rPr lang="en-US" smtClean="0"/>
              <a:pPr/>
              <a:t>12/12/2015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B4B4-A9C4-3B4C-A607-B15E354FA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17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FC07-5AE2-C94C-AB64-A0189FC91C5D}" type="datetimeFigureOut">
              <a:rPr lang="en-US" smtClean="0"/>
              <a:pPr/>
              <a:t>12/12/2015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B4B4-A9C4-3B4C-A607-B15E354FA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91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FC07-5AE2-C94C-AB64-A0189FC91C5D}" type="datetimeFigureOut">
              <a:rPr lang="en-US" smtClean="0"/>
              <a:pPr/>
              <a:t>12/12/2015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B4B4-A9C4-3B4C-A607-B15E354FA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98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ap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0"/>
            <a:ext cx="9144000" cy="596900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99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0" y="596900"/>
            <a:ext cx="9144000" cy="1587"/>
          </a:xfrm>
          <a:prstGeom prst="line">
            <a:avLst/>
          </a:prstGeom>
          <a:ln w="38100" cap="flat" cmpd="dbl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 userDrawn="1"/>
        </p:nvSpPr>
        <p:spPr>
          <a:xfrm>
            <a:off x="0" y="6613753"/>
            <a:ext cx="9144000" cy="258921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99000">
                <a:schemeClr val="bg1">
                  <a:lumMod val="85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0" y="6605815"/>
            <a:ext cx="9144000" cy="1587"/>
          </a:xfrm>
          <a:prstGeom prst="line">
            <a:avLst/>
          </a:prstGeom>
          <a:ln w="2857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LWS_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69960" y="25400"/>
            <a:ext cx="548640" cy="548640"/>
          </a:xfrm>
          <a:prstGeom prst="rect">
            <a:avLst/>
          </a:prstGeom>
        </p:spPr>
      </p:pic>
      <p:pic>
        <p:nvPicPr>
          <p:cNvPr id="30" name="Picture 29" descr="UCAR_logo.png"/>
          <p:cNvPicPr>
            <a:picLocks noChangeAspect="1"/>
          </p:cNvPicPr>
          <p:nvPr userDrawn="1"/>
        </p:nvPicPr>
        <p:blipFill>
          <a:blip r:embed="rId3"/>
          <a:srcRect r="22932" b="18056"/>
          <a:stretch>
            <a:fillRect/>
          </a:stretch>
        </p:blipFill>
        <p:spPr>
          <a:xfrm>
            <a:off x="7073900" y="167415"/>
            <a:ext cx="1371600" cy="3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15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ap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0"/>
            <a:ext cx="9144000" cy="596900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99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0" y="596900"/>
            <a:ext cx="9144000" cy="1587"/>
          </a:xfrm>
          <a:prstGeom prst="line">
            <a:avLst/>
          </a:prstGeom>
          <a:ln w="38100" cap="flat" cmpd="dbl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 userDrawn="1"/>
        </p:nvSpPr>
        <p:spPr>
          <a:xfrm>
            <a:off x="0" y="6613753"/>
            <a:ext cx="9144000" cy="258921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99000">
                <a:schemeClr val="bg1">
                  <a:lumMod val="85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0" y="6605815"/>
            <a:ext cx="9144000" cy="1587"/>
          </a:xfrm>
          <a:prstGeom prst="line">
            <a:avLst/>
          </a:prstGeom>
          <a:ln w="2857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9 CuadroTexto"/>
          <p:cNvSpPr txBox="1"/>
          <p:nvPr userDrawn="1"/>
        </p:nvSpPr>
        <p:spPr>
          <a:xfrm>
            <a:off x="0" y="6608310"/>
            <a:ext cx="8096250" cy="246221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s-ES_tradnl" sz="1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14 Jan 2015</a:t>
            </a:r>
            <a:r>
              <a:rPr lang="es-ES_tradnl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	 			</a:t>
            </a:r>
            <a:r>
              <a:rPr lang="es-ES_tradnl" sz="1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               </a:t>
            </a:r>
            <a:r>
              <a:rPr lang="es-ES_tradnl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	   </a:t>
            </a:r>
            <a:r>
              <a:rPr lang="es-ES_tradnl" sz="1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    </a:t>
            </a:r>
            <a:r>
              <a:rPr lang="es-ES_tradnl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    </a:t>
            </a:r>
            <a:r>
              <a:rPr lang="es-ES_tradnl" sz="1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Maria</a:t>
            </a:r>
            <a:r>
              <a:rPr lang="es-ES_tradnl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 de Soria-Santacruz</a:t>
            </a:r>
            <a:endParaRPr lang="es-ES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 charset="0"/>
              <a:cs typeface="Arial"/>
            </a:endParaRPr>
          </a:p>
        </p:txBody>
      </p:sp>
      <p:pic>
        <p:nvPicPr>
          <p:cNvPr id="26" name="Picture 25" descr="LWS_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69960" y="25400"/>
            <a:ext cx="548640" cy="548640"/>
          </a:xfrm>
          <a:prstGeom prst="rect">
            <a:avLst/>
          </a:prstGeom>
        </p:spPr>
      </p:pic>
      <p:pic>
        <p:nvPicPr>
          <p:cNvPr id="30" name="Picture 29" descr="UCAR_logo.png"/>
          <p:cNvPicPr>
            <a:picLocks noChangeAspect="1"/>
          </p:cNvPicPr>
          <p:nvPr userDrawn="1"/>
        </p:nvPicPr>
        <p:blipFill>
          <a:blip r:embed="rId3"/>
          <a:srcRect r="22932" b="18056"/>
          <a:stretch>
            <a:fillRect/>
          </a:stretch>
        </p:blipFill>
        <p:spPr>
          <a:xfrm>
            <a:off x="7658644" y="96520"/>
            <a:ext cx="817357" cy="182880"/>
          </a:xfrm>
          <a:prstGeom prst="rect">
            <a:avLst/>
          </a:prstGeom>
        </p:spPr>
      </p:pic>
      <p:pic>
        <p:nvPicPr>
          <p:cNvPr id="31" name="Picture 30" descr="UCLA_logo.jpg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99" b="100000" l="150" r="98200">
                        <a14:foregroundMark x1="29150" y1="57328" x2="29150" y2="57328"/>
                        <a14:foregroundMark x1="56800" y1="64943" x2="56800" y2="64943"/>
                        <a14:foregroundMark x1="77500" y1="72989" x2="77500" y2="72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784" y="317675"/>
            <a:ext cx="551793" cy="19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15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0"/>
            <a:ext cx="9144000" cy="596900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99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0" y="596900"/>
            <a:ext cx="9144000" cy="1587"/>
          </a:xfrm>
          <a:prstGeom prst="line">
            <a:avLst/>
          </a:prstGeom>
          <a:ln w="38100" cap="flat" cmpd="dbl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 userDrawn="1"/>
        </p:nvSpPr>
        <p:spPr>
          <a:xfrm>
            <a:off x="0" y="6613753"/>
            <a:ext cx="9144000" cy="258921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99000">
                <a:schemeClr val="bg1">
                  <a:lumMod val="85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10 CuadroTexto"/>
          <p:cNvSpPr txBox="1"/>
          <p:nvPr userDrawn="1"/>
        </p:nvSpPr>
        <p:spPr>
          <a:xfrm>
            <a:off x="8096250" y="6615567"/>
            <a:ext cx="1428750" cy="246062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fld id="{87BADC0C-E155-844A-B7B8-F0E4E79B828D}" type="slidenum">
              <a:rPr lang="es-ES" sz="10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pPr algn="ctr">
                <a:defRPr/>
              </a:pPr>
              <a:t>‹#›</a:t>
            </a:fld>
            <a:endParaRPr lang="es-ES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 charset="0"/>
              <a:cs typeface="Arial"/>
            </a:endParaRP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0" y="6605815"/>
            <a:ext cx="9144000" cy="1587"/>
          </a:xfrm>
          <a:prstGeom prst="line">
            <a:avLst/>
          </a:prstGeom>
          <a:ln w="2857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9 CuadroTexto"/>
          <p:cNvSpPr txBox="1"/>
          <p:nvPr userDrawn="1"/>
        </p:nvSpPr>
        <p:spPr>
          <a:xfrm>
            <a:off x="0" y="6608310"/>
            <a:ext cx="8096250" cy="246221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s-ES_tradnl" sz="1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14 </a:t>
            </a:r>
            <a:r>
              <a:rPr lang="es-ES_tradnl" sz="1000" b="1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Dec</a:t>
            </a:r>
            <a:r>
              <a:rPr lang="es-ES_tradnl" sz="1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 2015</a:t>
            </a:r>
            <a:r>
              <a:rPr lang="es-ES_tradnl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	 			</a:t>
            </a:r>
            <a:r>
              <a:rPr lang="es-ES_tradnl" sz="1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               </a:t>
            </a:r>
            <a:r>
              <a:rPr lang="es-ES_tradnl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	   </a:t>
            </a:r>
            <a:r>
              <a:rPr lang="es-ES_tradnl" sz="1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    </a:t>
            </a:r>
            <a:r>
              <a:rPr lang="es-ES_tradnl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    Maria de Soria-Santacruz</a:t>
            </a:r>
            <a:endParaRPr lang="es-ES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 charset="0"/>
              <a:cs typeface="Arial"/>
            </a:endParaRPr>
          </a:p>
        </p:txBody>
      </p:sp>
      <p:pic>
        <p:nvPicPr>
          <p:cNvPr id="26" name="Picture 25" descr="LWS_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69960" y="25400"/>
            <a:ext cx="548640" cy="548640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260037" y="56474"/>
            <a:ext cx="68265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Before</a:t>
            </a:r>
            <a:r>
              <a:rPr lang="en-US" sz="2600" b="1" baseline="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the Jack Eddy</a:t>
            </a:r>
            <a:endParaRPr lang="en-US" sz="2600" b="1" dirty="0" smtClean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2" name="Picture 11" descr="UCAR_logo.png"/>
          <p:cNvPicPr>
            <a:picLocks noChangeAspect="1"/>
          </p:cNvPicPr>
          <p:nvPr userDrawn="1"/>
        </p:nvPicPr>
        <p:blipFill>
          <a:blip r:embed="rId3"/>
          <a:srcRect r="22932" b="18056"/>
          <a:stretch>
            <a:fillRect/>
          </a:stretch>
        </p:blipFill>
        <p:spPr>
          <a:xfrm>
            <a:off x="7073900" y="167415"/>
            <a:ext cx="1371600" cy="3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75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0"/>
            <a:ext cx="9144000" cy="596900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99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0" y="596900"/>
            <a:ext cx="9144000" cy="1587"/>
          </a:xfrm>
          <a:prstGeom prst="line">
            <a:avLst/>
          </a:prstGeom>
          <a:ln w="38100" cap="flat" cmpd="dbl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 userDrawn="1"/>
        </p:nvSpPr>
        <p:spPr>
          <a:xfrm>
            <a:off x="0" y="6613753"/>
            <a:ext cx="9144000" cy="258921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99000">
                <a:schemeClr val="bg1">
                  <a:lumMod val="85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10 CuadroTexto"/>
          <p:cNvSpPr txBox="1"/>
          <p:nvPr userDrawn="1"/>
        </p:nvSpPr>
        <p:spPr>
          <a:xfrm>
            <a:off x="8096250" y="6615567"/>
            <a:ext cx="1428750" cy="246062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fld id="{87BADC0C-E155-844A-B7B8-F0E4E79B828D}" type="slidenum">
              <a:rPr lang="es-ES" sz="10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pPr algn="ctr">
                <a:defRPr/>
              </a:pPr>
              <a:t>‹#›</a:t>
            </a:fld>
            <a:endParaRPr lang="es-ES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 charset="0"/>
              <a:cs typeface="Arial"/>
            </a:endParaRP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0" y="6605815"/>
            <a:ext cx="9144000" cy="1587"/>
          </a:xfrm>
          <a:prstGeom prst="line">
            <a:avLst/>
          </a:prstGeom>
          <a:ln w="2857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9 CuadroTexto"/>
          <p:cNvSpPr txBox="1"/>
          <p:nvPr userDrawn="1"/>
        </p:nvSpPr>
        <p:spPr>
          <a:xfrm>
            <a:off x="0" y="6608310"/>
            <a:ext cx="8096250" cy="246221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s-ES_tradnl" sz="1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14 </a:t>
            </a:r>
            <a:r>
              <a:rPr lang="es-ES_tradnl" sz="1000" b="1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Dec</a:t>
            </a:r>
            <a:r>
              <a:rPr lang="es-ES_tradnl" sz="1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 2015</a:t>
            </a:r>
            <a:r>
              <a:rPr lang="es-ES_tradnl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	 			</a:t>
            </a:r>
            <a:r>
              <a:rPr lang="es-ES_tradnl" sz="1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               </a:t>
            </a:r>
            <a:r>
              <a:rPr lang="es-ES_tradnl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	   </a:t>
            </a:r>
            <a:r>
              <a:rPr lang="es-ES_tradnl" sz="1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    </a:t>
            </a:r>
            <a:r>
              <a:rPr lang="es-ES_tradnl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    Maria de Soria-Santacruz</a:t>
            </a:r>
            <a:endParaRPr lang="es-ES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 charset="0"/>
              <a:cs typeface="Arial"/>
            </a:endParaRPr>
          </a:p>
        </p:txBody>
      </p:sp>
      <p:pic>
        <p:nvPicPr>
          <p:cNvPr id="26" name="Picture 25" descr="LWS_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69960" y="25400"/>
            <a:ext cx="548640" cy="548640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260037" y="56474"/>
            <a:ext cx="72075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Research under</a:t>
            </a:r>
            <a:r>
              <a:rPr lang="en-US" sz="2600" b="1" baseline="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the Jack Eddy</a:t>
            </a:r>
            <a:endParaRPr lang="en-US" sz="2600" b="1" dirty="0" smtClean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2" name="Picture 11" descr="UCAR_logo.png"/>
          <p:cNvPicPr>
            <a:picLocks noChangeAspect="1"/>
          </p:cNvPicPr>
          <p:nvPr userDrawn="1"/>
        </p:nvPicPr>
        <p:blipFill>
          <a:blip r:embed="rId3"/>
          <a:srcRect r="22932" b="18056"/>
          <a:stretch>
            <a:fillRect/>
          </a:stretch>
        </p:blipFill>
        <p:spPr>
          <a:xfrm>
            <a:off x="7073900" y="167415"/>
            <a:ext cx="1371600" cy="3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73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ap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0"/>
            <a:ext cx="9144000" cy="596900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99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0" y="596900"/>
            <a:ext cx="9144000" cy="1587"/>
          </a:xfrm>
          <a:prstGeom prst="line">
            <a:avLst/>
          </a:prstGeom>
          <a:ln w="38100" cap="flat" cmpd="dbl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 userDrawn="1"/>
        </p:nvSpPr>
        <p:spPr>
          <a:xfrm>
            <a:off x="0" y="6613753"/>
            <a:ext cx="9144000" cy="258921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99000">
                <a:schemeClr val="bg1">
                  <a:lumMod val="85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10 CuadroTexto"/>
          <p:cNvSpPr txBox="1"/>
          <p:nvPr userDrawn="1"/>
        </p:nvSpPr>
        <p:spPr>
          <a:xfrm>
            <a:off x="8096250" y="6615567"/>
            <a:ext cx="1428750" cy="246062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fld id="{87BADC0C-E155-844A-B7B8-F0E4E79B828D}" type="slidenum">
              <a:rPr lang="es-ES" sz="10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pPr algn="ctr">
                <a:defRPr/>
              </a:pPr>
              <a:t>‹#›</a:t>
            </a:fld>
            <a:endParaRPr lang="es-ES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 charset="0"/>
              <a:cs typeface="Arial"/>
            </a:endParaRP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0" y="6605815"/>
            <a:ext cx="9144000" cy="1587"/>
          </a:xfrm>
          <a:prstGeom prst="line">
            <a:avLst/>
          </a:prstGeom>
          <a:ln w="2857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9 CuadroTexto"/>
          <p:cNvSpPr txBox="1"/>
          <p:nvPr userDrawn="1"/>
        </p:nvSpPr>
        <p:spPr>
          <a:xfrm>
            <a:off x="0" y="6608310"/>
            <a:ext cx="8096250" cy="246221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s-ES_tradnl" sz="1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14 </a:t>
            </a:r>
            <a:r>
              <a:rPr lang="es-ES_tradnl" sz="1000" b="1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Dec</a:t>
            </a:r>
            <a:r>
              <a:rPr lang="es-ES_tradnl" sz="1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 2015</a:t>
            </a:r>
            <a:r>
              <a:rPr lang="es-ES_tradnl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	 			</a:t>
            </a:r>
            <a:r>
              <a:rPr lang="es-ES_tradnl" sz="1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               </a:t>
            </a:r>
            <a:r>
              <a:rPr lang="es-ES_tradnl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	   </a:t>
            </a:r>
            <a:r>
              <a:rPr lang="es-ES_tradnl" sz="1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    </a:t>
            </a:r>
            <a:r>
              <a:rPr lang="es-ES_tradnl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    Maria de Soria-Santacruz</a:t>
            </a:r>
            <a:endParaRPr lang="es-ES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 charset="0"/>
              <a:cs typeface="Arial"/>
            </a:endParaRPr>
          </a:p>
        </p:txBody>
      </p:sp>
      <p:pic>
        <p:nvPicPr>
          <p:cNvPr id="26" name="Picture 25" descr="LWS_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69960" y="25400"/>
            <a:ext cx="548640" cy="548640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260037" y="56474"/>
            <a:ext cx="72075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Network and Friends</a:t>
            </a:r>
            <a:endParaRPr lang="en-US" sz="2600" b="1" dirty="0" smtClean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2" name="Picture 11" descr="UCAR_logo.png"/>
          <p:cNvPicPr>
            <a:picLocks noChangeAspect="1"/>
          </p:cNvPicPr>
          <p:nvPr userDrawn="1"/>
        </p:nvPicPr>
        <p:blipFill>
          <a:blip r:embed="rId3"/>
          <a:srcRect r="22932" b="18056"/>
          <a:stretch>
            <a:fillRect/>
          </a:stretch>
        </p:blipFill>
        <p:spPr>
          <a:xfrm>
            <a:off x="7073900" y="167415"/>
            <a:ext cx="1371600" cy="3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23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ap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 userDrawn="1"/>
        </p:nvSpPr>
        <p:spPr>
          <a:xfrm>
            <a:off x="0" y="6613753"/>
            <a:ext cx="9144000" cy="258921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99000">
                <a:schemeClr val="bg1">
                  <a:lumMod val="8500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10 CuadroTexto"/>
          <p:cNvSpPr txBox="1"/>
          <p:nvPr userDrawn="1"/>
        </p:nvSpPr>
        <p:spPr>
          <a:xfrm>
            <a:off x="8096250" y="6615567"/>
            <a:ext cx="1428750" cy="246062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fld id="{87BADC0C-E155-844A-B7B8-F0E4E79B828D}" type="slidenum">
              <a:rPr lang="es-ES" sz="10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pPr algn="ctr">
                <a:defRPr/>
              </a:pPr>
              <a:t>‹#›</a:t>
            </a:fld>
            <a:endParaRPr lang="es-ES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 charset="0"/>
              <a:cs typeface="Arial"/>
            </a:endParaRP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0" y="6605815"/>
            <a:ext cx="9144000" cy="1587"/>
          </a:xfrm>
          <a:prstGeom prst="line">
            <a:avLst/>
          </a:prstGeom>
          <a:ln w="28575" cap="flat" cmpd="sng" algn="ctr">
            <a:solidFill>
              <a:srgbClr val="17375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9 CuadroTexto"/>
          <p:cNvSpPr txBox="1"/>
          <p:nvPr userDrawn="1"/>
        </p:nvSpPr>
        <p:spPr>
          <a:xfrm>
            <a:off x="0" y="6608310"/>
            <a:ext cx="8096250" cy="246221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es-ES_tradnl" sz="1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14 </a:t>
            </a:r>
            <a:r>
              <a:rPr lang="es-ES_tradnl" sz="1000" b="1" baseline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Dec</a:t>
            </a:r>
            <a:r>
              <a:rPr lang="es-ES_tradnl" sz="1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 2015</a:t>
            </a:r>
            <a:r>
              <a:rPr lang="es-ES_tradnl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	 			</a:t>
            </a:r>
            <a:r>
              <a:rPr lang="es-ES_tradnl" sz="1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               </a:t>
            </a:r>
            <a:r>
              <a:rPr lang="es-ES_tradnl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	   </a:t>
            </a:r>
            <a:r>
              <a:rPr lang="es-ES_tradnl" sz="10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    </a:t>
            </a:r>
            <a:r>
              <a:rPr lang="es-ES_tradnl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 charset="0"/>
                <a:cs typeface="Arial"/>
              </a:rPr>
              <a:t>    Maria de Soria-Santacruz</a:t>
            </a:r>
            <a:endParaRPr lang="es-ES" sz="10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Arial" charset="0"/>
              <a:cs typeface="Arial"/>
            </a:endParaRPr>
          </a:p>
        </p:txBody>
      </p:sp>
      <p:pic>
        <p:nvPicPr>
          <p:cNvPr id="26" name="Picture 25" descr="LWS_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69960" y="25400"/>
            <a:ext cx="548640" cy="548640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260038" y="56474"/>
            <a:ext cx="70974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Network</a:t>
            </a:r>
            <a:r>
              <a:rPr lang="en-US" sz="2600" b="1" baseline="0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and Friends</a:t>
            </a:r>
            <a:endParaRPr lang="en-US" sz="2600" b="1" dirty="0" smtClean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2" name="Picture 11" descr="UCAR_logo.png"/>
          <p:cNvPicPr>
            <a:picLocks noChangeAspect="1"/>
          </p:cNvPicPr>
          <p:nvPr userDrawn="1"/>
        </p:nvPicPr>
        <p:blipFill>
          <a:blip r:embed="rId3"/>
          <a:srcRect r="22932" b="18056"/>
          <a:stretch>
            <a:fillRect/>
          </a:stretch>
        </p:blipFill>
        <p:spPr>
          <a:xfrm>
            <a:off x="7073900" y="167415"/>
            <a:ext cx="1371600" cy="3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24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FC07-5AE2-C94C-AB64-A0189FC91C5D}" type="datetimeFigureOut">
              <a:rPr lang="en-US" smtClean="0"/>
              <a:pPr/>
              <a:t>12/12/2015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B4B4-A9C4-3B4C-A607-B15E354FA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51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FC07-5AE2-C94C-AB64-A0189FC91C5D}" type="datetimeFigureOut">
              <a:rPr lang="en-US" smtClean="0"/>
              <a:pPr/>
              <a:t>12/12/2015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B4B4-A9C4-3B4C-A607-B15E354FA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25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FC07-5AE2-C94C-AB64-A0189FC91C5D}" type="datetimeFigureOut">
              <a:rPr lang="en-US" smtClean="0"/>
              <a:pPr/>
              <a:t>12/12/2015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B4B4-A9C4-3B4C-A607-B15E354FA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68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FC07-5AE2-C94C-AB64-A0189FC91C5D}" type="datetimeFigureOut">
              <a:rPr lang="en-US" smtClean="0"/>
              <a:pPr/>
              <a:t>12/12/2015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B4B4-A9C4-3B4C-A607-B15E354FA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26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FC07-5AE2-C94C-AB64-A0189FC91C5D}" type="datetimeFigureOut">
              <a:rPr lang="en-US" smtClean="0"/>
              <a:pPr/>
              <a:t>12/12/2015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B4B4-A9C4-3B4C-A607-B15E354FA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5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FC07-5AE2-C94C-AB64-A0189FC91C5D}" type="datetimeFigureOut">
              <a:rPr lang="en-US" smtClean="0"/>
              <a:pPr/>
              <a:t>12/12/2015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B4B4-A9C4-3B4C-A607-B15E354FA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25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FC07-5AE2-C94C-AB64-A0189FC91C5D}" type="datetimeFigureOut">
              <a:rPr lang="en-US" smtClean="0"/>
              <a:pPr/>
              <a:t>12/12/2015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B4B4-A9C4-3B4C-A607-B15E354FA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10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FC07-5AE2-C94C-AB64-A0189FC91C5D}" type="datetimeFigureOut">
              <a:rPr lang="en-US" smtClean="0"/>
              <a:pPr/>
              <a:t>12/12/2015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B4B4-A9C4-3B4C-A607-B15E354FA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7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4FC07-5AE2-C94C-AB64-A0189FC91C5D}" type="datetimeFigureOut">
              <a:rPr lang="en-US" smtClean="0"/>
              <a:pPr/>
              <a:t>12/12/2015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AB4B4-A9C4-3B4C-A607-B15E354FA4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40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9" r:id="rId12"/>
    <p:sldLayoutId id="2147483678" r:id="rId13"/>
    <p:sldLayoutId id="2147483686" r:id="rId14"/>
    <p:sldLayoutId id="2147483687" r:id="rId15"/>
    <p:sldLayoutId id="2147483689" r:id="rId16"/>
    <p:sldLayoutId id="214748368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4"/>
          <p:cNvSpPr txBox="1">
            <a:spLocks noChangeArrowheads="1"/>
          </p:cNvSpPr>
          <p:nvPr/>
        </p:nvSpPr>
        <p:spPr bwMode="auto">
          <a:xfrm>
            <a:off x="1246331" y="1281840"/>
            <a:ext cx="68164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5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25400" dir="2700000" algn="tl" rotWithShape="0">
                    <a:schemeClr val="bg1">
                      <a:alpha val="62000"/>
                    </a:schemeClr>
                  </a:outerShdw>
                </a:effectLst>
                <a:latin typeface="Arial"/>
                <a:ea typeface="Calibri" charset="0"/>
                <a:cs typeface="Arial"/>
              </a:rPr>
              <a:t>My Experience as a Jack Eddy Fellow</a:t>
            </a:r>
          </a:p>
        </p:txBody>
      </p:sp>
      <p:sp>
        <p:nvSpPr>
          <p:cNvPr id="2" name="Rectangle 1"/>
          <p:cNvSpPr/>
          <p:nvPr/>
        </p:nvSpPr>
        <p:spPr>
          <a:xfrm>
            <a:off x="355600" y="2884091"/>
            <a:ext cx="8597900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 smtClean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M. de Soria-Santacruz Pich</a:t>
            </a:r>
            <a:endParaRPr lang="en-US" sz="24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2000" dirty="0" smtClean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</a:br>
            <a:endParaRPr lang="en-US" sz="2000" dirty="0" smtClean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endParaRPr lang="en-US" sz="2000" dirty="0" smtClean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endParaRPr lang="en-US" sz="20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endParaRPr lang="en-US" sz="2000" dirty="0" smtClean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endParaRPr lang="en-US" sz="2000" dirty="0" smtClean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en-US" sz="2000" dirty="0" smtClean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14 December 2015</a:t>
            </a:r>
          </a:p>
          <a:p>
            <a:pPr algn="ctr"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LWS Science Town Hall Meeting</a:t>
            </a:r>
            <a:endParaRPr lang="en-US" sz="2000" dirty="0" smtClean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15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lum bright="11000" contrast="-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88" y="2684864"/>
            <a:ext cx="4035860" cy="22186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2376754" y="1747287"/>
            <a:ext cx="1920875" cy="1276350"/>
            <a:chOff x="2381387" y="1677495"/>
            <a:chExt cx="1921279" cy="1276213"/>
          </a:xfrm>
        </p:grpSpPr>
        <p:sp>
          <p:nvSpPr>
            <p:cNvPr id="14" name="Freeform 13"/>
            <p:cNvSpPr/>
            <p:nvPr/>
          </p:nvSpPr>
          <p:spPr>
            <a:xfrm>
              <a:off x="2381387" y="1677495"/>
              <a:ext cx="1921279" cy="1276213"/>
            </a:xfrm>
            <a:custGeom>
              <a:avLst/>
              <a:gdLst>
                <a:gd name="connsiteX0" fmla="*/ 1920898 w 1921279"/>
                <a:gd name="connsiteY0" fmla="*/ 1257666 h 1290558"/>
                <a:gd name="connsiteX1" fmla="*/ 1888006 w 1921279"/>
                <a:gd name="connsiteY1" fmla="*/ 941902 h 1290558"/>
                <a:gd name="connsiteX2" fmla="*/ 1710389 w 1921279"/>
                <a:gd name="connsiteY2" fmla="*/ 435364 h 1290558"/>
                <a:gd name="connsiteX3" fmla="*/ 1414360 w 1921279"/>
                <a:gd name="connsiteY3" fmla="*/ 73551 h 1290558"/>
                <a:gd name="connsiteX4" fmla="*/ 1059125 w 1921279"/>
                <a:gd name="connsiteY4" fmla="*/ 1189 h 1290558"/>
                <a:gd name="connsiteX5" fmla="*/ 624950 w 1921279"/>
                <a:gd name="connsiteY5" fmla="*/ 99865 h 1290558"/>
                <a:gd name="connsiteX6" fmla="*/ 394705 w 1921279"/>
                <a:gd name="connsiteY6" fmla="*/ 409050 h 1290558"/>
                <a:gd name="connsiteX7" fmla="*/ 236823 w 1921279"/>
                <a:gd name="connsiteY7" fmla="*/ 705079 h 1290558"/>
                <a:gd name="connsiteX8" fmla="*/ 92098 w 1921279"/>
                <a:gd name="connsiteY8" fmla="*/ 1034000 h 1290558"/>
                <a:gd name="connsiteX9" fmla="*/ 0 w 1921279"/>
                <a:gd name="connsiteY9" fmla="*/ 1290558 h 1290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1279" h="1290558">
                  <a:moveTo>
                    <a:pt x="1920898" y="1257666"/>
                  </a:moveTo>
                  <a:cubicBezTo>
                    <a:pt x="1921994" y="1168309"/>
                    <a:pt x="1923091" y="1078952"/>
                    <a:pt x="1888006" y="941902"/>
                  </a:cubicBezTo>
                  <a:cubicBezTo>
                    <a:pt x="1852921" y="804852"/>
                    <a:pt x="1789330" y="580089"/>
                    <a:pt x="1710389" y="435364"/>
                  </a:cubicBezTo>
                  <a:cubicBezTo>
                    <a:pt x="1631448" y="290639"/>
                    <a:pt x="1522904" y="145913"/>
                    <a:pt x="1414360" y="73551"/>
                  </a:cubicBezTo>
                  <a:cubicBezTo>
                    <a:pt x="1305816" y="1189"/>
                    <a:pt x="1190693" y="-3197"/>
                    <a:pt x="1059125" y="1189"/>
                  </a:cubicBezTo>
                  <a:cubicBezTo>
                    <a:pt x="927557" y="5575"/>
                    <a:pt x="735687" y="31888"/>
                    <a:pt x="624950" y="99865"/>
                  </a:cubicBezTo>
                  <a:cubicBezTo>
                    <a:pt x="514213" y="167842"/>
                    <a:pt x="459393" y="308181"/>
                    <a:pt x="394705" y="409050"/>
                  </a:cubicBezTo>
                  <a:cubicBezTo>
                    <a:pt x="330017" y="509919"/>
                    <a:pt x="287257" y="600921"/>
                    <a:pt x="236823" y="705079"/>
                  </a:cubicBezTo>
                  <a:cubicBezTo>
                    <a:pt x="186389" y="809237"/>
                    <a:pt x="131568" y="936420"/>
                    <a:pt x="92098" y="1034000"/>
                  </a:cubicBezTo>
                  <a:cubicBezTo>
                    <a:pt x="52627" y="1131580"/>
                    <a:pt x="26313" y="1211069"/>
                    <a:pt x="0" y="1290558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40301" y="1754149"/>
              <a:ext cx="556280" cy="278140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1054101" y="2607825"/>
            <a:ext cx="1341437" cy="571500"/>
            <a:chOff x="1052520" y="2626039"/>
            <a:chExt cx="1342024" cy="571072"/>
          </a:xfrm>
        </p:grpSpPr>
        <p:sp>
          <p:nvSpPr>
            <p:cNvPr id="21" name="Freeform 20"/>
            <p:cNvSpPr/>
            <p:nvPr/>
          </p:nvSpPr>
          <p:spPr>
            <a:xfrm>
              <a:off x="1101754" y="2646662"/>
              <a:ext cx="1292790" cy="550449"/>
            </a:xfrm>
            <a:custGeom>
              <a:avLst/>
              <a:gdLst>
                <a:gd name="connsiteX0" fmla="*/ 1292191 w 1292191"/>
                <a:gd name="connsiteY0" fmla="*/ 287197 h 550334"/>
                <a:gd name="connsiteX1" fmla="*/ 1147466 w 1292191"/>
                <a:gd name="connsiteY1" fmla="*/ 83266 h 550334"/>
                <a:gd name="connsiteX2" fmla="*/ 627771 w 1292191"/>
                <a:gd name="connsiteY2" fmla="*/ 4325 h 550334"/>
                <a:gd name="connsiteX3" fmla="*/ 94919 w 1292191"/>
                <a:gd name="connsiteY3" fmla="*/ 201678 h 550334"/>
                <a:gd name="connsiteX4" fmla="*/ 2821 w 1292191"/>
                <a:gd name="connsiteY4" fmla="*/ 550334 h 550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2191" h="550334">
                  <a:moveTo>
                    <a:pt x="1292191" y="287197"/>
                  </a:moveTo>
                  <a:cubicBezTo>
                    <a:pt x="1275197" y="208804"/>
                    <a:pt x="1258203" y="130411"/>
                    <a:pt x="1147466" y="83266"/>
                  </a:cubicBezTo>
                  <a:cubicBezTo>
                    <a:pt x="1036729" y="36121"/>
                    <a:pt x="803196" y="-15410"/>
                    <a:pt x="627771" y="4325"/>
                  </a:cubicBezTo>
                  <a:cubicBezTo>
                    <a:pt x="452346" y="24060"/>
                    <a:pt x="199077" y="110677"/>
                    <a:pt x="94919" y="201678"/>
                  </a:cubicBezTo>
                  <a:cubicBezTo>
                    <a:pt x="-9239" y="292679"/>
                    <a:pt x="-3209" y="421506"/>
                    <a:pt x="2821" y="550334"/>
                  </a:cubicBezTo>
                </a:path>
              </a:pathLst>
            </a:custGeom>
            <a:noFill/>
            <a:ln w="317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2520" y="2626039"/>
              <a:ext cx="640021" cy="32001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9" y="807416"/>
            <a:ext cx="2230154" cy="16726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4" name="5-Point Star 23"/>
          <p:cNvSpPr>
            <a:spLocks noChangeAspect="1"/>
          </p:cNvSpPr>
          <p:nvPr/>
        </p:nvSpPr>
        <p:spPr>
          <a:xfrm>
            <a:off x="2281238" y="2756256"/>
            <a:ext cx="274638" cy="274638"/>
          </a:xfrm>
          <a:prstGeom prst="star5">
            <a:avLst/>
          </a:prstGeom>
          <a:ln w="15875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5-Point Star 24"/>
          <p:cNvSpPr>
            <a:spLocks noChangeAspect="1"/>
          </p:cNvSpPr>
          <p:nvPr/>
        </p:nvSpPr>
        <p:spPr>
          <a:xfrm>
            <a:off x="4154226" y="2827249"/>
            <a:ext cx="274638" cy="273050"/>
          </a:xfrm>
          <a:prstGeom prst="star5">
            <a:avLst/>
          </a:prstGeom>
          <a:ln w="15875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3298982"/>
            <a:ext cx="177482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5-Point Star 31"/>
          <p:cNvSpPr>
            <a:spLocks noChangeAspect="1"/>
          </p:cNvSpPr>
          <p:nvPr/>
        </p:nvSpPr>
        <p:spPr>
          <a:xfrm>
            <a:off x="966788" y="3021677"/>
            <a:ext cx="274638" cy="274638"/>
          </a:xfrm>
          <a:prstGeom prst="star5">
            <a:avLst/>
          </a:prstGeom>
          <a:ln w="15875"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4" name="Picture 2" descr="http://web.mit.edu/aises/www/img/MIT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591" y="1016136"/>
            <a:ext cx="12065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27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0037" y="765173"/>
            <a:ext cx="851883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800"/>
              </a:spcBef>
              <a:buFont typeface="Arial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Research developed at UCLA in Richard Thorne’s group (Apr 2014 - Apr 2015)</a:t>
            </a:r>
          </a:p>
          <a:p>
            <a:pPr marL="285750" indent="-285750" algn="just">
              <a:spcBef>
                <a:spcPts val="1800"/>
              </a:spcBef>
              <a:buFont typeface="Arial"/>
              <a:buChar char="•"/>
            </a:pP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The specification of a dynamic model of </a:t>
            </a:r>
            <a:r>
              <a:rPr lang="en-US" sz="1600" b="1" dirty="0" err="1" smtClean="0">
                <a:solidFill>
                  <a:schemeClr val="bg1"/>
                </a:solidFill>
                <a:latin typeface="Arial"/>
                <a:cs typeface="Arial"/>
              </a:rPr>
              <a:t>plasmaspheric</a:t>
            </a: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 hiss was the purpose of this investigation. The model is not </a:t>
            </a: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based on in-situ wave observations alone, but on</a:t>
            </a: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 a technique capable </a:t>
            </a: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of providing global dynamic estimates of the hiss</a:t>
            </a: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 intensity from low-altitude electron measurements</a:t>
            </a:r>
          </a:p>
          <a:p>
            <a:pPr marL="742950" lvl="1" indent="-285750" algn="just">
              <a:spcBef>
                <a:spcPts val="1800"/>
              </a:spcBef>
              <a:buFont typeface="Courier New"/>
              <a:buChar char="o"/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Wave amplitude inferred from 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precipitating 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and trapped electrons from 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POES </a:t>
            </a:r>
          </a:p>
          <a:p>
            <a:pPr marL="742950" lvl="1" indent="-285750" algn="just">
              <a:spcBef>
                <a:spcPts val="1800"/>
              </a:spcBef>
              <a:buFont typeface="Courier New"/>
              <a:buChar char="o"/>
            </a:pP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In-situ 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wave observations (EMFISIS) used to validate 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inferred hiss amplitudes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De Soria-Santacruz et al., </a:t>
            </a:r>
            <a:r>
              <a:rPr lang="en-US" sz="1600" i="1" dirty="0" smtClean="0">
                <a:solidFill>
                  <a:schemeClr val="bg1"/>
                </a:solidFill>
                <a:latin typeface="Arial"/>
                <a:cs typeface="Arial"/>
              </a:rPr>
              <a:t>JGR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, [2015a, 2015b]</a:t>
            </a:r>
          </a:p>
        </p:txBody>
      </p:sp>
      <p:pic>
        <p:nvPicPr>
          <p:cNvPr id="5" name="Picture 4" descr="POES_24hcoverage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A0D16"/>
              </a:clrFrom>
              <a:clrTo>
                <a:srgbClr val="0A0D16">
                  <a:alpha val="0"/>
                </a:srgbClr>
              </a:clrTo>
            </a:clrChange>
          </a:blip>
          <a:srcRect b="12910"/>
          <a:stretch>
            <a:fillRect/>
          </a:stretch>
        </p:blipFill>
        <p:spPr>
          <a:xfrm>
            <a:off x="548673" y="3851372"/>
            <a:ext cx="8128000" cy="2654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32683" y="6265764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spcBef>
                <a:spcPts val="1200"/>
              </a:spcBef>
            </a:pPr>
            <a:r>
              <a:rPr lang="en-US" sz="1200" i="1" dirty="0" smtClean="0">
                <a:solidFill>
                  <a:srgbClr val="FFFFFF"/>
                </a:solidFill>
                <a:latin typeface="Arial"/>
                <a:cs typeface="Arial"/>
              </a:rPr>
              <a:t>Credit: UCAR</a:t>
            </a:r>
          </a:p>
        </p:txBody>
      </p:sp>
    </p:spTree>
    <p:extLst>
      <p:ext uri="{BB962C8B-B14F-4D97-AF65-F5344CB8AC3E}">
        <p14:creationId xmlns:p14="http://schemas.microsoft.com/office/powerpoint/2010/main" val="371532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60037" y="742358"/>
            <a:ext cx="501393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Previously attended the 2013 </a:t>
            </a:r>
            <a:r>
              <a:rPr lang="en-US" dirty="0" err="1" smtClean="0">
                <a:latin typeface="Arial"/>
                <a:cs typeface="Arial"/>
              </a:rPr>
              <a:t>Heliophysics</a:t>
            </a:r>
            <a:r>
              <a:rPr lang="en-US" dirty="0" smtClean="0">
                <a:latin typeface="Arial"/>
                <a:cs typeface="Arial"/>
              </a:rPr>
              <a:t> Summer School in Boulder, CO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Made colleagues and friends from UCLA	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Attended AGU Fall Meeting 2014, </a:t>
            </a:r>
            <a:r>
              <a:rPr lang="en-US" dirty="0" err="1" smtClean="0">
                <a:latin typeface="Arial"/>
                <a:cs typeface="Arial"/>
              </a:rPr>
              <a:t>Geospace</a:t>
            </a:r>
            <a:r>
              <a:rPr lang="en-US" dirty="0" smtClean="0">
                <a:latin typeface="Arial"/>
                <a:cs typeface="Arial"/>
              </a:rPr>
              <a:t> Environment Modeling (GEM) 2014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Helped with the first UCLA </a:t>
            </a:r>
            <a:r>
              <a:rPr lang="en-US" dirty="0" err="1" smtClean="0">
                <a:latin typeface="Arial"/>
                <a:cs typeface="Arial"/>
              </a:rPr>
              <a:t>Cubesat</a:t>
            </a:r>
            <a:r>
              <a:rPr lang="en-US" dirty="0" smtClean="0">
                <a:latin typeface="Arial"/>
                <a:cs typeface="Arial"/>
              </a:rPr>
              <a:t> – Electron Losses and Fields Investigation (ELFIN)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8" t="8250" r="6968" b="7764"/>
          <a:stretch/>
        </p:blipFill>
        <p:spPr>
          <a:xfrm>
            <a:off x="5641845" y="1017068"/>
            <a:ext cx="3206593" cy="24061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8627" y="669956"/>
            <a:ext cx="3740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600" i="1" dirty="0" smtClean="0">
                <a:latin typeface="Arial"/>
                <a:cs typeface="Arial"/>
              </a:rPr>
              <a:t>Richard</a:t>
            </a:r>
            <a:r>
              <a:rPr lang="en-US" sz="1600" i="1" dirty="0">
                <a:latin typeface="Arial"/>
                <a:cs typeface="Arial"/>
              </a:rPr>
              <a:t> </a:t>
            </a:r>
            <a:r>
              <a:rPr lang="en-US" sz="1600" i="1" dirty="0" smtClean="0">
                <a:latin typeface="Arial"/>
                <a:cs typeface="Arial"/>
              </a:rPr>
              <a:t>Thorne’s group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0037" y="3528833"/>
            <a:ext cx="70974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Present work</a:t>
            </a:r>
            <a:endParaRPr lang="en-US" sz="2600" b="1" dirty="0" smtClean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0038" y="3999328"/>
            <a:ext cx="864382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dirty="0">
                <a:latin typeface="Arial"/>
                <a:cs typeface="Arial"/>
              </a:rPr>
              <a:t>After one year under the Jack Eddy Fellowship I started working for the Natural Space Environments Group at the Jet Propulsion Laboratory (JPL) doing related research</a:t>
            </a:r>
          </a:p>
          <a:p>
            <a:pPr marL="742950" lvl="1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Develop models of the space environment around the different planets</a:t>
            </a:r>
          </a:p>
          <a:p>
            <a:pPr marL="742950" lvl="1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Design spacecraft and instruments capable of surviving the harsh conditions of space</a:t>
            </a:r>
          </a:p>
          <a:p>
            <a:pPr marL="742950" lvl="1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Understand instruments’ response to the radiation environment</a:t>
            </a:r>
          </a:p>
          <a:p>
            <a:pPr algn="just">
              <a:spcBef>
                <a:spcPts val="1200"/>
              </a:spcBef>
            </a:pP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67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uror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"/>
          <a:stretch/>
        </p:blipFill>
        <p:spPr>
          <a:xfrm>
            <a:off x="0" y="609600"/>
            <a:ext cx="9197340" cy="599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9400" y="4495800"/>
            <a:ext cx="87376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Thank you!</a:t>
            </a:r>
          </a:p>
          <a:p>
            <a:endParaRPr lang="en-US" sz="40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  <a:p>
            <a:pPr algn="r"/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Questions?</a:t>
            </a:r>
            <a:endParaRPr lang="en-US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34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15475</TotalTime>
  <Words>198</Words>
  <Application>Microsoft Office PowerPoint</Application>
  <PresentationFormat>On-screen Show (4:3)</PresentationFormat>
  <Paragraphs>32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de Soria-Santacruz Pich</dc:creator>
  <cp:lastModifiedBy>De Soria-Santacruz Pich, Maria (5132)</cp:lastModifiedBy>
  <cp:revision>253</cp:revision>
  <cp:lastPrinted>2015-01-14T01:56:32Z</cp:lastPrinted>
  <dcterms:created xsi:type="dcterms:W3CDTF">2015-01-05T20:18:51Z</dcterms:created>
  <dcterms:modified xsi:type="dcterms:W3CDTF">2015-12-13T02:04:38Z</dcterms:modified>
</cp:coreProperties>
</file>