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74" r:id="rId3"/>
    <p:sldId id="279" r:id="rId4"/>
    <p:sldId id="275" r:id="rId5"/>
    <p:sldId id="276" r:id="rId6"/>
    <p:sldId id="277" r:id="rId7"/>
    <p:sldId id="278" r:id="rId8"/>
    <p:sldId id="280" r:id="rId9"/>
    <p:sldId id="281" r:id="rId10"/>
    <p:sldId id="282" r:id="rId11"/>
    <p:sldId id="28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1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D54907-C294-5241-AF9D-E4F2E3DD293A}" type="datetimeFigureOut">
              <a:rPr lang="en-US" smtClean="0"/>
              <a:t>12/11/15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881F3-1F44-FB40-A948-4C5C79352E31}" type="slidenum">
              <a:rPr lang="en-US" smtClean="0"/>
              <a:t>‹#›</a:t>
            </a:fld>
            <a:endParaRPr lang="en-US"/>
          </a:p>
        </p:txBody>
      </p:sp>
    </p:spTree>
    <p:extLst>
      <p:ext uri="{BB962C8B-B14F-4D97-AF65-F5344CB8AC3E}">
        <p14:creationId xmlns:p14="http://schemas.microsoft.com/office/powerpoint/2010/main" val="35387823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B5CE9E-5E0D-3F4D-AF75-22CF23361009}"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CD4FC-7159-624D-B639-4B971A45A070}" type="slidenum">
              <a:rPr lang="en-US" smtClean="0"/>
              <a:t>‹#›</a:t>
            </a:fld>
            <a:endParaRPr lang="en-US"/>
          </a:p>
        </p:txBody>
      </p:sp>
    </p:spTree>
    <p:extLst>
      <p:ext uri="{BB962C8B-B14F-4D97-AF65-F5344CB8AC3E}">
        <p14:creationId xmlns:p14="http://schemas.microsoft.com/office/powerpoint/2010/main" val="172099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5CE9E-5E0D-3F4D-AF75-22CF23361009}"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CD4FC-7159-624D-B639-4B971A45A070}" type="slidenum">
              <a:rPr lang="en-US" smtClean="0"/>
              <a:t>‹#›</a:t>
            </a:fld>
            <a:endParaRPr lang="en-US"/>
          </a:p>
        </p:txBody>
      </p:sp>
    </p:spTree>
    <p:extLst>
      <p:ext uri="{BB962C8B-B14F-4D97-AF65-F5344CB8AC3E}">
        <p14:creationId xmlns:p14="http://schemas.microsoft.com/office/powerpoint/2010/main" val="2538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5CE9E-5E0D-3F4D-AF75-22CF23361009}"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CD4FC-7159-624D-B639-4B971A45A070}" type="slidenum">
              <a:rPr lang="en-US" smtClean="0"/>
              <a:t>‹#›</a:t>
            </a:fld>
            <a:endParaRPr lang="en-US"/>
          </a:p>
        </p:txBody>
      </p:sp>
    </p:spTree>
    <p:extLst>
      <p:ext uri="{BB962C8B-B14F-4D97-AF65-F5344CB8AC3E}">
        <p14:creationId xmlns:p14="http://schemas.microsoft.com/office/powerpoint/2010/main" val="81116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5CE9E-5E0D-3F4D-AF75-22CF23361009}"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CD4FC-7159-624D-B639-4B971A45A070}" type="slidenum">
              <a:rPr lang="en-US" smtClean="0"/>
              <a:t>‹#›</a:t>
            </a:fld>
            <a:endParaRPr lang="en-US"/>
          </a:p>
        </p:txBody>
      </p:sp>
    </p:spTree>
    <p:extLst>
      <p:ext uri="{BB962C8B-B14F-4D97-AF65-F5344CB8AC3E}">
        <p14:creationId xmlns:p14="http://schemas.microsoft.com/office/powerpoint/2010/main" val="147238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B5CE9E-5E0D-3F4D-AF75-22CF23361009}"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CD4FC-7159-624D-B639-4B971A45A070}" type="slidenum">
              <a:rPr lang="en-US" smtClean="0"/>
              <a:t>‹#›</a:t>
            </a:fld>
            <a:endParaRPr lang="en-US"/>
          </a:p>
        </p:txBody>
      </p:sp>
    </p:spTree>
    <p:extLst>
      <p:ext uri="{BB962C8B-B14F-4D97-AF65-F5344CB8AC3E}">
        <p14:creationId xmlns:p14="http://schemas.microsoft.com/office/powerpoint/2010/main" val="264312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B5CE9E-5E0D-3F4D-AF75-22CF23361009}"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CD4FC-7159-624D-B639-4B971A45A070}" type="slidenum">
              <a:rPr lang="en-US" smtClean="0"/>
              <a:t>‹#›</a:t>
            </a:fld>
            <a:endParaRPr lang="en-US"/>
          </a:p>
        </p:txBody>
      </p:sp>
    </p:spTree>
    <p:extLst>
      <p:ext uri="{BB962C8B-B14F-4D97-AF65-F5344CB8AC3E}">
        <p14:creationId xmlns:p14="http://schemas.microsoft.com/office/powerpoint/2010/main" val="219238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B5CE9E-5E0D-3F4D-AF75-22CF23361009}" type="datetimeFigureOut">
              <a:rPr lang="en-US" smtClean="0"/>
              <a:t>12/11/15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CD4FC-7159-624D-B639-4B971A45A070}" type="slidenum">
              <a:rPr lang="en-US" smtClean="0"/>
              <a:t>‹#›</a:t>
            </a:fld>
            <a:endParaRPr lang="en-US"/>
          </a:p>
        </p:txBody>
      </p:sp>
    </p:spTree>
    <p:extLst>
      <p:ext uri="{BB962C8B-B14F-4D97-AF65-F5344CB8AC3E}">
        <p14:creationId xmlns:p14="http://schemas.microsoft.com/office/powerpoint/2010/main" val="88539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B5CE9E-5E0D-3F4D-AF75-22CF23361009}" type="datetimeFigureOut">
              <a:rPr lang="en-US" smtClean="0"/>
              <a:t>12/11/15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CD4FC-7159-624D-B639-4B971A45A070}" type="slidenum">
              <a:rPr lang="en-US" smtClean="0"/>
              <a:t>‹#›</a:t>
            </a:fld>
            <a:endParaRPr lang="en-US"/>
          </a:p>
        </p:txBody>
      </p:sp>
    </p:spTree>
    <p:extLst>
      <p:ext uri="{BB962C8B-B14F-4D97-AF65-F5344CB8AC3E}">
        <p14:creationId xmlns:p14="http://schemas.microsoft.com/office/powerpoint/2010/main" val="270810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5CE9E-5E0D-3F4D-AF75-22CF23361009}" type="datetimeFigureOut">
              <a:rPr lang="en-US" smtClean="0"/>
              <a:t>12/11/15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CD4FC-7159-624D-B639-4B971A45A070}" type="slidenum">
              <a:rPr lang="en-US" smtClean="0"/>
              <a:t>‹#›</a:t>
            </a:fld>
            <a:endParaRPr lang="en-US"/>
          </a:p>
        </p:txBody>
      </p:sp>
    </p:spTree>
    <p:extLst>
      <p:ext uri="{BB962C8B-B14F-4D97-AF65-F5344CB8AC3E}">
        <p14:creationId xmlns:p14="http://schemas.microsoft.com/office/powerpoint/2010/main" val="407485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5CE9E-5E0D-3F4D-AF75-22CF23361009}"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CD4FC-7159-624D-B639-4B971A45A070}" type="slidenum">
              <a:rPr lang="en-US" smtClean="0"/>
              <a:t>‹#›</a:t>
            </a:fld>
            <a:endParaRPr lang="en-US"/>
          </a:p>
        </p:txBody>
      </p:sp>
    </p:spTree>
    <p:extLst>
      <p:ext uri="{BB962C8B-B14F-4D97-AF65-F5344CB8AC3E}">
        <p14:creationId xmlns:p14="http://schemas.microsoft.com/office/powerpoint/2010/main" val="343470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5CE9E-5E0D-3F4D-AF75-22CF23361009}"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CD4FC-7159-624D-B639-4B971A45A070}" type="slidenum">
              <a:rPr lang="en-US" smtClean="0"/>
              <a:t>‹#›</a:t>
            </a:fld>
            <a:endParaRPr lang="en-US"/>
          </a:p>
        </p:txBody>
      </p:sp>
    </p:spTree>
    <p:extLst>
      <p:ext uri="{BB962C8B-B14F-4D97-AF65-F5344CB8AC3E}">
        <p14:creationId xmlns:p14="http://schemas.microsoft.com/office/powerpoint/2010/main" val="10301080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5CE9E-5E0D-3F4D-AF75-22CF23361009}" type="datetimeFigureOut">
              <a:rPr lang="en-US" smtClean="0"/>
              <a:t>12/11/15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CD4FC-7159-624D-B639-4B971A45A070}" type="slidenum">
              <a:rPr lang="en-US" smtClean="0"/>
              <a:t>‹#›</a:t>
            </a:fld>
            <a:endParaRPr lang="en-US"/>
          </a:p>
        </p:txBody>
      </p:sp>
      <p:pic>
        <p:nvPicPr>
          <p:cNvPr id="7" name="Picture 14" descr="NASAlogo.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1580" y="121497"/>
            <a:ext cx="965686" cy="79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864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82036"/>
            <a:ext cx="7772400" cy="1470025"/>
          </a:xfrm>
        </p:spPr>
        <p:txBody>
          <a:bodyPr>
            <a:normAutofit/>
          </a:bodyPr>
          <a:lstStyle/>
          <a:p>
            <a:r>
              <a:rPr lang="en-US" dirty="0" smtClean="0"/>
              <a:t>NASA LWS Institute GIC Working Group</a:t>
            </a:r>
            <a:endParaRPr lang="en-US" dirty="0"/>
          </a:p>
        </p:txBody>
      </p:sp>
      <p:sp>
        <p:nvSpPr>
          <p:cNvPr id="3" name="Subtitle 2"/>
          <p:cNvSpPr>
            <a:spLocks noGrp="1"/>
          </p:cNvSpPr>
          <p:nvPr>
            <p:ph type="subTitle" idx="1"/>
          </p:nvPr>
        </p:nvSpPr>
        <p:spPr>
          <a:xfrm>
            <a:off x="1292219" y="3246727"/>
            <a:ext cx="6600165" cy="1752600"/>
          </a:xfrm>
        </p:spPr>
        <p:txBody>
          <a:bodyPr>
            <a:noAutofit/>
          </a:bodyPr>
          <a:lstStyle/>
          <a:p>
            <a:r>
              <a:rPr lang="en-US" sz="2400" dirty="0" smtClean="0"/>
              <a:t>Antti </a:t>
            </a:r>
            <a:r>
              <a:rPr lang="en-US" sz="2400" dirty="0" smtClean="0"/>
              <a:t>Pulkkinen et al.</a:t>
            </a:r>
            <a:endParaRPr lang="en-US" sz="2400" dirty="0" smtClean="0"/>
          </a:p>
          <a:p>
            <a:r>
              <a:rPr lang="en-US" sz="2400" dirty="0" smtClean="0"/>
              <a:t>(</a:t>
            </a:r>
            <a:r>
              <a:rPr lang="en-US" sz="2400" dirty="0" err="1" smtClean="0"/>
              <a:t>antti.a.pulkkinen@nasa.gov</a:t>
            </a:r>
            <a:r>
              <a:rPr lang="en-US" sz="2400" dirty="0" smtClean="0"/>
              <a:t>)</a:t>
            </a:r>
          </a:p>
          <a:p>
            <a:endParaRPr lang="en-US" sz="2400" dirty="0"/>
          </a:p>
          <a:p>
            <a:r>
              <a:rPr lang="en-US" sz="2400" dirty="0" smtClean="0"/>
              <a:t>NASA Goddard Space Flight Center</a:t>
            </a:r>
            <a:endParaRPr lang="en-US" sz="1000" dirty="0"/>
          </a:p>
        </p:txBody>
      </p:sp>
    </p:spTree>
    <p:extLst>
      <p:ext uri="{BB962C8B-B14F-4D97-AF65-F5344CB8AC3E}">
        <p14:creationId xmlns:p14="http://schemas.microsoft.com/office/powerpoint/2010/main" val="29740619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open questions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1) 1D</a:t>
            </a:r>
            <a:r>
              <a:rPr lang="en-US" dirty="0"/>
              <a:t>, 2D, 3D modeling of the geomagnetic induction and GIC</a:t>
            </a:r>
            <a:r>
              <a:rPr lang="en-US" dirty="0" smtClean="0"/>
              <a:t>.</a:t>
            </a:r>
            <a:endParaRPr lang="en-US" dirty="0"/>
          </a:p>
          <a:p>
            <a:pPr lvl="1"/>
            <a:r>
              <a:rPr lang="en-US" dirty="0" smtClean="0"/>
              <a:t>How </a:t>
            </a:r>
            <a:r>
              <a:rPr lang="en-US" dirty="0"/>
              <a:t>much our GIC modeling improves by moving from 1D to 2D and 3D modeling of the geomagnetic induction?</a:t>
            </a:r>
          </a:p>
          <a:p>
            <a:pPr lvl="1"/>
            <a:r>
              <a:rPr lang="en-US" dirty="0" smtClean="0"/>
              <a:t>Under </a:t>
            </a:r>
            <a:r>
              <a:rPr lang="en-US" dirty="0"/>
              <a:t>what conditions 1D approach becomes insufficient?</a:t>
            </a:r>
          </a:p>
          <a:p>
            <a:endParaRPr lang="en-US" dirty="0"/>
          </a:p>
          <a:p>
            <a:pPr marL="0" indent="0">
              <a:buNone/>
            </a:pPr>
            <a:r>
              <a:rPr lang="en-US" dirty="0"/>
              <a:t>2) How can we improve the work on extreme GIC event scenarios</a:t>
            </a:r>
            <a:r>
              <a:rPr lang="en-US" dirty="0" smtClean="0"/>
              <a:t>?</a:t>
            </a:r>
            <a:endParaRPr lang="en-US" dirty="0"/>
          </a:p>
          <a:p>
            <a:pPr lvl="1"/>
            <a:r>
              <a:rPr lang="en-US" dirty="0" smtClean="0"/>
              <a:t>Improved </a:t>
            </a:r>
            <a:r>
              <a:rPr lang="en-US" dirty="0"/>
              <a:t>statistics?</a:t>
            </a:r>
          </a:p>
          <a:p>
            <a:pPr lvl="1"/>
            <a:r>
              <a:rPr lang="en-US" dirty="0" smtClean="0"/>
              <a:t>Improved </a:t>
            </a:r>
            <a:r>
              <a:rPr lang="en-US" dirty="0"/>
              <a:t>modeling, improved understanding of the physics of extremes?</a:t>
            </a:r>
          </a:p>
          <a:p>
            <a:pPr lvl="1"/>
            <a:r>
              <a:rPr lang="en-US" dirty="0" smtClean="0"/>
              <a:t>What </a:t>
            </a:r>
            <a:r>
              <a:rPr lang="en-US" dirty="0"/>
              <a:t>are the theoretical upper bounds for the extreme GIC events?</a:t>
            </a:r>
          </a:p>
          <a:p>
            <a:pPr lvl="1"/>
            <a:endParaRPr lang="en-US" dirty="0"/>
          </a:p>
          <a:p>
            <a:pPr marL="0" indent="0">
              <a:buNone/>
            </a:pPr>
            <a:r>
              <a:rPr lang="en-US" dirty="0"/>
              <a:t>3) What is the optimal number and distribution of B-field measurements for GIC modeling purposes</a:t>
            </a:r>
            <a:r>
              <a:rPr lang="en-US" dirty="0" smtClean="0"/>
              <a:t>?</a:t>
            </a:r>
          </a:p>
          <a:p>
            <a:pPr marL="400050" lvl="1" indent="0">
              <a:buNone/>
            </a:pPr>
            <a:r>
              <a:rPr lang="en-US" dirty="0" smtClean="0"/>
              <a:t>–</a:t>
            </a:r>
            <a:r>
              <a:rPr lang="en-US" dirty="0"/>
              <a:t>Can we build and utilize “representative grid” in the analyses?</a:t>
            </a:r>
          </a:p>
          <a:p>
            <a:endParaRPr lang="en-US" dirty="0"/>
          </a:p>
        </p:txBody>
      </p:sp>
    </p:spTree>
    <p:extLst>
      <p:ext uri="{BB962C8B-B14F-4D97-AF65-F5344CB8AC3E}">
        <p14:creationId xmlns:p14="http://schemas.microsoft.com/office/powerpoint/2010/main" val="1862610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open questions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4)  “GIC-index’ development</a:t>
            </a:r>
            <a:r>
              <a:rPr lang="en-US" dirty="0" smtClean="0"/>
              <a:t>.</a:t>
            </a:r>
            <a:endParaRPr lang="en-US" dirty="0"/>
          </a:p>
          <a:p>
            <a:pPr lvl="1"/>
            <a:r>
              <a:rPr lang="en-US" dirty="0" smtClean="0"/>
              <a:t>What </a:t>
            </a:r>
            <a:r>
              <a:rPr lang="en-US" dirty="0"/>
              <a:t>could be a good new indicators for GIC activity?</a:t>
            </a:r>
          </a:p>
          <a:p>
            <a:pPr lvl="1"/>
            <a:r>
              <a:rPr lang="en-US" dirty="0" smtClean="0"/>
              <a:t>How </a:t>
            </a:r>
            <a:r>
              <a:rPr lang="en-US" dirty="0"/>
              <a:t>can we package B-field information into data products that are useful for the end-users?</a:t>
            </a:r>
          </a:p>
          <a:p>
            <a:pPr marL="0" indent="0">
              <a:buNone/>
            </a:pPr>
            <a:endParaRPr lang="en-US" dirty="0" smtClean="0"/>
          </a:p>
          <a:p>
            <a:pPr marL="0" indent="0">
              <a:buNone/>
            </a:pPr>
            <a:r>
              <a:rPr lang="en-US" dirty="0" smtClean="0"/>
              <a:t>5</a:t>
            </a:r>
            <a:r>
              <a:rPr lang="en-US" dirty="0"/>
              <a:t>) Model validation</a:t>
            </a:r>
            <a:r>
              <a:rPr lang="en-US" dirty="0" smtClean="0"/>
              <a:t>.</a:t>
            </a:r>
            <a:endParaRPr lang="en-US" dirty="0"/>
          </a:p>
          <a:p>
            <a:pPr lvl="1"/>
            <a:r>
              <a:rPr lang="en-US" dirty="0" smtClean="0"/>
              <a:t>How </a:t>
            </a:r>
            <a:r>
              <a:rPr lang="en-US" dirty="0"/>
              <a:t>can we study and characterize key model (interplanetary transient, geospace, induction, ground model) accuracy for GIC applications?</a:t>
            </a:r>
          </a:p>
          <a:p>
            <a:pPr lvl="1"/>
            <a:r>
              <a:rPr lang="en-US" dirty="0" smtClean="0"/>
              <a:t>How </a:t>
            </a:r>
            <a:r>
              <a:rPr lang="en-US" dirty="0"/>
              <a:t>can we build realistic error bars for our end-products?</a:t>
            </a:r>
          </a:p>
          <a:p>
            <a:pPr lvl="1"/>
            <a:r>
              <a:rPr lang="en-US" dirty="0" smtClean="0"/>
              <a:t>Localized </a:t>
            </a:r>
            <a:r>
              <a:rPr lang="en-US" dirty="0"/>
              <a:t>geoelectric field enhancements? Can our models reproduce those?</a:t>
            </a:r>
          </a:p>
          <a:p>
            <a:endParaRPr lang="en-US" dirty="0"/>
          </a:p>
          <a:p>
            <a:pPr marL="0" indent="0">
              <a:buNone/>
            </a:pPr>
            <a:r>
              <a:rPr lang="en-US" dirty="0"/>
              <a:t>6) How to improve predictive GIC modeling</a:t>
            </a:r>
            <a:r>
              <a:rPr lang="en-US" dirty="0" smtClean="0"/>
              <a:t>?</a:t>
            </a:r>
            <a:endParaRPr lang="en-US" dirty="0"/>
          </a:p>
          <a:p>
            <a:pPr lvl="1"/>
            <a:r>
              <a:rPr lang="en-US" dirty="0" smtClean="0"/>
              <a:t>How </a:t>
            </a:r>
            <a:r>
              <a:rPr lang="en-US" dirty="0"/>
              <a:t>can we improve lead-time and accuracy?</a:t>
            </a:r>
          </a:p>
          <a:p>
            <a:pPr lvl="1"/>
            <a:r>
              <a:rPr lang="en-US" dirty="0" smtClean="0"/>
              <a:t>Should </a:t>
            </a:r>
            <a:r>
              <a:rPr lang="en-US" dirty="0"/>
              <a:t>we focus on specific transient features and geospace processes?</a:t>
            </a:r>
          </a:p>
          <a:p>
            <a:pPr lvl="1"/>
            <a:endParaRPr lang="en-US" dirty="0"/>
          </a:p>
        </p:txBody>
      </p:sp>
    </p:spTree>
    <p:extLst>
      <p:ext uri="{BB962C8B-B14F-4D97-AF65-F5344CB8AC3E}">
        <p14:creationId xmlns:p14="http://schemas.microsoft.com/office/powerpoint/2010/main" val="959649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 LWS Institute concept</a:t>
            </a:r>
          </a:p>
        </p:txBody>
      </p:sp>
      <p:sp>
        <p:nvSpPr>
          <p:cNvPr id="3" name="Content Placeholder 2"/>
          <p:cNvSpPr>
            <a:spLocks noGrp="1"/>
          </p:cNvSpPr>
          <p:nvPr>
            <p:ph idx="1"/>
          </p:nvPr>
        </p:nvSpPr>
        <p:spPr/>
        <p:txBody>
          <a:bodyPr>
            <a:normAutofit lnSpcReduction="10000"/>
          </a:bodyPr>
          <a:lstStyle/>
          <a:p>
            <a:r>
              <a:rPr lang="en-US" dirty="0" smtClean="0"/>
              <a:t>You can read </a:t>
            </a:r>
            <a:r>
              <a:rPr lang="en-US" dirty="0" smtClean="0"/>
              <a:t>the program’s </a:t>
            </a:r>
            <a:r>
              <a:rPr lang="en-US" dirty="0"/>
              <a:t>version at http://www.vsp.ucar.edu/Heliophysics/science-</a:t>
            </a:r>
            <a:r>
              <a:rPr lang="en-US" dirty="0" smtClean="0"/>
              <a:t>LWS.shtml.</a:t>
            </a:r>
          </a:p>
          <a:p>
            <a:r>
              <a:rPr lang="en-US" dirty="0" smtClean="0">
                <a:solidFill>
                  <a:srgbClr val="3366FF"/>
                </a:solidFill>
              </a:rPr>
              <a:t>PI’s </a:t>
            </a:r>
            <a:r>
              <a:rPr lang="en-US" dirty="0" smtClean="0">
                <a:solidFill>
                  <a:srgbClr val="3366FF"/>
                </a:solidFill>
              </a:rPr>
              <a:t>interpretation:</a:t>
            </a:r>
          </a:p>
          <a:p>
            <a:pPr lvl="1"/>
            <a:r>
              <a:rPr lang="en-US" dirty="0" smtClean="0">
                <a:solidFill>
                  <a:srgbClr val="3366FF"/>
                </a:solidFill>
              </a:rPr>
              <a:t>Space weather version of the International Space Science Institute (ISSI).</a:t>
            </a:r>
          </a:p>
          <a:p>
            <a:pPr lvl="1"/>
            <a:r>
              <a:rPr lang="en-US" dirty="0" smtClean="0">
                <a:solidFill>
                  <a:srgbClr val="3366FF"/>
                </a:solidFill>
              </a:rPr>
              <a:t>Interdisciplinary, international.</a:t>
            </a:r>
          </a:p>
          <a:p>
            <a:pPr lvl="1"/>
            <a:r>
              <a:rPr lang="en-US" dirty="0" smtClean="0">
                <a:solidFill>
                  <a:srgbClr val="3366FF"/>
                </a:solidFill>
              </a:rPr>
              <a:t>End-user focus, which is really good </a:t>
            </a:r>
            <a:r>
              <a:rPr lang="en-US" dirty="0" smtClean="0">
                <a:solidFill>
                  <a:srgbClr val="3366FF"/>
                </a:solidFill>
                <a:sym typeface="Wingdings"/>
              </a:rPr>
              <a:t> basic scientific research feeding into applications addressing the hazard.</a:t>
            </a:r>
            <a:endParaRPr lang="en-US" dirty="0">
              <a:solidFill>
                <a:srgbClr val="3366FF"/>
              </a:solidFill>
            </a:endParaRPr>
          </a:p>
        </p:txBody>
      </p:sp>
    </p:spTree>
    <p:extLst>
      <p:ext uri="{BB962C8B-B14F-4D97-AF65-F5344CB8AC3E}">
        <p14:creationId xmlns:p14="http://schemas.microsoft.com/office/powerpoint/2010/main" val="22712814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GIC group </a:t>
            </a:r>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smtClean="0"/>
              <a:t>Identify, advance, and address the open scientific, engineering, applications </a:t>
            </a:r>
            <a:r>
              <a:rPr lang="en-US" dirty="0" err="1" smtClean="0"/>
              <a:t>etc</a:t>
            </a:r>
            <a:r>
              <a:rPr lang="en-US" dirty="0" smtClean="0"/>
              <a:t> questions pertaining to GIC.</a:t>
            </a:r>
          </a:p>
          <a:p>
            <a:r>
              <a:rPr lang="en-US" dirty="0" smtClean="0">
                <a:solidFill>
                  <a:srgbClr val="3366FF"/>
                </a:solidFill>
              </a:rPr>
              <a:t>Advance predictive modeling of GIC.</a:t>
            </a:r>
          </a:p>
          <a:p>
            <a:r>
              <a:rPr lang="en-US" dirty="0" smtClean="0"/>
              <a:t>Advocate and act as a catalyst to </a:t>
            </a:r>
            <a:r>
              <a:rPr lang="en-US" dirty="0" smtClean="0"/>
              <a:t>identify resources </a:t>
            </a:r>
            <a:r>
              <a:rPr lang="en-US" dirty="0" smtClean="0"/>
              <a:t>for addressing the multidisciplinary topic of GIC.</a:t>
            </a:r>
          </a:p>
          <a:p>
            <a:endParaRPr lang="en-US" dirty="0"/>
          </a:p>
        </p:txBody>
      </p:sp>
      <p:grpSp>
        <p:nvGrpSpPr>
          <p:cNvPr id="6" name="Group 5"/>
          <p:cNvGrpSpPr/>
          <p:nvPr/>
        </p:nvGrpSpPr>
        <p:grpSpPr>
          <a:xfrm>
            <a:off x="873149" y="5352483"/>
            <a:ext cx="5987336" cy="1168043"/>
            <a:chOff x="1587545" y="5465988"/>
            <a:chExt cx="5987336" cy="1168043"/>
          </a:xfrm>
        </p:grpSpPr>
        <p:sp>
          <p:nvSpPr>
            <p:cNvPr id="5" name="Rectangle 4"/>
            <p:cNvSpPr/>
            <p:nvPr/>
          </p:nvSpPr>
          <p:spPr>
            <a:xfrm>
              <a:off x="1587545" y="5465988"/>
              <a:ext cx="5862596" cy="1168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14345" y="5488668"/>
              <a:ext cx="5760536" cy="1077218"/>
            </a:xfrm>
            <a:prstGeom prst="rect">
              <a:avLst/>
            </a:prstGeom>
            <a:noFill/>
          </p:spPr>
          <p:txBody>
            <a:bodyPr wrap="square" rtlCol="0">
              <a:spAutoFit/>
            </a:bodyPr>
            <a:lstStyle/>
            <a:p>
              <a:r>
                <a:rPr lang="en-US" sz="3200" dirty="0" smtClean="0"/>
                <a:t>Establish new personal connections and collaborations! </a:t>
              </a:r>
              <a:endParaRPr lang="en-US" sz="3200" dirty="0"/>
            </a:p>
          </p:txBody>
        </p:sp>
      </p:grpSp>
    </p:spTree>
    <p:extLst>
      <p:ext uri="{BB962C8B-B14F-4D97-AF65-F5344CB8AC3E}">
        <p14:creationId xmlns:p14="http://schemas.microsoft.com/office/powerpoint/2010/main" val="455129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22595518"/>
              </p:ext>
            </p:extLst>
          </p:nvPr>
        </p:nvGraphicFramePr>
        <p:xfrm>
          <a:off x="1334373" y="1507678"/>
          <a:ext cx="6376573" cy="4973319"/>
        </p:xfrm>
        <a:graphic>
          <a:graphicData uri="http://schemas.openxmlformats.org/drawingml/2006/table">
            <a:tbl>
              <a:tblPr/>
              <a:tblGrid>
                <a:gridCol w="1613925"/>
                <a:gridCol w="4762648"/>
              </a:tblGrid>
              <a:tr h="190500">
                <a:tc>
                  <a:txBody>
                    <a:bodyPr/>
                    <a:lstStyle/>
                    <a:p>
                      <a:pPr algn="l" fontAlgn="b"/>
                      <a:r>
                        <a:rPr lang="en-US" sz="1400" b="1" i="0" u="none" strike="noStrike">
                          <a:solidFill>
                            <a:srgbClr val="000000"/>
                          </a:solidFill>
                          <a:effectLst/>
                          <a:latin typeface="Calibri"/>
                        </a:rPr>
                        <a:t>Core members</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endParaRPr lang="en-US"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400" b="0" i="0" u="none" strike="noStrike" dirty="0">
                          <a:solidFill>
                            <a:srgbClr val="000000"/>
                          </a:solidFill>
                          <a:effectLst/>
                          <a:latin typeface="Calibri"/>
                        </a:rPr>
                        <a:t>A. </a:t>
                      </a:r>
                      <a:r>
                        <a:rPr lang="en-US" sz="1400" b="0" i="0" u="none" strike="noStrike" dirty="0" smtClean="0">
                          <a:solidFill>
                            <a:srgbClr val="000000"/>
                          </a:solidFill>
                          <a:effectLst/>
                          <a:latin typeface="Calibri"/>
                        </a:rPr>
                        <a:t>Pulkkinen (PI)</a:t>
                      </a:r>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400" b="0" i="0" u="none" strike="noStrike" dirty="0">
                          <a:solidFill>
                            <a:srgbClr val="7F7F7F"/>
                          </a:solidFill>
                          <a:effectLst/>
                          <a:latin typeface="Calibri"/>
                        </a:rPr>
                        <a:t>NASA Goddard Space Flight Center</a:t>
                      </a:r>
                    </a:p>
                  </a:txBody>
                  <a:tcPr marL="12700" marR="12700" marT="12700" marB="0" anchor="b">
                    <a:lnL>
                      <a:noFill/>
                    </a:lnL>
                    <a:lnR>
                      <a:noFill/>
                    </a:lnR>
                    <a:lnT>
                      <a:noFill/>
                    </a:lnT>
                    <a:lnB>
                      <a:noFill/>
                    </a:lnB>
                  </a:tcPr>
                </a:tc>
              </a:tr>
              <a:tr h="190500">
                <a:tc>
                  <a:txBody>
                    <a:bodyPr/>
                    <a:lstStyle/>
                    <a:p>
                      <a:pPr algn="l" fontAlgn="b"/>
                      <a:r>
                        <a:rPr lang="en-US" sz="1400" b="0" i="0" u="none" strike="noStrike" dirty="0">
                          <a:solidFill>
                            <a:srgbClr val="000000"/>
                          </a:solidFill>
                          <a:effectLst/>
                          <a:latin typeface="Calibri"/>
                        </a:rPr>
                        <a:t>E. </a:t>
                      </a:r>
                      <a:r>
                        <a:rPr lang="en-US" sz="1400" b="0" i="0" u="none" strike="noStrike" dirty="0" err="1" smtClean="0">
                          <a:solidFill>
                            <a:srgbClr val="000000"/>
                          </a:solidFill>
                          <a:effectLst/>
                          <a:latin typeface="Calibri"/>
                        </a:rPr>
                        <a:t>Bernabeu</a:t>
                      </a:r>
                      <a:r>
                        <a:rPr lang="en-US" sz="1400" b="0" i="0" u="none" strike="noStrike" dirty="0" smtClean="0">
                          <a:solidFill>
                            <a:srgbClr val="000000"/>
                          </a:solidFill>
                          <a:effectLst/>
                          <a:latin typeface="Calibri"/>
                        </a:rPr>
                        <a:t> (Co-lead)</a:t>
                      </a:r>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PJM</a:t>
                      </a: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A. Viljanen </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Finnish Meteorological Institute</a:t>
                      </a:r>
                    </a:p>
                  </a:txBody>
                  <a:tcPr marL="12700" marR="12700" marT="12700" marB="0" anchor="b">
                    <a:lnL>
                      <a:noFill/>
                    </a:lnL>
                    <a:lnR>
                      <a:noFill/>
                    </a:lnR>
                    <a:lnT>
                      <a:noFill/>
                    </a:lnT>
                    <a:lnB>
                      <a:noFill/>
                    </a:lnB>
                  </a:tcPr>
                </a:tc>
              </a:tr>
              <a:tr h="190500">
                <a:tc>
                  <a:txBody>
                    <a:bodyPr/>
                    <a:lstStyle/>
                    <a:p>
                      <a:pPr algn="l" fontAlgn="b"/>
                      <a:r>
                        <a:rPr lang="en-US" sz="1400" b="0" i="0" u="none" strike="noStrike" dirty="0">
                          <a:solidFill>
                            <a:srgbClr val="000000"/>
                          </a:solidFill>
                          <a:effectLst/>
                          <a:latin typeface="Calibri"/>
                        </a:rPr>
                        <a:t>R. </a:t>
                      </a:r>
                      <a:r>
                        <a:rPr lang="en-US" sz="1400" b="0" i="0" u="none" strike="noStrike" dirty="0" err="1">
                          <a:solidFill>
                            <a:srgbClr val="000000"/>
                          </a:solidFill>
                          <a:effectLst/>
                          <a:latin typeface="Calibri"/>
                        </a:rPr>
                        <a:t>Pirjola</a:t>
                      </a:r>
                      <a:r>
                        <a:rPr lang="en-US" sz="1400" b="0" i="0" u="none" strike="noStrike" dirty="0">
                          <a:solidFill>
                            <a:srgbClr val="000000"/>
                          </a:solidFill>
                          <a:effectLst/>
                          <a:latin typeface="Calibri"/>
                        </a:rPr>
                        <a:t> </a:t>
                      </a:r>
                    </a:p>
                  </a:txBody>
                  <a:tcPr marL="12700" marR="12700" marT="12700" marB="0" anchor="b">
                    <a:lnL>
                      <a:noFill/>
                    </a:lnL>
                    <a:lnR>
                      <a:noFill/>
                    </a:lnR>
                    <a:lnT>
                      <a:noFill/>
                    </a:lnT>
                    <a:lnB>
                      <a:noFill/>
                    </a:lnB>
                  </a:tcPr>
                </a:tc>
                <a:tc>
                  <a:txBody>
                    <a:bodyPr/>
                    <a:lstStyle/>
                    <a:p>
                      <a:pPr algn="l" fontAlgn="b"/>
                      <a:r>
                        <a:rPr lang="en-US" sz="1400" b="0" i="0" u="none" strike="noStrike" dirty="0">
                          <a:solidFill>
                            <a:srgbClr val="7F7F7F"/>
                          </a:solidFill>
                          <a:effectLst/>
                          <a:latin typeface="Calibri"/>
                        </a:rPr>
                        <a:t>Finnish Meteorological Institute and Natural Resources </a:t>
                      </a:r>
                      <a:r>
                        <a:rPr lang="en-US" sz="1400" b="0" i="0" u="none" strike="noStrike" dirty="0" smtClean="0">
                          <a:solidFill>
                            <a:srgbClr val="7F7F7F"/>
                          </a:solidFill>
                          <a:effectLst/>
                          <a:latin typeface="Calibri"/>
                        </a:rPr>
                        <a:t>Canada</a:t>
                      </a:r>
                      <a:endParaRPr lang="en-US" sz="1400" b="0" i="0" u="none" strike="noStrike" dirty="0">
                        <a:solidFill>
                          <a:srgbClr val="7F7F7F"/>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D. Boteler</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Natural Resources Canada</a:t>
                      </a: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J. Eichner</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Munich-Re, Germany</a:t>
                      </a:r>
                    </a:p>
                  </a:txBody>
                  <a:tcPr marL="12700" marR="12700" marT="12700" marB="0" anchor="b">
                    <a:lnL>
                      <a:noFill/>
                    </a:lnL>
                    <a:lnR>
                      <a:noFill/>
                    </a:lnR>
                    <a:lnT>
                      <a:noFill/>
                    </a:lnT>
                    <a:lnB>
                      <a:noFill/>
                    </a:lnB>
                  </a:tcPr>
                </a:tc>
              </a:tr>
              <a:tr h="190500">
                <a:tc>
                  <a:txBody>
                    <a:bodyPr/>
                    <a:lstStyle/>
                    <a:p>
                      <a:pPr algn="l" fontAlgn="b"/>
                      <a:r>
                        <a:rPr lang="en-US" sz="1400" b="0" i="0" u="none" strike="noStrike" dirty="0">
                          <a:solidFill>
                            <a:srgbClr val="000000"/>
                          </a:solidFill>
                          <a:effectLst/>
                          <a:latin typeface="Calibri"/>
                        </a:rPr>
                        <a:t>A. </a:t>
                      </a:r>
                      <a:r>
                        <a:rPr lang="en-US" sz="1400" b="0" i="0" u="none" strike="noStrike" dirty="0" smtClean="0">
                          <a:solidFill>
                            <a:srgbClr val="000000"/>
                          </a:solidFill>
                          <a:effectLst/>
                          <a:latin typeface="Calibri"/>
                        </a:rPr>
                        <a:t>Thomson (Co-lead)</a:t>
                      </a:r>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British Geological Survey</a:t>
                      </a: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P. Cilliers</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South African National Space Agency</a:t>
                      </a:r>
                    </a:p>
                  </a:txBody>
                  <a:tcPr marL="12700" marR="12700" marT="12700" marB="0" anchor="b">
                    <a:lnL>
                      <a:noFill/>
                    </a:lnL>
                    <a:lnR>
                      <a:noFill/>
                    </a:lnR>
                    <a:lnT>
                      <a:noFill/>
                    </a:lnT>
                    <a:lnB>
                      <a:noFill/>
                    </a:lnB>
                  </a:tcPr>
                </a:tc>
              </a:tr>
              <a:tr h="200800">
                <a:tc>
                  <a:txBody>
                    <a:bodyPr/>
                    <a:lstStyle/>
                    <a:p>
                      <a:pPr algn="l" fontAlgn="b"/>
                      <a:r>
                        <a:rPr lang="en-US" sz="1400" b="0" i="0" u="none" strike="noStrike">
                          <a:solidFill>
                            <a:srgbClr val="000000"/>
                          </a:solidFill>
                          <a:effectLst/>
                          <a:latin typeface="Calibri"/>
                        </a:rPr>
                        <a:t>D. Welling</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University of Michigan</a:t>
                      </a: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N. Savani </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George Mason University and Naval Research Laboratory</a:t>
                      </a: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R. Weigel </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George Mason University</a:t>
                      </a: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J.J. Love </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US Geological Survey</a:t>
                      </a: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C. Balch </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NOAA Space Weather Prediction Center</a:t>
                      </a: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C. Ngwira </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The Catholic University of America</a:t>
                      </a: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G. Crowley </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Atmospheric &amp; Space Technology Research Associates, LLC</a:t>
                      </a: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A. Schultz</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Oregon State University</a:t>
                      </a: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R. Kataoka </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National Institute of Polar Research, Japan</a:t>
                      </a: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B. Anderson</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Applied Physics Laboratory</a:t>
                      </a: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D. Fugate</a:t>
                      </a: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Electric Research &amp; Management</a:t>
                      </a:r>
                    </a:p>
                  </a:txBody>
                  <a:tcPr marL="12700" marR="12700" marT="12700"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J. Simpson</a:t>
                      </a:r>
                    </a:p>
                  </a:txBody>
                  <a:tcPr marL="12700" marR="12700" marT="12700" marB="0" anchor="b">
                    <a:lnL>
                      <a:noFill/>
                    </a:lnL>
                    <a:lnR>
                      <a:noFill/>
                    </a:lnR>
                    <a:lnT>
                      <a:noFill/>
                    </a:lnT>
                    <a:lnB>
                      <a:noFill/>
                    </a:lnB>
                  </a:tcPr>
                </a:tc>
                <a:tc>
                  <a:txBody>
                    <a:bodyPr/>
                    <a:lstStyle/>
                    <a:p>
                      <a:pPr algn="l" fontAlgn="b"/>
                      <a:r>
                        <a:rPr lang="en-US" sz="1400" b="0" i="0" u="none" strike="noStrike" dirty="0">
                          <a:solidFill>
                            <a:srgbClr val="7F7F7F"/>
                          </a:solidFill>
                          <a:effectLst/>
                          <a:latin typeface="Calibri"/>
                        </a:rPr>
                        <a:t>University of Utah</a:t>
                      </a: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38000263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04290549"/>
              </p:ext>
            </p:extLst>
          </p:nvPr>
        </p:nvGraphicFramePr>
        <p:xfrm>
          <a:off x="2026110" y="1843456"/>
          <a:ext cx="4857049" cy="3060699"/>
        </p:xfrm>
        <a:graphic>
          <a:graphicData uri="http://schemas.openxmlformats.org/drawingml/2006/table">
            <a:tbl>
              <a:tblPr/>
              <a:tblGrid>
                <a:gridCol w="990046"/>
                <a:gridCol w="226980"/>
                <a:gridCol w="3640023"/>
              </a:tblGrid>
              <a:tr h="190500">
                <a:tc gridSpan="3">
                  <a:txBody>
                    <a:bodyPr/>
                    <a:lstStyle/>
                    <a:p>
                      <a:pPr algn="l" fontAlgn="b"/>
                      <a:r>
                        <a:rPr lang="en-US" sz="1400" b="1" i="0" u="none" strike="noStrike">
                          <a:solidFill>
                            <a:srgbClr val="000000"/>
                          </a:solidFill>
                          <a:effectLst/>
                          <a:latin typeface="Calibri"/>
                        </a:rPr>
                        <a:t>Advisory members</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r>
              <a:tr h="190500">
                <a:tc gridSpan="2">
                  <a:txBody>
                    <a:bodyPr/>
                    <a:lstStyle/>
                    <a:p>
                      <a:pPr algn="l" fontAlgn="b"/>
                      <a:endParaRPr lang="en-US" sz="1400" b="0" i="0" u="none" strike="noStrike">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endParaRPr lang="en-US" dirty="0"/>
                    </a:p>
                  </a:txBody>
                  <a:tcPr marL="12700" marR="12700" marT="12700" marB="0" anchor="b">
                    <a:lnL>
                      <a:noFill/>
                    </a:lnL>
                    <a:lnR>
                      <a:noFill/>
                    </a:lnR>
                    <a:lnT>
                      <a:noFill/>
                    </a:lnT>
                    <a:lnB>
                      <a:noFill/>
                    </a:lnB>
                  </a:tcPr>
                </a:tc>
              </a:tr>
              <a:tr h="190500">
                <a:tc gridSpan="2">
                  <a:txBody>
                    <a:bodyPr/>
                    <a:lstStyle/>
                    <a:p>
                      <a:pPr algn="l" fontAlgn="b"/>
                      <a:r>
                        <a:rPr lang="en-US" sz="1400" b="0" i="0" u="none" strike="noStrike">
                          <a:solidFill>
                            <a:srgbClr val="000000"/>
                          </a:solidFill>
                          <a:effectLst/>
                          <a:latin typeface="Calibri"/>
                        </a:rPr>
                        <a:t>M. MacAlester </a:t>
                      </a:r>
                    </a:p>
                  </a:txBody>
                  <a:tcPr marL="12700" marR="12700" marT="12700" marB="0" anchor="b">
                    <a:lnL>
                      <a:noFill/>
                    </a:lnL>
                    <a:lnR>
                      <a:noFill/>
                    </a:lnR>
                    <a:lnT>
                      <a:noFill/>
                    </a:lnT>
                    <a:lnB>
                      <a:noFill/>
                    </a:lnB>
                  </a:tcPr>
                </a:tc>
                <a:tc hMerge="1">
                  <a:txBody>
                    <a:bodyPr/>
                    <a:lstStyle/>
                    <a:p>
                      <a:pPr algn="l" fontAlgn="b"/>
                      <a:endParaRPr lang="en-US" sz="1400" b="0" i="0" u="none" strike="noStrike">
                        <a:solidFill>
                          <a:srgbClr val="7F7F7F"/>
                        </a:solidFill>
                        <a:effectLst/>
                        <a:latin typeface="Calibri"/>
                      </a:endParaRP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Federal Emergency Management Agency</a:t>
                      </a:r>
                    </a:p>
                  </a:txBody>
                  <a:tcPr marL="12700" marR="12700" marT="12700" marB="0" anchor="b">
                    <a:lnL>
                      <a:noFill/>
                    </a:lnL>
                    <a:lnR>
                      <a:noFill/>
                    </a:lnR>
                    <a:lnT>
                      <a:noFill/>
                    </a:lnT>
                    <a:lnB>
                      <a:noFill/>
                    </a:lnB>
                  </a:tcPr>
                </a:tc>
              </a:tr>
              <a:tr h="190500">
                <a:tc gridSpan="2">
                  <a:txBody>
                    <a:bodyPr/>
                    <a:lstStyle/>
                    <a:p>
                      <a:pPr algn="l" fontAlgn="b"/>
                      <a:r>
                        <a:rPr lang="en-US" sz="1400" b="0" i="0" u="none" strike="noStrike">
                          <a:solidFill>
                            <a:srgbClr val="000000"/>
                          </a:solidFill>
                          <a:effectLst/>
                          <a:latin typeface="Calibri"/>
                        </a:rPr>
                        <a:t>R. Waggel</a:t>
                      </a:r>
                    </a:p>
                  </a:txBody>
                  <a:tcPr marL="12700" marR="12700" marT="12700" marB="0" anchor="b">
                    <a:lnL>
                      <a:noFill/>
                    </a:lnL>
                    <a:lnR>
                      <a:noFill/>
                    </a:lnR>
                    <a:lnT>
                      <a:noFill/>
                    </a:lnT>
                    <a:lnB>
                      <a:noFill/>
                    </a:lnB>
                  </a:tcPr>
                </a:tc>
                <a:tc hMerge="1">
                  <a:txBody>
                    <a:bodyPr/>
                    <a:lstStyle/>
                    <a:p>
                      <a:pPr algn="l" fontAlgn="b"/>
                      <a:endParaRPr lang="en-US" sz="1400" b="0" i="0" u="none" strike="noStrike">
                        <a:solidFill>
                          <a:srgbClr val="7F7F7F"/>
                        </a:solidFill>
                        <a:effectLst/>
                        <a:latin typeface="Calibri"/>
                      </a:endParaRP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Federal Energy Regulatory Commission</a:t>
                      </a:r>
                    </a:p>
                  </a:txBody>
                  <a:tcPr marL="12700" marR="12700" marT="12700" marB="0" anchor="b">
                    <a:lnL>
                      <a:noFill/>
                    </a:lnL>
                    <a:lnR>
                      <a:noFill/>
                    </a:lnR>
                    <a:lnT>
                      <a:noFill/>
                    </a:lnT>
                    <a:lnB>
                      <a:noFill/>
                    </a:lnB>
                  </a:tcPr>
                </a:tc>
              </a:tr>
              <a:tr h="190500">
                <a:tc gridSpan="2">
                  <a:txBody>
                    <a:bodyPr/>
                    <a:lstStyle/>
                    <a:p>
                      <a:pPr algn="l" fontAlgn="b"/>
                      <a:r>
                        <a:rPr lang="en-US" sz="1400" b="0" i="0" u="none" strike="noStrike">
                          <a:solidFill>
                            <a:srgbClr val="000000"/>
                          </a:solidFill>
                          <a:effectLst/>
                          <a:latin typeface="Calibri"/>
                        </a:rPr>
                        <a:t>M. Olson </a:t>
                      </a:r>
                    </a:p>
                  </a:txBody>
                  <a:tcPr marL="12700" marR="12700" marT="12700" marB="0" anchor="b">
                    <a:lnL>
                      <a:noFill/>
                    </a:lnL>
                    <a:lnR>
                      <a:noFill/>
                    </a:lnR>
                    <a:lnT>
                      <a:noFill/>
                    </a:lnT>
                    <a:lnB>
                      <a:noFill/>
                    </a:lnB>
                  </a:tcPr>
                </a:tc>
                <a:tc hMerge="1">
                  <a:txBody>
                    <a:bodyPr/>
                    <a:lstStyle/>
                    <a:p>
                      <a:pPr algn="l" fontAlgn="b"/>
                      <a:endParaRPr lang="en-US" sz="1400" b="0" i="0" u="none" strike="noStrike">
                        <a:solidFill>
                          <a:srgbClr val="7F7F7F"/>
                        </a:solidFill>
                        <a:effectLst/>
                        <a:latin typeface="Calibri"/>
                      </a:endParaRP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North American Electric Reliability Corporation</a:t>
                      </a:r>
                    </a:p>
                  </a:txBody>
                  <a:tcPr marL="12700" marR="12700" marT="12700" marB="0" anchor="b">
                    <a:lnL>
                      <a:noFill/>
                    </a:lnL>
                    <a:lnR>
                      <a:noFill/>
                    </a:lnR>
                    <a:lnT>
                      <a:noFill/>
                    </a:lnT>
                    <a:lnB>
                      <a:noFill/>
                    </a:lnB>
                  </a:tcPr>
                </a:tc>
              </a:tr>
              <a:tr h="190500">
                <a:tc gridSpan="2">
                  <a:txBody>
                    <a:bodyPr/>
                    <a:lstStyle/>
                    <a:p>
                      <a:pPr algn="l" fontAlgn="b"/>
                      <a:r>
                        <a:rPr lang="en-US" sz="1400" b="0" i="0" u="none" strike="noStrike">
                          <a:solidFill>
                            <a:srgbClr val="000000"/>
                          </a:solidFill>
                          <a:effectLst/>
                          <a:latin typeface="Calibri"/>
                        </a:rPr>
                        <a:t>S. Mahmood </a:t>
                      </a:r>
                    </a:p>
                  </a:txBody>
                  <a:tcPr marL="12700" marR="12700" marT="12700" marB="0" anchor="b">
                    <a:lnL>
                      <a:noFill/>
                    </a:lnL>
                    <a:lnR>
                      <a:noFill/>
                    </a:lnR>
                    <a:lnT>
                      <a:noFill/>
                    </a:lnT>
                    <a:lnB>
                      <a:noFill/>
                    </a:lnB>
                  </a:tcPr>
                </a:tc>
                <a:tc hMerge="1">
                  <a:txBody>
                    <a:bodyPr/>
                    <a:lstStyle/>
                    <a:p>
                      <a:pPr algn="l" fontAlgn="b"/>
                      <a:endParaRPr lang="en-US" sz="1400" b="0" i="0" u="none" strike="noStrike">
                        <a:solidFill>
                          <a:srgbClr val="7F7F7F"/>
                        </a:solidFill>
                        <a:effectLst/>
                        <a:latin typeface="Calibri"/>
                      </a:endParaRP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Department of Homeland Security</a:t>
                      </a:r>
                    </a:p>
                  </a:txBody>
                  <a:tcPr marL="12700" marR="12700" marT="12700" marB="0" anchor="b">
                    <a:lnL>
                      <a:noFill/>
                    </a:lnL>
                    <a:lnR>
                      <a:noFill/>
                    </a:lnR>
                    <a:lnT>
                      <a:noFill/>
                    </a:lnT>
                    <a:lnB>
                      <a:noFill/>
                    </a:lnB>
                  </a:tcPr>
                </a:tc>
              </a:tr>
              <a:tr h="190500">
                <a:tc gridSpan="2">
                  <a:txBody>
                    <a:bodyPr/>
                    <a:lstStyle/>
                    <a:p>
                      <a:pPr algn="l" fontAlgn="b"/>
                      <a:r>
                        <a:rPr lang="en-US" sz="1400" b="0" i="0" u="none" strike="noStrike">
                          <a:solidFill>
                            <a:srgbClr val="000000"/>
                          </a:solidFill>
                          <a:effectLst/>
                          <a:latin typeface="Calibri"/>
                        </a:rPr>
                        <a:t>J. Ostrich </a:t>
                      </a:r>
                    </a:p>
                  </a:txBody>
                  <a:tcPr marL="12700" marR="12700" marT="12700" marB="0" anchor="b">
                    <a:lnL>
                      <a:noFill/>
                    </a:lnL>
                    <a:lnR>
                      <a:noFill/>
                    </a:lnR>
                    <a:lnT>
                      <a:noFill/>
                    </a:lnT>
                    <a:lnB>
                      <a:noFill/>
                    </a:lnB>
                  </a:tcPr>
                </a:tc>
                <a:tc hMerge="1">
                  <a:txBody>
                    <a:bodyPr/>
                    <a:lstStyle/>
                    <a:p>
                      <a:pPr algn="l" fontAlgn="b"/>
                      <a:endParaRPr lang="en-US" sz="1400" b="0" i="0" u="none" strike="noStrike">
                        <a:solidFill>
                          <a:srgbClr val="7F7F7F"/>
                        </a:solidFill>
                        <a:effectLst/>
                        <a:latin typeface="Calibri"/>
                      </a:endParaRP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Department of Energy</a:t>
                      </a:r>
                    </a:p>
                  </a:txBody>
                  <a:tcPr marL="12700" marR="12700" marT="12700" marB="0" anchor="b">
                    <a:lnL>
                      <a:noFill/>
                    </a:lnL>
                    <a:lnR>
                      <a:noFill/>
                    </a:lnR>
                    <a:lnT>
                      <a:noFill/>
                    </a:lnT>
                    <a:lnB>
                      <a:noFill/>
                    </a:lnB>
                  </a:tcPr>
                </a:tc>
              </a:tr>
              <a:tr h="190500">
                <a:tc gridSpan="2">
                  <a:txBody>
                    <a:bodyPr/>
                    <a:lstStyle/>
                    <a:p>
                      <a:pPr algn="l" fontAlgn="b"/>
                      <a:r>
                        <a:rPr lang="en-US" sz="1400" b="0" i="0" u="none" strike="noStrike">
                          <a:solidFill>
                            <a:srgbClr val="000000"/>
                          </a:solidFill>
                          <a:effectLst/>
                          <a:latin typeface="Calibri"/>
                        </a:rPr>
                        <a:t>R. Lordan</a:t>
                      </a:r>
                    </a:p>
                  </a:txBody>
                  <a:tcPr marL="12700" marR="12700" marT="12700" marB="0" anchor="b">
                    <a:lnL>
                      <a:noFill/>
                    </a:lnL>
                    <a:lnR>
                      <a:noFill/>
                    </a:lnR>
                    <a:lnT>
                      <a:noFill/>
                    </a:lnT>
                    <a:lnB>
                      <a:noFill/>
                    </a:lnB>
                  </a:tcPr>
                </a:tc>
                <a:tc hMerge="1">
                  <a:txBody>
                    <a:bodyPr/>
                    <a:lstStyle/>
                    <a:p>
                      <a:pPr algn="l" fontAlgn="b"/>
                      <a:endParaRPr lang="en-US" sz="1400" b="0" i="0" u="none" strike="noStrike">
                        <a:solidFill>
                          <a:srgbClr val="7F7F7F"/>
                        </a:solidFill>
                        <a:effectLst/>
                        <a:latin typeface="Calibri"/>
                      </a:endParaRPr>
                    </a:p>
                  </a:txBody>
                  <a:tcPr marL="12700" marR="12700" marT="12700" marB="0" anchor="b">
                    <a:lnL>
                      <a:noFill/>
                    </a:lnL>
                    <a:lnR>
                      <a:noFill/>
                    </a:lnR>
                    <a:lnT>
                      <a:noFill/>
                    </a:lnT>
                    <a:lnB>
                      <a:noFill/>
                    </a:lnB>
                  </a:tcPr>
                </a:tc>
                <a:tc>
                  <a:txBody>
                    <a:bodyPr/>
                    <a:lstStyle/>
                    <a:p>
                      <a:pPr algn="l" fontAlgn="b"/>
                      <a:r>
                        <a:rPr lang="en-US" sz="1400" b="0" i="0" u="none" strike="noStrike">
                          <a:solidFill>
                            <a:srgbClr val="7F7F7F"/>
                          </a:solidFill>
                          <a:effectLst/>
                          <a:latin typeface="Calibri"/>
                        </a:rPr>
                        <a:t>Electric Power Research Institute</a:t>
                      </a:r>
                    </a:p>
                  </a:txBody>
                  <a:tcPr marL="12700" marR="12700" marT="12700" marB="0" anchor="b">
                    <a:lnL>
                      <a:noFill/>
                    </a:lnL>
                    <a:lnR>
                      <a:noFill/>
                    </a:lnR>
                    <a:lnT>
                      <a:noFill/>
                    </a:lnT>
                    <a:lnB>
                      <a:noFill/>
                    </a:lnB>
                  </a:tcPr>
                </a:tc>
              </a:tr>
              <a:tr h="190500">
                <a:tc gridSpan="2">
                  <a:txBody>
                    <a:bodyPr/>
                    <a:lstStyle/>
                    <a:p>
                      <a:pPr algn="l" fontAlgn="b"/>
                      <a:endParaRPr lang="en-US" sz="1400" b="0" i="0" u="none" strike="noStrike">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endParaRPr lang="en-US"/>
                    </a:p>
                  </a:txBody>
                  <a:tcPr marL="12700" marR="12700" marT="12700" marB="0" anchor="b">
                    <a:lnL>
                      <a:noFill/>
                    </a:lnL>
                    <a:lnR>
                      <a:noFill/>
                    </a:lnR>
                    <a:lnT>
                      <a:noFill/>
                    </a:lnT>
                    <a:lnB>
                      <a:noFill/>
                    </a:lnB>
                  </a:tcPr>
                </a:tc>
              </a:tr>
              <a:tr h="190500">
                <a:tc gridSpan="3">
                  <a:txBody>
                    <a:bodyPr/>
                    <a:lstStyle/>
                    <a:p>
                      <a:pPr algn="l" fontAlgn="b"/>
                      <a:r>
                        <a:rPr lang="en-US" sz="1400" b="1" i="0" u="none" strike="noStrike">
                          <a:solidFill>
                            <a:srgbClr val="000000"/>
                          </a:solidFill>
                          <a:effectLst/>
                          <a:latin typeface="Calibri"/>
                        </a:rPr>
                        <a:t>Observing members</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r>
              <a:tr h="190500">
                <a:tc>
                  <a:txBody>
                    <a:bodyPr/>
                    <a:lstStyle/>
                    <a:p>
                      <a:pPr algn="l" fontAlgn="b"/>
                      <a:endParaRPr lang="en-US" sz="1400" b="0" i="0" u="none" strike="noStrike">
                        <a:solidFill>
                          <a:srgbClr val="000000"/>
                        </a:solidFill>
                        <a:effectLst/>
                        <a:latin typeface="Calibri"/>
                      </a:endParaRPr>
                    </a:p>
                  </a:txBody>
                  <a:tcPr marL="12700" marR="12700" marT="12700" marB="0" anchor="b">
                    <a:lnL>
                      <a:noFill/>
                    </a:lnL>
                    <a:lnR>
                      <a:noFill/>
                    </a:lnR>
                    <a:lnT>
                      <a:noFill/>
                    </a:lnT>
                    <a:lnB>
                      <a:noFill/>
                    </a:lnB>
                  </a:tcPr>
                </a:tc>
                <a:tc gridSpan="2">
                  <a:txBody>
                    <a:bodyPr/>
                    <a:lstStyle/>
                    <a:p>
                      <a:pPr algn="l" fontAlgn="b"/>
                      <a:endParaRPr lang="en-US" sz="1400" b="0" i="0" u="none" strike="noStrike">
                        <a:solidFill>
                          <a:srgbClr val="000000"/>
                        </a:solidFill>
                        <a:effectLst/>
                        <a:latin typeface="Calibri"/>
                      </a:endParaRPr>
                    </a:p>
                  </a:txBody>
                  <a:tcPr marL="12700" marR="12700" marT="12700" marB="0" anchor="b">
                    <a:lnL>
                      <a:noFill/>
                    </a:lnL>
                    <a:lnR>
                      <a:noFill/>
                    </a:lnR>
                    <a:lnT>
                      <a:noFill/>
                    </a:lnT>
                    <a:lnB>
                      <a:noFill/>
                    </a:lnB>
                  </a:tcPr>
                </a:tc>
                <a:tc hMerge="1">
                  <a:txBody>
                    <a:bodyPr/>
                    <a:lstStyle/>
                    <a:p>
                      <a:endParaRPr lang="en-US"/>
                    </a:p>
                  </a:txBody>
                  <a:tcPr/>
                </a:tc>
              </a:tr>
              <a:tr h="190500">
                <a:tc>
                  <a:txBody>
                    <a:bodyPr/>
                    <a:lstStyle/>
                    <a:p>
                      <a:pPr algn="l" fontAlgn="b"/>
                      <a:r>
                        <a:rPr lang="en-US" sz="1400" b="0" i="0" u="none" strike="noStrike">
                          <a:solidFill>
                            <a:srgbClr val="000000"/>
                          </a:solidFill>
                          <a:effectLst/>
                          <a:latin typeface="Calibri"/>
                        </a:rPr>
                        <a:t>C.T. Gaunt </a:t>
                      </a:r>
                    </a:p>
                  </a:txBody>
                  <a:tcPr marL="12700" marR="12700" marT="12700" marB="0" anchor="b">
                    <a:lnL>
                      <a:noFill/>
                    </a:lnL>
                    <a:lnR>
                      <a:noFill/>
                    </a:lnR>
                    <a:lnT>
                      <a:noFill/>
                    </a:lnT>
                    <a:lnB>
                      <a:noFill/>
                    </a:lnB>
                  </a:tcPr>
                </a:tc>
                <a:tc gridSpan="2">
                  <a:txBody>
                    <a:bodyPr/>
                    <a:lstStyle/>
                    <a:p>
                      <a:pPr algn="l" fontAlgn="b"/>
                      <a:r>
                        <a:rPr lang="en-US" sz="1400" b="0" i="0" u="none" strike="noStrike">
                          <a:solidFill>
                            <a:srgbClr val="7F7F7F"/>
                          </a:solidFill>
                          <a:effectLst/>
                          <a:latin typeface="Calibri"/>
                        </a:rPr>
                        <a:t>University of Cape Town, South Africa</a:t>
                      </a:r>
                    </a:p>
                  </a:txBody>
                  <a:tcPr marL="12700" marR="12700" marT="12700" marB="0" anchor="b">
                    <a:lnL>
                      <a:noFill/>
                    </a:lnL>
                    <a:lnR>
                      <a:noFill/>
                    </a:lnR>
                    <a:lnT>
                      <a:noFill/>
                    </a:lnT>
                    <a:lnB>
                      <a:noFill/>
                    </a:lnB>
                  </a:tcPr>
                </a:tc>
                <a:tc hMerge="1">
                  <a:txBody>
                    <a:bodyPr/>
                    <a:lstStyle/>
                    <a:p>
                      <a:endParaRPr lang="en-US"/>
                    </a:p>
                  </a:txBody>
                  <a:tcPr/>
                </a:tc>
              </a:tr>
              <a:tr h="190500">
                <a:tc>
                  <a:txBody>
                    <a:bodyPr/>
                    <a:lstStyle/>
                    <a:p>
                      <a:pPr algn="l" fontAlgn="b"/>
                      <a:r>
                        <a:rPr lang="en-US" sz="1400" b="0" i="0" u="none" strike="noStrike">
                          <a:solidFill>
                            <a:srgbClr val="000000"/>
                          </a:solidFill>
                          <a:effectLst/>
                          <a:latin typeface="Calibri"/>
                        </a:rPr>
                        <a:t>C. Felton </a:t>
                      </a:r>
                    </a:p>
                  </a:txBody>
                  <a:tcPr marL="12700" marR="12700" marT="12700" marB="0" anchor="b">
                    <a:lnL>
                      <a:noFill/>
                    </a:lnL>
                    <a:lnR>
                      <a:noFill/>
                    </a:lnR>
                    <a:lnT>
                      <a:noFill/>
                    </a:lnT>
                    <a:lnB>
                      <a:noFill/>
                    </a:lnB>
                  </a:tcPr>
                </a:tc>
                <a:tc gridSpan="2">
                  <a:txBody>
                    <a:bodyPr/>
                    <a:lstStyle/>
                    <a:p>
                      <a:pPr algn="l" fontAlgn="b"/>
                      <a:r>
                        <a:rPr lang="en-US" sz="1400" b="0" i="0" u="none" strike="noStrike" dirty="0">
                          <a:solidFill>
                            <a:srgbClr val="7F7F7F"/>
                          </a:solidFill>
                          <a:effectLst/>
                          <a:latin typeface="Calibri"/>
                        </a:rPr>
                        <a:t>Civil Contingencies Secretariat, UK</a:t>
                      </a:r>
                    </a:p>
                  </a:txBody>
                  <a:tcPr marL="12700" marR="12700" marT="12700" marB="0" anchor="b">
                    <a:lnL>
                      <a:noFill/>
                    </a:lnL>
                    <a:lnR>
                      <a:noFill/>
                    </a:lnR>
                    <a:lnT>
                      <a:noFill/>
                    </a:lnT>
                    <a:lnB>
                      <a:noFill/>
                    </a:lnB>
                  </a:tcPr>
                </a:tc>
                <a:tc hMerge="1">
                  <a:txBody>
                    <a:bodyPr/>
                    <a:lstStyle/>
                    <a:p>
                      <a:endParaRPr lang="en-US"/>
                    </a:p>
                  </a:txBody>
                  <a:tcPr/>
                </a:tc>
              </a:tr>
            </a:tbl>
          </a:graphicData>
        </a:graphic>
      </p:graphicFrame>
    </p:spTree>
    <p:extLst>
      <p:ext uri="{BB962C8B-B14F-4D97-AF65-F5344CB8AC3E}">
        <p14:creationId xmlns:p14="http://schemas.microsoft.com/office/powerpoint/2010/main" val="39200101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a:t>
            </a:r>
            <a:endParaRPr lang="en-US" dirty="0"/>
          </a:p>
        </p:txBody>
      </p:sp>
      <p:pic>
        <p:nvPicPr>
          <p:cNvPr id="4" name="Picture 3" descr="IMG_175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47457" y="1352269"/>
            <a:ext cx="6939424" cy="52045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72938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group’s work will lead to:</a:t>
            </a:r>
          </a:p>
          <a:p>
            <a:pPr marL="0" indent="0">
              <a:buNone/>
            </a:pPr>
            <a:endParaRPr lang="en-US" dirty="0" smtClean="0"/>
          </a:p>
          <a:p>
            <a:pPr marL="1028700" lvl="1" indent="-571500">
              <a:buFont typeface="+mj-lt"/>
              <a:buAutoNum type="romanLcPeriod"/>
            </a:pPr>
            <a:r>
              <a:rPr lang="en-US" u="sng" dirty="0" smtClean="0"/>
              <a:t>A peer-reviewed publication</a:t>
            </a:r>
            <a:r>
              <a:rPr lang="en-US" dirty="0" smtClean="0"/>
              <a:t> that provides an integrated view of the field of GIC. This will include societal impacts and the status of the science and applications. The publication will also identify paths forward for addressing the key science and application gaps that need to be solved for improvements in models and predictions.</a:t>
            </a:r>
          </a:p>
          <a:p>
            <a:pPr marL="1028700" lvl="1" indent="-571500">
              <a:buFont typeface="+mj-lt"/>
              <a:buAutoNum type="romanLcPeriod"/>
            </a:pPr>
            <a:r>
              <a:rPr lang="en-US" u="sng" dirty="0" smtClean="0">
                <a:solidFill>
                  <a:srgbClr val="3366FF"/>
                </a:solidFill>
              </a:rPr>
              <a:t>A working group report</a:t>
            </a:r>
            <a:r>
              <a:rPr lang="en-US" dirty="0" smtClean="0">
                <a:solidFill>
                  <a:srgbClr val="3366FF"/>
                </a:solidFill>
              </a:rPr>
              <a:t> informing the LWS community about the work performed during the workshops. The report will include a roadmap for the future directions of the Working Group</a:t>
            </a:r>
            <a:r>
              <a:rPr lang="en-US" dirty="0">
                <a:solidFill>
                  <a:srgbClr val="3366FF"/>
                </a:solidFill>
              </a:rPr>
              <a:t>.</a:t>
            </a:r>
            <a:endParaRPr lang="en-US" dirty="0" smtClean="0">
              <a:solidFill>
                <a:srgbClr val="3366FF"/>
              </a:solidFill>
            </a:endParaRPr>
          </a:p>
        </p:txBody>
      </p:sp>
      <p:grpSp>
        <p:nvGrpSpPr>
          <p:cNvPr id="4" name="Group 3"/>
          <p:cNvGrpSpPr/>
          <p:nvPr/>
        </p:nvGrpSpPr>
        <p:grpSpPr>
          <a:xfrm>
            <a:off x="3845858" y="2086602"/>
            <a:ext cx="4547195" cy="1217837"/>
            <a:chOff x="2766871" y="1292785"/>
            <a:chExt cx="4048251" cy="1217837"/>
          </a:xfrm>
        </p:grpSpPr>
        <p:sp>
          <p:nvSpPr>
            <p:cNvPr id="5" name="Rectangle 4"/>
            <p:cNvSpPr/>
            <p:nvPr/>
          </p:nvSpPr>
          <p:spPr>
            <a:xfrm>
              <a:off x="2766871" y="1292785"/>
              <a:ext cx="4048251" cy="8845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16059" y="1310294"/>
              <a:ext cx="3640024" cy="1200328"/>
            </a:xfrm>
            <a:prstGeom prst="rect">
              <a:avLst/>
            </a:prstGeom>
            <a:noFill/>
          </p:spPr>
          <p:txBody>
            <a:bodyPr wrap="square" rtlCol="0">
              <a:spAutoFit/>
            </a:bodyPr>
            <a:lstStyle/>
            <a:p>
              <a:r>
                <a:rPr lang="en-US" sz="2400" dirty="0" smtClean="0"/>
                <a:t>+ technical articles addressing the identified issues</a:t>
              </a:r>
              <a:endParaRPr lang="en-US" sz="2400" dirty="0"/>
            </a:p>
          </p:txBody>
        </p:sp>
      </p:grpSp>
    </p:spTree>
    <p:extLst>
      <p:ext uri="{BB962C8B-B14F-4D97-AF65-F5344CB8AC3E}">
        <p14:creationId xmlns:p14="http://schemas.microsoft.com/office/powerpoint/2010/main" val="900261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pic>
        <p:nvPicPr>
          <p:cNvPr id="102" name="Picture 101" descr="ConceptualFigure_ver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00" y="1265238"/>
            <a:ext cx="7048500" cy="5286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67518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Tree>
    <p:extLst>
      <p:ext uri="{BB962C8B-B14F-4D97-AF65-F5344CB8AC3E}">
        <p14:creationId xmlns:p14="http://schemas.microsoft.com/office/powerpoint/2010/main" val="655257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10137</TotalTime>
  <Words>596</Words>
  <Application>Microsoft Macintosh PowerPoint</Application>
  <PresentationFormat>On-screen Show (4:3)</PresentationFormat>
  <Paragraphs>111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NASA LWS Institute GIC Working Group</vt:lpstr>
      <vt:lpstr>NASA LWS Institute concept</vt:lpstr>
      <vt:lpstr>GIC group goals</vt:lpstr>
      <vt:lpstr>The team</vt:lpstr>
      <vt:lpstr>The team</vt:lpstr>
      <vt:lpstr>The team</vt:lpstr>
      <vt:lpstr>Deliverables</vt:lpstr>
      <vt:lpstr>Findings</vt:lpstr>
      <vt:lpstr>Backup</vt:lpstr>
      <vt:lpstr>Key open questions</vt:lpstr>
      <vt:lpstr>Key open questions</vt:lpstr>
    </vt:vector>
  </TitlesOfParts>
  <Company>NASA/GSFC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Geomagnetically induced currents</dc:title>
  <dc:creator>Antti Pulkkinen</dc:creator>
  <cp:lastModifiedBy>Antti Pulkkinen</cp:lastModifiedBy>
  <cp:revision>226</cp:revision>
  <dcterms:created xsi:type="dcterms:W3CDTF">2015-08-18T01:50:23Z</dcterms:created>
  <dcterms:modified xsi:type="dcterms:W3CDTF">2015-12-13T23:37:39Z</dcterms:modified>
</cp:coreProperties>
</file>