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80" r:id="rId3"/>
    <p:sldId id="273" r:id="rId4"/>
    <p:sldId id="277" r:id="rId5"/>
    <p:sldId id="258" r:id="rId6"/>
    <p:sldId id="257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FFD"/>
    <a:srgbClr val="FFD697"/>
    <a:srgbClr val="A1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D4E8-6595-374F-A638-2D8157E9D565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F0CA-4FE9-F345-9EDB-AC85C1D7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3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1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7206-5EF0-7149-AA93-B0039347E85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54ED-9321-BF44-B5E5-8AC258A2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7922356" cy="1275292"/>
          </a:xfrm>
        </p:spPr>
        <p:txBody>
          <a:bodyPr>
            <a:normAutofit/>
          </a:bodyPr>
          <a:lstStyle/>
          <a:p>
            <a:r>
              <a:rPr lang="en-GB" sz="3200" b="1" dirty="0"/>
              <a:t>Atmosphere-Ionosphere Coupling During Stratospheric Sudden </a:t>
            </a:r>
            <a:r>
              <a:rPr lang="en-GB" sz="3200" b="1" dirty="0" err="1" smtClean="0"/>
              <a:t>Warmings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38" y="5490801"/>
            <a:ext cx="1100137" cy="9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84995"/>
          <a:stretch/>
        </p:blipFill>
        <p:spPr bwMode="auto">
          <a:xfrm>
            <a:off x="1781315" y="5838732"/>
            <a:ext cx="1371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895" y="1333770"/>
            <a:ext cx="6113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/>
              <a:t>P</a:t>
            </a:r>
            <a:r>
              <a:rPr lang="en-US" b="1" dirty="0" smtClean="0"/>
              <a:t>rincipal investigators:</a:t>
            </a:r>
          </a:p>
          <a:p>
            <a:pPr hangingPunct="0"/>
            <a:r>
              <a:rPr lang="en-US" dirty="0"/>
              <a:t>Goncharenko, Larisa (MIT Haystack Observatory</a:t>
            </a:r>
            <a:r>
              <a:rPr lang="en-US" dirty="0" smtClean="0"/>
              <a:t>), team leader</a:t>
            </a:r>
            <a:endParaRPr lang="en-US" b="1" dirty="0"/>
          </a:p>
          <a:p>
            <a:pPr hangingPunct="0"/>
            <a:r>
              <a:rPr lang="en-US" dirty="0" err="1"/>
              <a:t>Azeem</a:t>
            </a:r>
            <a:r>
              <a:rPr lang="en-US" dirty="0"/>
              <a:t>, </a:t>
            </a:r>
            <a:r>
              <a:rPr lang="en-US" dirty="0" err="1"/>
              <a:t>Irfan</a:t>
            </a:r>
            <a:r>
              <a:rPr lang="en-US" dirty="0"/>
              <a:t> (ASTRA LLC)</a:t>
            </a:r>
          </a:p>
          <a:p>
            <a:pPr hangingPunct="0"/>
            <a:r>
              <a:rPr lang="en-US" dirty="0"/>
              <a:t>Burns, Alan (HAO NCAR)</a:t>
            </a:r>
          </a:p>
          <a:p>
            <a:pPr hangingPunct="0"/>
            <a:r>
              <a:rPr lang="en-US" dirty="0" smtClean="0"/>
              <a:t>Lieberman</a:t>
            </a:r>
            <a:r>
              <a:rPr lang="en-US" dirty="0"/>
              <a:t>, Ruth (GATS Inc.)</a:t>
            </a:r>
          </a:p>
          <a:p>
            <a:pPr hangingPunct="0"/>
            <a:r>
              <a:rPr lang="en-US" dirty="0" err="1"/>
              <a:t>Maute</a:t>
            </a:r>
            <a:r>
              <a:rPr lang="en-US" dirty="0"/>
              <a:t>, Astrid (HAO NCAR)</a:t>
            </a:r>
          </a:p>
          <a:p>
            <a:pPr hangingPunct="0"/>
            <a:r>
              <a:rPr lang="en-US" dirty="0"/>
              <a:t>McCormack, John (NRL)</a:t>
            </a:r>
          </a:p>
          <a:p>
            <a:pPr hangingPunct="0"/>
            <a:r>
              <a:rPr lang="en-US" dirty="0" err="1"/>
              <a:t>Ortland</a:t>
            </a:r>
            <a:r>
              <a:rPr lang="en-US" dirty="0"/>
              <a:t>, David (</a:t>
            </a:r>
            <a:r>
              <a:rPr lang="en-US" dirty="0" err="1"/>
              <a:t>NorthWest</a:t>
            </a:r>
            <a:r>
              <a:rPr lang="en-US" dirty="0"/>
              <a:t> Research Associates)</a:t>
            </a:r>
          </a:p>
          <a:p>
            <a:pPr hangingPunct="0"/>
            <a:r>
              <a:rPr lang="en-US" dirty="0"/>
              <a:t>Wu, </a:t>
            </a:r>
            <a:r>
              <a:rPr lang="en-US" dirty="0" err="1"/>
              <a:t>Qian</a:t>
            </a:r>
            <a:r>
              <a:rPr lang="en-US" dirty="0"/>
              <a:t> (HAO NCAR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21" descr="nwra_logo_blue_alp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65" y="5824444"/>
            <a:ext cx="118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_GATS_Logo_Transparent_HighRes_Black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85" y="5614894"/>
            <a:ext cx="13922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nrl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64" y="5591081"/>
            <a:ext cx="1143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435600"/>
            <a:ext cx="1308100" cy="10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795" y="3845807"/>
            <a:ext cx="86609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1400" b="1" dirty="0"/>
              <a:t>Co-Investigators and </a:t>
            </a:r>
            <a:r>
              <a:rPr lang="en-US" sz="1400" b="1" dirty="0" smtClean="0"/>
              <a:t>Collaborators</a:t>
            </a:r>
            <a:r>
              <a:rPr lang="en-US" sz="1400" dirty="0" smtClean="0"/>
              <a:t>:</a:t>
            </a:r>
            <a:endParaRPr lang="en-US" sz="1400" dirty="0"/>
          </a:p>
          <a:p>
            <a:pPr hangingPunct="0"/>
            <a:r>
              <a:rPr lang="en-US" sz="1400" dirty="0" err="1"/>
              <a:t>Akmaev</a:t>
            </a:r>
            <a:r>
              <a:rPr lang="en-US" sz="1400" dirty="0"/>
              <a:t>, Rashid (NOAA/NWS</a:t>
            </a:r>
            <a:r>
              <a:rPr lang="en-US" sz="1400" dirty="0" smtClean="0"/>
              <a:t>), Alexander</a:t>
            </a:r>
            <a:r>
              <a:rPr lang="en-US" sz="1400" dirty="0"/>
              <a:t>, Joan (</a:t>
            </a:r>
            <a:r>
              <a:rPr lang="en-US" sz="1400" dirty="0" err="1"/>
              <a:t>NorthWest</a:t>
            </a:r>
            <a:r>
              <a:rPr lang="en-US" sz="1400" dirty="0"/>
              <a:t> Research Associates</a:t>
            </a:r>
            <a:r>
              <a:rPr lang="en-US" sz="1400" dirty="0" smtClean="0"/>
              <a:t>), Bust</a:t>
            </a:r>
            <a:r>
              <a:rPr lang="en-US" sz="1400" dirty="0"/>
              <a:t>, Gary (JHU/APL</a:t>
            </a:r>
            <a:r>
              <a:rPr lang="en-US" sz="1400" dirty="0" smtClean="0"/>
              <a:t>), </a:t>
            </a:r>
            <a:r>
              <a:rPr lang="en-US" sz="1400" dirty="0" err="1" smtClean="0"/>
              <a:t>Chau</a:t>
            </a:r>
            <a:r>
              <a:rPr lang="en-US" sz="1400" dirty="0"/>
              <a:t>, Jorge (</a:t>
            </a:r>
            <a:r>
              <a:rPr lang="en-US" sz="1400" dirty="0" smtClean="0"/>
              <a:t>IAP, </a:t>
            </a:r>
            <a:r>
              <a:rPr lang="en-US" sz="1400" dirty="0"/>
              <a:t>Germany</a:t>
            </a:r>
            <a:r>
              <a:rPr lang="en-US" sz="1400" dirty="0" smtClean="0"/>
              <a:t>), </a:t>
            </a:r>
            <a:r>
              <a:rPr lang="en-US" sz="1400" dirty="0" err="1" smtClean="0"/>
              <a:t>Coster</a:t>
            </a:r>
            <a:r>
              <a:rPr lang="en-US" sz="1400" dirty="0"/>
              <a:t>, </a:t>
            </a:r>
            <a:r>
              <a:rPr lang="en-US" sz="1400" dirty="0" err="1"/>
              <a:t>Anthea</a:t>
            </a:r>
            <a:r>
              <a:rPr lang="en-US" sz="1400" dirty="0"/>
              <a:t> (MIT Haystack Observatory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Fang</a:t>
            </a:r>
            <a:r>
              <a:rPr lang="en-US" sz="1400" dirty="0"/>
              <a:t>, </a:t>
            </a:r>
            <a:r>
              <a:rPr lang="en-US" sz="1400" dirty="0" err="1"/>
              <a:t>Tsu</a:t>
            </a:r>
            <a:r>
              <a:rPr lang="en-US" sz="1400" dirty="0"/>
              <a:t>-Wei (NOAA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Hagan</a:t>
            </a:r>
            <a:r>
              <a:rPr lang="en-US" sz="1400" dirty="0"/>
              <a:t>, Maura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Harvey</a:t>
            </a:r>
            <a:r>
              <a:rPr lang="en-US" sz="1400" dirty="0"/>
              <a:t>, Lynn (U Colorado LASP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Liu</a:t>
            </a:r>
            <a:r>
              <a:rPr lang="en-US" sz="1400" dirty="0"/>
              <a:t>, </a:t>
            </a:r>
            <a:r>
              <a:rPr lang="en-US" sz="1400" dirty="0" err="1"/>
              <a:t>Hanli</a:t>
            </a:r>
            <a:r>
              <a:rPr lang="en-US" sz="1400" dirty="0"/>
              <a:t>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Maruyama</a:t>
            </a:r>
            <a:r>
              <a:rPr lang="en-US" sz="1400" dirty="0"/>
              <a:t>, Naomi (CIRES/CU Boulder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err="1" smtClean="0"/>
              <a:t>McInerney</a:t>
            </a:r>
            <a:r>
              <a:rPr lang="en-US" sz="1400" dirty="0"/>
              <a:t>, Joseph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err="1" smtClean="0"/>
              <a:t>Pedatella</a:t>
            </a:r>
            <a:r>
              <a:rPr lang="en-US" sz="1400" dirty="0"/>
              <a:t>, Nickolas (COSMIC/UCAR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Plumb</a:t>
            </a:r>
            <a:r>
              <a:rPr lang="en-US" sz="1400" dirty="0"/>
              <a:t>, Alan (MIT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err="1" smtClean="0"/>
              <a:t>Qian</a:t>
            </a:r>
            <a:r>
              <a:rPr lang="en-US" sz="1400" dirty="0"/>
              <a:t>, </a:t>
            </a:r>
            <a:r>
              <a:rPr lang="en-US" sz="1400" dirty="0" err="1"/>
              <a:t>Liying</a:t>
            </a:r>
            <a:r>
              <a:rPr lang="en-US" sz="1400" dirty="0"/>
              <a:t>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Richmond</a:t>
            </a:r>
            <a:r>
              <a:rPr lang="en-US" sz="1400" dirty="0"/>
              <a:t>, Art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err="1" smtClean="0"/>
              <a:t>Sassi</a:t>
            </a:r>
            <a:r>
              <a:rPr lang="en-US" sz="1400" dirty="0"/>
              <a:t>, </a:t>
            </a:r>
            <a:r>
              <a:rPr lang="en-US" sz="1400" dirty="0" err="1"/>
              <a:t>Fabrizio</a:t>
            </a:r>
            <a:r>
              <a:rPr lang="en-US" sz="1400" dirty="0"/>
              <a:t> (NRL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err="1" smtClean="0"/>
              <a:t>Siskind</a:t>
            </a:r>
            <a:r>
              <a:rPr lang="en-US" sz="1400" dirty="0"/>
              <a:t>, David (NRL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Smith</a:t>
            </a:r>
            <a:r>
              <a:rPr lang="en-US" sz="1400" dirty="0"/>
              <a:t>, Anne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Wang</a:t>
            </a:r>
            <a:r>
              <a:rPr lang="en-US" sz="1400" dirty="0"/>
              <a:t>, </a:t>
            </a:r>
            <a:r>
              <a:rPr lang="en-US" sz="1400" dirty="0" err="1"/>
              <a:t>Wenbin</a:t>
            </a:r>
            <a:r>
              <a:rPr lang="en-US" sz="1400" dirty="0"/>
              <a:t>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Yamazaki</a:t>
            </a:r>
            <a:r>
              <a:rPr lang="en-US" sz="1400" dirty="0"/>
              <a:t>, Yosuke (NCAR/Kyushu University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err="1" smtClean="0"/>
              <a:t>Yudin</a:t>
            </a:r>
            <a:r>
              <a:rPr lang="en-US" sz="1400" dirty="0"/>
              <a:t>, Valery (NCAR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Zhang</a:t>
            </a:r>
            <a:r>
              <a:rPr lang="en-US" sz="1400" dirty="0"/>
              <a:t>, </a:t>
            </a:r>
            <a:r>
              <a:rPr lang="en-US" sz="1400" dirty="0" err="1"/>
              <a:t>Shunrong</a:t>
            </a:r>
            <a:r>
              <a:rPr lang="en-US" sz="1400" dirty="0"/>
              <a:t> (MIT Haystack Observatory</a:t>
            </a:r>
            <a:r>
              <a:rPr lang="en-US" sz="1400" dirty="0" smtClean="0"/>
              <a:t>),</a:t>
            </a:r>
            <a:r>
              <a:rPr lang="en-US" sz="1400" dirty="0"/>
              <a:t> </a:t>
            </a:r>
            <a:r>
              <a:rPr lang="en-US" sz="1400" dirty="0" smtClean="0"/>
              <a:t>Zhang</a:t>
            </a:r>
            <a:r>
              <a:rPr lang="en-US" sz="1400" dirty="0"/>
              <a:t>, </a:t>
            </a:r>
            <a:r>
              <a:rPr lang="en-US" sz="1400" dirty="0" err="1"/>
              <a:t>Xioali</a:t>
            </a:r>
            <a:r>
              <a:rPr lang="en-US" sz="1400" dirty="0"/>
              <a:t> (CU Boulder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8191" y="6517670"/>
            <a:ext cx="655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NASA LWS TR&amp;T Town Hall meeting, Dec 14, 2015, San Francisco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9212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trat90_Ustrat_Jul2008_Jun20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3438" r="6272" b="52727"/>
          <a:stretch/>
        </p:blipFill>
        <p:spPr>
          <a:xfrm>
            <a:off x="89697" y="514906"/>
            <a:ext cx="4178579" cy="2447718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336263" y="218129"/>
            <a:ext cx="4609273" cy="2652388"/>
            <a:chOff x="81091" y="1108599"/>
            <a:chExt cx="5690464" cy="3274553"/>
          </a:xfrm>
        </p:grpSpPr>
        <p:pic>
          <p:nvPicPr>
            <p:cNvPr id="5" name="Picture 4" descr="tec1_15dec12_avg1hr_ut16to17_ext-100_-45_-20_45_tec0to60_bicubic_rainbow_filled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8" t="6666" r="17587" b="7315"/>
            <a:stretch/>
          </p:blipFill>
          <p:spPr>
            <a:xfrm>
              <a:off x="81091" y="1108599"/>
              <a:ext cx="2815519" cy="2806482"/>
            </a:xfrm>
            <a:prstGeom prst="rect">
              <a:avLst/>
            </a:prstGeom>
          </p:spPr>
        </p:pic>
        <p:pic>
          <p:nvPicPr>
            <p:cNvPr id="6" name="Picture 5" descr="tec1_16jan13_avg1hr_ut16to17_ext-100_-45_-20_45_tec0to60_bicubic_rainbow_filled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2" t="7037" r="17456" b="7315"/>
            <a:stretch/>
          </p:blipFill>
          <p:spPr>
            <a:xfrm>
              <a:off x="2962075" y="1132809"/>
              <a:ext cx="2809480" cy="27943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6844" y="3927187"/>
              <a:ext cx="2311400" cy="4559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TEC </a:t>
              </a:r>
              <a:r>
                <a:rPr lang="en-US" dirty="0" smtClean="0"/>
                <a:t>before </a:t>
              </a:r>
              <a:r>
                <a:rPr lang="en-US" dirty="0" smtClean="0"/>
                <a:t>SSW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9411" y="3927186"/>
              <a:ext cx="2349500" cy="4559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TEC </a:t>
              </a:r>
              <a:r>
                <a:rPr lang="en-US" dirty="0" smtClean="0"/>
                <a:t>during </a:t>
              </a:r>
              <a:r>
                <a:rPr lang="en-US" dirty="0" smtClean="0"/>
                <a:t>SSW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74750" y="91130"/>
            <a:ext cx="21399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Known by 2011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2100" y="2947164"/>
            <a:ext cx="3561563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Stratospheric temperature over Arctic rapidly increases during SSW…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86723" y="2954591"/>
            <a:ext cx="4365177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…and low-latitude ionosphere is strongly disturbed few days later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1000" y="3721100"/>
            <a:ext cx="82018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NASA SSW team goals</a:t>
            </a:r>
            <a:r>
              <a:rPr lang="en-US" sz="2000" b="1" dirty="0" smtClean="0"/>
              <a:t>:</a:t>
            </a:r>
          </a:p>
          <a:p>
            <a:r>
              <a:rPr lang="en-US" b="1" u="sng" dirty="0" smtClean="0"/>
              <a:t>Advance our understanding of mechanisms connecting lower and upper atmosphere</a:t>
            </a:r>
          </a:p>
          <a:p>
            <a:endParaRPr lang="en-US" b="1" u="sng" dirty="0" smtClean="0"/>
          </a:p>
          <a:p>
            <a:r>
              <a:rPr lang="en-US" b="1" dirty="0" smtClean="0"/>
              <a:t>Planned outcomes: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en-US" dirty="0" smtClean="0"/>
              <a:t>Comprehensive characterization of anomalies observed during SSW in the middle atmosphere, MLT and ionosphere with experimental data.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en-US" dirty="0" smtClean="0"/>
              <a:t>Verification of nonlinear interaction between the strong-amplitude planetary waves and tides as source of </a:t>
            </a:r>
            <a:r>
              <a:rPr lang="en-US" dirty="0" err="1" smtClean="0"/>
              <a:t>ionospheric</a:t>
            </a:r>
            <a:r>
              <a:rPr lang="en-US" dirty="0" smtClean="0"/>
              <a:t> drivers during SSW events.</a:t>
            </a:r>
          </a:p>
          <a:p>
            <a:pPr marL="342900" lvl="0" indent="-342900" hangingPunct="0">
              <a:buFont typeface="+mj-lt"/>
              <a:buAutoNum type="arabicPeriod"/>
            </a:pPr>
            <a:r>
              <a:rPr lang="en-US" dirty="0" smtClean="0"/>
              <a:t>Improvements in numerical models for simulating upper atmospheric and </a:t>
            </a:r>
            <a:r>
              <a:rPr lang="en-US" dirty="0" err="1" smtClean="0"/>
              <a:t>ionospheric</a:t>
            </a:r>
            <a:r>
              <a:rPr lang="en-US" dirty="0" smtClean="0"/>
              <a:t> response to disturbances driven from below.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697" y="4728489"/>
            <a:ext cx="539151" cy="1625108"/>
            <a:chOff x="89697" y="4728489"/>
            <a:chExt cx="539151" cy="1625108"/>
          </a:xfrm>
        </p:grpSpPr>
        <p:sp>
          <p:nvSpPr>
            <p:cNvPr id="2" name="Rectangle 1"/>
            <p:cNvSpPr>
              <a:spLocks noChangeAspect="1"/>
            </p:cNvSpPr>
            <p:nvPr/>
          </p:nvSpPr>
          <p:spPr>
            <a:xfrm>
              <a:off x="89697" y="4728489"/>
              <a:ext cx="539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89697" y="5280137"/>
              <a:ext cx="539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89697" y="5830377"/>
              <a:ext cx="539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37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59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 results: observations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28138"/>
            <a:ext cx="4928042" cy="57957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SSWs effect ionosphere for solar min AND solar moderate conditions</a:t>
            </a:r>
          </a:p>
          <a:p>
            <a:r>
              <a:rPr lang="en-US" dirty="0" smtClean="0"/>
              <a:t>Main observational features are repeatable for both major and minor SSW events</a:t>
            </a:r>
          </a:p>
          <a:p>
            <a:r>
              <a:rPr lang="en-US" dirty="0" smtClean="0"/>
              <a:t>At </a:t>
            </a:r>
            <a:r>
              <a:rPr lang="en-US" b="1" dirty="0"/>
              <a:t>low </a:t>
            </a:r>
            <a:r>
              <a:rPr lang="en-US" b="1" dirty="0" smtClean="0"/>
              <a:t>latitude</a:t>
            </a:r>
            <a:r>
              <a:rPr lang="en-US" dirty="0" smtClean="0"/>
              <a:t>, variations in the </a:t>
            </a:r>
            <a:r>
              <a:rPr lang="en-US" dirty="0" smtClean="0"/>
              <a:t>dynamo electric </a:t>
            </a:r>
            <a:r>
              <a:rPr lang="en-US" dirty="0" smtClean="0"/>
              <a:t>field are the primary reason for </a:t>
            </a:r>
            <a:r>
              <a:rPr lang="en-US" dirty="0" err="1" smtClean="0"/>
              <a:t>ionospheric</a:t>
            </a:r>
            <a:r>
              <a:rPr lang="en-US" dirty="0" smtClean="0"/>
              <a:t> anomalies</a:t>
            </a:r>
          </a:p>
          <a:p>
            <a:r>
              <a:rPr lang="en-US" dirty="0" smtClean="0"/>
              <a:t>Both </a:t>
            </a:r>
            <a:r>
              <a:rPr lang="en-US" dirty="0" smtClean="0"/>
              <a:t>solar and </a:t>
            </a:r>
            <a:r>
              <a:rPr lang="en-US" b="1" dirty="0" smtClean="0"/>
              <a:t>lunar</a:t>
            </a:r>
            <a:r>
              <a:rPr lang="en-US" dirty="0" smtClean="0"/>
              <a:t> (</a:t>
            </a:r>
            <a:r>
              <a:rPr lang="en-US" b="1" i="1" dirty="0" smtClean="0"/>
              <a:t>surprise!</a:t>
            </a:r>
            <a:r>
              <a:rPr lang="en-US" dirty="0" smtClean="0"/>
              <a:t>) tides are important</a:t>
            </a:r>
          </a:p>
          <a:p>
            <a:r>
              <a:rPr lang="en-US" dirty="0" smtClean="0"/>
              <a:t>At </a:t>
            </a:r>
            <a:r>
              <a:rPr lang="en-US" b="1" dirty="0" smtClean="0"/>
              <a:t>middle latitudes</a:t>
            </a:r>
            <a:r>
              <a:rPr lang="en-US" dirty="0" smtClean="0"/>
              <a:t>, SSW effects appear to be stronger in the SH than NH (</a:t>
            </a:r>
            <a:r>
              <a:rPr lang="en-US" i="1" dirty="0" smtClean="0"/>
              <a:t>needs further studies; limited observational networks in SH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Ionospheric</a:t>
            </a:r>
            <a:r>
              <a:rPr lang="en-US" dirty="0" smtClean="0"/>
              <a:t> anomalies during Arctic SSW are observed even </a:t>
            </a:r>
            <a:r>
              <a:rPr lang="en-US" b="1" dirty="0" smtClean="0"/>
              <a:t>over Antarctica </a:t>
            </a:r>
            <a:r>
              <a:rPr lang="en-US" dirty="0" smtClean="0"/>
              <a:t>– </a:t>
            </a:r>
            <a:r>
              <a:rPr lang="en-US" dirty="0" err="1" smtClean="0"/>
              <a:t>interhemispheric</a:t>
            </a:r>
            <a:r>
              <a:rPr lang="en-US" dirty="0" smtClean="0"/>
              <a:t> coupling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991543" y="1525038"/>
            <a:ext cx="4153521" cy="3565481"/>
            <a:chOff x="3340099" y="1540239"/>
            <a:chExt cx="5422459" cy="4449805"/>
          </a:xfrm>
        </p:grpSpPr>
        <p:pic>
          <p:nvPicPr>
            <p:cNvPr id="5" name="Picture 4" descr="JIC_nmf2diff_2013_LTday_test1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1"/>
            <a:stretch/>
          </p:blipFill>
          <p:spPr>
            <a:xfrm>
              <a:off x="3340099" y="3688194"/>
              <a:ext cx="5422459" cy="2301850"/>
            </a:xfrm>
            <a:prstGeom prst="rect">
              <a:avLst/>
            </a:prstGeom>
          </p:spPr>
        </p:pic>
        <p:pic>
          <p:nvPicPr>
            <p:cNvPr id="6" name="Picture 5" descr="JIC_drift_2012-2013_rb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6" b="6360"/>
            <a:stretch/>
          </p:blipFill>
          <p:spPr>
            <a:xfrm>
              <a:off x="3340099" y="1540239"/>
              <a:ext cx="5414096" cy="215546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334000" y="838200"/>
            <a:ext cx="2336800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Periodic variation in vertical drift anomaly…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21400" y="5168900"/>
            <a:ext cx="2590800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…</a:t>
            </a:r>
            <a:r>
              <a:rPr lang="en-US" sz="1600" i="1" dirty="0" smtClean="0"/>
              <a:t>leads to periodic variation in electron density anomaly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796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18"/>
            <a:ext cx="8229600" cy="59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 results: theory and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8" y="724939"/>
            <a:ext cx="6444416" cy="3681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Variations in the </a:t>
            </a:r>
            <a:r>
              <a:rPr lang="en-US" sz="2000" b="1" i="1" dirty="0" smtClean="0"/>
              <a:t>dynamo electric fiel</a:t>
            </a:r>
            <a:r>
              <a:rPr lang="en-US" sz="2000" b="1" i="1" dirty="0"/>
              <a:t>d</a:t>
            </a:r>
            <a:r>
              <a:rPr lang="en-US" sz="2000" dirty="0" smtClean="0"/>
              <a:t> </a:t>
            </a:r>
            <a:r>
              <a:rPr lang="en-US" sz="2000" dirty="0" smtClean="0"/>
              <a:t>are the primary reason for </a:t>
            </a:r>
            <a:r>
              <a:rPr lang="en-US" sz="2000" dirty="0" err="1" smtClean="0"/>
              <a:t>ionospheric</a:t>
            </a:r>
            <a:r>
              <a:rPr lang="en-US" sz="2000" dirty="0" smtClean="0"/>
              <a:t> anomalies at low latitude</a:t>
            </a:r>
          </a:p>
          <a:p>
            <a:r>
              <a:rPr lang="en-US" sz="2000" dirty="0" smtClean="0"/>
              <a:t>Major driver of electric </a:t>
            </a:r>
            <a:r>
              <a:rPr lang="en-US" sz="2000" dirty="0" smtClean="0"/>
              <a:t>field variations are </a:t>
            </a:r>
            <a:r>
              <a:rPr lang="en-US" sz="2000" b="1" i="1" dirty="0" smtClean="0"/>
              <a:t>modified </a:t>
            </a:r>
            <a:r>
              <a:rPr lang="en-US" sz="2000" b="1" i="1" dirty="0" smtClean="0"/>
              <a:t>tides</a:t>
            </a:r>
          </a:p>
          <a:p>
            <a:r>
              <a:rPr lang="en-US" sz="2000" dirty="0"/>
              <a:t>Variety of migrating and non-migrating </a:t>
            </a:r>
            <a:r>
              <a:rPr lang="en-US" sz="2000" dirty="0" smtClean="0"/>
              <a:t>tides</a:t>
            </a:r>
            <a:endParaRPr lang="en-US" sz="2000" dirty="0" smtClean="0"/>
          </a:p>
          <a:p>
            <a:r>
              <a:rPr lang="en-US" sz="2000" dirty="0" smtClean="0"/>
              <a:t>Primary reason for tidal modification is a </a:t>
            </a:r>
            <a:r>
              <a:rPr lang="en-US" sz="2000" b="1" i="1" dirty="0" smtClean="0"/>
              <a:t>resonant amplification </a:t>
            </a:r>
            <a:r>
              <a:rPr lang="en-US" sz="2000" dirty="0" smtClean="0"/>
              <a:t>due to the propagation through disturbed middle atmosphere</a:t>
            </a:r>
          </a:p>
          <a:p>
            <a:r>
              <a:rPr lang="en-US" sz="2000" b="1" dirty="0" smtClean="0"/>
              <a:t>GCM </a:t>
            </a:r>
            <a:r>
              <a:rPr lang="en-US" sz="2000" b="1" dirty="0"/>
              <a:t>can reproduce </a:t>
            </a:r>
            <a:r>
              <a:rPr lang="en-US" sz="2000" b="1" dirty="0" smtClean="0"/>
              <a:t>anomalies only </a:t>
            </a:r>
            <a:r>
              <a:rPr lang="en-US" sz="2000" b="1" dirty="0"/>
              <a:t>with realistic </a:t>
            </a:r>
            <a:r>
              <a:rPr lang="en-US" sz="2000" b="1" dirty="0" smtClean="0"/>
              <a:t>solar and lunar tidal </a:t>
            </a:r>
            <a:r>
              <a:rPr lang="en-US" sz="2000" b="1" dirty="0" smtClean="0"/>
              <a:t>forcing</a:t>
            </a:r>
            <a:endParaRPr lang="en-US" sz="2000" b="1" dirty="0"/>
          </a:p>
        </p:txBody>
      </p:sp>
      <p:pic>
        <p:nvPicPr>
          <p:cNvPr id="4" name="Picture 3" descr="sw2_exampl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"/>
          <a:stretch/>
        </p:blipFill>
        <p:spPr>
          <a:xfrm>
            <a:off x="266698" y="4111756"/>
            <a:ext cx="3409300" cy="25603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64998" y="3547876"/>
            <a:ext cx="4101115" cy="3153664"/>
            <a:chOff x="2641600" y="1701800"/>
            <a:chExt cx="5156200" cy="4762500"/>
          </a:xfrm>
        </p:grpSpPr>
        <p:pic>
          <p:nvPicPr>
            <p:cNvPr id="5" name="Picture 4" descr="fig_Larisa_revis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" t="47222" r="3763" b="5741"/>
            <a:stretch/>
          </p:blipFill>
          <p:spPr>
            <a:xfrm>
              <a:off x="2736849" y="3238500"/>
              <a:ext cx="5060951" cy="3225800"/>
            </a:xfrm>
            <a:prstGeom prst="rect">
              <a:avLst/>
            </a:prstGeom>
          </p:spPr>
        </p:pic>
        <p:pic>
          <p:nvPicPr>
            <p:cNvPr id="14" name="Picture 13" descr="fig_Larisa_revis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" t="5385" r="3596" b="72208"/>
            <a:stretch/>
          </p:blipFill>
          <p:spPr>
            <a:xfrm>
              <a:off x="2641600" y="1701800"/>
              <a:ext cx="5156200" cy="1536700"/>
            </a:xfrm>
            <a:prstGeom prst="rect">
              <a:avLst/>
            </a:prstGeom>
          </p:spPr>
        </p:pic>
      </p:grpSp>
      <p:pic>
        <p:nvPicPr>
          <p:cNvPr id="16" name="Picture 15" descr="NmF2_UT17daily_day1_43_lunarMN2_w_wo_timegcm_wacxg5_2013_day15.gif"/>
          <p:cNvPicPr>
            <a:picLocks noChangeAspect="1"/>
          </p:cNvPicPr>
          <p:nvPr/>
        </p:nvPicPr>
        <p:blipFill rotWithShape="1">
          <a:blip r:embed="rId4" cstate="print"/>
          <a:srcRect l="21749" t="9733" r="23086" b="32664"/>
          <a:stretch/>
        </p:blipFill>
        <p:spPr>
          <a:xfrm>
            <a:off x="6711696" y="598749"/>
            <a:ext cx="2272451" cy="30707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70850" y="800100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TIMEGCM with lunar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5750" y="229235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TIMEGCM without lunar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900" y="4978400"/>
            <a:ext cx="158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dirty="0" smtClean="0"/>
              <a:t>onal wind at 30 km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5950" y="6134100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Semidiurnal  tide at 106 km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9214" y="4197350"/>
            <a:ext cx="179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Planetary wave at 30 km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8750" y="5359400"/>
            <a:ext cx="197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Model: diurnal tide at 90 km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6700" y="6261100"/>
            <a:ext cx="197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Data: diurnal tide at 90 km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7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499" y="1022134"/>
            <a:ext cx="4138155" cy="4489666"/>
          </a:xfrm>
          <a:prstGeom prst="roundRect">
            <a:avLst/>
          </a:prstGeom>
          <a:solidFill>
            <a:srgbClr val="CCFFCC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cintosh HD:Users:lpg:Downloads:figure_1_zt_mls_temp_minus_multiyear_mean_20130101-20130215_7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6" t="34828" r="29317" b="36030"/>
          <a:stretch/>
        </p:blipFill>
        <p:spPr bwMode="auto">
          <a:xfrm>
            <a:off x="327216" y="1833984"/>
            <a:ext cx="3633658" cy="18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352616" y="1187234"/>
            <a:ext cx="3549143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Observations</a:t>
            </a:r>
            <a:r>
              <a:rPr lang="en-US" sz="1600" i="1" dirty="0" smtClean="0"/>
              <a:t>: </a:t>
            </a:r>
            <a:r>
              <a:rPr lang="en-US" sz="1600" i="1" dirty="0" smtClean="0"/>
              <a:t>global </a:t>
            </a:r>
            <a:r>
              <a:rPr lang="en-US" sz="1600" i="1" dirty="0" smtClean="0"/>
              <a:t>coupling,</a:t>
            </a:r>
          </a:p>
          <a:p>
            <a:pPr algn="ctr"/>
            <a:r>
              <a:rPr lang="en-US" sz="1600" i="1" dirty="0" smtClean="0"/>
              <a:t> pole to pole, </a:t>
            </a:r>
            <a:r>
              <a:rPr lang="en-US" sz="1600" i="1" dirty="0" smtClean="0"/>
              <a:t>stratosphere </a:t>
            </a:r>
            <a:r>
              <a:rPr lang="en-US" sz="1600" i="1" dirty="0" smtClean="0"/>
              <a:t>to ionosphere </a:t>
            </a:r>
            <a:endParaRPr lang="en-US" sz="16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913633" y="2902505"/>
            <a:ext cx="144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NASA Aura MLS</a:t>
            </a:r>
            <a:endParaRPr lang="en-US" sz="1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0599" y="3571695"/>
            <a:ext cx="3465759" cy="1751821"/>
            <a:chOff x="162116" y="3368456"/>
            <a:chExt cx="3465759" cy="1751821"/>
          </a:xfrm>
        </p:grpSpPr>
        <p:pic>
          <p:nvPicPr>
            <p:cNvPr id="33" name="Picture 32" descr="16_JAN_2013_4UT_15UT_P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5" t="47870" r="12671" b="8791"/>
            <a:stretch/>
          </p:blipFill>
          <p:spPr>
            <a:xfrm>
              <a:off x="162116" y="3634182"/>
              <a:ext cx="3465759" cy="148609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72921" y="3368456"/>
              <a:ext cx="2810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GPS TEC over </a:t>
              </a:r>
              <a:r>
                <a:rPr lang="en-US" sz="1400" dirty="0" err="1" smtClean="0"/>
                <a:t>Antartica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03254" y="3844699"/>
            <a:ext cx="3695700" cy="3041659"/>
            <a:chOff x="5120146" y="1047740"/>
            <a:chExt cx="3695700" cy="3041659"/>
          </a:xfrm>
        </p:grpSpPr>
        <p:sp>
          <p:nvSpPr>
            <p:cNvPr id="18" name="Rounded Rectangle 17"/>
            <p:cNvSpPr/>
            <p:nvPr/>
          </p:nvSpPr>
          <p:spPr>
            <a:xfrm>
              <a:off x="5120146" y="1047740"/>
              <a:ext cx="3695700" cy="3041659"/>
            </a:xfrm>
            <a:prstGeom prst="roundRect">
              <a:avLst/>
            </a:prstGeom>
            <a:solidFill>
              <a:srgbClr val="FFD697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0" y="1720634"/>
              <a:ext cx="3276600" cy="2218379"/>
              <a:chOff x="5765800" y="1352334"/>
              <a:chExt cx="3276600" cy="2218379"/>
            </a:xfrm>
          </p:grpSpPr>
          <p:pic>
            <p:nvPicPr>
              <p:cNvPr id="5" name="Picture 4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63" t="8881" r="13388" b="7265"/>
              <a:stretch/>
            </p:blipFill>
            <p:spPr bwMode="auto">
              <a:xfrm>
                <a:off x="5765800" y="1352334"/>
                <a:ext cx="3276600" cy="221837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" name="Text Box 9"/>
              <p:cNvSpPr txBox="1"/>
              <p:nvPr/>
            </p:nvSpPr>
            <p:spPr>
              <a:xfrm>
                <a:off x="6189814" y="2938908"/>
                <a:ext cx="2077882" cy="370728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100" b="1" dirty="0" smtClean="0">
                    <a:solidFill>
                      <a:srgbClr val="4F81BD"/>
                    </a:solidFill>
                    <a:effectLst/>
                    <a:latin typeface="Calibri"/>
                    <a:ea typeface="Calibri"/>
                    <a:cs typeface="Times New Roman"/>
                  </a:rPr>
                  <a:t>SW1 </a:t>
                </a:r>
                <a:r>
                  <a:rPr lang="en-US" sz="1100" b="1" dirty="0">
                    <a:solidFill>
                      <a:srgbClr val="4F81BD"/>
                    </a:solidFill>
                    <a:effectLst/>
                    <a:latin typeface="Calibri"/>
                    <a:ea typeface="Calibri"/>
                    <a:cs typeface="Times New Roman"/>
                  </a:rPr>
                  <a:t>v and EP flux resulting from PW1-SW2 nonlinear interaction.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528592" y="1098334"/>
              <a:ext cx="2882900" cy="5847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Theory</a:t>
              </a:r>
              <a:r>
                <a:rPr lang="en-US" sz="1600" i="1" dirty="0" smtClean="0"/>
                <a:t>: nonlinear interaction of planetary waves and tides</a:t>
              </a:r>
              <a:endParaRPr lang="en-US" sz="16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65488" y="1047832"/>
            <a:ext cx="2984500" cy="2796867"/>
            <a:chOff x="3985755" y="3915542"/>
            <a:chExt cx="3200399" cy="2867445"/>
          </a:xfrm>
        </p:grpSpPr>
        <p:sp>
          <p:nvSpPr>
            <p:cNvPr id="17" name="Rounded Rectangle 16"/>
            <p:cNvSpPr/>
            <p:nvPr/>
          </p:nvSpPr>
          <p:spPr>
            <a:xfrm>
              <a:off x="3985755" y="3915542"/>
              <a:ext cx="3200399" cy="2780917"/>
            </a:xfrm>
            <a:prstGeom prst="roundRect">
              <a:avLst/>
            </a:prstGeom>
            <a:solidFill>
              <a:srgbClr val="86FFFD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81750" y="3952448"/>
              <a:ext cx="2328563" cy="3470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TIMEGCM </a:t>
              </a:r>
              <a:r>
                <a:rPr lang="en-US" sz="1600" b="1" i="1" dirty="0" smtClean="0"/>
                <a:t>simulations</a:t>
              </a:r>
              <a:endParaRPr lang="en-US" sz="1600" b="1" i="1" dirty="0"/>
            </a:p>
          </p:txBody>
        </p:sp>
        <p:pic>
          <p:nvPicPr>
            <p:cNvPr id="13" name="Picture 12" descr="Fig8_UnAmp_PW1SW2SW1_DOY_lat_H_w_wo_Ecwmf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3" t="2972" b="66317"/>
            <a:stretch/>
          </p:blipFill>
          <p:spPr>
            <a:xfrm>
              <a:off x="4138155" y="4246694"/>
              <a:ext cx="2833325" cy="2536293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8372"/>
            <a:ext cx="8229600" cy="836828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 in progress: worldwide extent of anomalies during SSW events</a:t>
            </a:r>
            <a:endParaRPr lang="en-US" sz="3200" dirty="0"/>
          </a:p>
        </p:txBody>
      </p:sp>
      <p:sp>
        <p:nvSpPr>
          <p:cNvPr id="14" name="Bent Arrow 13"/>
          <p:cNvSpPr/>
          <p:nvPr/>
        </p:nvSpPr>
        <p:spPr>
          <a:xfrm rot="10800000">
            <a:off x="8077200" y="4064000"/>
            <a:ext cx="899654" cy="1651000"/>
          </a:xfrm>
          <a:prstGeom prst="bentArrow">
            <a:avLst>
              <a:gd name="adj1" fmla="val 25000"/>
              <a:gd name="adj2" fmla="val 25000"/>
              <a:gd name="adj3" fmla="val 29706"/>
              <a:gd name="adj4" fmla="val 343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6200000">
            <a:off x="2528995" y="5390529"/>
            <a:ext cx="993057" cy="14592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455654" y="1945436"/>
            <a:ext cx="1373646" cy="55646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2499" y="5092700"/>
            <a:ext cx="107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</a:t>
            </a:r>
            <a:r>
              <a:rPr lang="en-US" sz="1200" b="1" dirty="0" smtClean="0"/>
              <a:t>re-SSW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05378" y="5084617"/>
            <a:ext cx="107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SSW</a:t>
            </a:r>
            <a:endParaRPr lang="en-US" sz="1200" b="1" dirty="0"/>
          </a:p>
        </p:txBody>
      </p:sp>
      <p:sp>
        <p:nvSpPr>
          <p:cNvPr id="28" name="Bent Arrow 27"/>
          <p:cNvSpPr/>
          <p:nvPr/>
        </p:nvSpPr>
        <p:spPr>
          <a:xfrm>
            <a:off x="4688771" y="2669119"/>
            <a:ext cx="1140529" cy="1091182"/>
          </a:xfrm>
          <a:prstGeom prst="bentArrow">
            <a:avLst>
              <a:gd name="adj1" fmla="val 25000"/>
              <a:gd name="adj2" fmla="val 2295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5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293876"/>
            <a:ext cx="8229600" cy="34754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Implications and impact</a:t>
            </a:r>
          </a:p>
          <a:p>
            <a:r>
              <a:rPr lang="en-US" dirty="0"/>
              <a:t>R</a:t>
            </a:r>
            <a:r>
              <a:rPr lang="en-US" dirty="0" smtClean="0"/>
              <a:t>esults highlight feasibility </a:t>
            </a:r>
            <a:r>
              <a:rPr lang="en-US" dirty="0"/>
              <a:t>of multi-hour and multi-day prediction of </a:t>
            </a:r>
            <a:r>
              <a:rPr lang="en-US" dirty="0" smtClean="0"/>
              <a:t>the state of the Earth’s space environment based </a:t>
            </a:r>
            <a:r>
              <a:rPr lang="en-US" dirty="0"/>
              <a:t>on the </a:t>
            </a:r>
            <a:r>
              <a:rPr lang="en-US" dirty="0" smtClean="0"/>
              <a:t>multi-day forecast of the state </a:t>
            </a:r>
            <a:r>
              <a:rPr lang="en-US" dirty="0"/>
              <a:t>of the </a:t>
            </a:r>
            <a:r>
              <a:rPr lang="en-US" dirty="0" smtClean="0"/>
              <a:t>stratosphere</a:t>
            </a:r>
          </a:p>
          <a:p>
            <a:r>
              <a:rPr lang="en-US" dirty="0" smtClean="0"/>
              <a:t>This research sets the stage for the upcoming NASA ICON and GOLD missions aiming to connect the Earth’s weather and space weather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922259"/>
            <a:ext cx="82296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Dissemination of results and community </a:t>
            </a:r>
            <a:r>
              <a:rPr lang="en-US" sz="2400" b="1" dirty="0" smtClean="0"/>
              <a:t>involvement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23 </a:t>
            </a:r>
            <a:r>
              <a:rPr lang="en-US" b="1" dirty="0" smtClean="0"/>
              <a:t>publications, +8 to be submitted</a:t>
            </a:r>
            <a:r>
              <a:rPr lang="en-US" dirty="0" smtClean="0"/>
              <a:t> </a:t>
            </a:r>
            <a:r>
              <a:rPr lang="en-US" dirty="0" smtClean="0"/>
              <a:t>~Jan 2016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&gt; 70 presentations at national and international meetings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International partnerships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Special </a:t>
            </a:r>
            <a:r>
              <a:rPr lang="en-US" dirty="0" smtClean="0"/>
              <a:t>sessions at multiple meetings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Planned: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JGR </a:t>
            </a:r>
            <a:r>
              <a:rPr lang="en-US" dirty="0" smtClean="0"/>
              <a:t>special issue </a:t>
            </a:r>
            <a:r>
              <a:rPr lang="en-US" dirty="0" smtClean="0"/>
              <a:t>(joint JGR-Atmosphere &amp; JGR-Space Physics), 2016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Review paper, Rev. of Geophysics, 2017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Chapman Conference on vertical coupling, ~2017 </a:t>
            </a:r>
          </a:p>
        </p:txBody>
      </p:sp>
    </p:spTree>
    <p:extLst>
      <p:ext uri="{BB962C8B-B14F-4D97-AF65-F5344CB8AC3E}">
        <p14:creationId xmlns:p14="http://schemas.microsoft.com/office/powerpoint/2010/main" val="101202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461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711200"/>
            <a:ext cx="8699500" cy="60452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Calibri"/>
                <a:cs typeface="Calibri"/>
              </a:rPr>
              <a:t>Azeem</a:t>
            </a:r>
            <a:r>
              <a:rPr lang="en-US" dirty="0" smtClean="0">
                <a:latin typeface="Calibri"/>
                <a:cs typeface="Calibri"/>
              </a:rPr>
              <a:t>, I., G. Crowley, and C. </a:t>
            </a:r>
            <a:r>
              <a:rPr lang="en-US" dirty="0" err="1" smtClean="0">
                <a:latin typeface="Calibri"/>
                <a:cs typeface="Calibri"/>
              </a:rPr>
              <a:t>Honniball</a:t>
            </a:r>
            <a:r>
              <a:rPr lang="en-US" dirty="0" smtClean="0">
                <a:latin typeface="Calibri"/>
                <a:cs typeface="Calibri"/>
              </a:rPr>
              <a:t> (2015), Global </a:t>
            </a:r>
            <a:r>
              <a:rPr lang="en-US" dirty="0" err="1" smtClean="0">
                <a:latin typeface="Calibri"/>
                <a:cs typeface="Calibri"/>
              </a:rPr>
              <a:t>ionospheric</a:t>
            </a:r>
            <a:r>
              <a:rPr lang="en-US" dirty="0" smtClean="0">
                <a:latin typeface="Calibri"/>
                <a:cs typeface="Calibri"/>
              </a:rPr>
              <a:t> response to the 2009 sudden stratospheric warming event using </a:t>
            </a:r>
            <a:r>
              <a:rPr lang="en-US" dirty="0" err="1" smtClean="0">
                <a:latin typeface="Calibri"/>
                <a:cs typeface="Calibri"/>
              </a:rPr>
              <a:t>Ionospheric</a:t>
            </a:r>
            <a:r>
              <a:rPr lang="en-US" dirty="0" smtClean="0">
                <a:latin typeface="Calibri"/>
                <a:cs typeface="Calibri"/>
              </a:rPr>
              <a:t> Data Assimilation Four-Dimensional (IDA4D) algorithm, J. </a:t>
            </a:r>
            <a:r>
              <a:rPr lang="en-US" dirty="0" err="1" smtClean="0">
                <a:latin typeface="Calibri"/>
                <a:cs typeface="Calibri"/>
              </a:rPr>
              <a:t>Geophys</a:t>
            </a:r>
            <a:r>
              <a:rPr lang="en-US" dirty="0" smtClean="0">
                <a:latin typeface="Calibri"/>
                <a:cs typeface="Calibri"/>
              </a:rPr>
              <a:t>. Res. Space Physics, 120, doi:10.1002/2015JA020993. </a:t>
            </a:r>
          </a:p>
          <a:p>
            <a:r>
              <a:rPr lang="en-US" dirty="0" err="1" smtClean="0">
                <a:latin typeface="Calibri"/>
                <a:cs typeface="Calibri"/>
              </a:rPr>
              <a:t>Azeem</a:t>
            </a:r>
            <a:r>
              <a:rPr lang="en-US" dirty="0" smtClean="0">
                <a:latin typeface="Calibri"/>
                <a:cs typeface="Calibri"/>
              </a:rPr>
              <a:t>, I, R. </a:t>
            </a:r>
            <a:r>
              <a:rPr lang="en-US" dirty="0" err="1" smtClean="0">
                <a:latin typeface="Calibri"/>
                <a:cs typeface="Calibri"/>
              </a:rPr>
              <a:t>Walterscheid</a:t>
            </a:r>
            <a:r>
              <a:rPr lang="en-US" dirty="0" smtClean="0">
                <a:latin typeface="Calibri"/>
                <a:cs typeface="Calibri"/>
              </a:rPr>
              <a:t>, G. Crowley, R. Bishop and A. Christensen (2015), Observations of the Migrating 6-hour Tide from the RAIDS/NIRS Instrument and TIMED/SABER, </a:t>
            </a:r>
            <a:r>
              <a:rPr lang="en-US" dirty="0" err="1" smtClean="0">
                <a:latin typeface="Calibri"/>
                <a:cs typeface="Calibri"/>
              </a:rPr>
              <a:t>subm</a:t>
            </a:r>
            <a:r>
              <a:rPr lang="en-US" dirty="0" smtClean="0">
                <a:latin typeface="Calibri"/>
                <a:cs typeface="Calibri"/>
              </a:rPr>
              <a:t>. to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 J.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Geophys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 Res. Space Physics.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latin typeface="Calibri"/>
                <a:cs typeface="Calibri"/>
              </a:rPr>
              <a:t>Burns, A. G., S. C. Solomon, W. Wang, L. </a:t>
            </a:r>
            <a:r>
              <a:rPr lang="en-US" dirty="0" err="1" smtClean="0">
                <a:latin typeface="Calibri"/>
                <a:cs typeface="Calibri"/>
              </a:rPr>
              <a:t>Qian</a:t>
            </a:r>
            <a:r>
              <a:rPr lang="en-US" dirty="0" smtClean="0">
                <a:latin typeface="Calibri"/>
                <a:cs typeface="Calibri"/>
              </a:rPr>
              <a:t>, Y. Zhang, L. J. Paxton, X. </a:t>
            </a:r>
            <a:r>
              <a:rPr lang="en-US" dirty="0" err="1" smtClean="0">
                <a:latin typeface="Calibri"/>
                <a:cs typeface="Calibri"/>
              </a:rPr>
              <a:t>Yue</a:t>
            </a:r>
            <a:r>
              <a:rPr lang="en-US" dirty="0" smtClean="0">
                <a:latin typeface="Calibri"/>
                <a:cs typeface="Calibri"/>
              </a:rPr>
              <a:t>, J. P. Thayer and H. L. Liu, Explaining Solar Cycle Effects on Composition as it Relates to the Winter Anomaly, J. </a:t>
            </a:r>
            <a:r>
              <a:rPr lang="en-US" dirty="0" err="1" smtClean="0">
                <a:latin typeface="Calibri"/>
                <a:cs typeface="Calibri"/>
              </a:rPr>
              <a:t>Geophys</a:t>
            </a:r>
            <a:r>
              <a:rPr lang="en-US" dirty="0" smtClean="0">
                <a:latin typeface="Calibri"/>
                <a:cs typeface="Calibri"/>
              </a:rPr>
              <a:t>. Res., 120, 5890-5898 , doi:10.1002/2015JA021220,2015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Fagundes</a:t>
            </a:r>
            <a:r>
              <a:rPr lang="en-US" dirty="0">
                <a:cs typeface="Calibri"/>
              </a:rPr>
              <a:t>, P. R., L. P. Goncharenko, A. J. </a:t>
            </a:r>
            <a:r>
              <a:rPr lang="en-US" dirty="0" err="1">
                <a:cs typeface="Calibri"/>
              </a:rPr>
              <a:t>deAbreu</a:t>
            </a:r>
            <a:r>
              <a:rPr lang="en-US" dirty="0">
                <a:cs typeface="Calibri"/>
              </a:rPr>
              <a:t>, K. </a:t>
            </a:r>
            <a:r>
              <a:rPr lang="en-US" dirty="0" err="1">
                <a:cs typeface="Calibri"/>
              </a:rPr>
              <a:t>Venkatesh</a:t>
            </a:r>
            <a:r>
              <a:rPr lang="en-US" dirty="0">
                <a:cs typeface="Calibri"/>
              </a:rPr>
              <a:t>, M. </a:t>
            </a:r>
            <a:r>
              <a:rPr lang="en-US" dirty="0" err="1">
                <a:cs typeface="Calibri"/>
              </a:rPr>
              <a:t>Pezzopane</a:t>
            </a:r>
            <a:r>
              <a:rPr lang="en-US" dirty="0">
                <a:cs typeface="Calibri"/>
              </a:rPr>
              <a:t>, R. </a:t>
            </a:r>
            <a:r>
              <a:rPr lang="en-US" dirty="0" err="1">
                <a:cs typeface="Calibri"/>
              </a:rPr>
              <a:t>deJesus</a:t>
            </a:r>
            <a:r>
              <a:rPr lang="en-US" dirty="0">
                <a:cs typeface="Calibri"/>
              </a:rPr>
              <a:t>, M. </a:t>
            </a:r>
            <a:r>
              <a:rPr lang="en-US" dirty="0" err="1">
                <a:cs typeface="Calibri"/>
              </a:rPr>
              <a:t>Gende</a:t>
            </a:r>
            <a:r>
              <a:rPr lang="en-US" dirty="0">
                <a:cs typeface="Calibri"/>
              </a:rPr>
              <a:t>, AJ. </a:t>
            </a:r>
            <a:r>
              <a:rPr lang="en-US" dirty="0" err="1">
                <a:cs typeface="Calibri"/>
              </a:rPr>
              <a:t>Coster</a:t>
            </a:r>
            <a:r>
              <a:rPr lang="en-US" dirty="0">
                <a:cs typeface="Calibri"/>
              </a:rPr>
              <a:t>, and V. G. </a:t>
            </a:r>
            <a:r>
              <a:rPr lang="en-US" dirty="0" err="1">
                <a:cs typeface="Calibri"/>
              </a:rPr>
              <a:t>Pillat</a:t>
            </a:r>
            <a:r>
              <a:rPr lang="en-US" dirty="0">
                <a:cs typeface="Calibri"/>
              </a:rPr>
              <a:t> (2015), </a:t>
            </a:r>
            <a:r>
              <a:rPr lang="en-US" dirty="0" err="1">
                <a:cs typeface="Calibri"/>
              </a:rPr>
              <a:t>Ionospheric</a:t>
            </a:r>
            <a:r>
              <a:rPr lang="en-US" dirty="0">
                <a:cs typeface="Calibri"/>
              </a:rPr>
              <a:t> response to the 2009 sudden stratospheric warming over the equatorial, low- and mid-latitudes in the South American sector, J. </a:t>
            </a:r>
            <a:r>
              <a:rPr lang="en-US" dirty="0" err="1">
                <a:cs typeface="Calibri"/>
              </a:rPr>
              <a:t>Geophys</a:t>
            </a:r>
            <a:r>
              <a:rPr lang="en-US" dirty="0">
                <a:cs typeface="Calibri"/>
              </a:rPr>
              <a:t>. Res. Space Physics, 120, doi:10.1002/2014JA020649.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Goncharenko, L. P.,  </a:t>
            </a:r>
            <a:r>
              <a:rPr lang="en-US" dirty="0">
                <a:latin typeface="Calibri"/>
                <a:cs typeface="Calibri"/>
              </a:rPr>
              <a:t>J.L. </a:t>
            </a:r>
            <a:r>
              <a:rPr lang="en-US" dirty="0" err="1">
                <a:latin typeface="Calibri"/>
                <a:cs typeface="Calibri"/>
              </a:rPr>
              <a:t>Chau</a:t>
            </a:r>
            <a:r>
              <a:rPr lang="en-US" dirty="0">
                <a:latin typeface="Calibri"/>
                <a:cs typeface="Calibri"/>
              </a:rPr>
              <a:t>, P. Condor, </a:t>
            </a:r>
            <a:r>
              <a:rPr lang="en-US" dirty="0" err="1">
                <a:latin typeface="Calibri"/>
                <a:cs typeface="Calibri"/>
              </a:rPr>
              <a:t>A.Coster</a:t>
            </a:r>
            <a:r>
              <a:rPr lang="en-US" dirty="0">
                <a:latin typeface="Calibri"/>
                <a:cs typeface="Calibri"/>
              </a:rPr>
              <a:t>, L. </a:t>
            </a:r>
            <a:r>
              <a:rPr lang="en-US" dirty="0" err="1">
                <a:latin typeface="Calibri"/>
                <a:cs typeface="Calibri"/>
              </a:rPr>
              <a:t>Benkevitch</a:t>
            </a:r>
            <a:r>
              <a:rPr lang="en-US" dirty="0">
                <a:latin typeface="Calibri"/>
                <a:cs typeface="Calibri"/>
              </a:rPr>
              <a:t> (2013), </a:t>
            </a:r>
            <a:r>
              <a:rPr lang="en-US" dirty="0" err="1">
                <a:latin typeface="Calibri"/>
                <a:cs typeface="Calibri"/>
              </a:rPr>
              <a:t>Ionospheric</a:t>
            </a:r>
            <a:r>
              <a:rPr lang="en-US" dirty="0">
                <a:latin typeface="Calibri"/>
                <a:cs typeface="Calibri"/>
              </a:rPr>
              <a:t> effects of sudden stratospheric warming during moderate-to-high solar activity: case study of January 2013, </a:t>
            </a:r>
            <a:r>
              <a:rPr lang="en-US" dirty="0" err="1">
                <a:latin typeface="Calibri"/>
                <a:cs typeface="Calibri"/>
              </a:rPr>
              <a:t>Geophys</a:t>
            </a:r>
            <a:r>
              <a:rPr lang="en-US" dirty="0">
                <a:latin typeface="Calibri"/>
                <a:cs typeface="Calibri"/>
              </a:rPr>
              <a:t>. Res. </a:t>
            </a:r>
            <a:r>
              <a:rPr lang="en-US" dirty="0" err="1">
                <a:latin typeface="Calibri"/>
                <a:cs typeface="Calibri"/>
              </a:rPr>
              <a:t>Lett</a:t>
            </a:r>
            <a:r>
              <a:rPr lang="en-US" dirty="0">
                <a:latin typeface="Calibri"/>
                <a:cs typeface="Calibri"/>
              </a:rPr>
              <a:t>., DOI: 10.1002/grl.</a:t>
            </a:r>
            <a:r>
              <a:rPr lang="en-US" dirty="0" smtClean="0">
                <a:latin typeface="Calibri"/>
                <a:cs typeface="Calibri"/>
              </a:rPr>
              <a:t>50980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Goncharenko, L. P., V.W. Hsu, C. G. M. </a:t>
            </a:r>
            <a:r>
              <a:rPr lang="en-US" dirty="0" err="1">
                <a:latin typeface="Calibri"/>
                <a:cs typeface="Calibri"/>
              </a:rPr>
              <a:t>Brum</a:t>
            </a:r>
            <a:r>
              <a:rPr lang="en-US" dirty="0">
                <a:latin typeface="Calibri"/>
                <a:cs typeface="Calibri"/>
              </a:rPr>
              <a:t>, S.-R. Zhang, and J. T. </a:t>
            </a:r>
            <a:r>
              <a:rPr lang="en-US" dirty="0" err="1">
                <a:latin typeface="Calibri"/>
                <a:cs typeface="Calibri"/>
              </a:rPr>
              <a:t>Fentzke</a:t>
            </a:r>
            <a:r>
              <a:rPr lang="en-US" dirty="0">
                <a:latin typeface="Calibri"/>
                <a:cs typeface="Calibri"/>
              </a:rPr>
              <a:t> (2013), Wave signatures in </a:t>
            </a:r>
            <a:r>
              <a:rPr lang="en-US" dirty="0" err="1" smtClean="0">
                <a:latin typeface="Calibri"/>
                <a:cs typeface="Calibri"/>
              </a:rPr>
              <a:t>themidlatitude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ionosphere during a sudden stratospheric warming of January 2010, J. </a:t>
            </a:r>
            <a:r>
              <a:rPr lang="en-US" dirty="0" err="1">
                <a:latin typeface="Calibri"/>
                <a:cs typeface="Calibri"/>
              </a:rPr>
              <a:t>Geophys</a:t>
            </a:r>
            <a:r>
              <a:rPr lang="en-US" dirty="0">
                <a:latin typeface="Calibri"/>
                <a:cs typeface="Calibri"/>
              </a:rPr>
              <a:t>. Res.: Space Physics, 118</a:t>
            </a:r>
            <a:r>
              <a:rPr lang="en-US" dirty="0" smtClean="0">
                <a:latin typeface="Calibri"/>
                <a:cs typeface="Calibri"/>
              </a:rPr>
              <a:t>, doi</a:t>
            </a:r>
            <a:r>
              <a:rPr lang="en-US" dirty="0">
                <a:latin typeface="Calibri"/>
                <a:cs typeface="Calibri"/>
              </a:rPr>
              <a:t>:10.1029/2012JA018251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Goncharenko, L. P., A. J. </a:t>
            </a:r>
            <a:r>
              <a:rPr lang="en-US" dirty="0" err="1">
                <a:cs typeface="Calibri"/>
              </a:rPr>
              <a:t>Coster</a:t>
            </a:r>
            <a:r>
              <a:rPr lang="en-US" dirty="0">
                <a:cs typeface="Calibri"/>
              </a:rPr>
              <a:t>, S.-R. Zhang, P. J. Erickson, L. </a:t>
            </a:r>
            <a:r>
              <a:rPr lang="en-US" dirty="0" err="1">
                <a:cs typeface="Calibri"/>
              </a:rPr>
              <a:t>Benkevitch</a:t>
            </a:r>
            <a:r>
              <a:rPr lang="en-US" dirty="0">
                <a:cs typeface="Calibri"/>
              </a:rPr>
              <a:t>, N. Aponte, I. </a:t>
            </a:r>
            <a:r>
              <a:rPr lang="en-US" dirty="0" err="1">
                <a:cs typeface="Calibri"/>
              </a:rPr>
              <a:t>Galkin</a:t>
            </a:r>
            <a:r>
              <a:rPr lang="en-US" dirty="0">
                <a:cs typeface="Calibri"/>
              </a:rPr>
              <a:t>, M. </a:t>
            </a:r>
            <a:r>
              <a:rPr lang="en-US" dirty="0" err="1">
                <a:cs typeface="Calibri"/>
              </a:rPr>
              <a:t>Spraggs</a:t>
            </a:r>
            <a:r>
              <a:rPr lang="en-US" dirty="0">
                <a:cs typeface="Calibri"/>
              </a:rPr>
              <a:t>, A. Hernández-</a:t>
            </a:r>
            <a:r>
              <a:rPr lang="en-US" dirty="0" err="1">
                <a:cs typeface="Calibri"/>
              </a:rPr>
              <a:t>Espiet</a:t>
            </a:r>
            <a:r>
              <a:rPr lang="en-US" dirty="0">
                <a:cs typeface="Calibri"/>
              </a:rPr>
              <a:t> (2015), Deep </a:t>
            </a:r>
            <a:r>
              <a:rPr lang="en-US" dirty="0" err="1">
                <a:cs typeface="Calibri"/>
              </a:rPr>
              <a:t>Ionospheric</a:t>
            </a:r>
            <a:r>
              <a:rPr lang="en-US" dirty="0">
                <a:cs typeface="Calibri"/>
              </a:rPr>
              <a:t> Hole Created by Sudden Stratospheric Warming in the Post-Midnight Ionosphere</a:t>
            </a:r>
            <a:r>
              <a:rPr lang="en-US" dirty="0" smtClean="0">
                <a:cs typeface="Calibri"/>
              </a:rPr>
              <a:t>, </a:t>
            </a:r>
            <a:r>
              <a:rPr lang="en-US" dirty="0" err="1" smtClean="0">
                <a:cs typeface="Calibri"/>
              </a:rPr>
              <a:t>subm</a:t>
            </a:r>
            <a:r>
              <a:rPr lang="en-US" dirty="0" smtClean="0">
                <a:cs typeface="Calibri"/>
              </a:rPr>
              <a:t>. to </a:t>
            </a:r>
            <a:r>
              <a:rPr lang="en-US" dirty="0">
                <a:cs typeface="Calibri"/>
              </a:rPr>
              <a:t>Radio </a:t>
            </a:r>
            <a:r>
              <a:rPr lang="en-US" dirty="0" smtClean="0">
                <a:cs typeface="Calibri"/>
              </a:rPr>
              <a:t>Science.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err="1" smtClean="0">
                <a:latin typeface="Calibri"/>
                <a:cs typeface="Calibri"/>
              </a:rPr>
              <a:t>Qian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L., Alan </a:t>
            </a:r>
            <a:r>
              <a:rPr lang="en-US" dirty="0" smtClean="0">
                <a:latin typeface="Calibri"/>
                <a:cs typeface="Calibri"/>
              </a:rPr>
              <a:t>G. Burns, </a:t>
            </a:r>
            <a:r>
              <a:rPr lang="en-US" dirty="0" err="1" smtClean="0">
                <a:latin typeface="Calibri"/>
                <a:cs typeface="Calibri"/>
              </a:rPr>
              <a:t>Wenbin</a:t>
            </a:r>
            <a:r>
              <a:rPr lang="en-US" dirty="0" smtClean="0">
                <a:latin typeface="Calibri"/>
                <a:cs typeface="Calibri"/>
              </a:rPr>
              <a:t> Wang, Stanley C. Solomon, </a:t>
            </a:r>
            <a:r>
              <a:rPr lang="en-US" dirty="0" err="1" smtClean="0">
                <a:latin typeface="Calibri"/>
                <a:cs typeface="Calibri"/>
              </a:rPr>
              <a:t>Yongliang</a:t>
            </a:r>
            <a:r>
              <a:rPr lang="en-US" dirty="0" smtClean="0">
                <a:latin typeface="Calibri"/>
                <a:cs typeface="Calibri"/>
              </a:rPr>
              <a:t> Zhang, and V. Hsu, Effects of the Equatorial Ionosphere Anomaly on the Inter-Hemispheric Circulation in the Thermosphere, submitted to J. </a:t>
            </a:r>
            <a:r>
              <a:rPr lang="en-US" dirty="0" err="1" smtClean="0">
                <a:latin typeface="Calibri"/>
                <a:cs typeface="Calibri"/>
              </a:rPr>
              <a:t>Geophys</a:t>
            </a:r>
            <a:r>
              <a:rPr lang="en-US" dirty="0" smtClean="0">
                <a:latin typeface="Calibri"/>
                <a:cs typeface="Calibri"/>
              </a:rPr>
              <a:t>. Res., 2015</a:t>
            </a:r>
            <a:r>
              <a:rPr lang="en-US" dirty="0" smtClean="0">
                <a:latin typeface="Calibri"/>
                <a:cs typeface="Calibri"/>
              </a:rPr>
              <a:t>.</a:t>
            </a:r>
            <a:r>
              <a:rPr lang="en-US" b="1" dirty="0" smtClean="0">
                <a:latin typeface="Calibri"/>
                <a:cs typeface="Calibri"/>
              </a:rPr>
              <a:t> </a:t>
            </a:r>
            <a:endParaRPr lang="en-US" dirty="0" smtClean="0">
              <a:solidFill>
                <a:srgbClr val="000000"/>
              </a:solidFill>
              <a:latin typeface="Calibri"/>
              <a:ea typeface="Calibri" pitchFamily="34" charset="0"/>
              <a:cs typeface="Calibri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Häusler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K., M. E. Hagan, A. J. G.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Baumgaertner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A.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Maute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G. Lu, E.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Doornbos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S.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Bruinsma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J. M. Forbes, and F.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Gasperini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 (2014), Improved short-term variability in the Thermosphere-Ionosphere-Mesosphere-Electrodynamics General Circulation Model, J.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Geophys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 Res. Space Physics, 119, 6623-6630, doi:10.1002/2014JA020006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</a:t>
            </a:r>
            <a:endParaRPr lang="en-US" dirty="0" smtClean="0">
              <a:solidFill>
                <a:srgbClr val="000000"/>
              </a:solidFill>
              <a:latin typeface="Calibri"/>
              <a:ea typeface="Calibri" pitchFamily="34" charset="0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/>
                <a:cs typeface="Calibri"/>
              </a:rPr>
              <a:t>Jones Jr., M., J.M. Forbes, M.E. Hagan, A. </a:t>
            </a:r>
            <a:r>
              <a:rPr lang="en-US" dirty="0" err="1" smtClean="0">
                <a:latin typeface="Calibri"/>
                <a:cs typeface="Calibri"/>
              </a:rPr>
              <a:t>Maute</a:t>
            </a:r>
            <a:r>
              <a:rPr lang="en-US" dirty="0" smtClean="0">
                <a:latin typeface="Calibri"/>
                <a:cs typeface="Calibri"/>
              </a:rPr>
              <a:t> (2014), Impacts of vertically propagating tides on the mean state of the ionosphere-thermosphere system, J. </a:t>
            </a:r>
            <a:r>
              <a:rPr lang="en-US" dirty="0" err="1" smtClean="0">
                <a:latin typeface="Calibri"/>
                <a:cs typeface="Calibri"/>
              </a:rPr>
              <a:t>Geophys</a:t>
            </a:r>
            <a:r>
              <a:rPr lang="en-US" dirty="0" smtClean="0">
                <a:latin typeface="Calibri"/>
                <a:cs typeface="Calibri"/>
              </a:rPr>
              <a:t>. Res. Space Physics, 119, 2197-2213, doi:10.1002/2013JA019744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cs typeface="Calibri"/>
              </a:rPr>
              <a:t>Klimenko</a:t>
            </a:r>
            <a:r>
              <a:rPr lang="en-US" dirty="0">
                <a:cs typeface="Calibri"/>
              </a:rPr>
              <a:t> M. V., V.V. </a:t>
            </a:r>
            <a:r>
              <a:rPr lang="en-US" dirty="0" err="1">
                <a:cs typeface="Calibri"/>
              </a:rPr>
              <a:t>Klimenko</a:t>
            </a:r>
            <a:r>
              <a:rPr lang="en-US" dirty="0">
                <a:cs typeface="Calibri"/>
              </a:rPr>
              <a:t>, F.S. </a:t>
            </a:r>
            <a:r>
              <a:rPr lang="en-US" dirty="0" err="1">
                <a:cs typeface="Calibri"/>
              </a:rPr>
              <a:t>Bessarab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Yu.N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Korenkov</a:t>
            </a:r>
            <a:r>
              <a:rPr lang="en-US" dirty="0">
                <a:cs typeface="Calibri"/>
              </a:rPr>
              <a:t>, H.-L. Liu, L.P. Goncharenko, M.V. </a:t>
            </a:r>
            <a:r>
              <a:rPr lang="en-US" dirty="0" err="1">
                <a:cs typeface="Calibri"/>
              </a:rPr>
              <a:t>Tolstikov</a:t>
            </a:r>
            <a:r>
              <a:rPr lang="en-US" dirty="0">
                <a:cs typeface="Calibri"/>
              </a:rPr>
              <a:t> (2015)</a:t>
            </a:r>
            <a:r>
              <a:rPr lang="en-US" dirty="0" smtClean="0">
                <a:cs typeface="Calibri"/>
              </a:rPr>
              <a:t>, Study </a:t>
            </a:r>
            <a:r>
              <a:rPr lang="en-US" dirty="0">
                <a:cs typeface="Calibri"/>
              </a:rPr>
              <a:t>of the </a:t>
            </a:r>
            <a:r>
              <a:rPr lang="en-US" dirty="0" err="1">
                <a:cs typeface="Calibri"/>
              </a:rPr>
              <a:t>thermospheric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ionospheric</a:t>
            </a:r>
            <a:r>
              <a:rPr lang="en-US" dirty="0">
                <a:cs typeface="Calibri"/>
              </a:rPr>
              <a:t> response to the 2009 sudden stratospheric warming using TIME-GCM and GSM TIP models - first results, J. </a:t>
            </a:r>
            <a:r>
              <a:rPr lang="en-US" dirty="0" err="1">
                <a:cs typeface="Calibri"/>
              </a:rPr>
              <a:t>Geophys</a:t>
            </a:r>
            <a:r>
              <a:rPr lang="en-US" dirty="0">
                <a:cs typeface="Calibri"/>
              </a:rPr>
              <a:t>. Res. Space Physics, </a:t>
            </a:r>
            <a:r>
              <a:rPr lang="en-US" dirty="0" err="1">
                <a:cs typeface="Calibri"/>
              </a:rPr>
              <a:t>doi</a:t>
            </a:r>
            <a:r>
              <a:rPr lang="en-US" dirty="0">
                <a:cs typeface="Calibri"/>
              </a:rPr>
              <a:t>: 10.1002/2014JA020861.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err="1" smtClean="0">
                <a:latin typeface="Calibri"/>
                <a:cs typeface="Calibri"/>
              </a:rPr>
              <a:t>Maute</a:t>
            </a:r>
            <a:r>
              <a:rPr lang="en-US" dirty="0" smtClean="0">
                <a:latin typeface="Calibri"/>
                <a:cs typeface="Calibri"/>
              </a:rPr>
              <a:t>, A., M. E. Hagan, V. </a:t>
            </a:r>
            <a:r>
              <a:rPr lang="en-US" dirty="0" err="1" smtClean="0">
                <a:latin typeface="Calibri"/>
                <a:cs typeface="Calibri"/>
              </a:rPr>
              <a:t>Yudin</a:t>
            </a:r>
            <a:r>
              <a:rPr lang="en-US" dirty="0" smtClean="0">
                <a:latin typeface="Calibri"/>
                <a:cs typeface="Calibri"/>
              </a:rPr>
              <a:t>, H.-L. Liu, and E. </a:t>
            </a:r>
            <a:r>
              <a:rPr lang="en-US" dirty="0" err="1" smtClean="0">
                <a:latin typeface="Calibri"/>
                <a:cs typeface="Calibri"/>
              </a:rPr>
              <a:t>Yizengaw</a:t>
            </a:r>
            <a:r>
              <a:rPr lang="en-US" dirty="0" smtClean="0">
                <a:latin typeface="Calibri"/>
                <a:cs typeface="Calibri"/>
              </a:rPr>
              <a:t> (2015), Causes of the longitudinal differences in the equatorial vertical E × B drift during the 2013 SSW period as simulated by the TIME-GCM. J. </a:t>
            </a:r>
            <a:r>
              <a:rPr lang="en-US" dirty="0" err="1" smtClean="0">
                <a:latin typeface="Calibri"/>
                <a:cs typeface="Calibri"/>
              </a:rPr>
              <a:t>Geophys</a:t>
            </a:r>
            <a:r>
              <a:rPr lang="en-US" dirty="0" smtClean="0">
                <a:latin typeface="Calibri"/>
                <a:cs typeface="Calibri"/>
              </a:rPr>
              <a:t>. Res. Space Physics, 120, 5117–5136. </a:t>
            </a:r>
            <a:r>
              <a:rPr lang="en-US" dirty="0" err="1" smtClean="0">
                <a:latin typeface="Calibri"/>
                <a:cs typeface="Calibri"/>
              </a:rPr>
              <a:t>doi</a:t>
            </a:r>
            <a:r>
              <a:rPr lang="en-US" dirty="0">
                <a:cs typeface="Calibri"/>
              </a:rPr>
              <a:t>: 10.1002/</a:t>
            </a:r>
            <a:r>
              <a:rPr lang="en-US" dirty="0" smtClean="0">
                <a:cs typeface="Calibri"/>
              </a:rPr>
              <a:t>2015JA021126.</a:t>
            </a:r>
            <a:r>
              <a:rPr lang="en-US" dirty="0" smtClean="0"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51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21" y="1094308"/>
            <a:ext cx="8593401" cy="5363459"/>
          </a:xfrm>
        </p:spPr>
        <p:txBody>
          <a:bodyPr>
            <a:normAutofit fontScale="40000" lnSpcReduction="20000"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Maute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A., M.E. Hagan, A.D. Richmond, R.G. Roble (2014), TIME-GCM study of the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ionospheric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 equatorial vertical drift changes during the 2006 Stratospheric Sudden Warming, J.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Geophys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 Res. Space Physics, 119, 1287-1305, doi:10.1002/2013JA019490. </a:t>
            </a:r>
            <a:endParaRPr lang="en-US" dirty="0"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Calibri"/>
                <a:cs typeface="Calibri"/>
              </a:rPr>
              <a:t>Maute</a:t>
            </a:r>
            <a:r>
              <a:rPr lang="en-US" dirty="0">
                <a:latin typeface="Calibri"/>
                <a:cs typeface="Calibri"/>
              </a:rPr>
              <a:t>, A., M. E. Hagan, A. D. Richmond and R. G. Roble (2014), TIME-GCM study of the </a:t>
            </a:r>
            <a:r>
              <a:rPr lang="en-US" dirty="0" err="1">
                <a:latin typeface="Calibri"/>
                <a:cs typeface="Calibri"/>
              </a:rPr>
              <a:t>ionospheric</a:t>
            </a:r>
            <a:r>
              <a:rPr lang="en-US" dirty="0">
                <a:latin typeface="Calibri"/>
                <a:cs typeface="Calibri"/>
              </a:rPr>
              <a:t> equatorial vertical drift changes during the 2006 stratospheric sudden warming, J. </a:t>
            </a:r>
            <a:r>
              <a:rPr lang="en-US" dirty="0" err="1">
                <a:latin typeface="Calibri"/>
                <a:cs typeface="Calibri"/>
              </a:rPr>
              <a:t>Geophys</a:t>
            </a:r>
            <a:r>
              <a:rPr lang="en-US" dirty="0">
                <a:latin typeface="Calibri"/>
                <a:cs typeface="Calibri"/>
              </a:rPr>
              <a:t>. Res. Space Physics, 119, 1287–1305, </a:t>
            </a:r>
            <a:r>
              <a:rPr lang="en-US" dirty="0" err="1">
                <a:latin typeface="Calibri"/>
                <a:cs typeface="Calibri"/>
              </a:rPr>
              <a:t>doi</a:t>
            </a:r>
            <a:r>
              <a:rPr lang="en-US" dirty="0">
                <a:cs typeface="Calibri"/>
              </a:rPr>
              <a:t>: 10.1002/</a:t>
            </a:r>
            <a:r>
              <a:rPr lang="en-US" dirty="0" smtClean="0">
                <a:cs typeface="Calibri"/>
              </a:rPr>
              <a:t>2013JA019490.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Calibri"/>
                <a:cs typeface="Calibri"/>
              </a:rPr>
              <a:t>Maute</a:t>
            </a:r>
            <a:r>
              <a:rPr lang="en-US" dirty="0">
                <a:latin typeface="Calibri"/>
                <a:cs typeface="Calibri"/>
              </a:rPr>
              <a:t>, A.,  B. G. </a:t>
            </a:r>
            <a:r>
              <a:rPr lang="en-US" dirty="0" err="1">
                <a:latin typeface="Calibri"/>
                <a:cs typeface="Calibri"/>
              </a:rPr>
              <a:t>Fejer</a:t>
            </a:r>
            <a:r>
              <a:rPr lang="en-US" dirty="0">
                <a:latin typeface="Calibri"/>
                <a:cs typeface="Calibri"/>
              </a:rPr>
              <a:t>, J. M. Forbes, X. Zhang, V. </a:t>
            </a:r>
            <a:r>
              <a:rPr lang="en-US" dirty="0" err="1">
                <a:latin typeface="Calibri"/>
                <a:cs typeface="Calibri"/>
              </a:rPr>
              <a:t>Yudin</a:t>
            </a:r>
            <a:r>
              <a:rPr lang="en-US" dirty="0">
                <a:latin typeface="Calibri"/>
                <a:cs typeface="Calibri"/>
              </a:rPr>
              <a:t>, Equatorial vertical drift modulation by the lunar and solar semidiurnal tides during the 2013 Sudden Stratospheric Warming, </a:t>
            </a:r>
            <a:r>
              <a:rPr lang="en-US" dirty="0" err="1" smtClean="0">
                <a:latin typeface="Calibri"/>
                <a:cs typeface="Calibri"/>
              </a:rPr>
              <a:t>subm</a:t>
            </a:r>
            <a:r>
              <a:rPr lang="en-US" dirty="0" smtClean="0">
                <a:latin typeface="Calibri"/>
                <a:cs typeface="Calibri"/>
              </a:rPr>
              <a:t>. </a:t>
            </a:r>
            <a:r>
              <a:rPr lang="en-US" dirty="0">
                <a:latin typeface="Calibri"/>
                <a:cs typeface="Calibri"/>
              </a:rPr>
              <a:t>to </a:t>
            </a:r>
            <a:r>
              <a:rPr lang="en-US" dirty="0" smtClean="0">
                <a:latin typeface="Calibri"/>
                <a:cs typeface="Calibri"/>
              </a:rPr>
              <a:t>JGR </a:t>
            </a:r>
            <a:r>
              <a:rPr lang="en-US" dirty="0">
                <a:latin typeface="Calibri"/>
                <a:cs typeface="Calibri"/>
              </a:rPr>
              <a:t>Space </a:t>
            </a:r>
            <a:r>
              <a:rPr lang="en-US" dirty="0" smtClean="0">
                <a:latin typeface="Calibri"/>
                <a:cs typeface="Calibri"/>
              </a:rPr>
              <a:t>Physics.</a:t>
            </a:r>
            <a:endParaRPr lang="en-US" dirty="0"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/>
                <a:cs typeface="Calibri"/>
              </a:rPr>
              <a:t>Lieberman, R. S., D. M. </a:t>
            </a:r>
            <a:r>
              <a:rPr lang="en-US" dirty="0" err="1">
                <a:latin typeface="Calibri"/>
                <a:cs typeface="Calibri"/>
              </a:rPr>
              <a:t>Riggin</a:t>
            </a:r>
            <a:r>
              <a:rPr lang="en-US" dirty="0">
                <a:latin typeface="Calibri"/>
                <a:cs typeface="Calibri"/>
              </a:rPr>
              <a:t>, D. A. </a:t>
            </a:r>
            <a:r>
              <a:rPr lang="en-US" dirty="0" err="1">
                <a:latin typeface="Calibri"/>
                <a:cs typeface="Calibri"/>
              </a:rPr>
              <a:t>Ortland</a:t>
            </a:r>
            <a:r>
              <a:rPr lang="en-US" dirty="0">
                <a:latin typeface="Calibri"/>
                <a:cs typeface="Calibri"/>
              </a:rPr>
              <a:t>, J. </a:t>
            </a:r>
            <a:r>
              <a:rPr lang="en-US" dirty="0" err="1">
                <a:latin typeface="Calibri"/>
                <a:cs typeface="Calibri"/>
              </a:rPr>
              <a:t>Oberheide</a:t>
            </a:r>
            <a:r>
              <a:rPr lang="en-US" dirty="0">
                <a:latin typeface="Calibri"/>
                <a:cs typeface="Calibri"/>
              </a:rPr>
              <a:t>, D. </a:t>
            </a:r>
            <a:r>
              <a:rPr lang="en-US" dirty="0" err="1">
                <a:latin typeface="Calibri"/>
                <a:cs typeface="Calibri"/>
              </a:rPr>
              <a:t>E.Siskind</a:t>
            </a:r>
            <a:r>
              <a:rPr lang="en-US" dirty="0">
                <a:latin typeface="Calibri"/>
                <a:cs typeface="Calibri"/>
              </a:rPr>
              <a:t>, (2015): Global observations and modeling of </a:t>
            </a:r>
            <a:r>
              <a:rPr lang="en-US" dirty="0" err="1">
                <a:latin typeface="Calibri"/>
                <a:cs typeface="Calibri"/>
              </a:rPr>
              <a:t>nonmigrating</a:t>
            </a:r>
            <a:r>
              <a:rPr lang="en-US" dirty="0">
                <a:latin typeface="Calibri"/>
                <a:cs typeface="Calibri"/>
              </a:rPr>
              <a:t> diurnal tides generated by tide-planetary wave interactions, J. </a:t>
            </a:r>
            <a:r>
              <a:rPr lang="en-US" dirty="0" err="1">
                <a:latin typeface="Calibri"/>
                <a:cs typeface="Calibri"/>
              </a:rPr>
              <a:t>Geophys</a:t>
            </a:r>
            <a:r>
              <a:rPr lang="en-US" dirty="0">
                <a:latin typeface="Calibri"/>
                <a:cs typeface="Calibri"/>
              </a:rPr>
              <a:t>. Res. Atmos., 120, doi:10.1002/2015JD023739.  </a:t>
            </a:r>
          </a:p>
          <a:p>
            <a:r>
              <a:rPr lang="en-US" dirty="0">
                <a:latin typeface="Calibri"/>
                <a:cs typeface="Calibri"/>
              </a:rPr>
              <a:t>Liu, H.-L., J. M. </a:t>
            </a:r>
            <a:r>
              <a:rPr lang="en-US" dirty="0" err="1">
                <a:latin typeface="Calibri"/>
                <a:cs typeface="Calibri"/>
              </a:rPr>
              <a:t>McInerney,S</a:t>
            </a:r>
            <a:r>
              <a:rPr lang="en-US" dirty="0">
                <a:latin typeface="Calibri"/>
                <a:cs typeface="Calibri"/>
              </a:rPr>
              <a:t>. Santos, P. H. </a:t>
            </a:r>
            <a:r>
              <a:rPr lang="en-US" dirty="0" err="1">
                <a:latin typeface="Calibri"/>
                <a:cs typeface="Calibri"/>
              </a:rPr>
              <a:t>Lauritzen</a:t>
            </a:r>
            <a:r>
              <a:rPr lang="en-US" dirty="0">
                <a:latin typeface="Calibri"/>
                <a:cs typeface="Calibri"/>
              </a:rPr>
              <a:t>, M. A. Taylor, and N. M. </a:t>
            </a:r>
            <a:r>
              <a:rPr lang="en-US" dirty="0" err="1">
                <a:latin typeface="Calibri"/>
                <a:cs typeface="Calibri"/>
              </a:rPr>
              <a:t>Pedatella</a:t>
            </a:r>
            <a:r>
              <a:rPr lang="en-US" dirty="0">
                <a:latin typeface="Calibri"/>
                <a:cs typeface="Calibri"/>
              </a:rPr>
              <a:t> (2014), Gravity waves simulated by high-resolution Whole Atmosphere Community Climate Model, </a:t>
            </a:r>
            <a:r>
              <a:rPr lang="en-US" dirty="0" err="1">
                <a:latin typeface="Calibri"/>
                <a:cs typeface="Calibri"/>
              </a:rPr>
              <a:t>Geophys</a:t>
            </a:r>
            <a:r>
              <a:rPr lang="en-US" dirty="0">
                <a:latin typeface="Calibri"/>
                <a:cs typeface="Calibri"/>
              </a:rPr>
              <a:t>. Res. </a:t>
            </a:r>
            <a:r>
              <a:rPr lang="en-US" dirty="0" err="1">
                <a:latin typeface="Calibri"/>
                <a:cs typeface="Calibri"/>
              </a:rPr>
              <a:t>Lett</a:t>
            </a:r>
            <a:r>
              <a:rPr lang="en-US" dirty="0">
                <a:latin typeface="Calibri"/>
                <a:cs typeface="Calibri"/>
              </a:rPr>
              <a:t>., 41, 9106–9112, doi:10.1002/2014GL062468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solidFill>
                <a:srgbClr val="000000"/>
              </a:solidFill>
              <a:latin typeface="Calibri"/>
              <a:ea typeface="Calibri" pitchFamily="34" charset="0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Calibri"/>
                <a:cs typeface="Calibri"/>
              </a:rPr>
              <a:t>Oberheide</a:t>
            </a:r>
            <a:r>
              <a:rPr lang="en-US" dirty="0">
                <a:latin typeface="Calibri"/>
                <a:cs typeface="Calibri"/>
              </a:rPr>
              <a:t>, J., M. G. </a:t>
            </a:r>
            <a:r>
              <a:rPr lang="en-US" dirty="0" err="1">
                <a:latin typeface="Calibri"/>
                <a:cs typeface="Calibri"/>
              </a:rPr>
              <a:t>Mlynczak</a:t>
            </a:r>
            <a:r>
              <a:rPr lang="en-US" dirty="0">
                <a:latin typeface="Calibri"/>
                <a:cs typeface="Calibri"/>
              </a:rPr>
              <a:t>, C. N. </a:t>
            </a:r>
            <a:r>
              <a:rPr lang="en-US" dirty="0" err="1">
                <a:latin typeface="Calibri"/>
                <a:cs typeface="Calibri"/>
              </a:rPr>
              <a:t>Mosso</a:t>
            </a:r>
            <a:r>
              <a:rPr lang="en-US" dirty="0">
                <a:latin typeface="Calibri"/>
                <a:cs typeface="Calibri"/>
              </a:rPr>
              <a:t>, B. M. Schroeder, B. </a:t>
            </a:r>
            <a:r>
              <a:rPr lang="en-US" dirty="0" err="1">
                <a:latin typeface="Calibri"/>
                <a:cs typeface="Calibri"/>
              </a:rPr>
              <a:t>Funke</a:t>
            </a:r>
            <a:r>
              <a:rPr lang="en-US" dirty="0">
                <a:latin typeface="Calibri"/>
                <a:cs typeface="Calibri"/>
              </a:rPr>
              <a:t>, and A. </a:t>
            </a:r>
            <a:r>
              <a:rPr lang="en-US" dirty="0" err="1">
                <a:latin typeface="Calibri"/>
                <a:cs typeface="Calibri"/>
              </a:rPr>
              <a:t>Maute</a:t>
            </a:r>
            <a:r>
              <a:rPr lang="en-US" dirty="0">
                <a:latin typeface="Calibri"/>
                <a:cs typeface="Calibri"/>
              </a:rPr>
              <a:t> (2013), Impact of tropospheric tides on the nitric oxide 5.3 </a:t>
            </a:r>
            <a:r>
              <a:rPr lang="en-US" dirty="0" err="1">
                <a:latin typeface="Calibri"/>
                <a:cs typeface="Calibri"/>
              </a:rPr>
              <a:t>μm</a:t>
            </a:r>
            <a:r>
              <a:rPr lang="en-US" dirty="0">
                <a:latin typeface="Calibri"/>
                <a:cs typeface="Calibri"/>
              </a:rPr>
              <a:t> infrared cooling of the low-latitude thermosphere during solar minimum conditions, J. </a:t>
            </a:r>
            <a:r>
              <a:rPr lang="en-US" dirty="0" err="1">
                <a:latin typeface="Calibri"/>
                <a:cs typeface="Calibri"/>
              </a:rPr>
              <a:t>Geophys</a:t>
            </a:r>
            <a:r>
              <a:rPr lang="en-US" dirty="0">
                <a:latin typeface="Calibri"/>
                <a:cs typeface="Calibri"/>
              </a:rPr>
              <a:t>. Res. Space Physics, 118, 7283–7293, doi:10.1002/2013JA019278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Calibri"/>
                <a:cs typeface="Calibri"/>
              </a:rPr>
              <a:t>Pedatella</a:t>
            </a:r>
            <a:r>
              <a:rPr lang="en-US" dirty="0">
                <a:latin typeface="Calibri"/>
                <a:cs typeface="Calibri"/>
              </a:rPr>
              <a:t>, N.M., T. Fuller-Rowell, H. Wang, H. Jin, Y. Miyoshi, H. Fujiwara, H. Shinagawa, H.-L. Liu, F. </a:t>
            </a:r>
            <a:r>
              <a:rPr lang="en-US" dirty="0" err="1">
                <a:latin typeface="Calibri"/>
                <a:cs typeface="Calibri"/>
              </a:rPr>
              <a:t>Sassi</a:t>
            </a:r>
            <a:r>
              <a:rPr lang="en-US" dirty="0" smtClean="0">
                <a:latin typeface="Calibri"/>
                <a:cs typeface="Calibri"/>
              </a:rPr>
              <a:t>, H</a:t>
            </a:r>
            <a:r>
              <a:rPr lang="en-US" dirty="0">
                <a:latin typeface="Calibri"/>
                <a:cs typeface="Calibri"/>
              </a:rPr>
              <a:t>. Schmidt, V. Matthias, L. Goncharenko (2014), The neutral dynamics during the 2009 sudden stratosphere warming simulated by different </a:t>
            </a:r>
            <a:r>
              <a:rPr lang="en-US" dirty="0" smtClean="0">
                <a:latin typeface="Calibri"/>
                <a:cs typeface="Calibri"/>
              </a:rPr>
              <a:t>whole atmosphere </a:t>
            </a:r>
            <a:r>
              <a:rPr lang="en-US" dirty="0">
                <a:latin typeface="Calibri"/>
                <a:cs typeface="Calibri"/>
              </a:rPr>
              <a:t>models, J. </a:t>
            </a:r>
            <a:r>
              <a:rPr lang="en-US" dirty="0" err="1">
                <a:latin typeface="Calibri"/>
                <a:cs typeface="Calibri"/>
              </a:rPr>
              <a:t>Geophys</a:t>
            </a:r>
            <a:r>
              <a:rPr lang="en-US" dirty="0">
                <a:latin typeface="Calibri"/>
                <a:cs typeface="Calibri"/>
              </a:rPr>
              <a:t>. Res. Space Physics, DOI: 10.1002/</a:t>
            </a:r>
            <a:r>
              <a:rPr lang="en-US" dirty="0" smtClean="0">
                <a:latin typeface="Calibri"/>
                <a:cs typeface="Calibri"/>
              </a:rPr>
              <a:t>2013JA019421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Pedatella</a:t>
            </a:r>
            <a:r>
              <a:rPr lang="en-US" dirty="0">
                <a:latin typeface="Calibri"/>
                <a:cs typeface="Calibri"/>
              </a:rPr>
              <a:t>, N. M. and </a:t>
            </a:r>
            <a:r>
              <a:rPr lang="en-US" dirty="0" err="1">
                <a:latin typeface="Calibri"/>
                <a:cs typeface="Calibri"/>
              </a:rPr>
              <a:t>Maute</a:t>
            </a:r>
            <a:r>
              <a:rPr lang="en-US" dirty="0">
                <a:latin typeface="Calibri"/>
                <a:cs typeface="Calibri"/>
              </a:rPr>
              <a:t>, A.,(2015) Impact of the semidiurnal lunar tide on the mid latitude </a:t>
            </a:r>
            <a:r>
              <a:rPr lang="en-US" dirty="0" err="1">
                <a:latin typeface="Calibri"/>
                <a:cs typeface="Calibri"/>
              </a:rPr>
              <a:t>thermospheric</a:t>
            </a:r>
            <a:r>
              <a:rPr lang="en-US" dirty="0">
                <a:latin typeface="Calibri"/>
                <a:cs typeface="Calibri"/>
              </a:rPr>
              <a:t> wind and ionosphere during sudden stratosphere </a:t>
            </a:r>
            <a:r>
              <a:rPr lang="en-US" dirty="0" err="1">
                <a:latin typeface="Calibri"/>
                <a:cs typeface="Calibri"/>
              </a:rPr>
              <a:t>warmings</a:t>
            </a:r>
            <a:r>
              <a:rPr lang="en-US" dirty="0">
                <a:latin typeface="Calibri"/>
                <a:cs typeface="Calibri"/>
              </a:rPr>
              <a:t>, J. of </a:t>
            </a:r>
            <a:r>
              <a:rPr lang="en-US" dirty="0" err="1">
                <a:latin typeface="Calibri"/>
                <a:cs typeface="Calibri"/>
              </a:rPr>
              <a:t>Geophy</a:t>
            </a:r>
            <a:r>
              <a:rPr lang="en-US" dirty="0">
                <a:latin typeface="Calibri"/>
                <a:cs typeface="Calibri"/>
              </a:rPr>
              <a:t>. Res.: Space Physics, doi10.1002/2015JA021986.</a:t>
            </a:r>
          </a:p>
          <a:p>
            <a:r>
              <a:rPr lang="en-US" dirty="0" err="1">
                <a:latin typeface="Calibri"/>
                <a:cs typeface="Calibri"/>
              </a:rPr>
              <a:t>Siskind</a:t>
            </a:r>
            <a:r>
              <a:rPr lang="en-US" dirty="0">
                <a:latin typeface="Calibri"/>
                <a:cs typeface="Calibri"/>
              </a:rPr>
              <a:t>, D. E., and J. P. McCormack (2014), Summer mesospheric </a:t>
            </a:r>
            <a:r>
              <a:rPr lang="en-US" dirty="0" err="1">
                <a:latin typeface="Calibri"/>
                <a:cs typeface="Calibri"/>
              </a:rPr>
              <a:t>warmings</a:t>
            </a:r>
            <a:r>
              <a:rPr lang="en-US" dirty="0">
                <a:latin typeface="Calibri"/>
                <a:cs typeface="Calibri"/>
              </a:rPr>
              <a:t> and the quasi-2 day wave, </a:t>
            </a:r>
            <a:r>
              <a:rPr lang="en-US" i="1" dirty="0" err="1">
                <a:latin typeface="Calibri"/>
                <a:cs typeface="Calibri"/>
              </a:rPr>
              <a:t>Geophys</a:t>
            </a:r>
            <a:r>
              <a:rPr lang="en-US" i="1" dirty="0">
                <a:latin typeface="Calibri"/>
                <a:cs typeface="Calibri"/>
              </a:rPr>
              <a:t>. Res. </a:t>
            </a:r>
            <a:r>
              <a:rPr lang="en-US" i="1" dirty="0" err="1">
                <a:latin typeface="Calibri"/>
                <a:cs typeface="Calibri"/>
              </a:rPr>
              <a:t>Lett</a:t>
            </a:r>
            <a:r>
              <a:rPr lang="en-US" i="1" dirty="0">
                <a:latin typeface="Calibri"/>
                <a:cs typeface="Calibri"/>
              </a:rPr>
              <a:t>.</a:t>
            </a:r>
            <a:r>
              <a:rPr lang="en-US" dirty="0">
                <a:latin typeface="Calibri"/>
                <a:cs typeface="Calibri"/>
              </a:rPr>
              <a:t>, </a:t>
            </a:r>
            <a:r>
              <a:rPr lang="en-US" i="1" dirty="0">
                <a:latin typeface="Calibri"/>
                <a:cs typeface="Calibri"/>
              </a:rPr>
              <a:t>41</a:t>
            </a:r>
            <a:r>
              <a:rPr lang="en-US" dirty="0">
                <a:latin typeface="Calibri"/>
                <a:cs typeface="Calibri"/>
              </a:rPr>
              <a:t>, 717-722, doi:10.1002/2013GL058875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Yamazaki, Y., A. D. Richmond, A.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Maute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H.-L. Liu, N.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Pedatella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and F.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Sassi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 (2014), On the day-to-day variation of the equatorial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electrojet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 during quiet periods, J.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Geophys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 Res. Space Physics, 119, 6966-6980, doi:10.1002/2014JA020243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</a:t>
            </a:r>
            <a:endParaRPr lang="en-US" dirty="0">
              <a:solidFill>
                <a:srgbClr val="000000"/>
              </a:solidFill>
              <a:latin typeface="Calibri"/>
              <a:ea typeface="Calibri" pitchFamily="34" charset="0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Yamazaki, Y., A. D. Richmond, A.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Maute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Q. Wu, D. A.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Ortland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A. Yoshikawa, I. A.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Adimula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B.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Rabiu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M.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Kunitake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, and T.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Tsugawa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 (2014), Ground magnetic effects of the equatorial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electrojet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 simulated by the TIE-GCM driven by TIMED satellite data, J.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Geophys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 Res. Space Physics, 119, 3150-3161, doi:10.1002/2013JA019487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.</a:t>
            </a:r>
            <a:endParaRPr lang="en-US" dirty="0">
              <a:solidFill>
                <a:srgbClr val="000000"/>
              </a:solidFill>
              <a:latin typeface="Calibri"/>
              <a:ea typeface="Calibri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49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1388</Words>
  <Application>Microsoft Macintosh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Atmosphere-Ionosphere Coupling During Stratospheric Sudden Warmings</vt:lpstr>
      <vt:lpstr>PowerPoint Presentation</vt:lpstr>
      <vt:lpstr>Main results: observations</vt:lpstr>
      <vt:lpstr>Main results: theory and modeling</vt:lpstr>
      <vt:lpstr>Work in progress: worldwide extent of anomalies during SSW events</vt:lpstr>
      <vt:lpstr>PowerPoint Presentation</vt:lpstr>
      <vt:lpstr>Publications</vt:lpstr>
      <vt:lpstr>Publications (cont.)</vt:lpstr>
    </vt:vector>
  </TitlesOfParts>
  <Company>MIT Haystack Obs.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 Goncharenko</dc:creator>
  <cp:lastModifiedBy>Larisa Goncharenko</cp:lastModifiedBy>
  <cp:revision>98</cp:revision>
  <cp:lastPrinted>2015-12-14T18:53:29Z</cp:lastPrinted>
  <dcterms:created xsi:type="dcterms:W3CDTF">2015-12-12T12:10:33Z</dcterms:created>
  <dcterms:modified xsi:type="dcterms:W3CDTF">2015-12-14T22:10:13Z</dcterms:modified>
</cp:coreProperties>
</file>