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7" r:id="rId2"/>
    <p:sldMasterId id="2147483709" r:id="rId3"/>
    <p:sldMasterId id="2147483721" r:id="rId4"/>
    <p:sldMasterId id="2147483733" r:id="rId5"/>
    <p:sldMasterId id="2147483745" r:id="rId6"/>
    <p:sldMasterId id="2147483757" r:id="rId7"/>
    <p:sldMasterId id="2147483769" r:id="rId8"/>
    <p:sldMasterId id="2147483781" r:id="rId9"/>
    <p:sldMasterId id="2147483793" r:id="rId10"/>
    <p:sldMasterId id="2147483805" r:id="rId11"/>
    <p:sldMasterId id="2147483817" r:id="rId12"/>
    <p:sldMasterId id="2147483829" r:id="rId13"/>
    <p:sldMasterId id="2147483841" r:id="rId14"/>
    <p:sldMasterId id="2147483853" r:id="rId15"/>
    <p:sldMasterId id="2147483865" r:id="rId16"/>
    <p:sldMasterId id="2147483877" r:id="rId17"/>
    <p:sldMasterId id="2147483889" r:id="rId18"/>
  </p:sldMasterIdLst>
  <p:notesMasterIdLst>
    <p:notesMasterId r:id="rId26"/>
  </p:notesMasterIdLst>
  <p:sldIdLst>
    <p:sldId id="256" r:id="rId19"/>
    <p:sldId id="259" r:id="rId20"/>
    <p:sldId id="257" r:id="rId21"/>
    <p:sldId id="263" r:id="rId22"/>
    <p:sldId id="262" r:id="rId23"/>
    <p:sldId id="264" r:id="rId24"/>
    <p:sldId id="26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66" d="100"/>
          <a:sy n="166" d="100"/>
        </p:scale>
        <p:origin x="-2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9.xml"/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4F1A3B-AA9B-3A47-AB71-FF9EC15DEBF9}" type="datetimeFigureOut">
              <a:rPr lang="en-US" smtClean="0"/>
              <a:t>12/8/15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0AF74-6476-1A45-B001-E0B3E4B49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76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0AF74-6476-1A45-B001-E0B3E4B499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91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26180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90333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  <a:prstGeom prst="rect">
            <a:avLst/>
          </a:prstGeom>
        </p:spPr>
        <p:txBody>
          <a:bodyPr vert="horz" lIns="64288" tIns="32144" rIns="64288" bIns="32144"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5927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8"/>
            <a:ext cx="8228707" cy="4525119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56764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88" tIns="32144" rIns="64288" bIns="32144"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4391288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8"/>
            <a:ext cx="4060775" cy="4525119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8"/>
            <a:ext cx="4060775" cy="4525119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21168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88" tIns="32144" rIns="64288" bIns="32144"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88" tIns="32144" rIns="64288" bIns="32144"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79663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63309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02769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  <a:prstGeom prst="rect">
            <a:avLst/>
          </a:prstGeom>
        </p:spPr>
        <p:txBody>
          <a:bodyPr vert="horz" lIns="64288" tIns="32144" rIns="64288" bIns="32144"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9733381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64288" tIns="32144" rIns="64288" bIns="32144"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pPr lvl="0"/>
            <a:r>
              <a:rPr lang="en-AU" noProof="0" smtClean="0">
                <a:sym typeface="Gill Sans" charset="0"/>
              </a:rPr>
              <a:t>Drag picture to placeholder or click icon to add</a:t>
            </a:r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  <a:prstGeom prst="rect">
            <a:avLst/>
          </a:prstGeom>
        </p:spPr>
        <p:txBody>
          <a:bodyPr vert="horz" lIns="64288" tIns="32144" rIns="64288" bIns="32144"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4918154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8"/>
            <a:ext cx="8228707" cy="4525119"/>
          </a:xfrm>
          <a:prstGeom prst="rect">
            <a:avLst/>
          </a:prstGeom>
        </p:spPr>
        <p:txBody>
          <a:bodyPr vert="eaVert" lIns="64288" tIns="32144" rIns="64288" bIns="32144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69349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151930"/>
            <a:ext cx="1839516" cy="3178969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151930"/>
            <a:ext cx="5411391" cy="3178969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39522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775150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775150"/>
          </a:xfrm>
          <a:prstGeom prst="rect">
            <a:avLst/>
          </a:prstGeom>
        </p:spPr>
        <p:txBody>
          <a:bodyPr vert="eaVert" lIns="64288" tIns="32144" rIns="64288" bIns="32144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00741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80247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83106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1386985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24052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43583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46916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41318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9545026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pPr lvl="0"/>
            <a:r>
              <a:rPr lang="en-AU" noProof="0" smtClean="0">
                <a:sym typeface="Gill Sans" charset="0"/>
              </a:rPr>
              <a:t>Drag picture to placeholder or click icon to add</a:t>
            </a:r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6442378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25374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86712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78594"/>
            <a:ext cx="5411391" cy="5786438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98343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11897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68732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4669540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484" y="3446859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2820" y="3446859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13733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62326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35095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1993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8386187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21173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pPr lvl="0"/>
            <a:r>
              <a:rPr lang="en-AU" noProof="0" smtClean="0">
                <a:sym typeface="Gill Sans" charset="0"/>
              </a:rPr>
              <a:t>Drag picture to placeholder or click icon to add</a:t>
            </a:r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1296328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26840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622" y="1071562"/>
            <a:ext cx="1031379" cy="4697016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85" y="1071562"/>
            <a:ext cx="2986980" cy="4697016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73462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55066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32597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3723681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14834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47265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33244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34421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5645712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6071764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pPr lvl="0"/>
            <a:r>
              <a:rPr lang="en-AU" noProof="0" smtClean="0">
                <a:sym typeface="Gill Sans" charset="0"/>
              </a:rPr>
              <a:t>Drag picture to placeholder or click icon to add</a:t>
            </a:r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9913855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83100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78594"/>
            <a:ext cx="5411391" cy="5786438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30504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98886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67649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4804337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6714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96128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2754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62022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878664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4168073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pPr lvl="0"/>
            <a:r>
              <a:rPr lang="en-AU" noProof="0" smtClean="0">
                <a:sym typeface="Gill Sans" charset="0"/>
              </a:rPr>
              <a:t>Drag picture to placeholder or click icon to add</a:t>
            </a:r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0133938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50242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78594"/>
            <a:ext cx="5411391" cy="5786438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91506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51369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19026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  <a:prstGeom prst="rect">
            <a:avLst/>
          </a:prstGeom>
        </p:spPr>
        <p:txBody>
          <a:bodyPr vert="horz" lIns="64288" tIns="32144" rIns="64288" bIns="32144" anchor="t"/>
          <a:lstStyle>
            <a:lvl1pPr algn="l">
              <a:defRPr sz="28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2608741"/>
      </p:ext>
    </p:extLst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892970"/>
            <a:ext cx="3625453" cy="5072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892970"/>
            <a:ext cx="3625453" cy="5072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9687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76654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54401"/>
      </p:ext>
    </p:extLst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49991"/>
      </p:ext>
    </p:extLst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69610"/>
      </p:ext>
    </p:extLst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  <a:prstGeom prst="rect">
            <a:avLst/>
          </a:prstGeom>
        </p:spPr>
        <p:txBody>
          <a:bodyPr vert="horz" lIns="64288" tIns="32144" rIns="64288" bIns="32144"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185463"/>
      </p:ext>
    </p:extLst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  <a:prstGeom prst="rect">
            <a:avLst/>
          </a:prstGeom>
        </p:spPr>
        <p:txBody>
          <a:bodyPr vert="horz" lIns="64288" tIns="32144" rIns="64288" bIns="32144"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pPr lvl="0"/>
            <a:r>
              <a:rPr lang="en-AU" noProof="0" smtClean="0">
                <a:sym typeface="Gill Sans" charset="0"/>
              </a:rPr>
              <a:t>Drag picture to placeholder or click icon to add</a:t>
            </a:r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0184415"/>
      </p:ext>
    </p:extLst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78421"/>
      </p:ext>
    </p:extLst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690443"/>
          </a:xfrm>
          <a:prstGeom prst="rect">
            <a:avLst/>
          </a:prstGeom>
        </p:spPr>
        <p:txBody>
          <a:bodyPr vert="eaVert" lIns="64288" tIns="32144" rIns="64288" bIns="32144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690443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2171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23073"/>
      </p:ext>
    </p:extLst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37378"/>
      </p:ext>
    </p:extLst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4032798"/>
      </p:ext>
    </p:extLst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484" y="3446859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2820" y="3446859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06390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10883"/>
      </p:ext>
    </p:extLst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01357"/>
      </p:ext>
    </p:extLst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39998"/>
      </p:ext>
    </p:extLst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582209"/>
      </p:ext>
    </p:extLst>
  </p:cSld>
  <p:clrMapOvr>
    <a:masterClrMapping/>
  </p:clrMapOvr>
  <p:transition xmlns:p14="http://schemas.microsoft.com/office/powerpoint/2010/main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8804231"/>
      </p:ext>
    </p:extLst>
  </p:cSld>
  <p:clrMapOvr>
    <a:masterClrMapping/>
  </p:clrMapOvr>
  <p:transition xmlns:p14="http://schemas.microsoft.com/office/powerpoint/2010/main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pPr lvl="0"/>
            <a:r>
              <a:rPr lang="en-AU" noProof="0" smtClean="0">
                <a:sym typeface="Gill Sans" charset="0"/>
              </a:rPr>
              <a:t>Drag picture to placeholder or click icon to add</a:t>
            </a:r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6271342"/>
      </p:ext>
    </p:extLst>
  </p:cSld>
  <p:clrMapOvr>
    <a:masterClrMapping/>
  </p:clrMapOvr>
  <p:transition xmlns:p14="http://schemas.microsoft.com/office/powerpoint/2010/main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71305"/>
      </p:ext>
    </p:extLst>
  </p:cSld>
  <p:clrMapOvr>
    <a:masterClrMapping/>
  </p:clrMapOvr>
  <p:transition xmlns:p14="http://schemas.microsoft.com/office/powerpoint/2010/main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40622" y="1071562"/>
            <a:ext cx="1031379" cy="4697016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6485" y="1071562"/>
            <a:ext cx="2986980" cy="4697016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34359"/>
      </p:ext>
    </p:extLst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  <a:prstGeom prst="rect">
            <a:avLst/>
          </a:prstGeom>
        </p:spPr>
        <p:txBody>
          <a:bodyPr vert="horz" lIns="64288" tIns="32144" rIns="64288" bIns="32144"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63764"/>
      </p:ext>
    </p:extLst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8"/>
            <a:ext cx="8228707" cy="4525119"/>
          </a:xfrm>
          <a:prstGeom prst="rect">
            <a:avLst/>
          </a:prstGeom>
        </p:spPr>
        <p:txBody>
          <a:bodyPr vert="horz" lIns="64288" tIns="32144" rIns="64288" bIns="32144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56830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88" tIns="32144" rIns="64288" bIns="32144"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6528321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890584"/>
      </p:ext>
    </p:extLst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8"/>
            <a:ext cx="4060775" cy="4525119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8"/>
            <a:ext cx="4060775" cy="4525119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40523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88" tIns="32144" rIns="64288" bIns="32144"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88" tIns="32144" rIns="64288" bIns="32144"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11089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8346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266833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88" tIns="32144" rIns="64288" bIns="32144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  <a:prstGeom prst="rect">
            <a:avLst/>
          </a:prstGeom>
        </p:spPr>
        <p:txBody>
          <a:bodyPr vert="horz" lIns="64288" tIns="32144" rIns="64288" bIns="32144"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312796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  <a:prstGeom prst="rect">
            <a:avLst/>
          </a:prstGeom>
        </p:spPr>
        <p:txBody>
          <a:bodyPr vert="horz" lIns="64288" tIns="32144" rIns="64288" bIns="32144"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pPr lvl="0"/>
            <a:r>
              <a:rPr lang="en-AU" noProof="0" smtClean="0">
                <a:sym typeface="Gill Sans" charset="0"/>
              </a:rPr>
              <a:t>Drag picture to placeholder or click icon to add</a:t>
            </a:r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  <a:prstGeom prst="rect">
            <a:avLst/>
          </a:prstGeom>
        </p:spPr>
        <p:txBody>
          <a:bodyPr vert="horz" lIns="64288" tIns="32144" rIns="64288" bIns="32144"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3711504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8"/>
            <a:ext cx="8228707" cy="4525119"/>
          </a:xfrm>
          <a:prstGeom prst="rect">
            <a:avLst/>
          </a:prstGeom>
        </p:spPr>
        <p:txBody>
          <a:bodyPr vert="eaVert" lIns="64288" tIns="32144" rIns="64288" bIns="32144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02781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775150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775150"/>
          </a:xfrm>
          <a:prstGeom prst="rect">
            <a:avLst/>
          </a:prstGeom>
        </p:spPr>
        <p:txBody>
          <a:bodyPr vert="eaVert" lIns="64288" tIns="32144" rIns="64288" bIns="32144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48221"/>
      </p:ext>
    </p:extLst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65DC-0F6E-B04C-91E9-30B90CCC8813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46305-27EF-EB42-8C69-9B53BE43E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6877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65DC-0F6E-B04C-91E9-30B90CCC8813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46305-27EF-EB42-8C69-9B53BE43E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88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5331373"/>
      </p:ext>
    </p:extLst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65DC-0F6E-B04C-91E9-30B90CCC8813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46305-27EF-EB42-8C69-9B53BE43E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1641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65DC-0F6E-B04C-91E9-30B90CCC8813}" type="datetimeFigureOut">
              <a:rPr lang="en-US" smtClean="0"/>
              <a:t>12/8/15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46305-27EF-EB42-8C69-9B53BE43E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8705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65DC-0F6E-B04C-91E9-30B90CCC8813}" type="datetimeFigureOut">
              <a:rPr lang="en-US" smtClean="0"/>
              <a:t>12/8/15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46305-27EF-EB42-8C69-9B53BE43E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5133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65DC-0F6E-B04C-91E9-30B90CCC8813}" type="datetimeFigureOut">
              <a:rPr lang="en-US" smtClean="0"/>
              <a:t>12/8/15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46305-27EF-EB42-8C69-9B53BE43E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9693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65DC-0F6E-B04C-91E9-30B90CCC8813}" type="datetimeFigureOut">
              <a:rPr lang="en-US" smtClean="0"/>
              <a:t>12/8/15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46305-27EF-EB42-8C69-9B53BE43E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7762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65DC-0F6E-B04C-91E9-30B90CCC8813}" type="datetimeFigureOut">
              <a:rPr lang="en-US" smtClean="0"/>
              <a:t>12/8/15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46305-27EF-EB42-8C69-9B53BE43E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5549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65DC-0F6E-B04C-91E9-30B90CCC8813}" type="datetimeFigureOut">
              <a:rPr lang="en-US" smtClean="0"/>
              <a:t>12/8/15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46305-27EF-EB42-8C69-9B53BE43E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3335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65DC-0F6E-B04C-91E9-30B90CCC8813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46305-27EF-EB42-8C69-9B53BE43E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4995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765DC-0F6E-B04C-91E9-30B90CCC8813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46305-27EF-EB42-8C69-9B53BE43E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8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22077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pPr lvl="0"/>
            <a:r>
              <a:rPr lang="en-AU" noProof="0" smtClean="0">
                <a:sym typeface="Arial" charset="0"/>
              </a:rPr>
              <a:t>Drag picture to placeholder or click icon to add</a:t>
            </a:r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38157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22900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78594"/>
            <a:ext cx="5411391" cy="5786438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20493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58658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6479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7693163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1946673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19090" y="1946673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5679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9785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93340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98711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6748394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9384025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pPr lvl="0"/>
            <a:r>
              <a:rPr lang="en-AU" noProof="0" smtClean="0">
                <a:sym typeface="Gill Sans" charset="0"/>
              </a:rPr>
              <a:t>Drag picture to placeholder or click icon to add</a:t>
            </a:r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5126047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18287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78594"/>
            <a:ext cx="5411391" cy="5786438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07927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55263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76697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8185330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36438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42245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6107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80438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429265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663187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pPr lvl="0"/>
            <a:r>
              <a:rPr lang="en-AU" noProof="0" smtClean="0">
                <a:sym typeface="Gill Sans" charset="0"/>
              </a:rPr>
              <a:t>Drag picture to placeholder or click icon to add</a:t>
            </a:r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2784086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1915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78594"/>
            <a:ext cx="5411391" cy="5786438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8753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13418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71186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5105403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4970" y="1946673"/>
            <a:ext cx="1339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11578" y="1946673"/>
            <a:ext cx="1339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8966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78156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23218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29977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60147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3063724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pPr lvl="0"/>
            <a:r>
              <a:rPr lang="en-AU" noProof="0" smtClean="0">
                <a:sym typeface="Gill Sans" charset="0"/>
              </a:rPr>
              <a:t>Drag picture to placeholder or click icon to add</a:t>
            </a:r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4378174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92016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78594"/>
            <a:ext cx="5411391" cy="5786438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45066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10490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42119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5576203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1946673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19090" y="1946673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4595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45834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00875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0770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575998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299105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pPr lvl="0"/>
            <a:r>
              <a:rPr lang="en-AU" noProof="0" smtClean="0">
                <a:sym typeface="Gill Sans" charset="0"/>
              </a:rPr>
              <a:t>Drag picture to placeholder or click icon to add</a:t>
            </a:r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0960746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42425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78594"/>
            <a:ext cx="5411391" cy="5786438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67574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00046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71300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915458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233928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86811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8177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89659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926270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9146825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pPr lvl="0"/>
            <a:r>
              <a:rPr lang="en-AU" noProof="0" smtClean="0">
                <a:sym typeface="Gill Sans" charset="0"/>
              </a:rPr>
              <a:t>Drag picture to placeholder or click icon to add</a:t>
            </a:r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3854178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27199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78594"/>
            <a:ext cx="5411391" cy="5786438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79578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80300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0303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6699545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1019914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92731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6390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8582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504176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9197122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pPr lvl="0"/>
            <a:r>
              <a:rPr lang="en-AU" noProof="0" smtClean="0">
                <a:sym typeface="Gill Sans" charset="0"/>
              </a:rPr>
              <a:t>Drag picture to placeholder or click icon to add</a:t>
            </a:r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1794625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92245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78594"/>
            <a:ext cx="5411391" cy="5786438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83262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40" indent="0" algn="ctr">
              <a:buNone/>
              <a:defRPr/>
            </a:lvl2pPr>
            <a:lvl3pPr marL="642882" indent="0" algn="ctr">
              <a:buNone/>
              <a:defRPr/>
            </a:lvl3pPr>
            <a:lvl4pPr marL="964323" indent="0" algn="ctr">
              <a:buNone/>
              <a:defRPr/>
            </a:lvl4pPr>
            <a:lvl5pPr marL="1285763" indent="0" algn="ctr">
              <a:buNone/>
              <a:defRPr/>
            </a:lvl5pPr>
            <a:lvl6pPr marL="1607205" indent="0" algn="ctr">
              <a:buNone/>
              <a:defRPr/>
            </a:lvl6pPr>
            <a:lvl7pPr marL="1928645" indent="0" algn="ctr">
              <a:buNone/>
              <a:defRPr/>
            </a:lvl7pPr>
            <a:lvl8pPr marL="2250086" indent="0" algn="ctr">
              <a:buNone/>
              <a:defRPr/>
            </a:lvl8pPr>
            <a:lvl9pPr marL="2571527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36436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pPr lvl="0"/>
            <a:r>
              <a:rPr lang="en-AU" noProof="0" smtClean="0">
                <a:sym typeface="Gill Sans" charset="0"/>
              </a:rPr>
              <a:t>Drag picture to placeholder or click icon to add</a:t>
            </a:r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985354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42181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40" indent="0">
              <a:buNone/>
              <a:defRPr sz="1300"/>
            </a:lvl2pPr>
            <a:lvl3pPr marL="642882" indent="0">
              <a:buNone/>
              <a:defRPr sz="1100"/>
            </a:lvl3pPr>
            <a:lvl4pPr marL="964323" indent="0">
              <a:buNone/>
              <a:defRPr sz="1000"/>
            </a:lvl4pPr>
            <a:lvl5pPr marL="1285763" indent="0">
              <a:buNone/>
              <a:defRPr sz="1000"/>
            </a:lvl5pPr>
            <a:lvl6pPr marL="1607205" indent="0">
              <a:buNone/>
              <a:defRPr sz="1000"/>
            </a:lvl6pPr>
            <a:lvl7pPr marL="1928645" indent="0">
              <a:buNone/>
              <a:defRPr sz="1000"/>
            </a:lvl7pPr>
            <a:lvl8pPr marL="2250086" indent="0">
              <a:buNone/>
              <a:defRPr sz="1000"/>
            </a:lvl8pPr>
            <a:lvl9pPr marL="2571527" indent="0">
              <a:buNone/>
              <a:defRPr sz="10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238047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70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1946673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19985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40" indent="0">
              <a:buNone/>
              <a:defRPr sz="1400" b="1"/>
            </a:lvl2pPr>
            <a:lvl3pPr marL="642882" indent="0">
              <a:buNone/>
              <a:defRPr sz="1300" b="1"/>
            </a:lvl3pPr>
            <a:lvl4pPr marL="964323" indent="0">
              <a:buNone/>
              <a:defRPr sz="1100" b="1"/>
            </a:lvl4pPr>
            <a:lvl5pPr marL="1285763" indent="0">
              <a:buNone/>
              <a:defRPr sz="1100" b="1"/>
            </a:lvl5pPr>
            <a:lvl6pPr marL="1607205" indent="0">
              <a:buNone/>
              <a:defRPr sz="1100" b="1"/>
            </a:lvl6pPr>
            <a:lvl7pPr marL="1928645" indent="0">
              <a:buNone/>
              <a:defRPr sz="1100" b="1"/>
            </a:lvl7pPr>
            <a:lvl8pPr marL="2250086" indent="0">
              <a:buNone/>
              <a:defRPr sz="1100" b="1"/>
            </a:lvl8pPr>
            <a:lvl9pPr marL="2571527" indent="0">
              <a:buNone/>
              <a:defRPr sz="11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11961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3643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481616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409077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40" indent="0">
              <a:buNone/>
              <a:defRPr sz="2000"/>
            </a:lvl2pPr>
            <a:lvl3pPr marL="642882" indent="0">
              <a:buNone/>
              <a:defRPr sz="1700"/>
            </a:lvl3pPr>
            <a:lvl4pPr marL="964323" indent="0">
              <a:buNone/>
              <a:defRPr sz="1400"/>
            </a:lvl4pPr>
            <a:lvl5pPr marL="1285763" indent="0">
              <a:buNone/>
              <a:defRPr sz="1400"/>
            </a:lvl5pPr>
            <a:lvl6pPr marL="1607205" indent="0">
              <a:buNone/>
              <a:defRPr sz="1400"/>
            </a:lvl6pPr>
            <a:lvl7pPr marL="1928645" indent="0">
              <a:buNone/>
              <a:defRPr sz="1400"/>
            </a:lvl7pPr>
            <a:lvl8pPr marL="2250086" indent="0">
              <a:buNone/>
              <a:defRPr sz="1400"/>
            </a:lvl8pPr>
            <a:lvl9pPr marL="2571527" indent="0">
              <a:buNone/>
              <a:defRPr sz="1400"/>
            </a:lvl9pPr>
          </a:lstStyle>
          <a:p>
            <a:pPr lvl="0"/>
            <a:r>
              <a:rPr lang="en-AU" noProof="0" smtClean="0">
                <a:sym typeface="Gill Sans" charset="0"/>
              </a:rPr>
              <a:t>Drag picture to placeholder or click icon to add</a:t>
            </a:r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40" indent="0">
              <a:buNone/>
              <a:defRPr sz="800"/>
            </a:lvl2pPr>
            <a:lvl3pPr marL="642882" indent="0">
              <a:buNone/>
              <a:defRPr sz="700"/>
            </a:lvl3pPr>
            <a:lvl4pPr marL="964323" indent="0">
              <a:buNone/>
              <a:defRPr sz="600"/>
            </a:lvl4pPr>
            <a:lvl5pPr marL="1285763" indent="0">
              <a:buNone/>
              <a:defRPr sz="600"/>
            </a:lvl5pPr>
            <a:lvl6pPr marL="1607205" indent="0">
              <a:buNone/>
              <a:defRPr sz="600"/>
            </a:lvl6pPr>
            <a:lvl7pPr marL="1928645" indent="0">
              <a:buNone/>
              <a:defRPr sz="600"/>
            </a:lvl7pPr>
            <a:lvl8pPr marL="2250086" indent="0">
              <a:buNone/>
              <a:defRPr sz="600"/>
            </a:lvl8pPr>
            <a:lvl9pPr marL="2571527" indent="0">
              <a:buNone/>
              <a:defRPr sz="6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8729839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98333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70" y="178594"/>
            <a:ext cx="5411391" cy="5786438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6817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151930"/>
            <a:ext cx="7358063" cy="232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3536156"/>
            <a:ext cx="7358063" cy="79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AU" smtClean="0">
                <a:sym typeface="Gill Sans" charset="0"/>
              </a:rPr>
              <a:t>Second level</a:t>
            </a:r>
          </a:p>
          <a:p>
            <a:pPr lvl="2"/>
            <a:r>
              <a:rPr lang="en-AU" smtClean="0">
                <a:sym typeface="Gill Sans" charset="0"/>
              </a:rPr>
              <a:t>Third level</a:t>
            </a:r>
          </a:p>
          <a:p>
            <a:pPr lvl="3"/>
            <a:r>
              <a:rPr lang="en-AU" smtClean="0">
                <a:sym typeface="Gill Sans" charset="0"/>
              </a:rPr>
              <a:t>Fourth level</a:t>
            </a:r>
          </a:p>
          <a:p>
            <a:pPr lvl="4"/>
            <a:r>
              <a:rPr lang="en-AU" smtClean="0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xmlns:p14="http://schemas.microsoft.com/office/powerpoint/2010/main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/>
          <a:ea typeface="+mj-ea"/>
          <a:cs typeface="Arial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1080" indent="-241080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/>
          <a:ea typeface="+mn-ea"/>
          <a:cs typeface="Arial"/>
          <a:sym typeface="Gill Sans" charset="0"/>
        </a:defRPr>
      </a:lvl1pPr>
      <a:lvl2pPr marL="522341" indent="-200901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/>
          <a:ea typeface="+mn-ea"/>
          <a:cs typeface="Arial"/>
          <a:sym typeface="Gill Sans" charset="0"/>
        </a:defRPr>
      </a:lvl2pPr>
      <a:lvl3pPr marL="803602" indent="-160721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/>
          <a:ea typeface="+mn-ea"/>
          <a:cs typeface="Arial"/>
          <a:sym typeface="Gill Sans" charset="0"/>
        </a:defRPr>
      </a:lvl3pPr>
      <a:lvl4pPr marL="1125044" indent="-160721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/>
          <a:ea typeface="+mn-ea"/>
          <a:cs typeface="Arial"/>
          <a:sym typeface="Gill Sans" charset="0"/>
        </a:defRPr>
      </a:lvl4pPr>
      <a:lvl5pPr marL="1446484" indent="-160721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Arial"/>
          <a:ea typeface="+mn-ea"/>
          <a:cs typeface="Arial"/>
          <a:sym typeface="Gill Sans" charset="0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5179219"/>
            <a:ext cx="7358063" cy="119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xmlns:p14="http://schemas.microsoft.com/office/powerpoint/2010/main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1080" indent="-241080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2341" indent="-200901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602" indent="-160721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5044" indent="-160721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6484" indent="-160721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1946673"/>
            <a:ext cx="7358063" cy="40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AU" smtClean="0">
                <a:sym typeface="Gill Sans" charset="0"/>
              </a:rPr>
              <a:t>Second level</a:t>
            </a:r>
          </a:p>
          <a:p>
            <a:pPr lvl="2"/>
            <a:r>
              <a:rPr lang="en-AU" smtClean="0">
                <a:sym typeface="Gill Sans" charset="0"/>
              </a:rPr>
              <a:t>Third level</a:t>
            </a:r>
          </a:p>
          <a:p>
            <a:pPr lvl="3"/>
            <a:r>
              <a:rPr lang="en-AU" smtClean="0">
                <a:sym typeface="Gill Sans" charset="0"/>
              </a:rPr>
              <a:t>Fourth level</a:t>
            </a:r>
          </a:p>
          <a:p>
            <a:pPr lvl="4"/>
            <a:r>
              <a:rPr lang="en-AU" smtClean="0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ransition xmlns:p14="http://schemas.microsoft.com/office/powerpoint/2010/main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89308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01820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4332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6844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9356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60797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82238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03679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25120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46484" y="1071562"/>
            <a:ext cx="4125516" cy="232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484" y="3446859"/>
            <a:ext cx="4125516" cy="232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AU" smtClean="0">
                <a:sym typeface="Gill Sans" charset="0"/>
              </a:rPr>
              <a:t>Second level</a:t>
            </a:r>
          </a:p>
          <a:p>
            <a:pPr lvl="2"/>
            <a:r>
              <a:rPr lang="en-AU" smtClean="0">
                <a:sym typeface="Gill Sans" charset="0"/>
              </a:rPr>
              <a:t>Third level</a:t>
            </a:r>
          </a:p>
          <a:p>
            <a:pPr lvl="3"/>
            <a:r>
              <a:rPr lang="en-AU" smtClean="0">
                <a:sym typeface="Gill Sans" charset="0"/>
              </a:rPr>
              <a:t>Fourth level</a:t>
            </a:r>
          </a:p>
          <a:p>
            <a:pPr lvl="4"/>
            <a:r>
              <a:rPr lang="en-AU" smtClean="0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 xmlns:p14="http://schemas.microsoft.com/office/powerpoint/2010/main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1080" indent="-24108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2341" indent="-200901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602" indent="-160721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5044" indent="-160721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6484" indent="-160721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1946673"/>
            <a:ext cx="7358063" cy="40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AU" smtClean="0">
                <a:sym typeface="Gill Sans" charset="0"/>
              </a:rPr>
              <a:t>Second level</a:t>
            </a:r>
          </a:p>
          <a:p>
            <a:pPr lvl="2"/>
            <a:r>
              <a:rPr lang="en-AU" smtClean="0">
                <a:sym typeface="Gill Sans" charset="0"/>
              </a:rPr>
              <a:t>Third level</a:t>
            </a:r>
          </a:p>
          <a:p>
            <a:pPr lvl="3"/>
            <a:r>
              <a:rPr lang="en-AU" smtClean="0">
                <a:sym typeface="Gill Sans" charset="0"/>
              </a:rPr>
              <a:t>Fourth level</a:t>
            </a:r>
          </a:p>
          <a:p>
            <a:pPr lvl="4"/>
            <a:r>
              <a:rPr lang="en-AU" smtClean="0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ransition xmlns:p14="http://schemas.microsoft.com/office/powerpoint/2010/main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89308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01820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4332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6844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9356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60797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82238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03679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25120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1946673"/>
            <a:ext cx="7358063" cy="40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AU" smtClean="0">
                <a:sym typeface="Gill Sans" charset="0"/>
              </a:rPr>
              <a:t>Second level</a:t>
            </a:r>
          </a:p>
          <a:p>
            <a:pPr lvl="2"/>
            <a:r>
              <a:rPr lang="en-AU" smtClean="0">
                <a:sym typeface="Gill Sans" charset="0"/>
              </a:rPr>
              <a:t>Third level</a:t>
            </a:r>
          </a:p>
          <a:p>
            <a:pPr lvl="3"/>
            <a:r>
              <a:rPr lang="en-AU" smtClean="0">
                <a:sym typeface="Gill Sans" charset="0"/>
              </a:rPr>
              <a:t>Fourth level</a:t>
            </a:r>
          </a:p>
          <a:p>
            <a:pPr lvl="4"/>
            <a:r>
              <a:rPr lang="en-AU" smtClean="0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ransition xmlns:p14="http://schemas.microsoft.com/office/powerpoint/2010/main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89308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01820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4332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6844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9356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60797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82238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03679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25120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892970"/>
            <a:ext cx="7358063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AU" smtClean="0">
                <a:sym typeface="Gill Sans" charset="0"/>
              </a:rPr>
              <a:t>Second level</a:t>
            </a:r>
          </a:p>
          <a:p>
            <a:pPr lvl="2"/>
            <a:r>
              <a:rPr lang="en-AU" smtClean="0">
                <a:sym typeface="Gill Sans" charset="0"/>
              </a:rPr>
              <a:t>Third level</a:t>
            </a:r>
          </a:p>
          <a:p>
            <a:pPr lvl="3"/>
            <a:r>
              <a:rPr lang="en-AU" smtClean="0">
                <a:sym typeface="Gill Sans" charset="0"/>
              </a:rPr>
              <a:t>Fourth level</a:t>
            </a:r>
          </a:p>
          <a:p>
            <a:pPr lvl="4"/>
            <a:r>
              <a:rPr lang="en-AU" smtClean="0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ransition xmlns:p14="http://schemas.microsoft.com/office/powerpoint/2010/main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89308" indent="-401801" algn="l" rtl="0" eaLnBrk="1" fontAlgn="base" hangingPunct="1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01820" indent="-401801" algn="l" rtl="0" eaLnBrk="1" fontAlgn="base" hangingPunct="1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4332" indent="-401801" algn="l" rtl="0" eaLnBrk="1" fontAlgn="base" hangingPunct="1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6844" indent="-401801" algn="l" rtl="0" eaLnBrk="1" fontAlgn="base" hangingPunct="1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9356" indent="-401801" algn="l" rtl="0" eaLnBrk="1" fontAlgn="base" hangingPunct="1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60797" indent="-401801" algn="l" rtl="0" eaLnBrk="1" fontAlgn="base" hangingPunct="1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82238" indent="-401801" algn="l" rtl="0" eaLnBrk="1" fontAlgn="base" hangingPunct="1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03679" indent="-401801" algn="l" rtl="0" eaLnBrk="1" fontAlgn="base" hangingPunct="1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25120" indent="-401801" algn="l" rtl="0" eaLnBrk="1" fontAlgn="base" hangingPunct="1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46484" y="1071562"/>
            <a:ext cx="4125516" cy="232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484" y="3446859"/>
            <a:ext cx="4125516" cy="232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AU" smtClean="0">
                <a:sym typeface="Gill Sans" charset="0"/>
              </a:rPr>
              <a:t>Second level</a:t>
            </a:r>
          </a:p>
          <a:p>
            <a:pPr lvl="2"/>
            <a:r>
              <a:rPr lang="en-AU" smtClean="0">
                <a:sym typeface="Gill Sans" charset="0"/>
              </a:rPr>
              <a:t>Third level</a:t>
            </a:r>
          </a:p>
          <a:p>
            <a:pPr lvl="3"/>
            <a:r>
              <a:rPr lang="en-AU" smtClean="0">
                <a:sym typeface="Gill Sans" charset="0"/>
              </a:rPr>
              <a:t>Fourth level</a:t>
            </a:r>
          </a:p>
          <a:p>
            <a:pPr lvl="4"/>
            <a:r>
              <a:rPr lang="en-AU" smtClean="0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ransition xmlns:p14="http://schemas.microsoft.com/office/powerpoint/2010/main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1080" indent="-24108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2341" indent="-200901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602" indent="-160721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5044" indent="-160721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6484" indent="-160721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5179219"/>
            <a:ext cx="7358063" cy="119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ransition xmlns:p14="http://schemas.microsoft.com/office/powerpoint/2010/main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1080" indent="-241080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2341" indent="-200901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602" indent="-160721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5044" indent="-160721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6484" indent="-160721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765DC-0F6E-B04C-91E9-30B90CCC8813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46305-27EF-EB42-8C69-9B53BE43E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0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1946673"/>
            <a:ext cx="7358063" cy="40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>
                <a:sym typeface="Arial" charset="0"/>
              </a:rPr>
              <a:t>Click to edit Master text styles</a:t>
            </a:r>
          </a:p>
          <a:p>
            <a:pPr lvl="1"/>
            <a:r>
              <a:rPr lang="en-AU" dirty="0" smtClean="0">
                <a:sym typeface="Arial" charset="0"/>
              </a:rPr>
              <a:t>Second level</a:t>
            </a:r>
          </a:p>
          <a:p>
            <a:pPr lvl="2"/>
            <a:r>
              <a:rPr lang="en-AU" dirty="0" smtClean="0">
                <a:sym typeface="Arial" charset="0"/>
              </a:rPr>
              <a:t>Third level</a:t>
            </a:r>
          </a:p>
          <a:p>
            <a:pPr lvl="3"/>
            <a:r>
              <a:rPr lang="en-AU" dirty="0" smtClean="0">
                <a:sym typeface="Arial" charset="0"/>
              </a:rPr>
              <a:t>Fourth level</a:t>
            </a:r>
          </a:p>
          <a:p>
            <a:pPr lvl="4"/>
            <a:r>
              <a:rPr lang="en-AU" dirty="0" smtClean="0">
                <a:sym typeface="Arial" charset="0"/>
              </a:rPr>
              <a:t>Fifth level</a:t>
            </a:r>
            <a:endParaRPr lang="en-US" dirty="0">
              <a:sym typeface="Arial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>
                <a:sym typeface="Arial" charset="0"/>
              </a:rPr>
              <a:t>Click to edit Master title style</a:t>
            </a:r>
            <a:endParaRPr lang="en-US" dirty="0">
              <a:sym typeface="Arial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xmlns:p14="http://schemas.microsoft.com/office/powerpoint/2010/main"/>
  <p:txStyles>
    <p:titleStyle>
      <a:lvl1pPr algn="ctr" rtl="0" eaLnBrk="1" fontAlgn="base" hangingPunct="1">
        <a:spcBef>
          <a:spcPts val="141"/>
        </a:spcBef>
        <a:spcAft>
          <a:spcPct val="0"/>
        </a:spcAft>
        <a:defRPr sz="4500">
          <a:solidFill>
            <a:srgbClr val="3366FF"/>
          </a:solidFill>
          <a:latin typeface="+mj-lt"/>
          <a:ea typeface="+mj-ea"/>
          <a:cs typeface="+mj-cs"/>
          <a:sym typeface="Arial" charset="0"/>
        </a:defRPr>
      </a:lvl1pPr>
      <a:lvl2pPr algn="ctr" rtl="0" eaLnBrk="1" fontAlgn="base" hangingPunct="1">
        <a:spcBef>
          <a:spcPts val="141"/>
        </a:spcBef>
        <a:spcAft>
          <a:spcPct val="0"/>
        </a:spcAft>
        <a:defRPr sz="4500">
          <a:solidFill>
            <a:srgbClr val="FAFF98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1" fontAlgn="base" hangingPunct="1">
        <a:spcBef>
          <a:spcPts val="141"/>
        </a:spcBef>
        <a:spcAft>
          <a:spcPct val="0"/>
        </a:spcAft>
        <a:defRPr sz="4500">
          <a:solidFill>
            <a:srgbClr val="FAFF98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1" fontAlgn="base" hangingPunct="1">
        <a:spcBef>
          <a:spcPts val="141"/>
        </a:spcBef>
        <a:spcAft>
          <a:spcPct val="0"/>
        </a:spcAft>
        <a:defRPr sz="4500">
          <a:solidFill>
            <a:srgbClr val="FAFF98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1" fontAlgn="base" hangingPunct="1">
        <a:spcBef>
          <a:spcPts val="141"/>
        </a:spcBef>
        <a:spcAft>
          <a:spcPct val="0"/>
        </a:spcAft>
        <a:defRPr sz="4500">
          <a:solidFill>
            <a:srgbClr val="FAFF98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321440" algn="ctr" rtl="0" eaLnBrk="1" fontAlgn="base" hangingPunct="1">
        <a:spcBef>
          <a:spcPts val="141"/>
        </a:spcBef>
        <a:spcAft>
          <a:spcPct val="0"/>
        </a:spcAft>
        <a:defRPr sz="4500">
          <a:solidFill>
            <a:srgbClr val="FAFF98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642882" algn="ctr" rtl="0" eaLnBrk="1" fontAlgn="base" hangingPunct="1">
        <a:spcBef>
          <a:spcPts val="141"/>
        </a:spcBef>
        <a:spcAft>
          <a:spcPct val="0"/>
        </a:spcAft>
        <a:defRPr sz="4500">
          <a:solidFill>
            <a:srgbClr val="FAFF98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964323" algn="ctr" rtl="0" eaLnBrk="1" fontAlgn="base" hangingPunct="1">
        <a:spcBef>
          <a:spcPts val="141"/>
        </a:spcBef>
        <a:spcAft>
          <a:spcPct val="0"/>
        </a:spcAft>
        <a:defRPr sz="4500">
          <a:solidFill>
            <a:srgbClr val="FAFF98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285763" algn="ctr" rtl="0" eaLnBrk="1" fontAlgn="base" hangingPunct="1">
        <a:spcBef>
          <a:spcPts val="141"/>
        </a:spcBef>
        <a:spcAft>
          <a:spcPct val="0"/>
        </a:spcAft>
        <a:defRPr sz="4500">
          <a:solidFill>
            <a:srgbClr val="FAFF98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644707" indent="-457200" algn="l" rtl="0" eaLnBrk="1" fontAlgn="base" hangingPunct="1">
        <a:spcBef>
          <a:spcPts val="141"/>
        </a:spcBef>
        <a:spcAft>
          <a:spcPct val="0"/>
        </a:spcAft>
        <a:buClrTx/>
        <a:buSzPct val="100000"/>
        <a:buFont typeface="Arial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851848" indent="-342900" algn="l" rtl="0" eaLnBrk="1" fontAlgn="base" hangingPunct="1">
        <a:spcBef>
          <a:spcPts val="141"/>
        </a:spcBef>
        <a:spcAft>
          <a:spcPct val="0"/>
        </a:spcAft>
        <a:buClrTx/>
        <a:buSzPct val="100000"/>
        <a:buFont typeface="Arial"/>
        <a:buChar char="•"/>
        <a:defRPr sz="25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07210" indent="-285750" algn="l" rtl="0" eaLnBrk="1" fontAlgn="base" hangingPunct="1">
        <a:spcBef>
          <a:spcPts val="141"/>
        </a:spcBef>
        <a:spcAft>
          <a:spcPct val="0"/>
        </a:spcAft>
        <a:buClrTx/>
        <a:buSzPct val="100000"/>
        <a:buFont typeface="Arial"/>
        <a:buChar char="•"/>
        <a:defRPr sz="17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419721" indent="-285750" algn="l" rtl="0" eaLnBrk="1" fontAlgn="base" hangingPunct="1">
        <a:spcBef>
          <a:spcPts val="141"/>
        </a:spcBef>
        <a:spcAft>
          <a:spcPct val="0"/>
        </a:spcAft>
        <a:buClrTx/>
        <a:buSzPct val="100000"/>
        <a:buFont typeface="Arial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626863" indent="-171450" algn="l" rtl="0" eaLnBrk="1" fontAlgn="base" hangingPunct="1">
        <a:spcBef>
          <a:spcPts val="141"/>
        </a:spcBef>
        <a:spcAft>
          <a:spcPct val="0"/>
        </a:spcAft>
        <a:buClrTx/>
        <a:buSzPct val="100000"/>
        <a:buFont typeface="Arial"/>
        <a:buChar char="•"/>
        <a:defRPr sz="1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061463" indent="-284609" algn="l" rtl="0" eaLnBrk="1" fontAlgn="base" hangingPunct="1">
        <a:spcBef>
          <a:spcPts val="141"/>
        </a:spcBef>
        <a:spcAft>
          <a:spcPct val="0"/>
        </a:spcAft>
        <a:buClr>
          <a:srgbClr val="F4FF7A"/>
        </a:buClr>
        <a:buSzPct val="171000"/>
        <a:buFont typeface="Arial" charset="0"/>
        <a:buChar char="•"/>
        <a:defRPr sz="1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382904" indent="-284609" algn="l" rtl="0" eaLnBrk="1" fontAlgn="base" hangingPunct="1">
        <a:spcBef>
          <a:spcPts val="141"/>
        </a:spcBef>
        <a:spcAft>
          <a:spcPct val="0"/>
        </a:spcAft>
        <a:buClr>
          <a:srgbClr val="F4FF7A"/>
        </a:buClr>
        <a:buSzPct val="171000"/>
        <a:buFont typeface="Arial" charset="0"/>
        <a:buChar char="•"/>
        <a:defRPr sz="1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2704345" indent="-284609" algn="l" rtl="0" eaLnBrk="1" fontAlgn="base" hangingPunct="1">
        <a:spcBef>
          <a:spcPts val="141"/>
        </a:spcBef>
        <a:spcAft>
          <a:spcPct val="0"/>
        </a:spcAft>
        <a:buClr>
          <a:srgbClr val="F4FF7A"/>
        </a:buClr>
        <a:buSzPct val="171000"/>
        <a:buFont typeface="Arial" charset="0"/>
        <a:buChar char="•"/>
        <a:defRPr sz="1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025786" indent="-284609" algn="l" rtl="0" eaLnBrk="1" fontAlgn="base" hangingPunct="1">
        <a:spcBef>
          <a:spcPts val="141"/>
        </a:spcBef>
        <a:spcAft>
          <a:spcPct val="0"/>
        </a:spcAft>
        <a:buClr>
          <a:srgbClr val="F4FF7A"/>
        </a:buClr>
        <a:buSzPct val="171000"/>
        <a:buFont typeface="Arial" charset="0"/>
        <a:buChar char="•"/>
        <a:defRPr sz="1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69" y="1946673"/>
            <a:ext cx="3545086" cy="40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AU" smtClean="0">
                <a:sym typeface="Gill Sans" charset="0"/>
              </a:rPr>
              <a:t>Second level</a:t>
            </a:r>
          </a:p>
          <a:p>
            <a:pPr lvl="2"/>
            <a:r>
              <a:rPr lang="en-AU" smtClean="0">
                <a:sym typeface="Gill Sans" charset="0"/>
              </a:rPr>
              <a:t>Third level</a:t>
            </a:r>
          </a:p>
          <a:p>
            <a:pPr lvl="3"/>
            <a:r>
              <a:rPr lang="en-AU" smtClean="0">
                <a:sym typeface="Gill Sans" charset="0"/>
              </a:rPr>
              <a:t>Fourth level</a:t>
            </a:r>
          </a:p>
          <a:p>
            <a:pPr lvl="4"/>
            <a:r>
              <a:rPr lang="en-AU" smtClean="0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xmlns:p14="http://schemas.microsoft.com/office/powerpoint/2010/main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34619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47131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59643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472155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784667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06108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27549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48990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070430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>
                <a:sym typeface="Gill Sans" charset="0"/>
              </a:rPr>
              <a:t>Click to edit Master title style</a:t>
            </a:r>
            <a:endParaRPr lang="en-US" dirty="0">
              <a:sym typeface="Gill Sans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1946673"/>
            <a:ext cx="7358063" cy="40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AU" dirty="0" smtClean="0">
                <a:sym typeface="Gill Sans" charset="0"/>
              </a:rPr>
              <a:t>Second level</a:t>
            </a:r>
          </a:p>
          <a:p>
            <a:pPr lvl="2"/>
            <a:r>
              <a:rPr lang="en-AU" dirty="0" smtClean="0">
                <a:sym typeface="Gill Sans" charset="0"/>
              </a:rPr>
              <a:t>Third level</a:t>
            </a:r>
          </a:p>
          <a:p>
            <a:pPr lvl="3"/>
            <a:r>
              <a:rPr lang="en-AU" dirty="0" smtClean="0">
                <a:sym typeface="Gill Sans" charset="0"/>
              </a:rPr>
              <a:t>Fourth level</a:t>
            </a:r>
          </a:p>
          <a:p>
            <a:pPr lvl="4"/>
            <a:r>
              <a:rPr lang="en-AU" dirty="0" smtClean="0">
                <a:sym typeface="Gill Sans" charset="0"/>
              </a:rPr>
              <a:t>Fifth level</a:t>
            </a:r>
            <a:endParaRPr lang="en-US" dirty="0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xmlns:p14="http://schemas.microsoft.com/office/powerpoint/2010/main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00">
          <a:solidFill>
            <a:srgbClr val="3366FF"/>
          </a:solidFill>
          <a:latin typeface="Arial"/>
          <a:ea typeface="+mj-ea"/>
          <a:cs typeface="Arial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34619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Arial"/>
          <a:ea typeface="+mn-ea"/>
          <a:cs typeface="Arial"/>
          <a:sym typeface="Gill Sans" charset="0"/>
        </a:defRPr>
      </a:lvl1pPr>
      <a:lvl2pPr marL="847131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Arial"/>
          <a:ea typeface="+mn-ea"/>
          <a:cs typeface="Arial"/>
          <a:sym typeface="Gill Sans" charset="0"/>
        </a:defRPr>
      </a:lvl2pPr>
      <a:lvl3pPr marL="1159643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Arial"/>
          <a:ea typeface="+mn-ea"/>
          <a:cs typeface="Arial"/>
          <a:sym typeface="Gill Sans" charset="0"/>
        </a:defRPr>
      </a:lvl3pPr>
      <a:lvl4pPr marL="1472155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Arial"/>
          <a:ea typeface="+mn-ea"/>
          <a:cs typeface="Arial"/>
          <a:sym typeface="Gill Sans" charset="0"/>
        </a:defRPr>
      </a:lvl4pPr>
      <a:lvl5pPr marL="1784667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Arial"/>
          <a:ea typeface="+mn-ea"/>
          <a:cs typeface="Arial"/>
          <a:sym typeface="Gill Sans" charset="0"/>
        </a:defRPr>
      </a:lvl5pPr>
      <a:lvl6pPr marL="2106108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27549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48990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070430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4970" y="1946673"/>
            <a:ext cx="2786063" cy="40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AU" smtClean="0">
                <a:sym typeface="Gill Sans" charset="0"/>
              </a:rPr>
              <a:t>Second level</a:t>
            </a:r>
          </a:p>
          <a:p>
            <a:pPr lvl="2"/>
            <a:r>
              <a:rPr lang="en-AU" smtClean="0">
                <a:sym typeface="Gill Sans" charset="0"/>
              </a:rPr>
              <a:t>Third level</a:t>
            </a:r>
          </a:p>
          <a:p>
            <a:pPr lvl="3"/>
            <a:r>
              <a:rPr lang="en-AU" smtClean="0">
                <a:sym typeface="Gill Sans" charset="0"/>
              </a:rPr>
              <a:t>Fourth level</a:t>
            </a:r>
          </a:p>
          <a:p>
            <a:pPr lvl="4"/>
            <a:r>
              <a:rPr lang="en-AU" smtClean="0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xmlns:p14="http://schemas.microsoft.com/office/powerpoint/2010/main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34619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47131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59643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472155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784667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06108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27549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48990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070430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69" y="1946673"/>
            <a:ext cx="3545086" cy="40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AU" smtClean="0">
                <a:sym typeface="Gill Sans" charset="0"/>
              </a:rPr>
              <a:t>Second level</a:t>
            </a:r>
          </a:p>
          <a:p>
            <a:pPr lvl="2"/>
            <a:r>
              <a:rPr lang="en-AU" smtClean="0">
                <a:sym typeface="Gill Sans" charset="0"/>
              </a:rPr>
              <a:t>Third level</a:t>
            </a:r>
          </a:p>
          <a:p>
            <a:pPr lvl="3"/>
            <a:r>
              <a:rPr lang="en-AU" smtClean="0">
                <a:sym typeface="Gill Sans" charset="0"/>
              </a:rPr>
              <a:t>Fourth level</a:t>
            </a:r>
          </a:p>
          <a:p>
            <a:pPr lvl="4"/>
            <a:r>
              <a:rPr lang="en-AU" smtClean="0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xmlns:p14="http://schemas.microsoft.com/office/powerpoint/2010/main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34619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47131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59643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472155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784667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06108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27549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48990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070430" indent="-347112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1946673"/>
            <a:ext cx="7358063" cy="40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AU" smtClean="0">
                <a:sym typeface="Gill Sans" charset="0"/>
              </a:rPr>
              <a:t>Second level</a:t>
            </a:r>
          </a:p>
          <a:p>
            <a:pPr lvl="2"/>
            <a:r>
              <a:rPr lang="en-AU" smtClean="0">
                <a:sym typeface="Gill Sans" charset="0"/>
              </a:rPr>
              <a:t>Third level</a:t>
            </a:r>
          </a:p>
          <a:p>
            <a:pPr lvl="3"/>
            <a:r>
              <a:rPr lang="en-AU" smtClean="0">
                <a:sym typeface="Gill Sans" charset="0"/>
              </a:rPr>
              <a:t>Fourth level</a:t>
            </a:r>
          </a:p>
          <a:p>
            <a:pPr lvl="4"/>
            <a:r>
              <a:rPr lang="en-AU" smtClean="0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 xmlns:p14="http://schemas.microsoft.com/office/powerpoint/2010/main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89308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01820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4332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6844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9356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60797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82238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03679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25120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1946673"/>
            <a:ext cx="7358063" cy="40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AU" smtClean="0">
                <a:sym typeface="Gill Sans" charset="0"/>
              </a:rPr>
              <a:t>Second level</a:t>
            </a:r>
          </a:p>
          <a:p>
            <a:pPr lvl="2"/>
            <a:r>
              <a:rPr lang="en-AU" smtClean="0">
                <a:sym typeface="Gill Sans" charset="0"/>
              </a:rPr>
              <a:t>Third level</a:t>
            </a:r>
          </a:p>
          <a:p>
            <a:pPr lvl="3"/>
            <a:r>
              <a:rPr lang="en-AU" smtClean="0">
                <a:sym typeface="Gill Sans" charset="0"/>
              </a:rPr>
              <a:t>Fourth level</a:t>
            </a:r>
          </a:p>
          <a:p>
            <a:pPr lvl="4"/>
            <a:r>
              <a:rPr lang="en-AU" smtClean="0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xmlns:p14="http://schemas.microsoft.com/office/powerpoint/2010/main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89308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01820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4332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6844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9356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60797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82238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03679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25120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70" y="178594"/>
            <a:ext cx="735806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70" y="1946673"/>
            <a:ext cx="7358063" cy="40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AU" smtClean="0">
                <a:sym typeface="Gill Sans" charset="0"/>
              </a:rPr>
              <a:t>Second level</a:t>
            </a:r>
          </a:p>
          <a:p>
            <a:pPr lvl="2"/>
            <a:r>
              <a:rPr lang="en-AU" smtClean="0">
                <a:sym typeface="Gill Sans" charset="0"/>
              </a:rPr>
              <a:t>Third level</a:t>
            </a:r>
          </a:p>
          <a:p>
            <a:pPr lvl="3"/>
            <a:r>
              <a:rPr lang="en-AU" smtClean="0">
                <a:sym typeface="Gill Sans" charset="0"/>
              </a:rPr>
              <a:t>Fourth level</a:t>
            </a:r>
          </a:p>
          <a:p>
            <a:pPr lvl="4"/>
            <a:r>
              <a:rPr lang="en-AU" smtClean="0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 xmlns:p14="http://schemas.microsoft.com/office/powerpoint/2010/main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40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88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2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76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89308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01820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4332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6844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9356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60797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82238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03679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25120" indent="-401801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Relationship Id="rId2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5661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LWS: Interaction Between the Magnetotail and the Inner Magnetosphere and the Impact of that Interaction on the Radiation Belt Environment</a:t>
            </a:r>
            <a:b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</a:br>
            <a:endParaRPr lang="en-US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546600" cy="45705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>
                <a:latin typeface="Arial"/>
                <a:cs typeface="Arial"/>
              </a:rPr>
              <a:t>Team Members:</a:t>
            </a:r>
          </a:p>
          <a:p>
            <a:r>
              <a:rPr lang="en-US" sz="1600" dirty="0" smtClean="0">
                <a:latin typeface="Arial"/>
                <a:cs typeface="Arial"/>
              </a:rPr>
              <a:t>Jacob </a:t>
            </a:r>
            <a:r>
              <a:rPr lang="en-US" sz="1600" dirty="0" err="1">
                <a:latin typeface="Arial"/>
                <a:cs typeface="Arial"/>
              </a:rPr>
              <a:t>Bortnik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UCLA</a:t>
            </a:r>
          </a:p>
          <a:p>
            <a:pPr lvl="1"/>
            <a:r>
              <a:rPr lang="en-US" sz="1400" dirty="0" smtClean="0">
                <a:latin typeface="Arial"/>
                <a:cs typeface="Arial"/>
              </a:rPr>
              <a:t>Wen </a:t>
            </a:r>
            <a:r>
              <a:rPr lang="en-US" sz="1400" dirty="0">
                <a:latin typeface="Arial"/>
                <a:cs typeface="Arial"/>
              </a:rPr>
              <a:t>Li, </a:t>
            </a:r>
            <a:r>
              <a:rPr lang="en-US" sz="1400" dirty="0" err="1">
                <a:latin typeface="Arial"/>
                <a:cs typeface="Arial"/>
              </a:rPr>
              <a:t>Binbin</a:t>
            </a:r>
            <a:r>
              <a:rPr lang="en-US" sz="1400" dirty="0">
                <a:latin typeface="Arial"/>
                <a:cs typeface="Arial"/>
              </a:rPr>
              <a:t> Ni, and Richard Thorne, </a:t>
            </a:r>
            <a:r>
              <a:rPr lang="en-US" sz="1400" dirty="0" smtClean="0">
                <a:latin typeface="Arial"/>
                <a:cs typeface="Arial"/>
              </a:rPr>
              <a:t>UCLA, </a:t>
            </a:r>
            <a:r>
              <a:rPr lang="en-US" sz="1400" dirty="0" err="1" smtClean="0">
                <a:latin typeface="Arial"/>
                <a:cs typeface="Arial"/>
              </a:rPr>
              <a:t>Vania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Jordonova</a:t>
            </a:r>
            <a:r>
              <a:rPr lang="en-US" sz="1400" dirty="0">
                <a:latin typeface="Arial"/>
                <a:cs typeface="Arial"/>
              </a:rPr>
              <a:t>, LANL</a:t>
            </a:r>
          </a:p>
          <a:p>
            <a:r>
              <a:rPr lang="en-US" sz="1600" dirty="0">
                <a:latin typeface="Arial"/>
                <a:cs typeface="Arial"/>
              </a:rPr>
              <a:t>Scot </a:t>
            </a:r>
            <a:r>
              <a:rPr lang="en-US" sz="1600" dirty="0" err="1">
                <a:latin typeface="Arial"/>
                <a:cs typeface="Arial"/>
              </a:rPr>
              <a:t>Elkington</a:t>
            </a:r>
            <a:r>
              <a:rPr lang="en-US" sz="1600" dirty="0">
                <a:latin typeface="Arial"/>
                <a:cs typeface="Arial"/>
              </a:rPr>
              <a:t>, University of </a:t>
            </a:r>
            <a:r>
              <a:rPr lang="en-US" sz="1600" dirty="0" smtClean="0">
                <a:latin typeface="Arial"/>
                <a:cs typeface="Arial"/>
              </a:rPr>
              <a:t>Colorado</a:t>
            </a:r>
          </a:p>
          <a:p>
            <a:pPr lvl="1"/>
            <a:r>
              <a:rPr lang="en-US" sz="1400" dirty="0" smtClean="0">
                <a:latin typeface="Arial"/>
                <a:cs typeface="Arial"/>
              </a:rPr>
              <a:t>Mike </a:t>
            </a:r>
            <a:r>
              <a:rPr lang="en-US" sz="1400" dirty="0">
                <a:latin typeface="Arial"/>
                <a:cs typeface="Arial"/>
              </a:rPr>
              <a:t>Wiltberger, HAO</a:t>
            </a:r>
          </a:p>
          <a:p>
            <a:r>
              <a:rPr lang="en-US" sz="1600" dirty="0">
                <a:latin typeface="Arial"/>
                <a:cs typeface="Arial"/>
              </a:rPr>
              <a:t>Janet Green, </a:t>
            </a:r>
            <a:r>
              <a:rPr lang="en-US" sz="1600" dirty="0" smtClean="0">
                <a:latin typeface="Arial"/>
                <a:cs typeface="Arial"/>
              </a:rPr>
              <a:t>NOAA</a:t>
            </a:r>
          </a:p>
          <a:p>
            <a:pPr lvl="1"/>
            <a:r>
              <a:rPr lang="en-US" sz="1400" dirty="0" smtClean="0">
                <a:latin typeface="Arial"/>
                <a:cs typeface="Arial"/>
              </a:rPr>
              <a:t>Chia</a:t>
            </a:r>
            <a:r>
              <a:rPr lang="en-US" sz="1400" dirty="0">
                <a:latin typeface="Arial"/>
                <a:cs typeface="Arial"/>
              </a:rPr>
              <a:t>-Lin Huang, </a:t>
            </a:r>
            <a:r>
              <a:rPr lang="en-US" sz="1400" dirty="0" smtClean="0">
                <a:latin typeface="Arial"/>
                <a:cs typeface="Arial"/>
              </a:rPr>
              <a:t>UNH, Janet </a:t>
            </a:r>
            <a:r>
              <a:rPr lang="en-US" sz="1400" dirty="0" err="1">
                <a:latin typeface="Arial"/>
                <a:cs typeface="Arial"/>
              </a:rPr>
              <a:t>Machol</a:t>
            </a:r>
            <a:r>
              <a:rPr lang="en-US" sz="1400" dirty="0">
                <a:latin typeface="Arial"/>
                <a:cs typeface="Arial"/>
              </a:rPr>
              <a:t> and Juan Rodriguez, NOAA</a:t>
            </a:r>
          </a:p>
          <a:p>
            <a:r>
              <a:rPr lang="en-US" sz="1600" dirty="0">
                <a:latin typeface="Arial"/>
                <a:cs typeface="Arial"/>
              </a:rPr>
              <a:t>John Lyon, Dartmouth College, [Dartmouth</a:t>
            </a:r>
            <a:r>
              <a:rPr lang="en-US" sz="1600" dirty="0" smtClean="0">
                <a:latin typeface="Arial"/>
                <a:cs typeface="Arial"/>
              </a:rPr>
              <a:t>]</a:t>
            </a:r>
            <a:endParaRPr lang="en-US" sz="1600" dirty="0">
              <a:latin typeface="Arial"/>
              <a:cs typeface="Arial"/>
            </a:endParaRPr>
          </a:p>
          <a:p>
            <a:pPr lvl="1"/>
            <a:r>
              <a:rPr lang="en-US" sz="1400" dirty="0" err="1" smtClean="0">
                <a:latin typeface="Arial"/>
                <a:cs typeface="Arial"/>
              </a:rPr>
              <a:t>Slava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Merkin</a:t>
            </a:r>
            <a:r>
              <a:rPr lang="en-US" sz="1400" dirty="0">
                <a:latin typeface="Arial"/>
                <a:cs typeface="Arial"/>
              </a:rPr>
              <a:t>, JHU/APL</a:t>
            </a:r>
          </a:p>
          <a:p>
            <a:r>
              <a:rPr lang="en-US" sz="1600" dirty="0">
                <a:latin typeface="Arial"/>
                <a:cs typeface="Arial"/>
              </a:rPr>
              <a:t>Shin Ohtani, JHU/</a:t>
            </a:r>
            <a:r>
              <a:rPr lang="en-US" sz="1600" dirty="0" smtClean="0">
                <a:latin typeface="Arial"/>
                <a:cs typeface="Arial"/>
              </a:rPr>
              <a:t>APL</a:t>
            </a:r>
          </a:p>
          <a:p>
            <a:pPr lvl="1"/>
            <a:r>
              <a:rPr lang="en-US" sz="1400" dirty="0" err="1" smtClean="0">
                <a:latin typeface="Arial"/>
                <a:cs typeface="Arial"/>
              </a:rPr>
              <a:t>Slava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Merkin</a:t>
            </a:r>
            <a:r>
              <a:rPr lang="en-US" sz="1400" dirty="0">
                <a:latin typeface="Arial"/>
                <a:cs typeface="Arial"/>
              </a:rPr>
              <a:t> and Pontus Brandt, JHU/APL</a:t>
            </a:r>
          </a:p>
          <a:p>
            <a:r>
              <a:rPr lang="en-US" sz="1600" dirty="0">
                <a:latin typeface="Arial"/>
                <a:cs typeface="Arial"/>
              </a:rPr>
              <a:t>Andrei </a:t>
            </a:r>
            <a:r>
              <a:rPr lang="en-US" sz="1600" dirty="0" err="1">
                <a:latin typeface="Arial"/>
                <a:cs typeface="Arial"/>
              </a:rPr>
              <a:t>Runov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UCLA</a:t>
            </a:r>
          </a:p>
          <a:p>
            <a:pPr lvl="1"/>
            <a:r>
              <a:rPr lang="en-US" sz="1400" dirty="0" smtClean="0">
                <a:latin typeface="Arial"/>
                <a:cs typeface="Arial"/>
              </a:rPr>
              <a:t>Christine </a:t>
            </a:r>
            <a:r>
              <a:rPr lang="en-US" sz="1400" dirty="0" err="1" smtClean="0">
                <a:latin typeface="Arial"/>
                <a:cs typeface="Arial"/>
              </a:rPr>
              <a:t>Gabrielse</a:t>
            </a:r>
            <a:r>
              <a:rPr lang="en-US" sz="1400" dirty="0" smtClean="0">
                <a:latin typeface="Arial"/>
                <a:cs typeface="Arial"/>
              </a:rPr>
              <a:t>, UCLA </a:t>
            </a:r>
            <a:r>
              <a:rPr lang="en-US" sz="1400" dirty="0">
                <a:latin typeface="Arial"/>
                <a:cs typeface="Arial"/>
              </a:rPr>
              <a:t>and Drew </a:t>
            </a:r>
            <a:r>
              <a:rPr lang="en-US" sz="1400" dirty="0" smtClean="0">
                <a:latin typeface="Arial"/>
                <a:cs typeface="Arial"/>
              </a:rPr>
              <a:t>Turner, Aerospace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Frank </a:t>
            </a:r>
            <a:r>
              <a:rPr lang="en-US" sz="1600" dirty="0">
                <a:latin typeface="Arial"/>
                <a:cs typeface="Arial"/>
              </a:rPr>
              <a:t>Toffoletto (organizer), Rice </a:t>
            </a:r>
            <a:r>
              <a:rPr lang="en-US" sz="1600" dirty="0" smtClean="0">
                <a:latin typeface="Arial"/>
                <a:cs typeface="Arial"/>
              </a:rPr>
              <a:t>University</a:t>
            </a:r>
          </a:p>
          <a:p>
            <a:pPr lvl="1"/>
            <a:r>
              <a:rPr lang="en-US" sz="1400" dirty="0" smtClean="0">
                <a:latin typeface="Arial"/>
                <a:cs typeface="Arial"/>
              </a:rPr>
              <a:t>Stan </a:t>
            </a:r>
            <a:r>
              <a:rPr lang="en-US" sz="1400" dirty="0">
                <a:latin typeface="Arial"/>
                <a:cs typeface="Arial"/>
              </a:rPr>
              <a:t>Sazykin, </a:t>
            </a:r>
            <a:r>
              <a:rPr lang="en-US" sz="1400" dirty="0" err="1">
                <a:latin typeface="Arial"/>
                <a:cs typeface="Arial"/>
              </a:rPr>
              <a:t>Jian</a:t>
            </a:r>
            <a:r>
              <a:rPr lang="en-US" sz="1400" dirty="0">
                <a:latin typeface="Arial"/>
                <a:cs typeface="Arial"/>
              </a:rPr>
              <a:t> Yang and Richard Wolf, Rice </a:t>
            </a:r>
            <a:r>
              <a:rPr lang="en-US" sz="1400" dirty="0" smtClean="0">
                <a:latin typeface="Arial"/>
                <a:cs typeface="Arial"/>
              </a:rPr>
              <a:t>University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" name="Content Placeholder 5" descr="2014Feb_LWS_Houston_red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07" b="-7007"/>
          <a:stretch/>
        </p:blipFill>
        <p:spPr>
          <a:xfrm>
            <a:off x="4714196" y="1525494"/>
            <a:ext cx="4063746" cy="2620682"/>
          </a:xfrm>
        </p:spPr>
      </p:pic>
      <p:sp>
        <p:nvSpPr>
          <p:cNvPr id="7" name="TextBox 6"/>
          <p:cNvSpPr txBox="1"/>
          <p:nvPr/>
        </p:nvSpPr>
        <p:spPr>
          <a:xfrm>
            <a:off x="5133697" y="4041588"/>
            <a:ext cx="2756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/>
              <a:t>LWS team meeting, Rice University</a:t>
            </a:r>
          </a:p>
          <a:p>
            <a:pPr algn="ctr"/>
            <a:r>
              <a:rPr lang="en-US" sz="1400" i="1" dirty="0" smtClean="0"/>
              <a:t>February 2014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46379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Background: A Paradigm Shift in our Understanding of Magnetospheric Transport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7" name="jgra51841-sup-0002-supinfo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200" y="2347913"/>
            <a:ext cx="4038600" cy="3028950"/>
          </a:xfrm>
        </p:spPr>
      </p:pic>
      <p:pic>
        <p:nvPicPr>
          <p:cNvPr id="5" name="Content Placeholder 4" descr="JaggiWolf1973-7.png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4" r="-475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63" y="5920010"/>
            <a:ext cx="4581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Traditional view of Magnetospheric </a:t>
            </a:r>
            <a:r>
              <a:rPr lang="en-US" dirty="0" smtClean="0"/>
              <a:t>Convection</a:t>
            </a:r>
          </a:p>
          <a:p>
            <a:pPr algn="ctr"/>
            <a:r>
              <a:rPr lang="en-US" dirty="0" smtClean="0"/>
              <a:t>[from</a:t>
            </a:r>
            <a:r>
              <a:rPr lang="en-US" i="1" dirty="0" smtClean="0"/>
              <a:t> </a:t>
            </a:r>
            <a:r>
              <a:rPr lang="en-US" i="1" dirty="0" err="1" smtClean="0"/>
              <a:t>Jaggi</a:t>
            </a:r>
            <a:r>
              <a:rPr lang="en-US" i="1" dirty="0" smtClean="0"/>
              <a:t> and Wolf</a:t>
            </a:r>
            <a:r>
              <a:rPr lang="en-US" dirty="0" smtClean="0"/>
              <a:t>, 1973] </a:t>
            </a: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41483" y="5523761"/>
            <a:ext cx="43263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Current view </a:t>
            </a:r>
            <a:r>
              <a:rPr lang="en-US" dirty="0"/>
              <a:t>of Magnetospheric </a:t>
            </a:r>
            <a:r>
              <a:rPr lang="en-US" dirty="0" smtClean="0"/>
              <a:t>Convection </a:t>
            </a:r>
          </a:p>
          <a:p>
            <a:pPr algn="ctr"/>
            <a:r>
              <a:rPr lang="en-US" dirty="0" smtClean="0"/>
              <a:t>[from </a:t>
            </a:r>
            <a:r>
              <a:rPr lang="en-US" i="1" dirty="0" smtClean="0"/>
              <a:t>Wiltberger et al, JGR 2015</a:t>
            </a:r>
            <a:r>
              <a:rPr lang="en-US" dirty="0" smtClean="0"/>
              <a:t>]</a:t>
            </a:r>
          </a:p>
          <a:p>
            <a:pPr algn="ctr"/>
            <a:r>
              <a:rPr lang="en-US" dirty="0" smtClean="0"/>
              <a:t>showing Bursty Bulk flows (BBFs)/</a:t>
            </a:r>
          </a:p>
          <a:p>
            <a:pPr algn="ctr"/>
            <a:r>
              <a:rPr lang="en-US" dirty="0" smtClean="0"/>
              <a:t>Dipolarization Fronts (DF)/Bubbles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29978" y="1600200"/>
            <a:ext cx="2445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quatorial </a:t>
            </a:r>
            <a:r>
              <a:rPr lang="en-US" dirty="0"/>
              <a:t>plane </a:t>
            </a:r>
            <a:r>
              <a:rPr lang="en-US" dirty="0" smtClean="0"/>
              <a:t>view </a:t>
            </a:r>
          </a:p>
          <a:p>
            <a:r>
              <a:rPr lang="en-US" dirty="0" smtClean="0"/>
              <a:t>with the </a:t>
            </a:r>
            <a:r>
              <a:rPr lang="en-US" dirty="0"/>
              <a:t>Sun to the left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803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71756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Arial"/>
                <a:cs typeface="Arial"/>
              </a:rPr>
              <a:t>Interaction Between the Magnetotail and the Inner Magnetosphere and the Impact of that Interaction on the Radiation Belt Environment</a:t>
            </a:r>
            <a:r>
              <a:rPr lang="en-US" sz="2800" dirty="0">
                <a:latin typeface="Arial"/>
                <a:cs typeface="Arial"/>
              </a:rPr>
              <a:t/>
            </a:r>
            <a:br>
              <a:rPr lang="en-US" sz="2800" dirty="0">
                <a:latin typeface="Arial"/>
                <a:cs typeface="Arial"/>
              </a:rPr>
            </a:br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90"/>
                </a:solidFill>
              </a:rPr>
              <a:t>Goals:</a:t>
            </a:r>
          </a:p>
          <a:p>
            <a:pPr marL="400050" lvl="1" indent="0">
              <a:buNone/>
            </a:pPr>
            <a:r>
              <a:rPr lang="en-US" sz="3100" dirty="0" smtClean="0"/>
              <a:t>To understand the transport and energization of plasma that originates in the tail and ends up in the inner magnetosphere.</a:t>
            </a:r>
            <a:r>
              <a:rPr lang="en-US" dirty="0" smtClean="0"/>
              <a:t> </a:t>
            </a:r>
          </a:p>
          <a:p>
            <a:pPr marL="0" lvl="0" indent="0">
              <a:buNone/>
            </a:pPr>
            <a:r>
              <a:rPr lang="en-US" dirty="0" smtClean="0">
                <a:solidFill>
                  <a:srgbClr val="000090"/>
                </a:solidFill>
              </a:rPr>
              <a:t>Science questions: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100" dirty="0" smtClean="0"/>
              <a:t>What </a:t>
            </a:r>
            <a:r>
              <a:rPr lang="en-US" sz="3100" dirty="0"/>
              <a:t>are the physical mechanisms that determine </a:t>
            </a:r>
            <a:r>
              <a:rPr lang="en-US" sz="3100" dirty="0" smtClean="0"/>
              <a:t>Bursty bulk flows/Dipolarization fronts (BBF/DF) formation </a:t>
            </a:r>
            <a:r>
              <a:rPr lang="en-US" sz="3100" dirty="0"/>
              <a:t>and evolution?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100" dirty="0"/>
              <a:t>How important are </a:t>
            </a:r>
            <a:r>
              <a:rPr lang="en-US" sz="3100" dirty="0" smtClean="0"/>
              <a:t>BBFs for </a:t>
            </a:r>
            <a:r>
              <a:rPr lang="en-US" sz="3100" dirty="0"/>
              <a:t>overall plasma transport and energization?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100" dirty="0"/>
              <a:t>What is the impact of </a:t>
            </a:r>
            <a:r>
              <a:rPr lang="en-US" sz="3100" dirty="0" smtClean="0"/>
              <a:t>BBFs on </a:t>
            </a:r>
            <a:r>
              <a:rPr lang="en-US" sz="3100" dirty="0"/>
              <a:t>the inner magnetosphere, including the ring current and radiation belts?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100" dirty="0"/>
              <a:t>How do </a:t>
            </a:r>
            <a:r>
              <a:rPr lang="en-US" sz="3100" dirty="0" smtClean="0"/>
              <a:t>BBFs interact </a:t>
            </a:r>
            <a:r>
              <a:rPr lang="en-US" sz="3100" dirty="0"/>
              <a:t>with the ionosphere</a:t>
            </a:r>
            <a:r>
              <a:rPr lang="en-US" sz="31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2178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Some Physics We’ve Learned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(Sample from 35+ Papers)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6525"/>
            <a:ext cx="8229600" cy="4009638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Global MHD provides a pretty good picture of overall effect of BBFs (Wiltberger).</a:t>
            </a:r>
          </a:p>
          <a:p>
            <a:r>
              <a:rPr lang="en-US" sz="2400" dirty="0" smtClean="0"/>
              <a:t>Better understanding on oscillations generated by BBFs (</a:t>
            </a:r>
            <a:r>
              <a:rPr lang="en-US" sz="2400" dirty="0" err="1" smtClean="0"/>
              <a:t>Runov</a:t>
            </a:r>
            <a:r>
              <a:rPr lang="en-US" sz="2400" dirty="0" smtClean="0"/>
              <a:t>).</a:t>
            </a:r>
          </a:p>
          <a:p>
            <a:r>
              <a:rPr lang="en-US" sz="2400" dirty="0" smtClean="0"/>
              <a:t>Better understanding of ion composition in BBFs (Ohtani).</a:t>
            </a:r>
          </a:p>
          <a:p>
            <a:r>
              <a:rPr lang="en-US" sz="2400" dirty="0" smtClean="0"/>
              <a:t>Better understanding of the generation of flow bursts and the applicability </a:t>
            </a:r>
            <a:r>
              <a:rPr lang="en-US" sz="2400" dirty="0"/>
              <a:t>of MHD (</a:t>
            </a:r>
            <a:r>
              <a:rPr lang="en-US" sz="2400" dirty="0" err="1"/>
              <a:t>Merkin</a:t>
            </a:r>
            <a:r>
              <a:rPr lang="en-US" sz="2400" dirty="0" smtClean="0"/>
              <a:t>).</a:t>
            </a:r>
          </a:p>
          <a:p>
            <a:r>
              <a:rPr lang="en-US" sz="2400" dirty="0"/>
              <a:t>Most ring current particles traversed the plasma sheet in BBFs </a:t>
            </a:r>
            <a:r>
              <a:rPr lang="en-US" sz="2400" dirty="0" smtClean="0"/>
              <a:t>(Yang/Toffoletto).</a:t>
            </a:r>
          </a:p>
          <a:p>
            <a:r>
              <a:rPr lang="en-US" sz="2400" dirty="0" smtClean="0"/>
              <a:t>Better understanding of the role of the solar wind on radiation belt losses (</a:t>
            </a:r>
            <a:r>
              <a:rPr lang="en-US" sz="2400" dirty="0" err="1" smtClean="0"/>
              <a:t>Bortnik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Evidence that BBFs provide seed particles for radiation-belt electrons (Turner + work in progress by </a:t>
            </a:r>
            <a:r>
              <a:rPr lang="en-US" sz="2400" dirty="0" err="1" smtClean="0"/>
              <a:t>Elkington</a:t>
            </a:r>
            <a:r>
              <a:rPr lang="en-US" sz="2400" dirty="0" smtClean="0"/>
              <a:t>, Wiltberger, </a:t>
            </a:r>
            <a:r>
              <a:rPr lang="en-US" sz="2400" dirty="0" err="1" smtClean="0"/>
              <a:t>Bortnik</a:t>
            </a:r>
            <a:r>
              <a:rPr lang="en-US" sz="2400" dirty="0" smtClean="0"/>
              <a:t>, Huang) 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25794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Lessons Learned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Practical:</a:t>
            </a:r>
          </a:p>
          <a:p>
            <a:pPr lvl="1"/>
            <a:r>
              <a:rPr lang="en-US" dirty="0" smtClean="0"/>
              <a:t>Keep in touch: Face to face meetings are better than teleconferences. Twice yearly meetings seem to work well.</a:t>
            </a:r>
          </a:p>
          <a:p>
            <a:pPr lvl="1"/>
            <a:r>
              <a:rPr lang="en-US" dirty="0" smtClean="0"/>
              <a:t>Not all things go according to plan, but when you put smart and motivated group of people together interesting and exciting science happens.</a:t>
            </a:r>
          </a:p>
          <a:p>
            <a:r>
              <a:rPr lang="en-US" dirty="0" smtClean="0"/>
              <a:t>Science: </a:t>
            </a:r>
          </a:p>
          <a:p>
            <a:pPr lvl="1"/>
            <a:r>
              <a:rPr lang="en-US" dirty="0"/>
              <a:t>We now understand a lot more about </a:t>
            </a:r>
            <a:r>
              <a:rPr lang="en-US" dirty="0" smtClean="0"/>
              <a:t>BBFs/DFs </a:t>
            </a:r>
            <a:r>
              <a:rPr lang="en-US" dirty="0"/>
              <a:t>in the plasma </a:t>
            </a:r>
            <a:r>
              <a:rPr lang="en-US" dirty="0" smtClean="0"/>
              <a:t>sheet.</a:t>
            </a:r>
          </a:p>
          <a:p>
            <a:pPr lvl="1"/>
            <a:r>
              <a:rPr lang="en-US" dirty="0" smtClean="0"/>
              <a:t>We </a:t>
            </a:r>
            <a:r>
              <a:rPr lang="en-US" dirty="0"/>
              <a:t>are beginning to get a quantitative handle on how BBFs affect storm-time ring current and energization of outer belt electrons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0754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53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1366" y="274638"/>
            <a:ext cx="7778233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Some recent highlights from the LWS team </a:t>
            </a:r>
            <a:r>
              <a:rPr lang="en-US" sz="2800" dirty="0">
                <a:solidFill>
                  <a:srgbClr val="000090"/>
                </a:solidFill>
              </a:rPr>
              <a:t>(</a:t>
            </a:r>
            <a:r>
              <a:rPr lang="en-US" sz="2800" dirty="0" smtClean="0">
                <a:solidFill>
                  <a:srgbClr val="000090"/>
                </a:solidFill>
              </a:rPr>
              <a:t>Out of ~35+ papers published) </a:t>
            </a:r>
            <a:br>
              <a:rPr lang="en-US" sz="2800" dirty="0" smtClean="0">
                <a:solidFill>
                  <a:srgbClr val="000090"/>
                </a:solidFill>
              </a:rPr>
            </a:br>
            <a:r>
              <a:rPr lang="en-US" sz="2700" dirty="0" smtClean="0">
                <a:solidFill>
                  <a:srgbClr val="FF6600"/>
                </a:solidFill>
              </a:rPr>
              <a:t>[Science question]</a:t>
            </a:r>
            <a:r>
              <a:rPr lang="en-US" sz="4000" dirty="0" smtClean="0">
                <a:solidFill>
                  <a:srgbClr val="FF6600"/>
                </a:solidFill>
              </a:rPr>
              <a:t/>
            </a:r>
            <a:br>
              <a:rPr lang="en-US" sz="4000" dirty="0" smtClean="0">
                <a:solidFill>
                  <a:srgbClr val="FF6600"/>
                </a:solidFill>
              </a:rPr>
            </a:br>
            <a:endParaRPr lang="en-US" sz="2200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1400" i="1" dirty="0" smtClean="0"/>
              <a:t>Wiltberger et al. </a:t>
            </a:r>
            <a:r>
              <a:rPr lang="en-US" sz="1400" dirty="0" smtClean="0"/>
              <a:t>[JGR 2015] found good agreement between a LFM MHD simulation and observations of dipolarization fronts </a:t>
            </a:r>
            <a:r>
              <a:rPr lang="en-US" sz="1400" dirty="0" smtClean="0">
                <a:solidFill>
                  <a:srgbClr val="FF6600"/>
                </a:solidFill>
              </a:rPr>
              <a:t>[1,2,4]</a:t>
            </a:r>
            <a:r>
              <a:rPr lang="en-US" sz="1400" dirty="0" smtClean="0"/>
              <a:t>.</a:t>
            </a:r>
          </a:p>
          <a:p>
            <a:r>
              <a:rPr lang="en-US" sz="1400" i="1" dirty="0" smtClean="0"/>
              <a:t>Yang et al. </a:t>
            </a:r>
            <a:r>
              <a:rPr lang="en-US" sz="1400" dirty="0" smtClean="0"/>
              <a:t>[JGR 2015] modeled 20 idealized geomagnetic storm main phases using the Rice Convection Model – Equilibrium (RCM-E) found that up to 60% of ring current energy comes from bubbles/dipolarization fronts </a:t>
            </a:r>
            <a:r>
              <a:rPr lang="en-US" sz="1400" dirty="0" smtClean="0">
                <a:solidFill>
                  <a:srgbClr val="FF6600"/>
                </a:solidFill>
              </a:rPr>
              <a:t>[2,3,4]</a:t>
            </a:r>
            <a:r>
              <a:rPr lang="en-US" sz="1400" dirty="0" smtClean="0"/>
              <a:t>.</a:t>
            </a:r>
          </a:p>
          <a:p>
            <a:r>
              <a:rPr lang="en-US" sz="1400" i="1" dirty="0" err="1" smtClean="0"/>
              <a:t>Runov</a:t>
            </a:r>
            <a:r>
              <a:rPr lang="en-US" sz="1400" i="1" dirty="0" smtClean="0"/>
              <a:t> et al. </a:t>
            </a:r>
            <a:r>
              <a:rPr lang="en-US" sz="1400" dirty="0" smtClean="0"/>
              <a:t>[JGR 2014] studies </a:t>
            </a:r>
            <a:r>
              <a:rPr lang="en-US" sz="1400" dirty="0"/>
              <a:t>of dipolarization front </a:t>
            </a:r>
            <a:r>
              <a:rPr lang="en-US" sz="1400" dirty="0" smtClean="0"/>
              <a:t>braking, thermodynamics </a:t>
            </a:r>
            <a:r>
              <a:rPr lang="en-US" sz="1400" dirty="0"/>
              <a:t>and interaction with the ambient plasma </a:t>
            </a:r>
            <a:r>
              <a:rPr lang="en-US" sz="1400" dirty="0" smtClean="0"/>
              <a:t>found they excited diamagnetic </a:t>
            </a:r>
            <a:r>
              <a:rPr lang="en-US" sz="1400" dirty="0"/>
              <a:t>(mirror-type) oscillations that interacts with energetic particles and </a:t>
            </a:r>
            <a:r>
              <a:rPr lang="en-US" sz="1400" dirty="0" smtClean="0"/>
              <a:t>cause </a:t>
            </a:r>
            <a:r>
              <a:rPr lang="en-US" sz="1400" dirty="0"/>
              <a:t>Pi-2-like magnetic oscillations observed on GEO and on the </a:t>
            </a:r>
            <a:r>
              <a:rPr lang="en-US" sz="1400" dirty="0" smtClean="0"/>
              <a:t>ground </a:t>
            </a:r>
            <a:r>
              <a:rPr lang="en-US" sz="1400" dirty="0" smtClean="0">
                <a:solidFill>
                  <a:srgbClr val="FF6600"/>
                </a:solidFill>
              </a:rPr>
              <a:t>[1,2,3]</a:t>
            </a:r>
            <a:r>
              <a:rPr lang="en-US" sz="1400" dirty="0" smtClean="0"/>
              <a:t>. </a:t>
            </a:r>
            <a:endParaRPr lang="en-US" sz="1400" dirty="0"/>
          </a:p>
          <a:p>
            <a:r>
              <a:rPr lang="en-US" sz="1400" i="1" dirty="0" smtClean="0"/>
              <a:t>Turner et al. </a:t>
            </a:r>
            <a:r>
              <a:rPr lang="en-US" sz="1400" dirty="0" smtClean="0"/>
              <a:t>[GRL 2015], using Van Allen Probes data, found that </a:t>
            </a:r>
            <a:r>
              <a:rPr lang="en-US" sz="1400" dirty="0"/>
              <a:t>t</a:t>
            </a:r>
            <a:r>
              <a:rPr lang="en-US" sz="1400" dirty="0" smtClean="0"/>
              <a:t>he </a:t>
            </a:r>
            <a:r>
              <a:rPr lang="en-US" sz="1400" dirty="0"/>
              <a:t>compressional waves from the braking </a:t>
            </a:r>
            <a:r>
              <a:rPr lang="en-US" sz="1400" dirty="0" smtClean="0"/>
              <a:t>dipolarization front can also </a:t>
            </a:r>
            <a:r>
              <a:rPr lang="en-US" sz="1400" dirty="0"/>
              <a:t>interact with energetic electrons in the inner magnetosphere, </a:t>
            </a:r>
            <a:r>
              <a:rPr lang="en-US" sz="1400" dirty="0" smtClean="0"/>
              <a:t>causing deep injections </a:t>
            </a:r>
            <a:r>
              <a:rPr lang="en-US" sz="1400" dirty="0" smtClean="0">
                <a:solidFill>
                  <a:srgbClr val="FF6600"/>
                </a:solidFill>
              </a:rPr>
              <a:t>[2,3]</a:t>
            </a:r>
            <a:r>
              <a:rPr lang="en-US" sz="1400" dirty="0" smtClean="0"/>
              <a:t>.</a:t>
            </a:r>
          </a:p>
          <a:p>
            <a:r>
              <a:rPr lang="en-US" sz="1400" i="1" dirty="0" smtClean="0">
                <a:solidFill>
                  <a:srgbClr val="000000"/>
                </a:solidFill>
              </a:rPr>
              <a:t>Ohtani et al. </a:t>
            </a:r>
            <a:r>
              <a:rPr lang="en-US" sz="1400" dirty="0" smtClean="0">
                <a:solidFill>
                  <a:srgbClr val="000000"/>
                </a:solidFill>
              </a:rPr>
              <a:t>[JGR 2015] performed a statistical study with Geotail/EPIC data Ion composition measurements at 9-210 </a:t>
            </a:r>
            <a:r>
              <a:rPr lang="en-US" sz="1400" dirty="0" err="1" smtClean="0">
                <a:solidFill>
                  <a:srgbClr val="000000"/>
                </a:solidFill>
              </a:rPr>
              <a:t>keV</a:t>
            </a:r>
            <a:r>
              <a:rPr lang="en-US" sz="1400" dirty="0" smtClean="0">
                <a:solidFill>
                  <a:srgbClr val="000000"/>
                </a:solidFill>
              </a:rPr>
              <a:t> and found no preferable acceleration of O</a:t>
            </a:r>
            <a:r>
              <a:rPr lang="en-US" sz="1400" baseline="30000" dirty="0" smtClean="0">
                <a:solidFill>
                  <a:srgbClr val="000000"/>
                </a:solidFill>
                <a:sym typeface="Symbol"/>
              </a:rPr>
              <a:t>+ </a:t>
            </a:r>
            <a:r>
              <a:rPr lang="en-US" sz="1400" dirty="0" smtClean="0">
                <a:solidFill>
                  <a:srgbClr val="000000"/>
                </a:solidFill>
                <a:sym typeface="Symbol"/>
              </a:rPr>
              <a:t>in</a:t>
            </a:r>
            <a:r>
              <a:rPr lang="en-US" sz="1400" baseline="30000" dirty="0" smtClean="0">
                <a:solidFill>
                  <a:srgbClr val="000000"/>
                </a:solidFill>
                <a:sym typeface="Symbol"/>
              </a:rPr>
              <a:t> </a:t>
            </a:r>
            <a:r>
              <a:rPr lang="en-US" sz="1400" dirty="0" smtClean="0"/>
              <a:t>dipolarization fronts </a:t>
            </a:r>
            <a:r>
              <a:rPr lang="en-US" sz="1400" dirty="0" smtClean="0">
                <a:solidFill>
                  <a:srgbClr val="FF6600"/>
                </a:solidFill>
              </a:rPr>
              <a:t>[2,3]</a:t>
            </a:r>
            <a:r>
              <a:rPr lang="en-US" sz="1400" dirty="0" smtClean="0"/>
              <a:t>.</a:t>
            </a:r>
          </a:p>
          <a:p>
            <a:r>
              <a:rPr lang="en-US" sz="1400" i="1" dirty="0"/>
              <a:t>Ohtani et al. </a:t>
            </a:r>
            <a:r>
              <a:rPr lang="en-US" sz="1400" dirty="0"/>
              <a:t>[submitted, JGR 2015], using a version of the Rice Convection Model, found that the ionospheric feature known as the </a:t>
            </a:r>
            <a:r>
              <a:rPr lang="en-US" sz="1400" dirty="0" err="1"/>
              <a:t>Harang</a:t>
            </a:r>
            <a:r>
              <a:rPr lang="en-US" sz="1400" dirty="0"/>
              <a:t> reversal and its associated arcs are natural consequences of the interchange stability of the steady </a:t>
            </a:r>
            <a:r>
              <a:rPr lang="en-US" sz="1400" dirty="0" smtClean="0"/>
              <a:t>magnetotail </a:t>
            </a:r>
            <a:r>
              <a:rPr lang="en-US" sz="1400" dirty="0" smtClean="0">
                <a:solidFill>
                  <a:srgbClr val="FF6600"/>
                </a:solidFill>
              </a:rPr>
              <a:t>[2,4]</a:t>
            </a:r>
            <a:r>
              <a:rPr lang="en-US" sz="1400" dirty="0" smtClean="0"/>
              <a:t>.</a:t>
            </a:r>
            <a:r>
              <a:rPr lang="en-US" sz="1400" dirty="0" smtClean="0">
                <a:effectLst/>
              </a:rPr>
              <a:t> </a:t>
            </a:r>
          </a:p>
          <a:p>
            <a:r>
              <a:rPr lang="en-US" sz="1400" i="1" dirty="0" err="1"/>
              <a:t>Merkin</a:t>
            </a:r>
            <a:r>
              <a:rPr lang="en-US" sz="1400" i="1" dirty="0"/>
              <a:t> et al. </a:t>
            </a:r>
            <a:r>
              <a:rPr lang="en-US" sz="1400" dirty="0"/>
              <a:t>[JGR 2015</a:t>
            </a:r>
            <a:r>
              <a:rPr lang="en-US" sz="1400" dirty="0" smtClean="0"/>
              <a:t>], using MHD </a:t>
            </a:r>
            <a:r>
              <a:rPr lang="en-US" sz="1400" dirty="0"/>
              <a:t>simulations </a:t>
            </a:r>
            <a:r>
              <a:rPr lang="en-US" sz="1400" dirty="0" smtClean="0"/>
              <a:t>that started from </a:t>
            </a:r>
            <a:r>
              <a:rPr lang="en-US" sz="1400" dirty="0"/>
              <a:t>2-D magnetotail equilibria with magnetic flux </a:t>
            </a:r>
            <a:r>
              <a:rPr lang="en-US" sz="1400" dirty="0" smtClean="0"/>
              <a:t>accumulation, </a:t>
            </a:r>
            <a:r>
              <a:rPr lang="en-US" sz="1400" dirty="0"/>
              <a:t>show </a:t>
            </a:r>
            <a:r>
              <a:rPr lang="en-US" sz="1400" dirty="0" smtClean="0"/>
              <a:t>the generation </a:t>
            </a:r>
            <a:r>
              <a:rPr lang="en-US" sz="1400" dirty="0"/>
              <a:t>of earthward flows and a proto-dipolarization front similarly to analogous fully kinetic simulations </a:t>
            </a:r>
            <a:r>
              <a:rPr lang="en-US" sz="1400" dirty="0" smtClean="0"/>
              <a:t>which suggests much of the physics is captured by MHD</a:t>
            </a:r>
            <a:r>
              <a:rPr lang="en-US" sz="1400" dirty="0" smtClean="0">
                <a:solidFill>
                  <a:srgbClr val="FF6600"/>
                </a:solidFill>
              </a:rPr>
              <a:t>[1,2]</a:t>
            </a:r>
            <a:r>
              <a:rPr lang="en-US" sz="1400" dirty="0" smtClean="0"/>
              <a:t>.</a:t>
            </a:r>
          </a:p>
          <a:p>
            <a:r>
              <a:rPr lang="en-US" sz="1400" dirty="0" err="1" smtClean="0"/>
              <a:t>Gao</a:t>
            </a:r>
            <a:r>
              <a:rPr lang="en-US" sz="1400" dirty="0" smtClean="0"/>
              <a:t> et al, [JGR, 2015] found </a:t>
            </a:r>
            <a:r>
              <a:rPr lang="en-US" sz="1400" dirty="0"/>
              <a:t>that the solar wind dynamic pressure and interplanetary magnetic field (IMF) </a:t>
            </a:r>
            <a:r>
              <a:rPr lang="en-US" sz="1400" dirty="0" err="1"/>
              <a:t>B</a:t>
            </a:r>
            <a:r>
              <a:rPr lang="en-US" sz="1400" baseline="-25000" dirty="0" err="1"/>
              <a:t>z</a:t>
            </a:r>
            <a:r>
              <a:rPr lang="en-US" sz="1400" dirty="0"/>
              <a:t> play key roles in causing the relativistic electron flux </a:t>
            </a:r>
            <a:r>
              <a:rPr lang="en-US" sz="1400" dirty="0" smtClean="0"/>
              <a:t>dropouts </a:t>
            </a:r>
            <a:r>
              <a:rPr lang="en-US" sz="1400" dirty="0" smtClean="0">
                <a:solidFill>
                  <a:srgbClr val="FF6600"/>
                </a:solidFill>
              </a:rPr>
              <a:t>[3]</a:t>
            </a:r>
            <a:r>
              <a:rPr lang="en-US" sz="1400" dirty="0" smtClean="0"/>
              <a:t>.</a:t>
            </a:r>
          </a:p>
          <a:p>
            <a:r>
              <a:rPr lang="en-US" sz="1400" dirty="0" err="1" smtClean="0"/>
              <a:t>Elkington</a:t>
            </a:r>
            <a:r>
              <a:rPr lang="en-US" sz="1400" dirty="0" smtClean="0"/>
              <a:t>, Wiltberger and </a:t>
            </a:r>
            <a:r>
              <a:rPr lang="en-US" sz="1400" dirty="0" err="1" smtClean="0"/>
              <a:t>Bortnik</a:t>
            </a:r>
            <a:r>
              <a:rPr lang="en-US" sz="1400" dirty="0" smtClean="0"/>
              <a:t>  [in progress] are working on energetic particle transport in LFM MHD fields and dipolarization fronts and the impact on EMIC/Chorus wave growth </a:t>
            </a:r>
            <a:r>
              <a:rPr lang="en-US" sz="1400" dirty="0" smtClean="0">
                <a:solidFill>
                  <a:srgbClr val="FF6600"/>
                </a:solidFill>
              </a:rPr>
              <a:t>[2,3]</a:t>
            </a:r>
            <a:r>
              <a:rPr lang="en-US" sz="14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sz="1400" dirty="0" smtClean="0"/>
              <a:t>Huang et al [in progress] is working looking at the </a:t>
            </a:r>
            <a:r>
              <a:rPr lang="en-US" sz="1400" dirty="0"/>
              <a:t>plasma sheet </a:t>
            </a:r>
            <a:r>
              <a:rPr lang="en-US" sz="1400" dirty="0" smtClean="0"/>
              <a:t>seed particle injections on </a:t>
            </a:r>
            <a:r>
              <a:rPr lang="en-US" sz="1400" dirty="0"/>
              <a:t>radiation belt dynamics by analyzing Van Allen Probes </a:t>
            </a:r>
            <a:r>
              <a:rPr lang="en-US" sz="1400" dirty="0" smtClean="0"/>
              <a:t>data </a:t>
            </a:r>
            <a:r>
              <a:rPr lang="en-US" sz="1400" dirty="0" smtClean="0">
                <a:solidFill>
                  <a:srgbClr val="FF6600"/>
                </a:solidFill>
              </a:rPr>
              <a:t>[3]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82177" y="6381981"/>
            <a:ext cx="8936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1: formation and evolution; 2: transport and energization; 3: ring current and rad. belts; 4: ionosphere</a:t>
            </a:r>
            <a:endParaRPr lang="en-US" sz="1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01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hys144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copy 4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4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copy 6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6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 &amp; Bullets copy 7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7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383B3E"/>
      </a:accent1>
      <a:accent2>
        <a:srgbClr val="333399"/>
      </a:accent2>
      <a:accent3>
        <a:srgbClr val="AAAAAA"/>
      </a:accent3>
      <a:accent4>
        <a:srgbClr val="DADADA"/>
      </a:accent4>
      <a:accent5>
        <a:srgbClr val="AEAFA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&amp; Bullets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 copy 1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copy 2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2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phys144.thmx</Template>
  <TotalTime>470</TotalTime>
  <Words>983</Words>
  <Application>Microsoft Macintosh PowerPoint</Application>
  <PresentationFormat>On-screen Show (4:3)</PresentationFormat>
  <Paragraphs>64</Paragraphs>
  <Slides>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18</vt:i4>
      </vt:variant>
      <vt:variant>
        <vt:lpstr>Slide Titles</vt:lpstr>
      </vt:variant>
      <vt:variant>
        <vt:i4>7</vt:i4>
      </vt:variant>
    </vt:vector>
  </HeadingPairs>
  <TitlesOfParts>
    <vt:vector size="25" baseType="lpstr">
      <vt:lpstr>phys144</vt:lpstr>
      <vt:lpstr>Title &amp; Bullets</vt:lpstr>
      <vt:lpstr>Title &amp; Bullets - Left</vt:lpstr>
      <vt:lpstr>Title &amp; Bullets - 2 Column</vt:lpstr>
      <vt:lpstr>Title &amp; Bullets - Right</vt:lpstr>
      <vt:lpstr>Title, Bullets &amp; Photo</vt:lpstr>
      <vt:lpstr>Title &amp; Bullets copy</vt:lpstr>
      <vt:lpstr>Title &amp; Bullets copy 1</vt:lpstr>
      <vt:lpstr>Title &amp; Bullets copy 2</vt:lpstr>
      <vt:lpstr>Photo - Horizontal Reflection</vt:lpstr>
      <vt:lpstr>Title &amp; Bullets copy 4</vt:lpstr>
      <vt:lpstr>Photo - Vertical</vt:lpstr>
      <vt:lpstr>Title &amp; Bullets copy 6</vt:lpstr>
      <vt:lpstr>Title &amp; Bullets copy 7</vt:lpstr>
      <vt:lpstr>Bullets</vt:lpstr>
      <vt:lpstr>Photo - Vertical Reflection</vt:lpstr>
      <vt:lpstr>Photo - Horizontal</vt:lpstr>
      <vt:lpstr>Office Theme</vt:lpstr>
      <vt:lpstr>LWS: Interaction Between the Magnetotail and the Inner Magnetosphere and the Impact of that Interaction on the Radiation Belt Environment </vt:lpstr>
      <vt:lpstr>Background: A Paradigm Shift in our Understanding of Magnetospheric Transport</vt:lpstr>
      <vt:lpstr>Interaction Between the Magnetotail and the Inner Magnetosphere and the Impact of that Interaction on the Radiation Belt Environment </vt:lpstr>
      <vt:lpstr>Some Physics We’ve Learned (Sample from 35+ Papers)</vt:lpstr>
      <vt:lpstr>Lessons Learned</vt:lpstr>
      <vt:lpstr>Backup Slide</vt:lpstr>
      <vt:lpstr>Some recent highlights from the LWS team (Out of ~35+ papers published)  [Science question] </vt:lpstr>
    </vt:vector>
  </TitlesOfParts>
  <Company>Rice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LWS - Magnetotail-Inner Magnetosphere Focused Science Team</dc:title>
  <dc:creator>Frank Toffoletto</dc:creator>
  <cp:lastModifiedBy>Frank Toffoletto</cp:lastModifiedBy>
  <cp:revision>72</cp:revision>
  <cp:lastPrinted>2015-12-04T23:14:08Z</cp:lastPrinted>
  <dcterms:created xsi:type="dcterms:W3CDTF">2015-12-04T15:25:16Z</dcterms:created>
  <dcterms:modified xsi:type="dcterms:W3CDTF">2015-12-08T22:45:00Z</dcterms:modified>
</cp:coreProperties>
</file>