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734"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FA0A56-F3A1-4BE8-A407-E4963358D65D}"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04C73-CC76-4DD3-916E-F01052799B25}" type="slidenum">
              <a:rPr lang="en-US" smtClean="0"/>
              <a:t>‹#›</a:t>
            </a:fld>
            <a:endParaRPr lang="en-US"/>
          </a:p>
        </p:txBody>
      </p:sp>
    </p:spTree>
    <p:extLst>
      <p:ext uri="{BB962C8B-B14F-4D97-AF65-F5344CB8AC3E}">
        <p14:creationId xmlns:p14="http://schemas.microsoft.com/office/powerpoint/2010/main" val="41144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A0A56-F3A1-4BE8-A407-E4963358D65D}"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04C73-CC76-4DD3-916E-F01052799B25}" type="slidenum">
              <a:rPr lang="en-US" smtClean="0"/>
              <a:t>‹#›</a:t>
            </a:fld>
            <a:endParaRPr lang="en-US"/>
          </a:p>
        </p:txBody>
      </p:sp>
    </p:spTree>
    <p:extLst>
      <p:ext uri="{BB962C8B-B14F-4D97-AF65-F5344CB8AC3E}">
        <p14:creationId xmlns:p14="http://schemas.microsoft.com/office/powerpoint/2010/main" val="3958767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A0A56-F3A1-4BE8-A407-E4963358D65D}"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04C73-CC76-4DD3-916E-F01052799B25}" type="slidenum">
              <a:rPr lang="en-US" smtClean="0"/>
              <a:t>‹#›</a:t>
            </a:fld>
            <a:endParaRPr lang="en-US"/>
          </a:p>
        </p:txBody>
      </p:sp>
    </p:spTree>
    <p:extLst>
      <p:ext uri="{BB962C8B-B14F-4D97-AF65-F5344CB8AC3E}">
        <p14:creationId xmlns:p14="http://schemas.microsoft.com/office/powerpoint/2010/main" val="381361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FA0A56-F3A1-4BE8-A407-E4963358D65D}"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04C73-CC76-4DD3-916E-F01052799B25}" type="slidenum">
              <a:rPr lang="en-US" smtClean="0"/>
              <a:t>‹#›</a:t>
            </a:fld>
            <a:endParaRPr lang="en-US"/>
          </a:p>
        </p:txBody>
      </p:sp>
    </p:spTree>
    <p:extLst>
      <p:ext uri="{BB962C8B-B14F-4D97-AF65-F5344CB8AC3E}">
        <p14:creationId xmlns:p14="http://schemas.microsoft.com/office/powerpoint/2010/main" val="1927432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A0A56-F3A1-4BE8-A407-E4963358D65D}" type="datetimeFigureOut">
              <a:rPr lang="en-US" smtClean="0"/>
              <a:t>12/14/2015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B04C73-CC76-4DD3-916E-F01052799B25}" type="slidenum">
              <a:rPr lang="en-US" smtClean="0"/>
              <a:t>‹#›</a:t>
            </a:fld>
            <a:endParaRPr lang="en-US"/>
          </a:p>
        </p:txBody>
      </p:sp>
    </p:spTree>
    <p:extLst>
      <p:ext uri="{BB962C8B-B14F-4D97-AF65-F5344CB8AC3E}">
        <p14:creationId xmlns:p14="http://schemas.microsoft.com/office/powerpoint/2010/main" val="302964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FA0A56-F3A1-4BE8-A407-E4963358D65D}"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04C73-CC76-4DD3-916E-F01052799B25}" type="slidenum">
              <a:rPr lang="en-US" smtClean="0"/>
              <a:t>‹#›</a:t>
            </a:fld>
            <a:endParaRPr lang="en-US"/>
          </a:p>
        </p:txBody>
      </p:sp>
    </p:spTree>
    <p:extLst>
      <p:ext uri="{BB962C8B-B14F-4D97-AF65-F5344CB8AC3E}">
        <p14:creationId xmlns:p14="http://schemas.microsoft.com/office/powerpoint/2010/main" val="2177808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FA0A56-F3A1-4BE8-A407-E4963358D65D}" type="datetimeFigureOut">
              <a:rPr lang="en-US" smtClean="0"/>
              <a:t>12/14/2015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B04C73-CC76-4DD3-916E-F01052799B25}" type="slidenum">
              <a:rPr lang="en-US" smtClean="0"/>
              <a:t>‹#›</a:t>
            </a:fld>
            <a:endParaRPr lang="en-US"/>
          </a:p>
        </p:txBody>
      </p:sp>
    </p:spTree>
    <p:extLst>
      <p:ext uri="{BB962C8B-B14F-4D97-AF65-F5344CB8AC3E}">
        <p14:creationId xmlns:p14="http://schemas.microsoft.com/office/powerpoint/2010/main" val="267431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FA0A56-F3A1-4BE8-A407-E4963358D65D}" type="datetimeFigureOut">
              <a:rPr lang="en-US" smtClean="0"/>
              <a:t>12/14/2015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B04C73-CC76-4DD3-916E-F01052799B25}" type="slidenum">
              <a:rPr lang="en-US" smtClean="0"/>
              <a:t>‹#›</a:t>
            </a:fld>
            <a:endParaRPr lang="en-US"/>
          </a:p>
        </p:txBody>
      </p:sp>
    </p:spTree>
    <p:extLst>
      <p:ext uri="{BB962C8B-B14F-4D97-AF65-F5344CB8AC3E}">
        <p14:creationId xmlns:p14="http://schemas.microsoft.com/office/powerpoint/2010/main" val="372758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A0A56-F3A1-4BE8-A407-E4963358D65D}" type="datetimeFigureOut">
              <a:rPr lang="en-US" smtClean="0"/>
              <a:t>12/14/2015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B04C73-CC76-4DD3-916E-F01052799B25}" type="slidenum">
              <a:rPr lang="en-US" smtClean="0"/>
              <a:t>‹#›</a:t>
            </a:fld>
            <a:endParaRPr lang="en-US"/>
          </a:p>
        </p:txBody>
      </p:sp>
    </p:spTree>
    <p:extLst>
      <p:ext uri="{BB962C8B-B14F-4D97-AF65-F5344CB8AC3E}">
        <p14:creationId xmlns:p14="http://schemas.microsoft.com/office/powerpoint/2010/main" val="482918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A0A56-F3A1-4BE8-A407-E4963358D65D}"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04C73-CC76-4DD3-916E-F01052799B25}" type="slidenum">
              <a:rPr lang="en-US" smtClean="0"/>
              <a:t>‹#›</a:t>
            </a:fld>
            <a:endParaRPr lang="en-US"/>
          </a:p>
        </p:txBody>
      </p:sp>
    </p:spTree>
    <p:extLst>
      <p:ext uri="{BB962C8B-B14F-4D97-AF65-F5344CB8AC3E}">
        <p14:creationId xmlns:p14="http://schemas.microsoft.com/office/powerpoint/2010/main" val="425534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A0A56-F3A1-4BE8-A407-E4963358D65D}" type="datetimeFigureOut">
              <a:rPr lang="en-US" smtClean="0"/>
              <a:t>12/14/2015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B04C73-CC76-4DD3-916E-F01052799B25}" type="slidenum">
              <a:rPr lang="en-US" smtClean="0"/>
              <a:t>‹#›</a:t>
            </a:fld>
            <a:endParaRPr lang="en-US"/>
          </a:p>
        </p:txBody>
      </p:sp>
    </p:spTree>
    <p:extLst>
      <p:ext uri="{BB962C8B-B14F-4D97-AF65-F5344CB8AC3E}">
        <p14:creationId xmlns:p14="http://schemas.microsoft.com/office/powerpoint/2010/main" val="334443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A0A56-F3A1-4BE8-A407-E4963358D65D}" type="datetimeFigureOut">
              <a:rPr lang="en-US" smtClean="0"/>
              <a:t>12/14/2015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B04C73-CC76-4DD3-916E-F01052799B25}" type="slidenum">
              <a:rPr lang="en-US" smtClean="0"/>
              <a:t>‹#›</a:t>
            </a:fld>
            <a:endParaRPr lang="en-US"/>
          </a:p>
        </p:txBody>
      </p:sp>
    </p:spTree>
    <p:extLst>
      <p:ext uri="{BB962C8B-B14F-4D97-AF65-F5344CB8AC3E}">
        <p14:creationId xmlns:p14="http://schemas.microsoft.com/office/powerpoint/2010/main" val="58905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8153400" cy="1904999"/>
          </a:xfrm>
        </p:spPr>
        <p:txBody>
          <a:bodyPr>
            <a:noAutofit/>
          </a:bodyPr>
          <a:lstStyle/>
          <a:p>
            <a:r>
              <a:rPr lang="en-US" dirty="0" smtClean="0"/>
              <a:t>Team Report</a:t>
            </a:r>
            <a:br>
              <a:rPr lang="en-US" dirty="0" smtClean="0"/>
            </a:br>
            <a:r>
              <a:rPr lang="en-US" dirty="0" smtClean="0"/>
              <a:t>Flare Dynamics in the Lower Solar Atmosphere</a:t>
            </a:r>
            <a:endParaRPr lang="en-US" dirty="0"/>
          </a:p>
        </p:txBody>
      </p:sp>
      <p:sp>
        <p:nvSpPr>
          <p:cNvPr id="3" name="Subtitle 2"/>
          <p:cNvSpPr>
            <a:spLocks noGrp="1"/>
          </p:cNvSpPr>
          <p:nvPr>
            <p:ph type="subTitle" idx="1"/>
          </p:nvPr>
        </p:nvSpPr>
        <p:spPr>
          <a:xfrm>
            <a:off x="762000" y="2590800"/>
            <a:ext cx="7696200" cy="3733800"/>
          </a:xfrm>
        </p:spPr>
        <p:txBody>
          <a:bodyPr>
            <a:normAutofit/>
          </a:bodyPr>
          <a:lstStyle/>
          <a:p>
            <a:pPr algn="l"/>
            <a:r>
              <a:rPr lang="en-US" sz="2800" b="1" dirty="0" smtClean="0"/>
              <a:t>Joel Allred (NASA GSFC) --Team 1</a:t>
            </a:r>
          </a:p>
          <a:p>
            <a:pPr algn="l"/>
            <a:r>
              <a:rPr lang="en-US" sz="2800" b="1" dirty="0" smtClean="0"/>
              <a:t>Phil Judge (HAO) &amp; Lucia </a:t>
            </a:r>
            <a:r>
              <a:rPr lang="en-US" sz="2800" b="1" dirty="0" err="1" smtClean="0"/>
              <a:t>Kleint</a:t>
            </a:r>
            <a:r>
              <a:rPr lang="en-US" sz="2800" b="1" dirty="0"/>
              <a:t> </a:t>
            </a:r>
            <a:endParaRPr lang="en-US" sz="2800" b="1" dirty="0" smtClean="0"/>
          </a:p>
          <a:p>
            <a:pPr algn="l"/>
            <a:r>
              <a:rPr lang="en-US" sz="2800" b="1" dirty="0" smtClean="0"/>
              <a:t>                                  (Original PI)-- Team 2 </a:t>
            </a:r>
          </a:p>
          <a:p>
            <a:pPr algn="l"/>
            <a:r>
              <a:rPr lang="en-US" sz="2800" b="1" dirty="0" smtClean="0"/>
              <a:t>Alexander </a:t>
            </a:r>
            <a:r>
              <a:rPr lang="en-US" sz="2800" b="1" dirty="0" err="1" smtClean="0"/>
              <a:t>Kosovichev</a:t>
            </a:r>
            <a:r>
              <a:rPr lang="en-US" sz="2800" b="1" dirty="0" smtClean="0"/>
              <a:t> (NJIT/Stanford) –Team 3</a:t>
            </a:r>
          </a:p>
          <a:p>
            <a:pPr algn="l"/>
            <a:r>
              <a:rPr lang="en-US" sz="2800" b="1" dirty="0" smtClean="0"/>
              <a:t>Chang Liu (NJIT)--Team 4</a:t>
            </a:r>
          </a:p>
          <a:p>
            <a:pPr algn="l"/>
            <a:r>
              <a:rPr lang="en-US" sz="2800" b="1" dirty="0" err="1" smtClean="0"/>
              <a:t>Vahe</a:t>
            </a:r>
            <a:r>
              <a:rPr lang="en-US" sz="2800" b="1" dirty="0" smtClean="0"/>
              <a:t> </a:t>
            </a:r>
            <a:r>
              <a:rPr lang="en-US" sz="2800" b="1" dirty="0" err="1" smtClean="0"/>
              <a:t>Petrosian</a:t>
            </a:r>
            <a:r>
              <a:rPr lang="en-US" sz="2800" b="1" dirty="0" smtClean="0"/>
              <a:t> (Stanford)-- Team 5</a:t>
            </a:r>
          </a:p>
          <a:p>
            <a:pPr algn="l"/>
            <a:r>
              <a:rPr lang="en-US" sz="2800" b="1" dirty="0" err="1" smtClean="0"/>
              <a:t>Haimin</a:t>
            </a:r>
            <a:r>
              <a:rPr lang="en-US" sz="2800" b="1" dirty="0" smtClean="0"/>
              <a:t> Wang (</a:t>
            </a:r>
            <a:r>
              <a:rPr lang="en-US" sz="2800" b="1" smtClean="0"/>
              <a:t>NJIT)-- </a:t>
            </a:r>
            <a:r>
              <a:rPr lang="en-US" sz="2800" b="1" dirty="0" smtClean="0"/>
              <a:t>Team 6</a:t>
            </a:r>
            <a:endParaRPr lang="en-US" sz="2800" b="1" dirty="0"/>
          </a:p>
        </p:txBody>
      </p:sp>
    </p:spTree>
    <p:extLst>
      <p:ext uri="{BB962C8B-B14F-4D97-AF65-F5344CB8AC3E}">
        <p14:creationId xmlns:p14="http://schemas.microsoft.com/office/powerpoint/2010/main" val="1151457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Main collaborative results</a:t>
            </a:r>
            <a:endParaRPr lang="en-US" sz="36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a:t>
            </a:r>
            <a:r>
              <a:rPr lang="en-US" dirty="0" smtClean="0"/>
              <a:t>eams 2 and 5 on RADYN simulations that match very well with observations of spectral line profiles;</a:t>
            </a:r>
          </a:p>
          <a:p>
            <a:pPr marL="0" indent="0">
              <a:buNone/>
            </a:pPr>
            <a:r>
              <a:rPr lang="en-US" dirty="0"/>
              <a:t>T</a:t>
            </a:r>
            <a:r>
              <a:rPr lang="en-US" dirty="0" smtClean="0"/>
              <a:t>eams 2, 4, 6 on IRIS and magnetic field data analysis, discovered  new flare topologies and emission patterns;</a:t>
            </a:r>
          </a:p>
          <a:p>
            <a:pPr marL="0" indent="0">
              <a:buNone/>
            </a:pPr>
            <a:r>
              <a:rPr lang="en-US" dirty="0"/>
              <a:t>T</a:t>
            </a:r>
            <a:r>
              <a:rPr lang="en-US" dirty="0" smtClean="0"/>
              <a:t>eams 1 and 6 on the discovery and understanding of negative flares; </a:t>
            </a:r>
          </a:p>
          <a:p>
            <a:pPr marL="0" indent="0">
              <a:buNone/>
            </a:pPr>
            <a:r>
              <a:rPr lang="en-US" dirty="0" smtClean="0"/>
              <a:t>Teams 3 and 5 on thick-target modeling;</a:t>
            </a:r>
          </a:p>
          <a:p>
            <a:pPr marL="0" indent="0">
              <a:buNone/>
            </a:pPr>
            <a:r>
              <a:rPr lang="en-US" dirty="0" smtClean="0"/>
              <a:t>Teams 3, 4, 6 on analysis and gained basic understanding of </a:t>
            </a:r>
            <a:r>
              <a:rPr lang="en-US" dirty="0" err="1" smtClean="0"/>
              <a:t>sunquakes</a:t>
            </a:r>
            <a:r>
              <a:rPr lang="en-US" dirty="0" smtClean="0"/>
              <a:t>;</a:t>
            </a:r>
          </a:p>
          <a:p>
            <a:pPr marL="0" indent="0">
              <a:buNone/>
            </a:pPr>
            <a:r>
              <a:rPr lang="en-US" dirty="0" smtClean="0"/>
              <a:t>Teams 1 and 5 on the combination of Stanford flare code with hydrodynamic code successfully  </a:t>
            </a:r>
          </a:p>
          <a:p>
            <a:pPr marL="0" indent="0">
              <a:buNone/>
            </a:pPr>
            <a:endParaRPr lang="en-US" dirty="0"/>
          </a:p>
        </p:txBody>
      </p:sp>
    </p:spTree>
    <p:extLst>
      <p:ext uri="{BB962C8B-B14F-4D97-AF65-F5344CB8AC3E}">
        <p14:creationId xmlns:p14="http://schemas.microsoft.com/office/powerpoint/2010/main" val="3282562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results: publications, presentations, awards…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Over 50 refereed journal publications, almost all in high-impact journals such as </a:t>
            </a:r>
            <a:r>
              <a:rPr lang="en-US" dirty="0" err="1" smtClean="0"/>
              <a:t>ApJ</a:t>
            </a:r>
            <a:r>
              <a:rPr lang="en-US" dirty="0" smtClean="0"/>
              <a:t>,  one paper  in Nature Communications; similar number presentations were made in domestic and international conferences</a:t>
            </a:r>
          </a:p>
          <a:p>
            <a:r>
              <a:rPr lang="en-US" dirty="0" smtClean="0"/>
              <a:t>Involving 6 Ph.D. students, and around 10 junior researchers</a:t>
            </a:r>
          </a:p>
          <a:p>
            <a:r>
              <a:rPr lang="en-US" dirty="0" smtClean="0"/>
              <a:t>Regular team meetings with active participations from all teams </a:t>
            </a:r>
          </a:p>
          <a:p>
            <a:r>
              <a:rPr lang="en-US" dirty="0" smtClean="0"/>
              <a:t>Obtained several well observed events from multi-observatories and wavelengths, including most advanced data from BBSO 1.6m telescope, newly upgraded EOVSA,  and most recent solar mission IRIS</a:t>
            </a:r>
            <a:endParaRPr lang="en-US" dirty="0"/>
          </a:p>
        </p:txBody>
      </p:sp>
    </p:spTree>
    <p:extLst>
      <p:ext uri="{BB962C8B-B14F-4D97-AF65-F5344CB8AC3E}">
        <p14:creationId xmlns:p14="http://schemas.microsoft.com/office/powerpoint/2010/main" val="3373734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lessons learned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With joint observational and modeling effort we gained fundamental understanding and made discoveries related to the lower atmospheric dynamics of flares. All team goals have been either fully or most fulfilled;</a:t>
            </a:r>
          </a:p>
          <a:p>
            <a:pPr marL="0" indent="0">
              <a:buNone/>
            </a:pPr>
            <a:r>
              <a:rPr lang="en-US" dirty="0" smtClean="0"/>
              <a:t>The education/training is an important part of the process.  We had very good experience in involving different team members of Ph.D. Thesis committee; </a:t>
            </a:r>
          </a:p>
          <a:p>
            <a:pPr marL="0" indent="0">
              <a:buNone/>
            </a:pPr>
            <a:r>
              <a:rPr lang="en-US" dirty="0" smtClean="0"/>
              <a:t>Selecting team observational events that have comprehensive coverage ensured success in data analysis and modeling.</a:t>
            </a:r>
            <a:endParaRPr lang="en-US" dirty="0"/>
          </a:p>
        </p:txBody>
      </p:sp>
    </p:spTree>
    <p:extLst>
      <p:ext uri="{BB962C8B-B14F-4D97-AF65-F5344CB8AC3E}">
        <p14:creationId xmlns:p14="http://schemas.microsoft.com/office/powerpoint/2010/main" val="1778508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achieved the team goal?</a:t>
            </a:r>
            <a:endParaRPr lang="en-US" dirty="0"/>
          </a:p>
        </p:txBody>
      </p:sp>
      <p:sp>
        <p:nvSpPr>
          <p:cNvPr id="3" name="Content Placeholder 2"/>
          <p:cNvSpPr>
            <a:spLocks noGrp="1"/>
          </p:cNvSpPr>
          <p:nvPr>
            <p:ph idx="1"/>
          </p:nvPr>
        </p:nvSpPr>
        <p:spPr>
          <a:xfrm>
            <a:off x="457200" y="1981200"/>
            <a:ext cx="8229600" cy="4144963"/>
          </a:xfrm>
        </p:spPr>
        <p:txBody>
          <a:bodyPr>
            <a:normAutofit fontScale="70000" lnSpcReduction="20000"/>
          </a:bodyPr>
          <a:lstStyle/>
          <a:p>
            <a:r>
              <a:rPr lang="en-US" dirty="0" smtClean="0"/>
              <a:t>Progress in understanding the transport of energy and momentum into the interior from the solar atmosphere (sunquakes) during flares.---</a:t>
            </a:r>
            <a:r>
              <a:rPr lang="en-US" dirty="0" smtClean="0">
                <a:solidFill>
                  <a:srgbClr val="FF0000"/>
                </a:solidFill>
              </a:rPr>
              <a:t>mostly, however, explanations to sunquakes are not unique</a:t>
            </a:r>
          </a:p>
          <a:p>
            <a:endParaRPr lang="en-US" dirty="0" smtClean="0"/>
          </a:p>
          <a:p>
            <a:r>
              <a:rPr lang="en-US" dirty="0" smtClean="0"/>
              <a:t>Progress in understanding high-energy phenomena in the impulsive phase of a flare.—</a:t>
            </a:r>
            <a:r>
              <a:rPr lang="en-US" dirty="0" smtClean="0">
                <a:solidFill>
                  <a:srgbClr val="FF0000"/>
                </a:solidFill>
              </a:rPr>
              <a:t>yes</a:t>
            </a:r>
          </a:p>
          <a:p>
            <a:endParaRPr lang="en-US" dirty="0" smtClean="0"/>
          </a:p>
          <a:p>
            <a:r>
              <a:rPr lang="en-US" dirty="0" smtClean="0"/>
              <a:t>Extensions of the </a:t>
            </a:r>
            <a:r>
              <a:rPr lang="en-US" dirty="0" err="1" smtClean="0"/>
              <a:t>photospheric</a:t>
            </a:r>
            <a:r>
              <a:rPr lang="en-US" dirty="0" smtClean="0"/>
              <a:t> field changes from the line-of-sight field to the full vector field. –</a:t>
            </a:r>
            <a:r>
              <a:rPr lang="en-US" dirty="0" smtClean="0">
                <a:solidFill>
                  <a:srgbClr val="FF0000"/>
                </a:solidFill>
              </a:rPr>
              <a:t>yes</a:t>
            </a:r>
          </a:p>
          <a:p>
            <a:endParaRPr lang="en-US" dirty="0" smtClean="0"/>
          </a:p>
          <a:p>
            <a:r>
              <a:rPr lang="en-US" dirty="0" smtClean="0"/>
              <a:t>Progress in revising the standard thick-target model of the flare impulsive phase.–</a:t>
            </a:r>
            <a:r>
              <a:rPr lang="en-US" dirty="0" smtClean="0">
                <a:solidFill>
                  <a:srgbClr val="FF0000"/>
                </a:solidFill>
              </a:rPr>
              <a:t>  </a:t>
            </a:r>
            <a:r>
              <a:rPr lang="en-US" dirty="0">
                <a:solidFill>
                  <a:srgbClr val="FF0000"/>
                </a:solidFill>
              </a:rPr>
              <a:t>considerable progress and more on the way</a:t>
            </a:r>
          </a:p>
        </p:txBody>
      </p:sp>
    </p:spTree>
    <p:extLst>
      <p:ext uri="{BB962C8B-B14F-4D97-AF65-F5344CB8AC3E}">
        <p14:creationId xmlns:p14="http://schemas.microsoft.com/office/powerpoint/2010/main" val="1756262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381000"/>
            <a:ext cx="5998309" cy="369332"/>
          </a:xfrm>
          <a:prstGeom prst="rect">
            <a:avLst/>
          </a:prstGeom>
          <a:noFill/>
        </p:spPr>
        <p:txBody>
          <a:bodyPr wrap="none" rtlCol="0">
            <a:spAutoFit/>
          </a:bodyPr>
          <a:lstStyle/>
          <a:p>
            <a:r>
              <a:rPr lang="en-US" dirty="0" smtClean="0">
                <a:solidFill>
                  <a:prstClr val="black"/>
                </a:solidFill>
              </a:rPr>
              <a:t>Example of Most Advanced Flare Observation as a Team Event</a:t>
            </a:r>
            <a:endParaRPr lang="en-US" dirty="0">
              <a:solidFill>
                <a:prstClr val="black"/>
              </a:solidFill>
            </a:endParaRPr>
          </a:p>
        </p:txBody>
      </p:sp>
      <p:pic>
        <p:nvPicPr>
          <p:cNvPr id="2" name="movie_20150622_Har100.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47800" y="914400"/>
            <a:ext cx="6415087" cy="5412494"/>
          </a:xfrm>
          <a:prstGeom prst="rect">
            <a:avLst/>
          </a:prstGeom>
        </p:spPr>
      </p:pic>
    </p:spTree>
    <p:extLst>
      <p:ext uri="{BB962C8B-B14F-4D97-AF65-F5344CB8AC3E}">
        <p14:creationId xmlns:p14="http://schemas.microsoft.com/office/powerpoint/2010/main" val="81321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418</Words>
  <Application>Microsoft Office PowerPoint</Application>
  <PresentationFormat>On-screen Show (4:3)</PresentationFormat>
  <Paragraphs>33</Paragraphs>
  <Slides>6</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Team Report Flare Dynamics in the Lower Solar Atmosphere</vt:lpstr>
      <vt:lpstr>Main collaborative results</vt:lpstr>
      <vt:lpstr>Key results: publications, presentations, awards…</vt:lpstr>
      <vt:lpstr>Summary and lessons learned</vt:lpstr>
      <vt:lpstr>Have you achieved the team goal?</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Report Flare Dynamics in the Lower Solar Atmosphere</dc:title>
  <dc:creator>Haimin</dc:creator>
  <cp:lastModifiedBy>Haimin</cp:lastModifiedBy>
  <cp:revision>15</cp:revision>
  <cp:lastPrinted>2015-12-03T16:22:48Z</cp:lastPrinted>
  <dcterms:created xsi:type="dcterms:W3CDTF">2015-12-02T14:01:12Z</dcterms:created>
  <dcterms:modified xsi:type="dcterms:W3CDTF">2015-12-14T06:14:45Z</dcterms:modified>
</cp:coreProperties>
</file>