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sldIdLst>
    <p:sldId id="692" r:id="rId2"/>
    <p:sldId id="688" r:id="rId3"/>
    <p:sldId id="689" r:id="rId4"/>
    <p:sldId id="694" r:id="rId5"/>
    <p:sldId id="693" r:id="rId6"/>
  </p:sldIdLst>
  <p:sldSz cx="10080625" cy="7559675"/>
  <p:notesSz cx="6881813" cy="9296400"/>
  <p:defaultTextStyle>
    <a:defPPr>
      <a:defRPr lang="en-GB"/>
    </a:defPPr>
    <a:lvl1pPr algn="l" defTabSz="4544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38505" indent="-284036" algn="l" defTabSz="4544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36138" indent="-227234" algn="l" defTabSz="4544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590609" indent="-227234" algn="l" defTabSz="4544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45066" indent="-227234" algn="l" defTabSz="4544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72281" algn="l" defTabSz="908914" rtl="0" eaLnBrk="1" latinLnBrk="0" hangingPunct="1">
      <a:defRPr kern="1200">
        <a:solidFill>
          <a:schemeClr val="tx1"/>
        </a:solidFill>
        <a:latin typeface="Arial" charset="0"/>
        <a:ea typeface="Microsoft YaHei" charset="-122"/>
        <a:cs typeface="+mn-cs"/>
      </a:defRPr>
    </a:lvl6pPr>
    <a:lvl7pPr marL="2726753" algn="l" defTabSz="908914" rtl="0" eaLnBrk="1" latinLnBrk="0" hangingPunct="1">
      <a:defRPr kern="1200">
        <a:solidFill>
          <a:schemeClr val="tx1"/>
        </a:solidFill>
        <a:latin typeface="Arial" charset="0"/>
        <a:ea typeface="Microsoft YaHei" charset="-122"/>
        <a:cs typeface="+mn-cs"/>
      </a:defRPr>
    </a:lvl7pPr>
    <a:lvl8pPr marL="3181212" algn="l" defTabSz="908914" rtl="0" eaLnBrk="1" latinLnBrk="0" hangingPunct="1">
      <a:defRPr kern="1200">
        <a:solidFill>
          <a:schemeClr val="tx1"/>
        </a:solidFill>
        <a:latin typeface="Arial" charset="0"/>
        <a:ea typeface="Microsoft YaHei" charset="-122"/>
        <a:cs typeface="+mn-cs"/>
      </a:defRPr>
    </a:lvl8pPr>
    <a:lvl9pPr marL="3635683" algn="l" defTabSz="908914"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19" autoAdjust="0"/>
    <p:restoredTop sz="97342" autoAdjust="0"/>
  </p:normalViewPr>
  <p:slideViewPr>
    <p:cSldViewPr>
      <p:cViewPr>
        <p:scale>
          <a:sx n="40" d="100"/>
          <a:sy n="40" d="100"/>
        </p:scale>
        <p:origin x="-420" y="-148"/>
      </p:cViewPr>
      <p:guideLst>
        <p:guide orient="horz" pos="2161"/>
        <p:guide pos="2880"/>
      </p:guideLst>
    </p:cSldViewPr>
  </p:slideViewPr>
  <p:outlineViewPr>
    <p:cViewPr varScale="1">
      <p:scale>
        <a:sx n="170" d="200"/>
        <a:sy n="170" d="200"/>
      </p:scale>
      <p:origin x="544"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80" d="100"/>
          <a:sy n="80" d="100"/>
        </p:scale>
        <p:origin x="-524" y="1544"/>
      </p:cViewPr>
      <p:guideLst>
        <p:guide orient="horz" pos="2662"/>
        <p:guide pos="19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17600" y="706438"/>
            <a:ext cx="4645025" cy="3484562"/>
          </a:xfrm>
          <a:prstGeom prst="rect">
            <a:avLst/>
          </a:prstGeom>
          <a:noFill/>
          <a:ln w="9525">
            <a:noFill/>
            <a:round/>
            <a:headEnd/>
            <a:tailEnd/>
          </a:ln>
          <a:effectLst/>
        </p:spPr>
      </p:sp>
      <p:sp>
        <p:nvSpPr>
          <p:cNvPr id="2050" name="Rectangle 2"/>
          <p:cNvSpPr>
            <a:spLocks noGrp="1" noChangeArrowheads="1"/>
          </p:cNvSpPr>
          <p:nvPr>
            <p:ph type="body"/>
          </p:nvPr>
        </p:nvSpPr>
        <p:spPr bwMode="auto">
          <a:xfrm>
            <a:off x="688744" y="4414911"/>
            <a:ext cx="5504326" cy="418161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2985492" cy="46364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656794" algn="l"/>
                <a:tab pos="1313589" algn="l"/>
                <a:tab pos="1970383" algn="l"/>
                <a:tab pos="2627178" algn="l"/>
              </a:tabLst>
              <a:defRPr sz="1300">
                <a:solidFill>
                  <a:srgbClr val="000000"/>
                </a:solidFill>
                <a:latin typeface="Times New Roman" pitchFamily="16" charset="0"/>
              </a:defRPr>
            </a:lvl1pPr>
          </a:lstStyle>
          <a:p>
            <a:endParaRPr lang="en-US"/>
          </a:p>
        </p:txBody>
      </p:sp>
      <p:sp>
        <p:nvSpPr>
          <p:cNvPr id="2052" name="Rectangle 4"/>
          <p:cNvSpPr>
            <a:spLocks noGrp="1" noChangeArrowheads="1"/>
          </p:cNvSpPr>
          <p:nvPr>
            <p:ph type="dt"/>
          </p:nvPr>
        </p:nvSpPr>
        <p:spPr bwMode="auto">
          <a:xfrm>
            <a:off x="3894916" y="0"/>
            <a:ext cx="2985492" cy="46364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656794" algn="l"/>
                <a:tab pos="1313589" algn="l"/>
                <a:tab pos="1970383" algn="l"/>
                <a:tab pos="2627178" algn="l"/>
              </a:tabLst>
              <a:defRPr sz="13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0" y="8831287"/>
            <a:ext cx="2985492" cy="46364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656794" algn="l"/>
                <a:tab pos="1313589" algn="l"/>
                <a:tab pos="1970383" algn="l"/>
                <a:tab pos="2627178" algn="l"/>
              </a:tabLst>
              <a:defRPr sz="13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3894916" y="8831287"/>
            <a:ext cx="2985492" cy="46364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656794" algn="l"/>
                <a:tab pos="1313589" algn="l"/>
                <a:tab pos="1970383" algn="l"/>
                <a:tab pos="2627178" algn="l"/>
              </a:tabLst>
              <a:defRPr sz="1300">
                <a:solidFill>
                  <a:srgbClr val="000000"/>
                </a:solidFill>
                <a:latin typeface="Times New Roman" pitchFamily="16" charset="0"/>
              </a:defRPr>
            </a:lvl1pPr>
          </a:lstStyle>
          <a:p>
            <a:fld id="{2C67FA96-7963-4BD9-A3D2-0B0475206BAD}" type="slidenum">
              <a:rPr lang="en-US"/>
              <a:pPr/>
              <a:t>‹#›</a:t>
            </a:fld>
            <a:endParaRPr lang="en-US"/>
          </a:p>
        </p:txBody>
      </p:sp>
    </p:spTree>
    <p:extLst>
      <p:ext uri="{BB962C8B-B14F-4D97-AF65-F5344CB8AC3E}">
        <p14:creationId xmlns:p14="http://schemas.microsoft.com/office/powerpoint/2010/main" val="2383619440"/>
      </p:ext>
    </p:extLst>
  </p:cSld>
  <p:clrMap bg1="lt1" tx1="dk1" bg2="lt2" tx2="dk2" accent1="accent1" accent2="accent2" accent3="accent3" accent4="accent4" accent5="accent5" accent6="accent6" hlink="hlink" folHlink="folHlink"/>
  <p:notesStyle>
    <a:lvl1pPr algn="l" defTabSz="45445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38505" indent="-284036" algn="l" defTabSz="45445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36138" indent="-227234" algn="l" defTabSz="45445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0609" indent="-227234" algn="l" defTabSz="45445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45066" indent="-227234" algn="l" defTabSz="45445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72281" algn="l" defTabSz="908914" rtl="0" eaLnBrk="1" latinLnBrk="0" hangingPunct="1">
      <a:defRPr sz="1200" kern="1200">
        <a:solidFill>
          <a:schemeClr val="tx1"/>
        </a:solidFill>
        <a:latin typeface="+mn-lt"/>
        <a:ea typeface="+mn-ea"/>
        <a:cs typeface="+mn-cs"/>
      </a:defRPr>
    </a:lvl6pPr>
    <a:lvl7pPr marL="2726753" algn="l" defTabSz="908914" rtl="0" eaLnBrk="1" latinLnBrk="0" hangingPunct="1">
      <a:defRPr sz="1200" kern="1200">
        <a:solidFill>
          <a:schemeClr val="tx1"/>
        </a:solidFill>
        <a:latin typeface="+mn-lt"/>
        <a:ea typeface="+mn-ea"/>
        <a:cs typeface="+mn-cs"/>
      </a:defRPr>
    </a:lvl7pPr>
    <a:lvl8pPr marL="3181212" algn="l" defTabSz="908914" rtl="0" eaLnBrk="1" latinLnBrk="0" hangingPunct="1">
      <a:defRPr sz="1200" kern="1200">
        <a:solidFill>
          <a:schemeClr val="tx1"/>
        </a:solidFill>
        <a:latin typeface="+mn-lt"/>
        <a:ea typeface="+mn-ea"/>
        <a:cs typeface="+mn-cs"/>
      </a:defRPr>
    </a:lvl8pPr>
    <a:lvl9pPr marL="3635683" algn="l" defTabSz="9089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29C853C-639C-4680-B8C0-6D827F053ED3}" type="slidenum">
              <a:rPr lang="en-US" smtClean="0"/>
              <a:t>1</a:t>
            </a:fld>
            <a:endParaRPr lang="en-US"/>
          </a:p>
        </p:txBody>
      </p:sp>
    </p:spTree>
    <p:extLst>
      <p:ext uri="{BB962C8B-B14F-4D97-AF65-F5344CB8AC3E}">
        <p14:creationId xmlns:p14="http://schemas.microsoft.com/office/powerpoint/2010/main" val="117300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19188" y="696913"/>
            <a:ext cx="4646612" cy="3486150"/>
          </a:xfrm>
          <a:prstGeom prst="rect">
            <a:avLst/>
          </a:prstGeom>
        </p:spPr>
        <p:txBody>
          <a:bodyPr lIns="92444" tIns="46222" rIns="92444" bIns="46222"/>
          <a:lstStyle/>
          <a:p>
            <a:pPr lvl="0"/>
            <a:endParaRPr/>
          </a:p>
        </p:txBody>
      </p:sp>
      <p:sp>
        <p:nvSpPr>
          <p:cNvPr id="77" name="Shape 77"/>
          <p:cNvSpPr>
            <a:spLocks noGrp="1"/>
          </p:cNvSpPr>
          <p:nvPr>
            <p:ph type="body" sz="quarter" idx="1"/>
          </p:nvPr>
        </p:nvSpPr>
        <p:spPr>
          <a:prstGeom prst="rect">
            <a:avLst/>
          </a:prstGeom>
        </p:spPr>
        <p:txBody>
          <a:bodyPr/>
          <a:lstStyle/>
          <a:p>
            <a:pPr lvl="0">
              <a:defRPr sz="1800"/>
            </a:pP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19188" y="696913"/>
            <a:ext cx="4646612" cy="3486150"/>
          </a:xfrm>
          <a:prstGeom prst="rect">
            <a:avLst/>
          </a:prstGeom>
        </p:spPr>
        <p:txBody>
          <a:bodyPr lIns="92444" tIns="46222" rIns="92444" bIns="46222"/>
          <a:lstStyle/>
          <a:p>
            <a:pPr lvl="0"/>
            <a:endParaRPr/>
          </a:p>
        </p:txBody>
      </p:sp>
      <p:sp>
        <p:nvSpPr>
          <p:cNvPr id="77" name="Shape 77"/>
          <p:cNvSpPr>
            <a:spLocks noGrp="1"/>
          </p:cNvSpPr>
          <p:nvPr>
            <p:ph type="body" sz="quarter" idx="1"/>
          </p:nvPr>
        </p:nvSpPr>
        <p:spPr>
          <a:prstGeom prst="rect">
            <a:avLst/>
          </a:prstGeom>
        </p:spPr>
        <p:txBody>
          <a:bodyPr/>
          <a:lstStyle/>
          <a:p>
            <a:pPr lvl="0">
              <a:defRPr sz="1800"/>
            </a:pPr>
            <a:endParaRPr sz="1400" dirty="0"/>
          </a:p>
        </p:txBody>
      </p:sp>
      <p:sp>
        <p:nvSpPr>
          <p:cNvPr id="3" name="Rectangle 2"/>
          <p:cNvSpPr/>
          <p:nvPr/>
        </p:nvSpPr>
        <p:spPr>
          <a:xfrm>
            <a:off x="917575" y="4402717"/>
            <a:ext cx="5428986" cy="4658381"/>
          </a:xfrm>
          <a:prstGeom prst="rect">
            <a:avLst/>
          </a:prstGeom>
        </p:spPr>
        <p:txBody>
          <a:bodyPr wrap="square" lIns="92446" tIns="46223" rIns="92446" bIns="46223">
            <a:spAutoFit/>
          </a:bodyPr>
          <a:lstStyle/>
          <a:p>
            <a:r>
              <a:rPr lang="en-US" sz="1100" dirty="0"/>
              <a:t>Years ago, the study of the Sun-Earth connection was edgy stuff.  Big Thinkers held the planet and the star to be a system, and new ideas emerged from the synthesis and a new discipline “</a:t>
            </a:r>
            <a:r>
              <a:rPr lang="en-US" sz="1100" dirty="0" err="1"/>
              <a:t>Heliophysics</a:t>
            </a:r>
            <a:r>
              <a:rPr lang="en-US" sz="1100" dirty="0"/>
              <a:t>”.</a:t>
            </a:r>
          </a:p>
          <a:p>
            <a:r>
              <a:rPr lang="en-US" sz="1100" dirty="0"/>
              <a:t>Now we know that they weren’t thinking big enough.  Like Earth, every world in the solar system is connected to its star.  From the surface chemistry of Mercury, to the tattered atmosphere of Mars, to the flowing ices of Pluto, the fingerprints of solar activity may be found in all corners of the heliosphere.</a:t>
            </a:r>
          </a:p>
          <a:p>
            <a:r>
              <a:rPr lang="en-US" sz="1100" dirty="0"/>
              <a:t>In pop culture, people trace the “seven degrees of separation” between themselves and actor Kevin Bacon.  Earth is connected much more closely to alien worlds.  The central role of the Sun puts us just </a:t>
            </a:r>
            <a:r>
              <a:rPr lang="en-US" sz="1100" i="1" dirty="0"/>
              <a:t>one</a:t>
            </a:r>
            <a:r>
              <a:rPr lang="en-US" sz="1100" dirty="0"/>
              <a:t> degree of separation away from scores of planets, dwarf planets, moons, asteroids and comets throughout the solar system.  This proximity tells us something important: what we learn about those strange places, we also learn about ourselves. </a:t>
            </a:r>
          </a:p>
          <a:p>
            <a:r>
              <a:rPr lang="en-US" sz="1100" dirty="0"/>
              <a:t>The connectedness of things is the subject of this book: “Active Stars, their </a:t>
            </a:r>
            <a:r>
              <a:rPr lang="en-US" sz="1100" dirty="0" err="1"/>
              <a:t>Astropheres</a:t>
            </a:r>
            <a:r>
              <a:rPr lang="en-US" sz="1100" dirty="0"/>
              <a:t>, and Impacts on Planetary Environments”.  In 13 graduate-level chapters, experts lay out new ideas about how stars carve out a place in the galaxy to shape their own solar systems.  The chapters touch on subjects ranging from magnetic reconnection and </a:t>
            </a:r>
            <a:r>
              <a:rPr lang="en-US" sz="1100" dirty="0" err="1"/>
              <a:t>magnetohydrodynamics</a:t>
            </a:r>
            <a:r>
              <a:rPr lang="en-US" sz="1100" dirty="0"/>
              <a:t> to climate and </a:t>
            </a:r>
            <a:r>
              <a:rPr lang="en-US" sz="1100" dirty="0" err="1"/>
              <a:t>aeronomy</a:t>
            </a:r>
            <a:r>
              <a:rPr lang="en-US" sz="1100" dirty="0"/>
              <a:t>.   It may be one of the most interdisciplinary textbooks ever written — at least in the physical sciences.</a:t>
            </a:r>
          </a:p>
          <a:p>
            <a:r>
              <a:rPr lang="en-US" sz="1100" dirty="0"/>
              <a:t>Indeed, the themes laid out in this text are so interdisciplinary that their proper synthesis requires more than one book.  This 4</a:t>
            </a:r>
            <a:r>
              <a:rPr lang="en-US" sz="1100" baseline="30000" dirty="0"/>
              <a:t>th</a:t>
            </a:r>
            <a:r>
              <a:rPr lang="en-US" sz="1100" dirty="0"/>
              <a:t> volume of the </a:t>
            </a:r>
            <a:r>
              <a:rPr lang="en-US" sz="1100" dirty="0" err="1"/>
              <a:t>Heliophysics</a:t>
            </a:r>
            <a:r>
              <a:rPr lang="en-US" sz="1100" dirty="0"/>
              <a:t> series implicitly makes the case for a new research discipline: comparative </a:t>
            </a:r>
            <a:r>
              <a:rPr lang="en-US" sz="1100" dirty="0" err="1"/>
              <a:t>heliophysics</a:t>
            </a:r>
            <a:r>
              <a:rPr lang="en-US" sz="1100" dirty="0"/>
              <a:t>. As humans and their robots spread throughout the solar system, we will need this kind of interdisciplinary brain trust to understand the places we visit and to anticipate the dangers. What is the weather like on Titan today?  How will a solar storm affect the ices of Europe? Is it safe to land on that comet?  </a:t>
            </a:r>
          </a:p>
          <a:p>
            <a:r>
              <a:rPr lang="en-US" sz="1100" dirty="0"/>
              <a:t>These questions cannot be answered in “splendid isolation.”  Indeed, there really is no such thing … under the Sun.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19188" y="696913"/>
            <a:ext cx="4646612" cy="3486150"/>
          </a:xfrm>
          <a:prstGeom prst="rect">
            <a:avLst/>
          </a:prstGeom>
        </p:spPr>
        <p:txBody>
          <a:bodyPr lIns="92444" tIns="46222" rIns="92444" bIns="46222"/>
          <a:lstStyle/>
          <a:p>
            <a:pPr lvl="0"/>
            <a:endParaRPr/>
          </a:p>
        </p:txBody>
      </p:sp>
      <p:sp>
        <p:nvSpPr>
          <p:cNvPr id="77" name="Shape 77"/>
          <p:cNvSpPr>
            <a:spLocks noGrp="1"/>
          </p:cNvSpPr>
          <p:nvPr>
            <p:ph type="body" sz="quarter" idx="1"/>
          </p:nvPr>
        </p:nvSpPr>
        <p:spPr>
          <a:prstGeom prst="rect">
            <a:avLst/>
          </a:prstGeom>
        </p:spPr>
        <p:txBody>
          <a:bodyPr/>
          <a:lstStyle/>
          <a:p>
            <a:pPr lvl="0">
              <a:defRPr sz="1800"/>
            </a:pPr>
            <a:endParaRPr sz="1400" dirty="0"/>
          </a:p>
        </p:txBody>
      </p:sp>
      <p:sp>
        <p:nvSpPr>
          <p:cNvPr id="3" name="Rectangle 2"/>
          <p:cNvSpPr/>
          <p:nvPr/>
        </p:nvSpPr>
        <p:spPr>
          <a:xfrm>
            <a:off x="917575" y="4402717"/>
            <a:ext cx="5428986" cy="4658381"/>
          </a:xfrm>
          <a:prstGeom prst="rect">
            <a:avLst/>
          </a:prstGeom>
        </p:spPr>
        <p:txBody>
          <a:bodyPr wrap="square" lIns="92446" tIns="46223" rIns="92446" bIns="46223">
            <a:spAutoFit/>
          </a:bodyPr>
          <a:lstStyle/>
          <a:p>
            <a:r>
              <a:rPr lang="en-US" sz="1100" dirty="0"/>
              <a:t>Years ago, the study of the Sun-Earth connection was edgy stuff.  Big Thinkers held the planet and the star to be a system, and new ideas emerged from the synthesis and a new discipline “</a:t>
            </a:r>
            <a:r>
              <a:rPr lang="en-US" sz="1100" dirty="0" err="1"/>
              <a:t>Heliophysics</a:t>
            </a:r>
            <a:r>
              <a:rPr lang="en-US" sz="1100" dirty="0"/>
              <a:t>”.</a:t>
            </a:r>
          </a:p>
          <a:p>
            <a:r>
              <a:rPr lang="en-US" sz="1100" dirty="0"/>
              <a:t>Now we know that they weren’t thinking big enough.  Like Earth, every world in the solar system is connected to its star.  From the surface chemistry of Mercury, to the tattered atmosphere of Mars, to the flowing ices of Pluto, the fingerprints of solar activity may be found in all corners of the heliosphere.</a:t>
            </a:r>
          </a:p>
          <a:p>
            <a:r>
              <a:rPr lang="en-US" sz="1100" dirty="0"/>
              <a:t>In pop culture, people trace the “seven degrees of separation” between themselves and actor Kevin Bacon.  Earth is connected much more closely to alien worlds.  The central role of the Sun puts us just </a:t>
            </a:r>
            <a:r>
              <a:rPr lang="en-US" sz="1100" i="1" dirty="0"/>
              <a:t>one</a:t>
            </a:r>
            <a:r>
              <a:rPr lang="en-US" sz="1100" dirty="0"/>
              <a:t> degree of separation away from scores of planets, dwarf planets, moons, asteroids and comets throughout the solar system.  This proximity tells us something important: what we learn about those strange places, we also learn about ourselves. </a:t>
            </a:r>
          </a:p>
          <a:p>
            <a:r>
              <a:rPr lang="en-US" sz="1100" dirty="0"/>
              <a:t>The connectedness of things is the subject of this book: “Active Stars, their </a:t>
            </a:r>
            <a:r>
              <a:rPr lang="en-US" sz="1100" dirty="0" err="1"/>
              <a:t>Astropheres</a:t>
            </a:r>
            <a:r>
              <a:rPr lang="en-US" sz="1100" dirty="0"/>
              <a:t>, and Impacts on Planetary Environments”.  In 13 graduate-level chapters, experts lay out new ideas about how stars carve out a place in the galaxy to shape their own solar systems.  The chapters touch on subjects ranging from magnetic reconnection and </a:t>
            </a:r>
            <a:r>
              <a:rPr lang="en-US" sz="1100" dirty="0" err="1"/>
              <a:t>magnetohydrodynamics</a:t>
            </a:r>
            <a:r>
              <a:rPr lang="en-US" sz="1100" dirty="0"/>
              <a:t> to climate and </a:t>
            </a:r>
            <a:r>
              <a:rPr lang="en-US" sz="1100" dirty="0" err="1"/>
              <a:t>aeronomy</a:t>
            </a:r>
            <a:r>
              <a:rPr lang="en-US" sz="1100" dirty="0"/>
              <a:t>.   It may be one of the most interdisciplinary textbooks ever written — at least in the physical sciences.</a:t>
            </a:r>
          </a:p>
          <a:p>
            <a:r>
              <a:rPr lang="en-US" sz="1100" dirty="0"/>
              <a:t>Indeed, the themes laid out in this text are so interdisciplinary that their proper synthesis requires more than one book.  This 4</a:t>
            </a:r>
            <a:r>
              <a:rPr lang="en-US" sz="1100" baseline="30000" dirty="0"/>
              <a:t>th</a:t>
            </a:r>
            <a:r>
              <a:rPr lang="en-US" sz="1100" dirty="0"/>
              <a:t> volume of the </a:t>
            </a:r>
            <a:r>
              <a:rPr lang="en-US" sz="1100" dirty="0" err="1"/>
              <a:t>Heliophysics</a:t>
            </a:r>
            <a:r>
              <a:rPr lang="en-US" sz="1100" dirty="0"/>
              <a:t> series implicitly makes the case for a new research discipline: comparative </a:t>
            </a:r>
            <a:r>
              <a:rPr lang="en-US" sz="1100" dirty="0" err="1"/>
              <a:t>heliophysics</a:t>
            </a:r>
            <a:r>
              <a:rPr lang="en-US" sz="1100" dirty="0"/>
              <a:t>. As humans and their robots spread throughout the solar system, we will need this kind of interdisciplinary brain trust to understand the places we visit and to anticipate the dangers. What is the weather like on Titan today?  How will a solar storm affect the ices of Europe? Is it safe to land on that comet?  </a:t>
            </a:r>
          </a:p>
          <a:p>
            <a:r>
              <a:rPr lang="en-US" sz="1100" dirty="0"/>
              <a:t>These questions cannot be answered in “splendid isolation.”  Indeed, there really is no such thing … under the Sun.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2"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4458" indent="0" algn="ctr">
              <a:buNone/>
              <a:defRPr/>
            </a:lvl2pPr>
            <a:lvl3pPr marL="908914" indent="0" algn="ctr">
              <a:buNone/>
              <a:defRPr/>
            </a:lvl3pPr>
            <a:lvl4pPr marL="1363381" indent="0" algn="ctr">
              <a:buNone/>
              <a:defRPr/>
            </a:lvl4pPr>
            <a:lvl5pPr marL="1817838" indent="0" algn="ctr">
              <a:buNone/>
              <a:defRPr/>
            </a:lvl5pPr>
            <a:lvl6pPr marL="2272281" indent="0" algn="ctr">
              <a:buNone/>
              <a:defRPr/>
            </a:lvl6pPr>
            <a:lvl7pPr marL="2726753" indent="0" algn="ctr">
              <a:buNone/>
              <a:defRPr/>
            </a:lvl7pPr>
            <a:lvl8pPr marL="3181212" indent="0" algn="ctr">
              <a:buNone/>
              <a:defRPr/>
            </a:lvl8pPr>
            <a:lvl9pPr marL="3635683"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7BC902F-F4DF-4B2F-A3C8-74D34985D6A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C3548E7-AC38-4F14-B421-1EC48FCA05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98"/>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98"/>
            <a:ext cx="6650038"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76A71AA-7C43-4498-9F27-30309463AAF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8"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43" y="6886575"/>
            <a:ext cx="2346325" cy="519113"/>
          </a:xfrm>
        </p:spPr>
        <p:txBody>
          <a:bodyPr/>
          <a:lstStyle>
            <a:lvl1pPr>
              <a:defRPr/>
            </a:lvl1pPr>
          </a:lstStyle>
          <a:p>
            <a:endParaRPr lang="en-US"/>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US"/>
          </a:p>
        </p:txBody>
      </p:sp>
      <p:sp>
        <p:nvSpPr>
          <p:cNvPr id="5" name="Slide Number Placeholder 4"/>
          <p:cNvSpPr>
            <a:spLocks noGrp="1"/>
          </p:cNvSpPr>
          <p:nvPr>
            <p:ph type="sldNum" idx="12"/>
          </p:nvPr>
        </p:nvSpPr>
        <p:spPr>
          <a:xfrm>
            <a:off x="7227893" y="6886575"/>
            <a:ext cx="2346325" cy="519113"/>
          </a:xfrm>
        </p:spPr>
        <p:txBody>
          <a:bodyPr/>
          <a:lstStyle>
            <a:lvl1pPr>
              <a:defRPr/>
            </a:lvl1pPr>
          </a:lstStyle>
          <a:p>
            <a:fld id="{00B0005A-CED9-4D86-95B8-7A7CD8EE75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xfrm>
            <a:off x="936066" y="194395"/>
            <a:ext cx="8202509" cy="1893519"/>
          </a:xfrm>
          <a:prstGeom prst="rect">
            <a:avLst/>
          </a:prstGeom>
        </p:spPr>
        <p:txBody>
          <a:bodyPr lIns="24840" tIns="24840" rIns="24840" bIns="24840"/>
          <a:lstStyle>
            <a:lvl1pPr defTabSz="391025">
              <a:defRPr sz="5800">
                <a:solidFill>
                  <a:srgbClr val="FFFFFF"/>
                </a:solidFill>
                <a:uFillTx/>
                <a:latin typeface="+mj-lt"/>
                <a:ea typeface="+mj-ea"/>
                <a:cs typeface="+mj-cs"/>
                <a:sym typeface="Gill Sans"/>
              </a:defRPr>
            </a:lvl1pPr>
          </a:lstStyle>
          <a:p>
            <a:pPr lvl="0">
              <a:defRPr sz="1800">
                <a:solidFill>
                  <a:srgbClr val="000000"/>
                </a:solidFill>
              </a:defRPr>
            </a:pPr>
            <a:r>
              <a:rPr sz="5800">
                <a:solidFill>
                  <a:srgbClr val="FFFFFF"/>
                </a:solidFill>
              </a:rPr>
              <a:t>Title Text</a:t>
            </a:r>
          </a:p>
        </p:txBody>
      </p:sp>
    </p:spTree>
    <p:extLst>
      <p:ext uri="{BB962C8B-B14F-4D97-AF65-F5344CB8AC3E}">
        <p14:creationId xmlns:p14="http://schemas.microsoft.com/office/powerpoint/2010/main" val="24464682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56E1691-7116-430B-9807-2A6CFA4F9F3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6" y="4857823"/>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6" y="3203575"/>
            <a:ext cx="8567738" cy="1654175"/>
          </a:xfrm>
        </p:spPr>
        <p:txBody>
          <a:bodyPr anchor="b"/>
          <a:lstStyle>
            <a:lvl1pPr marL="0" indent="0">
              <a:buNone/>
              <a:defRPr sz="2000"/>
            </a:lvl1pPr>
            <a:lvl2pPr marL="454458" indent="0">
              <a:buNone/>
              <a:defRPr sz="1800"/>
            </a:lvl2pPr>
            <a:lvl3pPr marL="908914" indent="0">
              <a:buNone/>
              <a:defRPr sz="1700"/>
            </a:lvl3pPr>
            <a:lvl4pPr marL="1363381" indent="0">
              <a:buNone/>
              <a:defRPr sz="1400"/>
            </a:lvl4pPr>
            <a:lvl5pPr marL="1817838" indent="0">
              <a:buNone/>
              <a:defRPr sz="1400"/>
            </a:lvl5pPr>
            <a:lvl6pPr marL="2272281" indent="0">
              <a:buNone/>
              <a:defRPr sz="1400"/>
            </a:lvl6pPr>
            <a:lvl7pPr marL="2726753" indent="0">
              <a:buNone/>
              <a:defRPr sz="1400"/>
            </a:lvl7pPr>
            <a:lvl8pPr marL="3181212" indent="0">
              <a:buNone/>
              <a:defRPr sz="1400"/>
            </a:lvl8pPr>
            <a:lvl9pPr marL="3635683"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F587133-67CB-409F-8BE2-C26B7E2702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54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548"/>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CA64EB6-1BB6-43B2-AFF9-BE5E8C6397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38" y="303286"/>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6" y="1692275"/>
            <a:ext cx="4452938" cy="704850"/>
          </a:xfrm>
        </p:spPr>
        <p:txBody>
          <a:bodyPr anchor="b"/>
          <a:lstStyle>
            <a:lvl1pPr marL="0" indent="0">
              <a:buNone/>
              <a:defRPr sz="2400" b="1"/>
            </a:lvl1pPr>
            <a:lvl2pPr marL="454458" indent="0">
              <a:buNone/>
              <a:defRPr sz="2000" b="1"/>
            </a:lvl2pPr>
            <a:lvl3pPr marL="908914" indent="0">
              <a:buNone/>
              <a:defRPr sz="1800" b="1"/>
            </a:lvl3pPr>
            <a:lvl4pPr marL="1363381" indent="0">
              <a:buNone/>
              <a:defRPr sz="1700" b="1"/>
            </a:lvl4pPr>
            <a:lvl5pPr marL="1817838" indent="0">
              <a:buNone/>
              <a:defRPr sz="1700" b="1"/>
            </a:lvl5pPr>
            <a:lvl6pPr marL="2272281" indent="0">
              <a:buNone/>
              <a:defRPr sz="1700" b="1"/>
            </a:lvl6pPr>
            <a:lvl7pPr marL="2726753" indent="0">
              <a:buNone/>
              <a:defRPr sz="1700" b="1"/>
            </a:lvl7pPr>
            <a:lvl8pPr marL="3181212" indent="0">
              <a:buNone/>
              <a:defRPr sz="1700" b="1"/>
            </a:lvl8pPr>
            <a:lvl9pPr marL="363568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6"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88" y="1692275"/>
            <a:ext cx="4456113" cy="704850"/>
          </a:xfrm>
        </p:spPr>
        <p:txBody>
          <a:bodyPr anchor="b"/>
          <a:lstStyle>
            <a:lvl1pPr marL="0" indent="0">
              <a:buNone/>
              <a:defRPr sz="2400" b="1"/>
            </a:lvl1pPr>
            <a:lvl2pPr marL="454458" indent="0">
              <a:buNone/>
              <a:defRPr sz="2000" b="1"/>
            </a:lvl2pPr>
            <a:lvl3pPr marL="908914" indent="0">
              <a:buNone/>
              <a:defRPr sz="1800" b="1"/>
            </a:lvl3pPr>
            <a:lvl4pPr marL="1363381" indent="0">
              <a:buNone/>
              <a:defRPr sz="1700" b="1"/>
            </a:lvl4pPr>
            <a:lvl5pPr marL="1817838" indent="0">
              <a:buNone/>
              <a:defRPr sz="1700" b="1"/>
            </a:lvl5pPr>
            <a:lvl6pPr marL="2272281" indent="0">
              <a:buNone/>
              <a:defRPr sz="1700" b="1"/>
            </a:lvl6pPr>
            <a:lvl7pPr marL="2726753" indent="0">
              <a:buNone/>
              <a:defRPr sz="1700" b="1"/>
            </a:lvl7pPr>
            <a:lvl8pPr marL="3181212" indent="0">
              <a:buNone/>
              <a:defRPr sz="1700" b="1"/>
            </a:lvl8pPr>
            <a:lvl9pPr marL="363568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88"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17269DF-494B-4C9B-B176-C6376CAFFC3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CD55CF6-066D-4347-830F-3E5EE5CBBF2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4F14DCB5-6CCE-4DD9-8D1B-A9E438F7903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6"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6" y="1581223"/>
            <a:ext cx="3316288" cy="5172075"/>
          </a:xfrm>
        </p:spPr>
        <p:txBody>
          <a:bodyPr/>
          <a:lstStyle>
            <a:lvl1pPr marL="0" indent="0">
              <a:buNone/>
              <a:defRPr sz="1400"/>
            </a:lvl1pPr>
            <a:lvl2pPr marL="454458" indent="0">
              <a:buNone/>
              <a:defRPr sz="1200"/>
            </a:lvl2pPr>
            <a:lvl3pPr marL="908914" indent="0">
              <a:buNone/>
              <a:defRPr sz="1000"/>
            </a:lvl3pPr>
            <a:lvl4pPr marL="1363381" indent="0">
              <a:buNone/>
              <a:defRPr sz="900"/>
            </a:lvl4pPr>
            <a:lvl5pPr marL="1817838" indent="0">
              <a:buNone/>
              <a:defRPr sz="900"/>
            </a:lvl5pPr>
            <a:lvl6pPr marL="2272281" indent="0">
              <a:buNone/>
              <a:defRPr sz="900"/>
            </a:lvl6pPr>
            <a:lvl7pPr marL="2726753" indent="0">
              <a:buNone/>
              <a:defRPr sz="900"/>
            </a:lvl7pPr>
            <a:lvl8pPr marL="3181212" indent="0">
              <a:buNone/>
              <a:defRPr sz="900"/>
            </a:lvl8pPr>
            <a:lvl9pPr marL="3635683"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FAEE0DB-DD0D-45A5-A855-82E50CFAD8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4458" indent="0">
              <a:buNone/>
              <a:defRPr sz="2800"/>
            </a:lvl2pPr>
            <a:lvl3pPr marL="908914" indent="0">
              <a:buNone/>
              <a:defRPr sz="2400"/>
            </a:lvl3pPr>
            <a:lvl4pPr marL="1363381" indent="0">
              <a:buNone/>
              <a:defRPr sz="2000"/>
            </a:lvl4pPr>
            <a:lvl5pPr marL="1817838" indent="0">
              <a:buNone/>
              <a:defRPr sz="2000"/>
            </a:lvl5pPr>
            <a:lvl6pPr marL="2272281" indent="0">
              <a:buNone/>
              <a:defRPr sz="2000"/>
            </a:lvl6pPr>
            <a:lvl7pPr marL="2726753" indent="0">
              <a:buNone/>
              <a:defRPr sz="2000"/>
            </a:lvl7pPr>
            <a:lvl8pPr marL="3181212" indent="0">
              <a:buNone/>
              <a:defRPr sz="2000"/>
            </a:lvl8pPr>
            <a:lvl9pPr marL="3635683" indent="0">
              <a:buNone/>
              <a:defRPr sz="2000"/>
            </a:lvl9pPr>
          </a:lstStyle>
          <a:p>
            <a:endParaRPr lang="en-US"/>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4458" indent="0">
              <a:buNone/>
              <a:defRPr sz="1200"/>
            </a:lvl2pPr>
            <a:lvl3pPr marL="908914" indent="0">
              <a:buNone/>
              <a:defRPr sz="1000"/>
            </a:lvl3pPr>
            <a:lvl4pPr marL="1363381" indent="0">
              <a:buNone/>
              <a:defRPr sz="900"/>
            </a:lvl4pPr>
            <a:lvl5pPr marL="1817838" indent="0">
              <a:buNone/>
              <a:defRPr sz="900"/>
            </a:lvl5pPr>
            <a:lvl6pPr marL="2272281" indent="0">
              <a:buNone/>
              <a:defRPr sz="900"/>
            </a:lvl6pPr>
            <a:lvl7pPr marL="2726753" indent="0">
              <a:buNone/>
              <a:defRPr sz="900"/>
            </a:lvl7pPr>
            <a:lvl8pPr marL="3181212" indent="0">
              <a:buNone/>
              <a:defRPr sz="900"/>
            </a:lvl8pPr>
            <a:lvl9pPr marL="3635683"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FF77510-F1BB-4064-8E23-23CB9169576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8"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548"/>
            <a:ext cx="9069388" cy="4987925"/>
          </a:xfrm>
          <a:prstGeom prst="rect">
            <a:avLst/>
          </a:prstGeom>
          <a:noFill/>
          <a:ln w="9525">
            <a:noFill/>
            <a:round/>
            <a:headEnd/>
            <a:tailEnd/>
          </a:ln>
          <a:effectLst/>
        </p:spPr>
        <p:txBody>
          <a:bodyPr vert="horz" wrap="square" lIns="0" tIns="28059"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43"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19556" algn="l"/>
                <a:tab pos="1439113" algn="l"/>
                <a:tab pos="2158676" algn="l"/>
              </a:tabLst>
              <a:defRPr sz="1400">
                <a:solidFill>
                  <a:srgbClr val="000000"/>
                </a:solidFill>
                <a:latin typeface="Times New Roman" pitchFamily="16"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19556" algn="l"/>
                <a:tab pos="1439113" algn="l"/>
                <a:tab pos="2158676" algn="l"/>
                <a:tab pos="2878238" algn="l"/>
              </a:tabLst>
              <a:defRPr sz="1400">
                <a:solidFill>
                  <a:srgbClr val="000000"/>
                </a:solidFill>
                <a:latin typeface="Times New Roman" pitchFamily="16" charset="0"/>
              </a:defRPr>
            </a:lvl1pPr>
          </a:lstStyle>
          <a:p>
            <a:endParaRPr lang="en-US"/>
          </a:p>
        </p:txBody>
      </p:sp>
      <p:sp>
        <p:nvSpPr>
          <p:cNvPr id="1029" name="Rectangle 5"/>
          <p:cNvSpPr>
            <a:spLocks noGrp="1" noChangeArrowheads="1"/>
          </p:cNvSpPr>
          <p:nvPr>
            <p:ph type="sldNum"/>
          </p:nvPr>
        </p:nvSpPr>
        <p:spPr bwMode="auto">
          <a:xfrm>
            <a:off x="7227893"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19556" algn="l"/>
                <a:tab pos="1439113" algn="l"/>
                <a:tab pos="2158676" algn="l"/>
              </a:tabLst>
              <a:defRPr sz="1400">
                <a:solidFill>
                  <a:srgbClr val="000000"/>
                </a:solidFill>
                <a:latin typeface="Times New Roman" pitchFamily="16" charset="0"/>
              </a:defRPr>
            </a:lvl1pPr>
          </a:lstStyle>
          <a:p>
            <a:fld id="{29EE2D05-EAF7-4D1A-A5B5-72572E5B02B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38505" indent="-284036"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36138"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590609"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45066"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499532"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53981"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08438"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62905" indent="-227234" algn="ctr" defTabSz="454458"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0847" indent="-340847" algn="l" defTabSz="454458"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38505" indent="-284036" algn="l" defTabSz="454458"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36138" indent="-227234" algn="l" defTabSz="454458"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590609" indent="-227234" algn="l" defTabSz="454458"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45066" indent="-227234" algn="l" defTabSz="454458"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499532" indent="-227234" algn="l" defTabSz="454458"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53981" indent="-227234" algn="l" defTabSz="454458"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08438" indent="-227234" algn="l" defTabSz="454458"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62905" indent="-227234" algn="l" defTabSz="454458"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08914" rtl="0" eaLnBrk="1" latinLnBrk="0" hangingPunct="1">
        <a:defRPr sz="1800" kern="1200">
          <a:solidFill>
            <a:schemeClr val="tx1"/>
          </a:solidFill>
          <a:latin typeface="+mn-lt"/>
          <a:ea typeface="+mn-ea"/>
          <a:cs typeface="+mn-cs"/>
        </a:defRPr>
      </a:lvl1pPr>
      <a:lvl2pPr marL="454458" algn="l" defTabSz="908914" rtl="0" eaLnBrk="1" latinLnBrk="0" hangingPunct="1">
        <a:defRPr sz="1800" kern="1200">
          <a:solidFill>
            <a:schemeClr val="tx1"/>
          </a:solidFill>
          <a:latin typeface="+mn-lt"/>
          <a:ea typeface="+mn-ea"/>
          <a:cs typeface="+mn-cs"/>
        </a:defRPr>
      </a:lvl2pPr>
      <a:lvl3pPr marL="908914" algn="l" defTabSz="908914" rtl="0" eaLnBrk="1" latinLnBrk="0" hangingPunct="1">
        <a:defRPr sz="1800" kern="1200">
          <a:solidFill>
            <a:schemeClr val="tx1"/>
          </a:solidFill>
          <a:latin typeface="+mn-lt"/>
          <a:ea typeface="+mn-ea"/>
          <a:cs typeface="+mn-cs"/>
        </a:defRPr>
      </a:lvl3pPr>
      <a:lvl4pPr marL="1363381" algn="l" defTabSz="908914" rtl="0" eaLnBrk="1" latinLnBrk="0" hangingPunct="1">
        <a:defRPr sz="1800" kern="1200">
          <a:solidFill>
            <a:schemeClr val="tx1"/>
          </a:solidFill>
          <a:latin typeface="+mn-lt"/>
          <a:ea typeface="+mn-ea"/>
          <a:cs typeface="+mn-cs"/>
        </a:defRPr>
      </a:lvl4pPr>
      <a:lvl5pPr marL="1817838" algn="l" defTabSz="908914" rtl="0" eaLnBrk="1" latinLnBrk="0" hangingPunct="1">
        <a:defRPr sz="1800" kern="1200">
          <a:solidFill>
            <a:schemeClr val="tx1"/>
          </a:solidFill>
          <a:latin typeface="+mn-lt"/>
          <a:ea typeface="+mn-ea"/>
          <a:cs typeface="+mn-cs"/>
        </a:defRPr>
      </a:lvl5pPr>
      <a:lvl6pPr marL="2272281" algn="l" defTabSz="908914" rtl="0" eaLnBrk="1" latinLnBrk="0" hangingPunct="1">
        <a:defRPr sz="1800" kern="1200">
          <a:solidFill>
            <a:schemeClr val="tx1"/>
          </a:solidFill>
          <a:latin typeface="+mn-lt"/>
          <a:ea typeface="+mn-ea"/>
          <a:cs typeface="+mn-cs"/>
        </a:defRPr>
      </a:lvl6pPr>
      <a:lvl7pPr marL="2726753" algn="l" defTabSz="908914" rtl="0" eaLnBrk="1" latinLnBrk="0" hangingPunct="1">
        <a:defRPr sz="1800" kern="1200">
          <a:solidFill>
            <a:schemeClr val="tx1"/>
          </a:solidFill>
          <a:latin typeface="+mn-lt"/>
          <a:ea typeface="+mn-ea"/>
          <a:cs typeface="+mn-cs"/>
        </a:defRPr>
      </a:lvl7pPr>
      <a:lvl8pPr marL="3181212" algn="l" defTabSz="908914" rtl="0" eaLnBrk="1" latinLnBrk="0" hangingPunct="1">
        <a:defRPr sz="1800" kern="1200">
          <a:solidFill>
            <a:schemeClr val="tx1"/>
          </a:solidFill>
          <a:latin typeface="+mn-lt"/>
          <a:ea typeface="+mn-ea"/>
          <a:cs typeface="+mn-cs"/>
        </a:defRPr>
      </a:lvl8pPr>
      <a:lvl9pPr marL="3635683" algn="l" defTabSz="9089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cstate="print"/>
          <a:srcRect/>
          <a:stretch>
            <a:fillRect/>
          </a:stretch>
        </p:blipFill>
        <p:spPr bwMode="auto">
          <a:xfrm>
            <a:off x="35416" y="1511935"/>
            <a:ext cx="9910739" cy="6047742"/>
          </a:xfrm>
          <a:prstGeom prst="rect">
            <a:avLst/>
          </a:prstGeom>
          <a:noFill/>
          <a:ln w="9525">
            <a:noFill/>
            <a:miter lim="800000"/>
            <a:headEnd/>
            <a:tailEnd/>
          </a:ln>
        </p:spPr>
      </p:pic>
      <p:sp>
        <p:nvSpPr>
          <p:cNvPr id="4099" name="TextBox 14"/>
          <p:cNvSpPr txBox="1">
            <a:spLocks noChangeArrowheads="1"/>
          </p:cNvSpPr>
          <p:nvPr/>
        </p:nvSpPr>
        <p:spPr bwMode="auto">
          <a:xfrm>
            <a:off x="3135313" y="696361"/>
            <a:ext cx="4191000" cy="414737"/>
          </a:xfrm>
          <a:prstGeom prst="rect">
            <a:avLst/>
          </a:prstGeom>
          <a:noFill/>
          <a:ln w="9525">
            <a:noFill/>
            <a:miter lim="800000"/>
            <a:headEnd/>
            <a:tailEnd/>
          </a:ln>
        </p:spPr>
        <p:txBody>
          <a:bodyPr wrap="square" lIns="68010" tIns="34010" rIns="68010" bIns="34010">
            <a:spAutoFit/>
          </a:bodyPr>
          <a:lstStyle/>
          <a:p>
            <a:pPr algn="ctr" defTabSz="440821"/>
            <a:endParaRPr lang="en-US" sz="2400" dirty="0"/>
          </a:p>
        </p:txBody>
      </p:sp>
      <p:sp>
        <p:nvSpPr>
          <p:cNvPr id="4100" name="AutoShape 7" descr="ftp://ftp.nsstc.org/outgoing/molthan/hyperwall/sandy_dnb_slide1.bmp"/>
          <p:cNvSpPr>
            <a:spLocks noChangeAspect="1" noChangeArrowheads="1"/>
          </p:cNvSpPr>
          <p:nvPr/>
        </p:nvSpPr>
        <p:spPr bwMode="auto">
          <a:xfrm>
            <a:off x="43753" y="-125411"/>
            <a:ext cx="9509652" cy="10692040"/>
          </a:xfrm>
          <a:prstGeom prst="rect">
            <a:avLst/>
          </a:prstGeom>
          <a:noFill/>
          <a:ln w="9525">
            <a:noFill/>
            <a:miter lim="800000"/>
            <a:headEnd/>
            <a:tailEnd/>
          </a:ln>
        </p:spPr>
        <p:txBody>
          <a:bodyPr lIns="68010" tIns="34010" rIns="68010" bIns="34010"/>
          <a:lstStyle/>
          <a:p>
            <a:pPr defTabSz="440821"/>
            <a:endParaRPr lang="en-US">
              <a:solidFill>
                <a:srgbClr val="FFFFFF"/>
              </a:solidFill>
              <a:latin typeface="Calibri" pitchFamily="34" charset="0"/>
            </a:endParaRPr>
          </a:p>
        </p:txBody>
      </p:sp>
      <p:sp>
        <p:nvSpPr>
          <p:cNvPr id="4101" name="AutoShape 9" descr="ftp://ftp.nsstc.org/outgoing/molthan/hyperwall/sandy_dnb_slide1.bmp"/>
          <p:cNvSpPr>
            <a:spLocks noChangeAspect="1" noChangeArrowheads="1"/>
          </p:cNvSpPr>
          <p:nvPr/>
        </p:nvSpPr>
        <p:spPr bwMode="auto">
          <a:xfrm>
            <a:off x="148760" y="14583"/>
            <a:ext cx="9509652" cy="10692040"/>
          </a:xfrm>
          <a:prstGeom prst="rect">
            <a:avLst/>
          </a:prstGeom>
          <a:noFill/>
          <a:ln w="9525">
            <a:noFill/>
            <a:miter lim="800000"/>
            <a:headEnd/>
            <a:tailEnd/>
          </a:ln>
        </p:spPr>
        <p:txBody>
          <a:bodyPr lIns="68010" tIns="34010" rIns="68010" bIns="34010"/>
          <a:lstStyle/>
          <a:p>
            <a:pPr defTabSz="440821"/>
            <a:endParaRPr lang="en-US">
              <a:solidFill>
                <a:srgbClr val="FFFFFF"/>
              </a:solidFill>
              <a:latin typeface="Calibri" pitchFamily="34" charset="0"/>
            </a:endParaRPr>
          </a:p>
        </p:txBody>
      </p:sp>
      <p:sp>
        <p:nvSpPr>
          <p:cNvPr id="4102" name="AutoShape 11" descr="ftp://ftp.nsstc.org/outgoing/molthan/hyperwall/sandy_dnb_slide1.bmp"/>
          <p:cNvSpPr>
            <a:spLocks noChangeAspect="1" noChangeArrowheads="1"/>
          </p:cNvSpPr>
          <p:nvPr/>
        </p:nvSpPr>
        <p:spPr bwMode="auto">
          <a:xfrm>
            <a:off x="43753" y="-125411"/>
            <a:ext cx="210013" cy="279988"/>
          </a:xfrm>
          <a:prstGeom prst="rect">
            <a:avLst/>
          </a:prstGeom>
          <a:noFill/>
          <a:ln w="9525">
            <a:noFill/>
            <a:miter lim="800000"/>
            <a:headEnd/>
            <a:tailEnd/>
          </a:ln>
        </p:spPr>
        <p:txBody>
          <a:bodyPr lIns="68010" tIns="34010" rIns="68010" bIns="34010"/>
          <a:lstStyle/>
          <a:p>
            <a:pPr defTabSz="440821"/>
            <a:endParaRPr lang="en-US">
              <a:solidFill>
                <a:srgbClr val="FFFFFF"/>
              </a:solidFill>
              <a:latin typeface="Calibri" pitchFamily="34" charset="0"/>
            </a:endParaRPr>
          </a:p>
        </p:txBody>
      </p:sp>
      <p:sp>
        <p:nvSpPr>
          <p:cNvPr id="4103" name="TextBox 1"/>
          <p:cNvSpPr txBox="1">
            <a:spLocks noChangeArrowheads="1"/>
          </p:cNvSpPr>
          <p:nvPr/>
        </p:nvSpPr>
        <p:spPr bwMode="auto">
          <a:xfrm>
            <a:off x="2417349" y="6813041"/>
            <a:ext cx="2508126" cy="326319"/>
          </a:xfrm>
          <a:prstGeom prst="rect">
            <a:avLst/>
          </a:prstGeom>
          <a:noFill/>
          <a:ln w="9525">
            <a:noFill/>
            <a:miter lim="800000"/>
            <a:headEnd/>
            <a:tailEnd/>
          </a:ln>
        </p:spPr>
        <p:txBody>
          <a:bodyPr wrap="none" lIns="68010" tIns="34010" rIns="68010" bIns="34010">
            <a:spAutoFit/>
          </a:bodyPr>
          <a:lstStyle/>
          <a:p>
            <a:pPr defTabSz="440821"/>
            <a:r>
              <a:rPr lang="en-US" dirty="0">
                <a:solidFill>
                  <a:srgbClr val="000000"/>
                </a:solidFill>
                <a:latin typeface="Calibri" pitchFamily="34" charset="0"/>
              </a:rPr>
              <a:t>sandy_dnb_slide1_rgb.tif</a:t>
            </a:r>
          </a:p>
        </p:txBody>
      </p:sp>
      <p:sp>
        <p:nvSpPr>
          <p:cNvPr id="8" name="TextBox 7"/>
          <p:cNvSpPr txBox="1"/>
          <p:nvPr/>
        </p:nvSpPr>
        <p:spPr>
          <a:xfrm>
            <a:off x="468313" y="37813"/>
            <a:ext cx="9906000" cy="550279"/>
          </a:xfrm>
          <a:prstGeom prst="rect">
            <a:avLst/>
          </a:prstGeom>
          <a:noFill/>
        </p:spPr>
        <p:txBody>
          <a:bodyPr wrap="square" lIns="88108" tIns="44080" rIns="88108" bIns="44080" rtlCol="0">
            <a:spAutoFit/>
          </a:bodyPr>
          <a:lstStyle/>
          <a:p>
            <a:pPr algn="ctr" defTabSz="440821"/>
            <a:r>
              <a:rPr lang="en-US" sz="3200" dirty="0" smtClean="0">
                <a:solidFill>
                  <a:srgbClr val="FFFF00"/>
                </a:solidFill>
                <a:cs typeface="Arial" pitchFamily="34" charset="0"/>
              </a:rPr>
              <a:t>Cross Discipline Infrastructure</a:t>
            </a:r>
            <a:endParaRPr lang="en-US" sz="3200" dirty="0">
              <a:solidFill>
                <a:srgbClr val="FFFF00"/>
              </a:solidFill>
              <a:cs typeface="Arial" pitchFamily="34" charset="0"/>
            </a:endParaRPr>
          </a:p>
        </p:txBody>
      </p:sp>
      <p:sp>
        <p:nvSpPr>
          <p:cNvPr id="10" name="TextBox 9"/>
          <p:cNvSpPr txBox="1"/>
          <p:nvPr/>
        </p:nvSpPr>
        <p:spPr>
          <a:xfrm>
            <a:off x="223345" y="6980765"/>
            <a:ext cx="10140866" cy="590893"/>
          </a:xfrm>
          <a:prstGeom prst="rect">
            <a:avLst/>
          </a:prstGeom>
          <a:noFill/>
        </p:spPr>
        <p:txBody>
          <a:bodyPr wrap="none" lIns="88108" tIns="44080" rIns="88108" bIns="44080" rtlCol="0">
            <a:spAutoFit/>
          </a:bodyPr>
          <a:lstStyle/>
          <a:p>
            <a:pPr defTabSz="440821"/>
            <a:r>
              <a:rPr lang="en-US" dirty="0">
                <a:solidFill>
                  <a:srgbClr val="FFFF00"/>
                </a:solidFill>
              </a:rPr>
              <a:t>“</a:t>
            </a:r>
            <a:r>
              <a:rPr lang="en-US" sz="1700" dirty="0">
                <a:solidFill>
                  <a:srgbClr val="FFFF00"/>
                </a:solidFill>
              </a:rPr>
              <a:t>Space weather” refers to magnetic disturbances and high radiation levels that result from solar activity.</a:t>
            </a:r>
          </a:p>
          <a:p>
            <a:pPr defTabSz="440821"/>
            <a:r>
              <a:rPr lang="en-US" sz="1700" dirty="0">
                <a:solidFill>
                  <a:srgbClr val="FFFF00"/>
                </a:solidFill>
              </a:rPr>
              <a:t>Auroras, power outages and radio blackouts  are some of the manifestations we experience on Earth. </a:t>
            </a:r>
          </a:p>
        </p:txBody>
      </p:sp>
      <p:sp>
        <p:nvSpPr>
          <p:cNvPr id="11" name="TextBox 10"/>
          <p:cNvSpPr txBox="1"/>
          <p:nvPr/>
        </p:nvSpPr>
        <p:spPr>
          <a:xfrm>
            <a:off x="4924139" y="4758269"/>
            <a:ext cx="4206284" cy="919120"/>
          </a:xfrm>
          <a:prstGeom prst="rect">
            <a:avLst/>
          </a:prstGeom>
          <a:noFill/>
        </p:spPr>
        <p:txBody>
          <a:bodyPr wrap="none" lIns="88108" tIns="44080" rIns="88108" bIns="44080" rtlCol="0">
            <a:spAutoFit/>
          </a:bodyPr>
          <a:lstStyle/>
          <a:p>
            <a:pPr algn="ctr" defTabSz="440821"/>
            <a:r>
              <a:rPr lang="en-US" sz="2200" dirty="0">
                <a:solidFill>
                  <a:srgbClr val="FFC000"/>
                </a:solidFill>
                <a:latin typeface="Comic Sans MS" pitchFamily="66" charset="0"/>
              </a:rPr>
              <a:t>Madhulika (Lika) Guhathakurta</a:t>
            </a:r>
          </a:p>
          <a:p>
            <a:pPr algn="ctr" defTabSz="440821"/>
            <a:r>
              <a:rPr lang="en-US" dirty="0" smtClean="0">
                <a:solidFill>
                  <a:srgbClr val="FFC000"/>
                </a:solidFill>
                <a:latin typeface="Comic Sans MS" pitchFamily="66" charset="0"/>
              </a:rPr>
              <a:t>NASA Ames (on Detail from HQ)</a:t>
            </a:r>
          </a:p>
          <a:p>
            <a:pPr algn="ctr" defTabSz="440821"/>
            <a:r>
              <a:rPr lang="en-US" dirty="0" smtClean="0">
                <a:solidFill>
                  <a:srgbClr val="FFC000"/>
                </a:solidFill>
                <a:latin typeface="Comic Sans MS" pitchFamily="66" charset="0"/>
              </a:rPr>
              <a:t>AGU, LWS TH, December 14</a:t>
            </a:r>
            <a:r>
              <a:rPr lang="en-US" baseline="30000" dirty="0" smtClean="0">
                <a:solidFill>
                  <a:srgbClr val="FFC000"/>
                </a:solidFill>
                <a:latin typeface="Comic Sans MS" pitchFamily="66" charset="0"/>
              </a:rPr>
              <a:t>th</a:t>
            </a:r>
            <a:r>
              <a:rPr lang="en-US" dirty="0">
                <a:solidFill>
                  <a:srgbClr val="FFC000"/>
                </a:solidFill>
                <a:latin typeface="Comic Sans MS" pitchFamily="66" charset="0"/>
              </a:rPr>
              <a:t>, </a:t>
            </a:r>
            <a:r>
              <a:rPr lang="en-US" dirty="0" smtClean="0">
                <a:solidFill>
                  <a:srgbClr val="FFC000"/>
                </a:solidFill>
                <a:latin typeface="Comic Sans MS" pitchFamily="66" charset="0"/>
              </a:rPr>
              <a:t>2015</a:t>
            </a:r>
            <a:endParaRPr lang="en-US" dirty="0">
              <a:solidFill>
                <a:srgbClr val="FFC000"/>
              </a:solidFill>
              <a:latin typeface="Comic Sans MS" pitchFamily="66" charset="0"/>
            </a:endParaRPr>
          </a:p>
        </p:txBody>
      </p:sp>
    </p:spTree>
    <p:extLst>
      <p:ext uri="{BB962C8B-B14F-4D97-AF65-F5344CB8AC3E}">
        <p14:creationId xmlns:p14="http://schemas.microsoft.com/office/powerpoint/2010/main" val="1561343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315912" y="-411163"/>
            <a:ext cx="8136863" cy="1893519"/>
          </a:xfrm>
          <a:prstGeom prst="rect">
            <a:avLst/>
          </a:prstGeom>
        </p:spPr>
        <p:txBody>
          <a:bodyPr/>
          <a:lstStyle/>
          <a:p>
            <a:pPr lvl="0">
              <a:defRPr sz="1800">
                <a:solidFill>
                  <a:srgbClr val="000000"/>
                </a:solidFill>
              </a:defRPr>
            </a:pPr>
            <a:r>
              <a:rPr lang="en-US" sz="2800" dirty="0" err="1">
                <a:solidFill>
                  <a:srgbClr val="FFFF00"/>
                </a:solidFill>
              </a:rPr>
              <a:t>Heliophysics</a:t>
            </a:r>
            <a:r>
              <a:rPr lang="en-US" sz="2800" dirty="0">
                <a:solidFill>
                  <a:srgbClr val="FFFF00"/>
                </a:solidFill>
              </a:rPr>
              <a:t>:</a:t>
            </a:r>
            <a:br>
              <a:rPr lang="en-US" sz="2800" dirty="0">
                <a:solidFill>
                  <a:srgbClr val="FFFF00"/>
                </a:solidFill>
              </a:rPr>
            </a:br>
            <a:r>
              <a:rPr lang="en-US" sz="2800" dirty="0">
                <a:solidFill>
                  <a:srgbClr val="FFFF00"/>
                </a:solidFill>
              </a:rPr>
              <a:t>A New Discipline is Born</a:t>
            </a:r>
            <a:endParaRPr sz="2800" dirty="0">
              <a:solidFill>
                <a:srgbClr val="FFFF00"/>
              </a:solidFill>
            </a:endParaRPr>
          </a:p>
        </p:txBody>
      </p:sp>
      <p:pic>
        <p:nvPicPr>
          <p:cNvPr id="6" name="Picture 5" descr="2012_group_1000x5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0" y="5245281"/>
            <a:ext cx="3482163" cy="2150547"/>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592512" y="4846637"/>
            <a:ext cx="6705600" cy="2347509"/>
          </a:xfrm>
          <a:prstGeom prst="rect">
            <a:avLst/>
          </a:prstGeom>
        </p:spPr>
        <p:txBody>
          <a:bodyPr wrap="square" lIns="87914" tIns="43984" rIns="87914" bIns="43984">
            <a:spAutoFit/>
          </a:bodyPr>
          <a:lstStyle/>
          <a:p>
            <a:pPr defTabSz="437473">
              <a:lnSpc>
                <a:spcPct val="90000"/>
              </a:lnSpc>
            </a:pPr>
            <a:r>
              <a:rPr lang="en-US" b="1" dirty="0">
                <a:solidFill>
                  <a:srgbClr val="FFFF00"/>
                </a:solidFill>
                <a:latin typeface="Georgia"/>
                <a:ea typeface="Microsoft YaHei"/>
                <a:cs typeface="Georgia"/>
              </a:rPr>
              <a:t>   </a:t>
            </a:r>
            <a:r>
              <a:rPr lang="en-US" b="1" dirty="0" smtClean="0">
                <a:solidFill>
                  <a:srgbClr val="FFFF00"/>
                </a:solidFill>
                <a:latin typeface="Georgia"/>
                <a:ea typeface="Microsoft YaHei"/>
                <a:cs typeface="Georgia"/>
              </a:rPr>
              <a:t> Since </a:t>
            </a:r>
            <a:r>
              <a:rPr lang="en-US" b="1" dirty="0">
                <a:solidFill>
                  <a:srgbClr val="FFFF00"/>
                </a:solidFill>
                <a:latin typeface="Georgia"/>
                <a:ea typeface="Microsoft YaHei"/>
                <a:cs typeface="Georgia"/>
              </a:rPr>
              <a:t>2007-2015, we have had:</a:t>
            </a:r>
          </a:p>
          <a:p>
            <a:pPr defTabSz="437473">
              <a:lnSpc>
                <a:spcPct val="90000"/>
              </a:lnSpc>
            </a:pPr>
            <a:endParaRPr lang="en-US" b="1" dirty="0">
              <a:solidFill>
                <a:srgbClr val="FFFFFF"/>
              </a:solidFill>
              <a:ea typeface="Microsoft YaHei"/>
            </a:endParaRPr>
          </a:p>
          <a:p>
            <a:pPr defTabSz="437473">
              <a:lnSpc>
                <a:spcPct val="90000"/>
              </a:lnSpc>
            </a:pPr>
            <a:r>
              <a:rPr lang="en-US" b="1" dirty="0">
                <a:solidFill>
                  <a:srgbClr val="FFFFFF"/>
                </a:solidFill>
                <a:ea typeface="Microsoft YaHei"/>
              </a:rPr>
              <a:t>  </a:t>
            </a:r>
            <a:r>
              <a:rPr lang="en-US" b="1" dirty="0" smtClean="0">
                <a:solidFill>
                  <a:srgbClr val="FFFFFF"/>
                </a:solidFill>
                <a:ea typeface="Microsoft YaHei"/>
              </a:rPr>
              <a:t>  Total </a:t>
            </a:r>
            <a:r>
              <a:rPr lang="en-US" b="1" dirty="0">
                <a:solidFill>
                  <a:srgbClr val="FFFFFF"/>
                </a:solidFill>
                <a:ea typeface="Microsoft YaHei"/>
              </a:rPr>
              <a:t>Students   ~300, International Students  ~130</a:t>
            </a:r>
          </a:p>
          <a:p>
            <a:pPr defTabSz="437473">
              <a:lnSpc>
                <a:spcPct val="90000"/>
              </a:lnSpc>
            </a:pPr>
            <a:r>
              <a:rPr lang="en-US" b="1" dirty="0">
                <a:solidFill>
                  <a:srgbClr val="FFFFFF"/>
                </a:solidFill>
                <a:ea typeface="Microsoft YaHei"/>
              </a:rPr>
              <a:t>   </a:t>
            </a:r>
            <a:r>
              <a:rPr lang="en-US" b="1" dirty="0" smtClean="0">
                <a:solidFill>
                  <a:srgbClr val="FFFFFF"/>
                </a:solidFill>
                <a:ea typeface="Microsoft YaHei"/>
              </a:rPr>
              <a:t> PhD </a:t>
            </a:r>
            <a:r>
              <a:rPr lang="en-US" b="1" dirty="0">
                <a:solidFill>
                  <a:srgbClr val="FFFFFF"/>
                </a:solidFill>
                <a:ea typeface="Microsoft YaHei"/>
              </a:rPr>
              <a:t>Level  ~250, Masters Level ~50</a:t>
            </a:r>
            <a:br>
              <a:rPr lang="en-US" b="1" dirty="0">
                <a:solidFill>
                  <a:srgbClr val="FFFFFF"/>
                </a:solidFill>
                <a:ea typeface="Microsoft YaHei"/>
              </a:rPr>
            </a:br>
            <a:r>
              <a:rPr lang="en-US" b="1" dirty="0">
                <a:solidFill>
                  <a:srgbClr val="FFFFFF"/>
                </a:solidFill>
                <a:ea typeface="Microsoft YaHei"/>
              </a:rPr>
              <a:t/>
            </a:r>
            <a:br>
              <a:rPr lang="en-US" b="1" dirty="0">
                <a:solidFill>
                  <a:srgbClr val="FFFFFF"/>
                </a:solidFill>
                <a:ea typeface="Microsoft YaHei"/>
              </a:rPr>
            </a:br>
            <a:r>
              <a:rPr lang="en-US" sz="1700" dirty="0">
                <a:solidFill>
                  <a:srgbClr val="FFFFFF"/>
                </a:solidFill>
                <a:ea typeface="Microsoft YaHei"/>
              </a:rPr>
              <a:t/>
            </a:r>
            <a:br>
              <a:rPr lang="en-US" sz="1700" dirty="0">
                <a:solidFill>
                  <a:srgbClr val="FFFFFF"/>
                </a:solidFill>
                <a:ea typeface="Microsoft YaHei"/>
              </a:rPr>
            </a:br>
            <a:r>
              <a:rPr lang="en-US" sz="1700" b="1" dirty="0">
                <a:solidFill>
                  <a:srgbClr val="FFFF00"/>
                </a:solidFill>
                <a:latin typeface="Georgia"/>
                <a:ea typeface="Microsoft YaHei"/>
                <a:cs typeface="Georgia"/>
              </a:rPr>
              <a:t/>
            </a:r>
            <a:br>
              <a:rPr lang="en-US" sz="1700" b="1" dirty="0">
                <a:solidFill>
                  <a:srgbClr val="FFFF00"/>
                </a:solidFill>
                <a:latin typeface="Georgia"/>
                <a:ea typeface="Microsoft YaHei"/>
                <a:cs typeface="Georgia"/>
              </a:rPr>
            </a:br>
            <a:r>
              <a:rPr lang="en-US" sz="1700" b="1" dirty="0">
                <a:solidFill>
                  <a:srgbClr val="FFFF00"/>
                </a:solidFill>
                <a:latin typeface="Georgia"/>
                <a:ea typeface="Microsoft YaHei"/>
                <a:cs typeface="Georgia"/>
              </a:rPr>
              <a:t/>
            </a:r>
            <a:br>
              <a:rPr lang="en-US" sz="1700" b="1" dirty="0">
                <a:solidFill>
                  <a:srgbClr val="FFFF00"/>
                </a:solidFill>
                <a:latin typeface="Georgia"/>
                <a:ea typeface="Microsoft YaHei"/>
                <a:cs typeface="Georgia"/>
              </a:rPr>
            </a:br>
            <a:endParaRPr lang="en-US" dirty="0">
              <a:solidFill>
                <a:srgbClr val="000000"/>
              </a:solidFill>
              <a:ea typeface="Microsoft YaHei" charset="-122"/>
            </a:endParaRPr>
          </a:p>
        </p:txBody>
      </p:sp>
      <p:sp>
        <p:nvSpPr>
          <p:cNvPr id="3" name="Rectangle 2"/>
          <p:cNvSpPr/>
          <p:nvPr/>
        </p:nvSpPr>
        <p:spPr>
          <a:xfrm>
            <a:off x="3897311" y="6065837"/>
            <a:ext cx="6183314" cy="1894963"/>
          </a:xfrm>
          <a:prstGeom prst="rect">
            <a:avLst/>
          </a:prstGeom>
        </p:spPr>
        <p:txBody>
          <a:bodyPr wrap="square" lIns="87914" tIns="43984" rIns="87914" bIns="43984">
            <a:spAutoFit/>
          </a:bodyPr>
          <a:lstStyle/>
          <a:p>
            <a:pPr defTabSz="437473">
              <a:lnSpc>
                <a:spcPct val="90000"/>
              </a:lnSpc>
            </a:pPr>
            <a:r>
              <a:rPr lang="en-US" b="1" dirty="0">
                <a:solidFill>
                  <a:srgbClr val="FFFF00"/>
                </a:solidFill>
                <a:latin typeface="Georgia"/>
                <a:ea typeface="Microsoft YaHei"/>
                <a:cs typeface="Georgia"/>
              </a:rPr>
              <a:t>Jack Eddy Postdoctoral Fellowship 2010-2015, 21 appointments</a:t>
            </a:r>
          </a:p>
          <a:p>
            <a:pPr defTabSz="967438">
              <a:spcBef>
                <a:spcPct val="50000"/>
              </a:spcBef>
            </a:pPr>
            <a:r>
              <a:rPr lang="en-US" altLang="en-US" b="1" dirty="0">
                <a:solidFill>
                  <a:srgbClr val="FFFFFF"/>
                </a:solidFill>
                <a:ea typeface="ＭＳ Ｐゴシック" charset="-128"/>
              </a:rPr>
              <a:t>To train the next generation of researchers needed in the emerging field of </a:t>
            </a:r>
            <a:r>
              <a:rPr lang="en-US" altLang="en-US" b="1" dirty="0" err="1" smtClean="0">
                <a:solidFill>
                  <a:srgbClr val="FFFFFF"/>
                </a:solidFill>
                <a:ea typeface="ＭＳ Ｐゴシック" charset="-128"/>
              </a:rPr>
              <a:t>heliophysics</a:t>
            </a:r>
            <a:r>
              <a:rPr lang="en-US" altLang="en-US" b="1" dirty="0" smtClean="0">
                <a:solidFill>
                  <a:srgbClr val="FFFFFF"/>
                </a:solidFill>
                <a:ea typeface="ＭＳ Ｐゴシック" charset="-128"/>
              </a:rPr>
              <a:t> in </a:t>
            </a:r>
            <a:r>
              <a:rPr lang="en-US" altLang="en-US" b="1" dirty="0">
                <a:solidFill>
                  <a:srgbClr val="FFFFFF"/>
                </a:solidFill>
                <a:ea typeface="ＭＳ Ｐゴシック" charset="-128"/>
              </a:rPr>
              <a:t>honor of the pioneering </a:t>
            </a:r>
            <a:r>
              <a:rPr lang="en-US" altLang="en-US" b="1" dirty="0" smtClean="0">
                <a:solidFill>
                  <a:srgbClr val="FFFFFF"/>
                </a:solidFill>
                <a:ea typeface="ＭＳ Ｐゴシック" charset="-128"/>
              </a:rPr>
              <a:t> </a:t>
            </a:r>
            <a:r>
              <a:rPr lang="en-US" altLang="en-US" b="1" dirty="0">
                <a:ea typeface="ＭＳ Ｐゴシック" charset="-128"/>
                <a:cs typeface="Arial" charset="0"/>
              </a:rPr>
              <a:t>interdisciplinary  researcher, </a:t>
            </a:r>
            <a:r>
              <a:rPr lang="en-US" altLang="en-US" b="1" dirty="0" smtClean="0">
                <a:ea typeface="ＭＳ Ｐゴシック" charset="-128"/>
                <a:cs typeface="Arial" charset="0"/>
              </a:rPr>
              <a:t>Jack  </a:t>
            </a:r>
            <a:r>
              <a:rPr lang="en-US" altLang="en-US" b="1" dirty="0">
                <a:ea typeface="ＭＳ Ｐゴシック" charset="-128"/>
                <a:cs typeface="Arial" charset="0"/>
              </a:rPr>
              <a:t>Eddy.</a:t>
            </a:r>
          </a:p>
          <a:p>
            <a:pPr defTabSz="967438">
              <a:spcBef>
                <a:spcPct val="50000"/>
              </a:spcBef>
            </a:pPr>
            <a:endParaRPr lang="en-US" dirty="0">
              <a:solidFill>
                <a:srgbClr val="000000"/>
              </a:solidFill>
            </a:endParaRPr>
          </a:p>
        </p:txBody>
      </p:sp>
      <p:pic>
        <p:nvPicPr>
          <p:cNvPr id="7" name="Picture 6" descr="Textbook_Collec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88" y="1259946"/>
            <a:ext cx="6836301" cy="2441536"/>
          </a:xfrm>
          <a:prstGeom prst="rect">
            <a:avLst/>
          </a:prstGeom>
        </p:spPr>
      </p:pic>
      <p:sp>
        <p:nvSpPr>
          <p:cNvPr id="4" name="Rectangle 3"/>
          <p:cNvSpPr/>
          <p:nvPr/>
        </p:nvSpPr>
        <p:spPr>
          <a:xfrm>
            <a:off x="6488112" y="808037"/>
            <a:ext cx="3592652" cy="3992964"/>
          </a:xfrm>
          <a:prstGeom prst="rect">
            <a:avLst/>
          </a:prstGeom>
        </p:spPr>
        <p:txBody>
          <a:bodyPr wrap="square" lIns="99446" tIns="49726" rIns="99446" bIns="49726">
            <a:spAutoFit/>
          </a:bodyPr>
          <a:lstStyle/>
          <a:p>
            <a:endParaRPr lang="en-US" sz="1600" dirty="0">
              <a:solidFill>
                <a:schemeClr val="bg2"/>
              </a:solidFill>
            </a:endParaRPr>
          </a:p>
          <a:p>
            <a:r>
              <a:rPr lang="en-US" sz="1600" b="1" i="1" dirty="0" err="1">
                <a:solidFill>
                  <a:srgbClr val="FFC000"/>
                </a:solidFill>
              </a:rPr>
              <a:t>Heliophysics</a:t>
            </a:r>
            <a:r>
              <a:rPr lang="en-US" sz="1600" b="1" i="1" dirty="0">
                <a:solidFill>
                  <a:srgbClr val="FFC000"/>
                </a:solidFill>
              </a:rPr>
              <a:t> I</a:t>
            </a:r>
            <a:r>
              <a:rPr lang="en-US" sz="1600" b="1" i="1" dirty="0" smtClean="0">
                <a:solidFill>
                  <a:srgbClr val="FFC000"/>
                </a:solidFill>
              </a:rPr>
              <a:t>:</a:t>
            </a:r>
          </a:p>
          <a:p>
            <a:r>
              <a:rPr lang="en-US" sz="1600" b="1" i="1" dirty="0">
                <a:solidFill>
                  <a:srgbClr val="FFC000"/>
                </a:solidFill>
              </a:rPr>
              <a:t> </a:t>
            </a:r>
            <a:r>
              <a:rPr lang="en-US" sz="1600" dirty="0" smtClean="0">
                <a:solidFill>
                  <a:srgbClr val="FFC000"/>
                </a:solidFill>
              </a:rPr>
              <a:t>“</a:t>
            </a:r>
            <a:r>
              <a:rPr lang="en-US" sz="1600" dirty="0">
                <a:solidFill>
                  <a:srgbClr val="FFC000"/>
                </a:solidFill>
              </a:rPr>
              <a:t>Plasma physics of the local cosmos”</a:t>
            </a:r>
          </a:p>
          <a:p>
            <a:r>
              <a:rPr lang="en-US" sz="1600" b="1" i="1" dirty="0" err="1">
                <a:solidFill>
                  <a:srgbClr val="FFC000"/>
                </a:solidFill>
              </a:rPr>
              <a:t>Heliophysics</a:t>
            </a:r>
            <a:r>
              <a:rPr lang="en-US" sz="1600" b="1" i="1" dirty="0">
                <a:solidFill>
                  <a:srgbClr val="FFC000"/>
                </a:solidFill>
              </a:rPr>
              <a:t> II</a:t>
            </a:r>
            <a:r>
              <a:rPr lang="en-US" sz="1600" b="1" i="1" dirty="0" smtClean="0">
                <a:solidFill>
                  <a:srgbClr val="FFC000"/>
                </a:solidFill>
              </a:rPr>
              <a:t>:</a:t>
            </a:r>
          </a:p>
          <a:p>
            <a:r>
              <a:rPr lang="en-US" sz="1600" dirty="0" smtClean="0">
                <a:solidFill>
                  <a:srgbClr val="FFC000"/>
                </a:solidFill>
              </a:rPr>
              <a:t>“</a:t>
            </a:r>
            <a:r>
              <a:rPr lang="en-US" sz="1600" dirty="0">
                <a:solidFill>
                  <a:srgbClr val="FFC000"/>
                </a:solidFill>
              </a:rPr>
              <a:t>Space storms and radiation: causes and effects”</a:t>
            </a:r>
          </a:p>
          <a:p>
            <a:r>
              <a:rPr lang="en-US" sz="1600" b="1" i="1" dirty="0" err="1">
                <a:solidFill>
                  <a:srgbClr val="FFC000"/>
                </a:solidFill>
              </a:rPr>
              <a:t>Heliophysics</a:t>
            </a:r>
            <a:r>
              <a:rPr lang="en-US" sz="1600" b="1" i="1" dirty="0">
                <a:solidFill>
                  <a:srgbClr val="FFC000"/>
                </a:solidFill>
              </a:rPr>
              <a:t> III: </a:t>
            </a:r>
            <a:endParaRPr lang="en-US" sz="1600" b="1" i="1" dirty="0" smtClean="0">
              <a:solidFill>
                <a:srgbClr val="FFC000"/>
              </a:solidFill>
            </a:endParaRPr>
          </a:p>
          <a:p>
            <a:r>
              <a:rPr lang="en-US" sz="1600" dirty="0" smtClean="0">
                <a:solidFill>
                  <a:srgbClr val="FFC000"/>
                </a:solidFill>
              </a:rPr>
              <a:t>“</a:t>
            </a:r>
            <a:r>
              <a:rPr lang="en-US" sz="1600" dirty="0">
                <a:solidFill>
                  <a:srgbClr val="FFC000"/>
                </a:solidFill>
              </a:rPr>
              <a:t>Evolving solar activity and the climates of space and Earth”</a:t>
            </a:r>
          </a:p>
          <a:p>
            <a:pPr marL="0" lvl="1" indent="0"/>
            <a:r>
              <a:rPr lang="en-US" sz="1600" b="1" i="1" dirty="0" err="1">
                <a:solidFill>
                  <a:srgbClr val="FFC000"/>
                </a:solidFill>
              </a:rPr>
              <a:t>Heliophysics</a:t>
            </a:r>
            <a:r>
              <a:rPr lang="en-US" sz="1600" b="1" i="1" dirty="0">
                <a:solidFill>
                  <a:srgbClr val="FFC000"/>
                </a:solidFill>
              </a:rPr>
              <a:t> IV: </a:t>
            </a:r>
            <a:r>
              <a:rPr lang="en-US" sz="1600" b="1" i="1" dirty="0" smtClean="0">
                <a:solidFill>
                  <a:srgbClr val="FFC000"/>
                </a:solidFill>
              </a:rPr>
              <a:t> </a:t>
            </a:r>
          </a:p>
          <a:p>
            <a:pPr marL="0" lvl="1" indent="0"/>
            <a:r>
              <a:rPr lang="en-US" sz="1600" dirty="0" smtClean="0">
                <a:solidFill>
                  <a:srgbClr val="FFC000"/>
                </a:solidFill>
              </a:rPr>
              <a:t>“</a:t>
            </a:r>
            <a:r>
              <a:rPr lang="en-US" sz="1600" dirty="0">
                <a:solidFill>
                  <a:srgbClr val="FFC000"/>
                </a:solidFill>
              </a:rPr>
              <a:t>Active stars, their astrospheres, and impacts on planetary environments</a:t>
            </a:r>
            <a:r>
              <a:rPr lang="en-US" sz="1600" dirty="0" smtClean="0">
                <a:solidFill>
                  <a:srgbClr val="FFC000"/>
                </a:solidFill>
              </a:rPr>
              <a:t>”</a:t>
            </a:r>
            <a:endParaRPr lang="en-US" sz="1600" b="1" i="1" dirty="0">
              <a:solidFill>
                <a:srgbClr val="FFC000"/>
              </a:solidFill>
            </a:endParaRPr>
          </a:p>
          <a:p>
            <a:r>
              <a:rPr lang="en-US" sz="1600" i="1" dirty="0" smtClean="0">
                <a:solidFill>
                  <a:srgbClr val="FFC000"/>
                </a:solidFill>
              </a:rPr>
              <a:t>(</a:t>
            </a:r>
            <a:r>
              <a:rPr lang="en-US" sz="1600" i="1" dirty="0">
                <a:solidFill>
                  <a:srgbClr val="FFC000"/>
                </a:solidFill>
              </a:rPr>
              <a:t>In preparation for publishing  </a:t>
            </a:r>
            <a:r>
              <a:rPr lang="en-US" sz="1600" i="1" dirty="0" smtClean="0">
                <a:solidFill>
                  <a:srgbClr val="FFC000"/>
                </a:solidFill>
              </a:rPr>
              <a:t>February 2016)</a:t>
            </a:r>
          </a:p>
          <a:p>
            <a:r>
              <a:rPr lang="en-US" sz="1600" b="1" i="1" dirty="0" err="1" smtClean="0">
                <a:solidFill>
                  <a:srgbClr val="FFC000"/>
                </a:solidFill>
              </a:rPr>
              <a:t>Heliophysics</a:t>
            </a:r>
            <a:r>
              <a:rPr lang="en-US" sz="1600" b="1" i="1" dirty="0" smtClean="0">
                <a:solidFill>
                  <a:srgbClr val="FFC000"/>
                </a:solidFill>
              </a:rPr>
              <a:t> </a:t>
            </a:r>
            <a:r>
              <a:rPr lang="en-US" sz="1600" b="1" i="1" dirty="0">
                <a:solidFill>
                  <a:srgbClr val="FFC000"/>
                </a:solidFill>
              </a:rPr>
              <a:t>V: </a:t>
            </a:r>
            <a:r>
              <a:rPr lang="en-US" sz="1600" i="1" dirty="0">
                <a:solidFill>
                  <a:srgbClr val="FFC000"/>
                </a:solidFill>
              </a:rPr>
              <a:t>(Online only </a:t>
            </a:r>
            <a:r>
              <a:rPr lang="en-US" sz="1600" i="1" dirty="0" smtClean="0">
                <a:solidFill>
                  <a:srgbClr val="FFC000"/>
                </a:solidFill>
              </a:rPr>
              <a:t>)</a:t>
            </a:r>
          </a:p>
          <a:p>
            <a:r>
              <a:rPr lang="en-US" sz="1600" dirty="0" smtClean="0">
                <a:solidFill>
                  <a:srgbClr val="FFC000"/>
                </a:solidFill>
              </a:rPr>
              <a:t>“</a:t>
            </a:r>
            <a:r>
              <a:rPr lang="en-US" sz="1600" dirty="0">
                <a:solidFill>
                  <a:srgbClr val="FFC000"/>
                </a:solidFill>
              </a:rPr>
              <a:t>Space weather and society”</a:t>
            </a:r>
          </a:p>
        </p:txBody>
      </p:sp>
    </p:spTree>
    <p:extLst>
      <p:ext uri="{BB962C8B-B14F-4D97-AF65-F5344CB8AC3E}">
        <p14:creationId xmlns:p14="http://schemas.microsoft.com/office/powerpoint/2010/main" val="3508947396"/>
      </p:ext>
    </p:extLst>
  </p:cSld>
  <p:clrMapOvr>
    <a:masterClrMapping/>
  </p:clrMapOvr>
  <p:transition spd="med"/>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20026" y="-251989"/>
            <a:ext cx="9492589" cy="1893519"/>
          </a:xfrm>
          <a:prstGeom prst="rect">
            <a:avLst/>
          </a:prstGeom>
        </p:spPr>
        <p:txBody>
          <a:bodyPr/>
          <a:lstStyle/>
          <a:p>
            <a:r>
              <a:rPr lang="en-US" sz="3500" dirty="0"/>
              <a:t/>
            </a:r>
            <a:br>
              <a:rPr lang="en-US" sz="3500" dirty="0"/>
            </a:br>
            <a:r>
              <a:rPr lang="en-US" sz="3100" dirty="0" err="1">
                <a:solidFill>
                  <a:srgbClr val="FFFF00"/>
                </a:solidFill>
              </a:rPr>
              <a:t>Heliophysics</a:t>
            </a:r>
            <a:r>
              <a:rPr lang="en-US" sz="3100" dirty="0">
                <a:solidFill>
                  <a:srgbClr val="FFFF00"/>
                </a:solidFill>
              </a:rPr>
              <a:t> Volume IV: Active stars, their astrospheres, and impacts on planetary environments</a:t>
            </a:r>
            <a:br>
              <a:rPr lang="en-US" sz="3100" dirty="0">
                <a:solidFill>
                  <a:srgbClr val="FFFF00"/>
                </a:solidFill>
              </a:rPr>
            </a:br>
            <a:r>
              <a:rPr lang="en-US" sz="2200" b="1" dirty="0"/>
              <a:t>To be </a:t>
            </a:r>
            <a:r>
              <a:rPr lang="en-US" sz="2200" b="1" i="1" dirty="0"/>
              <a:t>published  by Cambridge in February 2016</a:t>
            </a:r>
            <a:br>
              <a:rPr lang="en-US" sz="2200" b="1" i="1" dirty="0"/>
            </a:br>
            <a:endParaRPr lang="en-US" sz="2200" b="1" dirty="0"/>
          </a:p>
        </p:txBody>
      </p:sp>
      <p:sp>
        <p:nvSpPr>
          <p:cNvPr id="2" name="Rectangle 1"/>
          <p:cNvSpPr/>
          <p:nvPr/>
        </p:nvSpPr>
        <p:spPr>
          <a:xfrm>
            <a:off x="3696229" y="5135825"/>
            <a:ext cx="6384396" cy="592640"/>
          </a:xfrm>
          <a:prstGeom prst="rect">
            <a:avLst/>
          </a:prstGeom>
        </p:spPr>
        <p:txBody>
          <a:bodyPr wrap="square" lIns="87914" tIns="43984" rIns="87914" bIns="43984">
            <a:spAutoFit/>
          </a:bodyPr>
          <a:lstStyle/>
          <a:p>
            <a:pPr defTabSz="437473">
              <a:lnSpc>
                <a:spcPct val="90000"/>
              </a:lnSpc>
            </a:pPr>
            <a:r>
              <a:rPr lang="en-US" sz="1700" b="1" dirty="0">
                <a:solidFill>
                  <a:srgbClr val="FFFF00"/>
                </a:solidFill>
                <a:latin typeface="Georgia"/>
                <a:ea typeface="Microsoft YaHei"/>
                <a:cs typeface="Georgia"/>
              </a:rPr>
              <a:t/>
            </a:r>
            <a:br>
              <a:rPr lang="en-US" sz="1700" b="1" dirty="0">
                <a:solidFill>
                  <a:srgbClr val="FFFF00"/>
                </a:solidFill>
                <a:latin typeface="Georgia"/>
                <a:ea typeface="Microsoft YaHei"/>
                <a:cs typeface="Georgia"/>
              </a:rPr>
            </a:br>
            <a:endParaRPr lang="en-US" dirty="0">
              <a:solidFill>
                <a:srgbClr val="000000"/>
              </a:solidFill>
              <a:ea typeface="Microsoft YaHei" charset="-122"/>
            </a:endParaRPr>
          </a:p>
        </p:txBody>
      </p:sp>
      <p:sp>
        <p:nvSpPr>
          <p:cNvPr id="5" name="TextBox 4"/>
          <p:cNvSpPr txBox="1"/>
          <p:nvPr/>
        </p:nvSpPr>
        <p:spPr>
          <a:xfrm>
            <a:off x="420026" y="1577951"/>
            <a:ext cx="9072563" cy="67482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5997" tIns="55997" rIns="55997" bIns="55997" numCol="1" spcCol="41998" rtlCol="0" anchor="ctr">
            <a:spAutoFit/>
          </a:bodyPr>
          <a:lstStyle/>
          <a:p>
            <a:pPr defTabSz="503972" latinLnBrk="1"/>
            <a:r>
              <a:rPr lang="en-US" sz="2200" dirty="0"/>
              <a:t>Years ago, the study of the Sun-Earth connection was edgy stuff. Now  Big Thinkers hold the planet and the star to be a system, and new ideas</a:t>
            </a:r>
          </a:p>
          <a:p>
            <a:pPr defTabSz="503972" latinLnBrk="1"/>
            <a:r>
              <a:rPr lang="en-US" sz="2200" dirty="0" smtClean="0"/>
              <a:t>emerged </a:t>
            </a:r>
            <a:r>
              <a:rPr lang="en-US" sz="2200" dirty="0"/>
              <a:t>from </a:t>
            </a:r>
            <a:r>
              <a:rPr lang="en-US" sz="2200" dirty="0" smtClean="0"/>
              <a:t>the </a:t>
            </a:r>
            <a:r>
              <a:rPr lang="en-US" sz="2200" dirty="0"/>
              <a:t>synthesis and a new discipline “</a:t>
            </a:r>
            <a:r>
              <a:rPr lang="en-US" sz="2200" dirty="0" err="1"/>
              <a:t>Heliophysics</a:t>
            </a:r>
            <a:r>
              <a:rPr lang="en-US" sz="2200" dirty="0" smtClean="0"/>
              <a:t>” was </a:t>
            </a:r>
          </a:p>
          <a:p>
            <a:pPr defTabSz="503972" latinLnBrk="1"/>
            <a:r>
              <a:rPr lang="en-US" sz="2200" dirty="0" smtClean="0"/>
              <a:t>born.</a:t>
            </a:r>
            <a:endParaRPr lang="en-US" sz="2200" dirty="0"/>
          </a:p>
          <a:p>
            <a:pPr defTabSz="503972" latinLnBrk="1"/>
            <a:endParaRPr lang="en-US" sz="2200" dirty="0"/>
          </a:p>
          <a:p>
            <a:pPr defTabSz="503972" latinLnBrk="1"/>
            <a:r>
              <a:rPr lang="en-US" sz="2200" dirty="0"/>
              <a:t>Now we know that they weren’t thinking big enough.  Like Earth, every world in the solar system is connected to its star.  From the surface </a:t>
            </a:r>
          </a:p>
          <a:p>
            <a:pPr defTabSz="503972" latinLnBrk="1"/>
            <a:r>
              <a:rPr lang="en-US" sz="2200" dirty="0"/>
              <a:t>chemistry of Mercury, to the tattered atmosphere of Mars, to the flowing ices of Pluto, the fingerprints of solar activity may be found in all corners of the heliosphere.</a:t>
            </a:r>
          </a:p>
          <a:p>
            <a:pPr defTabSz="503972" latinLnBrk="1"/>
            <a:endParaRPr lang="en-US" sz="2200" dirty="0"/>
          </a:p>
          <a:p>
            <a:pPr defTabSz="503972" latinLnBrk="1"/>
            <a:r>
              <a:rPr lang="en-US" sz="2200" dirty="0"/>
              <a:t>The connectedness of things is the subject of this book: “Active Stars, </a:t>
            </a:r>
            <a:endParaRPr lang="en-US" sz="2200" dirty="0" smtClean="0"/>
          </a:p>
          <a:p>
            <a:pPr defTabSz="503972" latinLnBrk="1"/>
            <a:r>
              <a:rPr lang="en-US" sz="2200" dirty="0" smtClean="0"/>
              <a:t>their </a:t>
            </a:r>
            <a:r>
              <a:rPr lang="en-US" sz="2200" dirty="0" err="1"/>
              <a:t>Astropheres</a:t>
            </a:r>
            <a:r>
              <a:rPr lang="en-US" sz="2200" dirty="0"/>
              <a:t>, and Impacts on Planetary Environments”.  In 13 </a:t>
            </a:r>
            <a:endParaRPr lang="en-US" sz="2200" dirty="0" smtClean="0"/>
          </a:p>
          <a:p>
            <a:pPr defTabSz="503972" latinLnBrk="1"/>
            <a:r>
              <a:rPr lang="en-US" sz="2200" dirty="0" smtClean="0"/>
              <a:t>graduate-level </a:t>
            </a:r>
            <a:r>
              <a:rPr lang="en-US" sz="2200" dirty="0"/>
              <a:t>chapters, experts lay out new ideas about how stars </a:t>
            </a:r>
            <a:endParaRPr lang="en-US" sz="2200" dirty="0" smtClean="0"/>
          </a:p>
          <a:p>
            <a:pPr defTabSz="503972" latinLnBrk="1"/>
            <a:r>
              <a:rPr lang="en-US" sz="2200" dirty="0" smtClean="0"/>
              <a:t>carve </a:t>
            </a:r>
            <a:r>
              <a:rPr lang="en-US" sz="2200" dirty="0"/>
              <a:t>out a place in the galaxy to shape their own solar systems.  The </a:t>
            </a:r>
            <a:endParaRPr lang="en-US" sz="2200" dirty="0" smtClean="0"/>
          </a:p>
          <a:p>
            <a:pPr defTabSz="503972" latinLnBrk="1"/>
            <a:r>
              <a:rPr lang="en-US" sz="2200" dirty="0" smtClean="0"/>
              <a:t>chapters </a:t>
            </a:r>
            <a:r>
              <a:rPr lang="en-US" sz="2200" dirty="0"/>
              <a:t>touch on subjects ranging from magnetic reconnection and </a:t>
            </a:r>
            <a:endParaRPr lang="en-US" sz="2200" dirty="0" smtClean="0"/>
          </a:p>
          <a:p>
            <a:pPr defTabSz="503972" latinLnBrk="1"/>
            <a:r>
              <a:rPr lang="en-US" sz="2200" dirty="0" err="1" smtClean="0"/>
              <a:t>magnetohydrodynamics</a:t>
            </a:r>
            <a:r>
              <a:rPr lang="en-US" sz="2200" dirty="0" smtClean="0"/>
              <a:t> </a:t>
            </a:r>
            <a:r>
              <a:rPr lang="en-US" sz="2200" dirty="0"/>
              <a:t>to climate and </a:t>
            </a:r>
            <a:r>
              <a:rPr lang="en-US" sz="2200" dirty="0" err="1"/>
              <a:t>aeronomy</a:t>
            </a:r>
            <a:r>
              <a:rPr lang="en-US" sz="2200" dirty="0"/>
              <a:t>.   It may be one of the most interdisciplinary textbooks ever written — at least in the physical </a:t>
            </a:r>
            <a:endParaRPr lang="en-US" sz="2200" dirty="0" smtClean="0"/>
          </a:p>
          <a:p>
            <a:pPr defTabSz="503972" latinLnBrk="1"/>
            <a:r>
              <a:rPr lang="en-US" sz="2200" dirty="0" smtClean="0"/>
              <a:t>sciences</a:t>
            </a:r>
            <a:r>
              <a:rPr lang="en-US" sz="2200" dirty="0"/>
              <a:t>.</a:t>
            </a:r>
          </a:p>
          <a:p>
            <a:pPr defTabSz="503972" latinLnBrk="1"/>
            <a:endParaRPr lang="en-US" sz="2200" dirty="0"/>
          </a:p>
          <a:p>
            <a:pPr defTabSz="503972" fontAlgn="auto" latinLnBrk="1">
              <a:lnSpc>
                <a:spcPct val="100000"/>
              </a:lnSpc>
              <a:spcBef>
                <a:spcPts val="0"/>
              </a:spcBef>
              <a:spcAft>
                <a:spcPts val="0"/>
              </a:spcAft>
              <a:buClrTx/>
              <a:buSzTx/>
            </a:pPr>
            <a:endParaRPr lang="en-US" sz="2200" dirty="0">
              <a:solidFill>
                <a:schemeClr val="bg2"/>
              </a:solidFill>
              <a:latin typeface="Helvetica"/>
              <a:ea typeface="Helvetica"/>
              <a:cs typeface="Helvetica"/>
              <a:sym typeface="Helvetica"/>
            </a:endParaRPr>
          </a:p>
        </p:txBody>
      </p:sp>
    </p:spTree>
    <p:extLst>
      <p:ext uri="{BB962C8B-B14F-4D97-AF65-F5344CB8AC3E}">
        <p14:creationId xmlns:p14="http://schemas.microsoft.com/office/powerpoint/2010/main" val="4258389055"/>
      </p:ext>
    </p:extLst>
  </p:cSld>
  <p:clrMapOvr>
    <a:masterClrMapping/>
  </p:clrMapOvr>
  <p:transition spd="med"/>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20026" y="-1020763"/>
            <a:ext cx="9492589" cy="1893519"/>
          </a:xfrm>
          <a:prstGeom prst="rect">
            <a:avLst/>
          </a:prstGeom>
        </p:spPr>
        <p:txBody>
          <a:bodyPr/>
          <a:lstStyle/>
          <a:p>
            <a:r>
              <a:rPr lang="en-US" sz="3500" dirty="0"/>
              <a:t/>
            </a:r>
            <a:br>
              <a:rPr lang="en-US" sz="3500" dirty="0"/>
            </a:br>
            <a:r>
              <a:rPr lang="en-US" sz="2800" dirty="0" smtClean="0">
                <a:solidFill>
                  <a:srgbClr val="FFFF00"/>
                </a:solidFill>
              </a:rPr>
              <a:t>LWS </a:t>
            </a:r>
            <a:r>
              <a:rPr lang="en-US" sz="2800" dirty="0" smtClean="0">
                <a:solidFill>
                  <a:srgbClr val="FFFF00"/>
                </a:solidFill>
              </a:rPr>
              <a:t>Institutes</a:t>
            </a:r>
            <a:endParaRPr lang="en-US" sz="2800" b="1" dirty="0"/>
          </a:p>
        </p:txBody>
      </p:sp>
      <p:sp>
        <p:nvSpPr>
          <p:cNvPr id="2" name="Rectangle 1"/>
          <p:cNvSpPr/>
          <p:nvPr/>
        </p:nvSpPr>
        <p:spPr>
          <a:xfrm>
            <a:off x="3696229" y="5135825"/>
            <a:ext cx="6384396" cy="592640"/>
          </a:xfrm>
          <a:prstGeom prst="rect">
            <a:avLst/>
          </a:prstGeom>
        </p:spPr>
        <p:txBody>
          <a:bodyPr wrap="square" lIns="87914" tIns="43984" rIns="87914" bIns="43984">
            <a:spAutoFit/>
          </a:bodyPr>
          <a:lstStyle/>
          <a:p>
            <a:pPr defTabSz="437473">
              <a:lnSpc>
                <a:spcPct val="90000"/>
              </a:lnSpc>
            </a:pPr>
            <a:r>
              <a:rPr lang="en-US" sz="1700" b="1" dirty="0">
                <a:solidFill>
                  <a:srgbClr val="FFFF00"/>
                </a:solidFill>
                <a:latin typeface="Georgia"/>
                <a:ea typeface="Microsoft YaHei"/>
                <a:cs typeface="Georgia"/>
              </a:rPr>
              <a:t/>
            </a:r>
            <a:br>
              <a:rPr lang="en-US" sz="1700" b="1" dirty="0">
                <a:solidFill>
                  <a:srgbClr val="FFFF00"/>
                </a:solidFill>
                <a:latin typeface="Georgia"/>
                <a:ea typeface="Microsoft YaHei"/>
                <a:cs typeface="Georgia"/>
              </a:rPr>
            </a:br>
            <a:endParaRPr lang="en-US" dirty="0">
              <a:solidFill>
                <a:srgbClr val="000000"/>
              </a:solidFill>
              <a:ea typeface="Microsoft YaHei" charset="-122"/>
            </a:endParaRPr>
          </a:p>
        </p:txBody>
      </p:sp>
      <p:sp>
        <p:nvSpPr>
          <p:cNvPr id="5" name="TextBox 4"/>
          <p:cNvSpPr txBox="1"/>
          <p:nvPr/>
        </p:nvSpPr>
        <p:spPr>
          <a:xfrm>
            <a:off x="81015" y="3206621"/>
            <a:ext cx="9999610" cy="45731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5997" tIns="55997" rIns="55997" bIns="55997" numCol="1" spcCol="41998" rtlCol="0" anchor="ctr">
            <a:spAutoFit/>
          </a:bodyPr>
          <a:lstStyle/>
          <a:p>
            <a:pPr defTabSz="503972" latinLnBrk="1"/>
            <a:r>
              <a:rPr lang="en-US" sz="1600" dirty="0"/>
              <a:t>There are many types of scientists: physicists, </a:t>
            </a:r>
            <a:r>
              <a:rPr lang="en-US" sz="1600" dirty="0" err="1" smtClean="0"/>
              <a:t>astronomers,biologists</a:t>
            </a:r>
            <a:r>
              <a:rPr lang="en-US" sz="1600" dirty="0" smtClean="0"/>
              <a:t>-</a:t>
            </a:r>
            <a:r>
              <a:rPr lang="en-US" sz="1600" dirty="0"/>
              <a:t>-at least one for every type of </a:t>
            </a:r>
            <a:r>
              <a:rPr lang="en-US" sz="1600" dirty="0" smtClean="0"/>
              <a:t>problem</a:t>
            </a:r>
            <a:r>
              <a:rPr lang="en-US" sz="1600" dirty="0"/>
              <a:t>. Some problems are so big and complicated, however, that no </a:t>
            </a:r>
            <a:r>
              <a:rPr lang="en-US" sz="1600" i="1" dirty="0"/>
              <a:t>one</a:t>
            </a:r>
            <a:r>
              <a:rPr lang="en-US" sz="1600" dirty="0"/>
              <a:t> type of scientist is enough to solve them.  </a:t>
            </a:r>
            <a:endParaRPr lang="en-US" sz="1600" dirty="0" smtClean="0"/>
          </a:p>
          <a:p>
            <a:pPr defTabSz="503972" latinLnBrk="1"/>
            <a:endParaRPr lang="en-US" sz="1600" dirty="0"/>
          </a:p>
          <a:p>
            <a:pPr defTabSz="503972" latinLnBrk="1"/>
            <a:r>
              <a:rPr lang="en-US" sz="1600" dirty="0" err="1"/>
              <a:t>Heliophysics</a:t>
            </a:r>
            <a:r>
              <a:rPr lang="en-US" sz="1600" dirty="0"/>
              <a:t> has long struggled with such problems.  It comes with the territory.  The field of </a:t>
            </a:r>
            <a:r>
              <a:rPr lang="en-US" sz="1600" dirty="0" err="1"/>
              <a:t>heliophysics</a:t>
            </a:r>
            <a:r>
              <a:rPr lang="en-US" sz="1600" dirty="0"/>
              <a:t> is </a:t>
            </a:r>
            <a:endParaRPr lang="en-US" sz="1600" dirty="0" smtClean="0"/>
          </a:p>
          <a:p>
            <a:pPr defTabSz="503972" latinLnBrk="1"/>
            <a:r>
              <a:rPr lang="en-US" sz="1600" dirty="0" smtClean="0"/>
              <a:t>by </a:t>
            </a:r>
            <a:r>
              <a:rPr lang="en-US" sz="1600" dirty="0"/>
              <a:t>definition combinatorial, bringing together threads of science which have long been </a:t>
            </a:r>
            <a:r>
              <a:rPr lang="en-US" sz="1600" dirty="0" smtClean="0"/>
              <a:t>separated </a:t>
            </a:r>
            <a:r>
              <a:rPr lang="en-US" sz="1600" dirty="0"/>
              <a:t>by artificial </a:t>
            </a:r>
            <a:endParaRPr lang="en-US" sz="1600" dirty="0" smtClean="0"/>
          </a:p>
          <a:p>
            <a:pPr defTabSz="503972" latinLnBrk="1"/>
            <a:r>
              <a:rPr lang="en-US" sz="1600" dirty="0" smtClean="0"/>
              <a:t>boundaries </a:t>
            </a:r>
            <a:r>
              <a:rPr lang="en-US" sz="1600" dirty="0"/>
              <a:t>of </a:t>
            </a:r>
            <a:r>
              <a:rPr lang="en-US" sz="1600" dirty="0" smtClean="0"/>
              <a:t>funding and </a:t>
            </a:r>
            <a:r>
              <a:rPr lang="en-US" sz="1600" dirty="0"/>
              <a:t>academic labels.  To fully understand the sun’s effect on Earth and other </a:t>
            </a:r>
            <a:r>
              <a:rPr lang="en-US" sz="1600" dirty="0" smtClean="0"/>
              <a:t>worlds</a:t>
            </a:r>
            <a:r>
              <a:rPr lang="en-US" sz="1600" dirty="0"/>
              <a:t>, </a:t>
            </a:r>
            <a:endParaRPr lang="en-US" sz="1600" dirty="0" smtClean="0"/>
          </a:p>
          <a:p>
            <a:pPr defTabSz="503972" latinLnBrk="1"/>
            <a:r>
              <a:rPr lang="en-US" sz="1600" dirty="0" smtClean="0"/>
              <a:t>it </a:t>
            </a:r>
            <a:r>
              <a:rPr lang="en-US" sz="1600" dirty="0"/>
              <a:t>is necessary to apply the intellectual tools of </a:t>
            </a:r>
            <a:r>
              <a:rPr lang="en-US" sz="1600" dirty="0" err="1" smtClean="0"/>
              <a:t>magnetohydrodynamics,geophysics</a:t>
            </a:r>
            <a:r>
              <a:rPr lang="en-US" sz="1600" dirty="0"/>
              <a:t>, atmospheric chemistry, </a:t>
            </a:r>
            <a:endParaRPr lang="en-US" sz="1600" dirty="0" smtClean="0"/>
          </a:p>
          <a:p>
            <a:pPr defTabSz="503972" latinLnBrk="1"/>
            <a:r>
              <a:rPr lang="en-US" sz="1600" dirty="0" smtClean="0"/>
              <a:t>climate </a:t>
            </a:r>
            <a:r>
              <a:rPr lang="en-US" sz="1600" dirty="0"/>
              <a:t>science, electrical </a:t>
            </a:r>
            <a:r>
              <a:rPr lang="en-US" sz="1600" dirty="0"/>
              <a:t> </a:t>
            </a:r>
            <a:r>
              <a:rPr lang="en-US" sz="1600" dirty="0" smtClean="0"/>
              <a:t>engineering</a:t>
            </a:r>
            <a:r>
              <a:rPr lang="en-US" sz="1600" dirty="0"/>
              <a:t>, and much </a:t>
            </a:r>
            <a:r>
              <a:rPr lang="en-US" sz="1600" dirty="0" smtClean="0"/>
              <a:t>more.</a:t>
            </a:r>
          </a:p>
          <a:p>
            <a:pPr defTabSz="503972" latinLnBrk="1"/>
            <a:endParaRPr lang="en-US" sz="1600" dirty="0"/>
          </a:p>
          <a:p>
            <a:r>
              <a:rPr lang="en-US" sz="1600" dirty="0"/>
              <a:t>Up to twice a year, a call for applications </a:t>
            </a:r>
            <a:r>
              <a:rPr lang="en-US" sz="1600" dirty="0" smtClean="0"/>
              <a:t>is </a:t>
            </a:r>
            <a:r>
              <a:rPr lang="en-US" sz="1600" dirty="0"/>
              <a:t>released for </a:t>
            </a:r>
            <a:r>
              <a:rPr lang="en-US" sz="1600" dirty="0" smtClean="0"/>
              <a:t>interdisciplinary </a:t>
            </a:r>
            <a:r>
              <a:rPr lang="en-US" sz="1600" dirty="0"/>
              <a:t>teams of scientists to address specific topic areas related to the broad theme of Living With a Star (LWS).  This includes pure and applied research into the nature of space weather and space climate phenomena and their impacts on society and its infrastructure</a:t>
            </a:r>
            <a:r>
              <a:rPr lang="en-US" sz="1600" dirty="0" smtClean="0"/>
              <a:t>. </a:t>
            </a:r>
            <a:r>
              <a:rPr lang="en-US" sz="1600" dirty="0"/>
              <a:t>For example, the topics for 2014 and 2015 are </a:t>
            </a:r>
          </a:p>
          <a:p>
            <a:r>
              <a:rPr lang="en-US" sz="1600" dirty="0"/>
              <a:t>• </a:t>
            </a:r>
            <a:r>
              <a:rPr lang="en-US" sz="1600" dirty="0" err="1"/>
              <a:t>Forcasting</a:t>
            </a:r>
            <a:r>
              <a:rPr lang="en-US" sz="1600" dirty="0"/>
              <a:t> </a:t>
            </a:r>
            <a:r>
              <a:rPr lang="en-US" sz="1600" dirty="0" err="1"/>
              <a:t>Geomagnetically</a:t>
            </a:r>
            <a:r>
              <a:rPr lang="en-US" sz="1600" dirty="0"/>
              <a:t> Induced Currents and Protecting the Power Grid</a:t>
            </a:r>
          </a:p>
          <a:p>
            <a:r>
              <a:rPr lang="en-US" sz="1600" dirty="0"/>
              <a:t>• </a:t>
            </a:r>
            <a:r>
              <a:rPr lang="en-US" sz="1600" dirty="0" err="1"/>
              <a:t>Nowcasts</a:t>
            </a:r>
            <a:r>
              <a:rPr lang="en-US" sz="1600" dirty="0"/>
              <a:t> of radiation storms (proton events) at energy levels that could create a radiation hazard for aircrew and passengers, and</a:t>
            </a:r>
          </a:p>
          <a:p>
            <a:r>
              <a:rPr lang="en-US" sz="1600" dirty="0"/>
              <a:t>• </a:t>
            </a:r>
            <a:r>
              <a:rPr lang="en-US" sz="1600" dirty="0" err="1"/>
              <a:t>Nowcasts</a:t>
            </a:r>
            <a:r>
              <a:rPr lang="en-US" sz="1600" dirty="0"/>
              <a:t> of atmospheric drag for Low-Earth Orbit spacecraft.</a:t>
            </a:r>
          </a:p>
          <a:p>
            <a:pPr defTabSz="503972" latinLnBrk="1"/>
            <a:endParaRPr lang="en-US" sz="1600" dirty="0"/>
          </a:p>
          <a:p>
            <a:pPr defTabSz="503972" fontAlgn="auto" latinLnBrk="1">
              <a:lnSpc>
                <a:spcPct val="100000"/>
              </a:lnSpc>
              <a:spcBef>
                <a:spcPts val="0"/>
              </a:spcBef>
              <a:spcAft>
                <a:spcPts val="0"/>
              </a:spcAft>
              <a:buClrTx/>
              <a:buSzTx/>
            </a:pPr>
            <a:endParaRPr lang="en-US" sz="2200" dirty="0">
              <a:solidFill>
                <a:schemeClr val="bg2"/>
              </a:solidFill>
              <a:latin typeface="Helvetica"/>
              <a:ea typeface="Helvetica"/>
              <a:cs typeface="Helvetica"/>
              <a:sym typeface="Helvetica"/>
            </a:endParaRPr>
          </a:p>
        </p:txBody>
      </p:sp>
      <p:sp>
        <p:nvSpPr>
          <p:cNvPr id="7" name="Rectangle 10"/>
          <p:cNvSpPr>
            <a:spLocks noChangeArrowheads="1"/>
          </p:cNvSpPr>
          <p:nvPr/>
        </p:nvSpPr>
        <p:spPr bwMode="auto">
          <a:xfrm>
            <a:off x="3564679" y="768684"/>
            <a:ext cx="3035300" cy="1892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2"/>
          <p:cNvSpPr/>
          <p:nvPr/>
        </p:nvSpPr>
        <p:spPr>
          <a:xfrm>
            <a:off x="5082329" y="1112837"/>
            <a:ext cx="1031051" cy="349968"/>
          </a:xfrm>
          <a:prstGeom prst="rect">
            <a:avLst/>
          </a:prstGeom>
        </p:spPr>
        <p:txBody>
          <a:bodyPr wrap="none">
            <a:spAutoFit/>
          </a:bodyPr>
          <a:lstStyle/>
          <a:p>
            <a:pPr>
              <a:spcBef>
                <a:spcPct val="50000"/>
              </a:spcBef>
            </a:pPr>
            <a:r>
              <a:rPr lang="en-US" altLang="en-US" b="1" dirty="0">
                <a:solidFill>
                  <a:srgbClr val="FF0000"/>
                </a:solidFill>
              </a:rPr>
              <a:t>Pasteur</a:t>
            </a:r>
            <a:endParaRPr lang="en-US" altLang="en-US" b="1" dirty="0">
              <a:solidFill>
                <a:srgbClr val="FF0000"/>
              </a:solidFill>
            </a:endParaRPr>
          </a:p>
        </p:txBody>
      </p:sp>
      <p:sp>
        <p:nvSpPr>
          <p:cNvPr id="4" name="Rectangle 3"/>
          <p:cNvSpPr/>
          <p:nvPr/>
        </p:nvSpPr>
        <p:spPr>
          <a:xfrm>
            <a:off x="3850874" y="1112837"/>
            <a:ext cx="723275" cy="349968"/>
          </a:xfrm>
          <a:prstGeom prst="rect">
            <a:avLst/>
          </a:prstGeom>
        </p:spPr>
        <p:txBody>
          <a:bodyPr wrap="none">
            <a:spAutoFit/>
          </a:bodyPr>
          <a:lstStyle/>
          <a:p>
            <a:pPr>
              <a:spcBef>
                <a:spcPct val="50000"/>
              </a:spcBef>
            </a:pPr>
            <a:r>
              <a:rPr lang="en-US" altLang="en-US" b="1" dirty="0"/>
              <a:t>Bohr</a:t>
            </a:r>
            <a:endParaRPr lang="en-US" altLang="en-US" b="1" dirty="0"/>
          </a:p>
        </p:txBody>
      </p:sp>
      <p:sp>
        <p:nvSpPr>
          <p:cNvPr id="10" name="Rectangle 9"/>
          <p:cNvSpPr/>
          <p:nvPr/>
        </p:nvSpPr>
        <p:spPr>
          <a:xfrm>
            <a:off x="5159273" y="2103437"/>
            <a:ext cx="954107" cy="349968"/>
          </a:xfrm>
          <a:prstGeom prst="rect">
            <a:avLst/>
          </a:prstGeom>
        </p:spPr>
        <p:txBody>
          <a:bodyPr wrap="none">
            <a:spAutoFit/>
          </a:bodyPr>
          <a:lstStyle/>
          <a:p>
            <a:pPr>
              <a:spcBef>
                <a:spcPct val="50000"/>
              </a:spcBef>
            </a:pPr>
            <a:r>
              <a:rPr lang="en-US" altLang="en-US" b="1" dirty="0"/>
              <a:t>Edison</a:t>
            </a:r>
            <a:endParaRPr lang="en-US" altLang="en-US" b="1" dirty="0"/>
          </a:p>
        </p:txBody>
      </p:sp>
      <p:sp>
        <p:nvSpPr>
          <p:cNvPr id="12" name="Line 11"/>
          <p:cNvSpPr>
            <a:spLocks noChangeShapeType="1"/>
          </p:cNvSpPr>
          <p:nvPr/>
        </p:nvSpPr>
        <p:spPr bwMode="auto">
          <a:xfrm>
            <a:off x="5082329" y="808037"/>
            <a:ext cx="0" cy="189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2"/>
          <p:cNvSpPr>
            <a:spLocks noChangeShapeType="1"/>
          </p:cNvSpPr>
          <p:nvPr/>
        </p:nvSpPr>
        <p:spPr bwMode="auto">
          <a:xfrm>
            <a:off x="3641623" y="1754187"/>
            <a:ext cx="3035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p:cNvSpPr/>
          <p:nvPr/>
        </p:nvSpPr>
        <p:spPr>
          <a:xfrm>
            <a:off x="2830512" y="1112837"/>
            <a:ext cx="586443" cy="349968"/>
          </a:xfrm>
          <a:prstGeom prst="rect">
            <a:avLst/>
          </a:prstGeom>
        </p:spPr>
        <p:txBody>
          <a:bodyPr wrap="none">
            <a:spAutoFit/>
          </a:bodyPr>
          <a:lstStyle/>
          <a:p>
            <a:pPr>
              <a:spcBef>
                <a:spcPct val="50000"/>
              </a:spcBef>
            </a:pPr>
            <a:r>
              <a:rPr lang="en-US" altLang="en-US" b="1" i="1" dirty="0">
                <a:solidFill>
                  <a:srgbClr val="FF0000"/>
                </a:solidFill>
              </a:rPr>
              <a:t>Yes</a:t>
            </a:r>
            <a:endParaRPr lang="en-US" altLang="en-US" b="1" i="1" dirty="0">
              <a:solidFill>
                <a:srgbClr val="FF0000"/>
              </a:solidFill>
            </a:endParaRPr>
          </a:p>
        </p:txBody>
      </p:sp>
      <p:sp>
        <p:nvSpPr>
          <p:cNvPr id="14" name="Rectangle 13"/>
          <p:cNvSpPr/>
          <p:nvPr/>
        </p:nvSpPr>
        <p:spPr>
          <a:xfrm>
            <a:off x="2924512" y="2103437"/>
            <a:ext cx="492443" cy="349968"/>
          </a:xfrm>
          <a:prstGeom prst="rect">
            <a:avLst/>
          </a:prstGeom>
        </p:spPr>
        <p:txBody>
          <a:bodyPr wrap="none">
            <a:spAutoFit/>
          </a:bodyPr>
          <a:lstStyle/>
          <a:p>
            <a:pPr>
              <a:spcBef>
                <a:spcPct val="50000"/>
              </a:spcBef>
            </a:pPr>
            <a:r>
              <a:rPr lang="en-US" altLang="en-US" b="1" i="1" dirty="0"/>
              <a:t>No</a:t>
            </a:r>
            <a:endParaRPr lang="en-US" altLang="en-US" b="1" i="1" dirty="0"/>
          </a:p>
        </p:txBody>
      </p:sp>
      <p:sp>
        <p:nvSpPr>
          <p:cNvPr id="15" name="Rectangle 14"/>
          <p:cNvSpPr/>
          <p:nvPr/>
        </p:nvSpPr>
        <p:spPr>
          <a:xfrm>
            <a:off x="5526937" y="418716"/>
            <a:ext cx="586443" cy="349968"/>
          </a:xfrm>
          <a:prstGeom prst="rect">
            <a:avLst/>
          </a:prstGeom>
        </p:spPr>
        <p:txBody>
          <a:bodyPr wrap="none">
            <a:spAutoFit/>
          </a:bodyPr>
          <a:lstStyle/>
          <a:p>
            <a:pPr>
              <a:spcBef>
                <a:spcPct val="50000"/>
              </a:spcBef>
            </a:pPr>
            <a:r>
              <a:rPr lang="en-US" altLang="en-US" b="1" i="1" dirty="0">
                <a:solidFill>
                  <a:srgbClr val="FF0000"/>
                </a:solidFill>
              </a:rPr>
              <a:t>Yes</a:t>
            </a:r>
            <a:endParaRPr lang="en-US" altLang="en-US" b="1" i="1" dirty="0">
              <a:solidFill>
                <a:srgbClr val="FF0000"/>
              </a:solidFill>
            </a:endParaRPr>
          </a:p>
        </p:txBody>
      </p:sp>
      <p:sp>
        <p:nvSpPr>
          <p:cNvPr id="16" name="Rectangle 15"/>
          <p:cNvSpPr/>
          <p:nvPr/>
        </p:nvSpPr>
        <p:spPr>
          <a:xfrm>
            <a:off x="4081706" y="418716"/>
            <a:ext cx="492443" cy="349968"/>
          </a:xfrm>
          <a:prstGeom prst="rect">
            <a:avLst/>
          </a:prstGeom>
        </p:spPr>
        <p:txBody>
          <a:bodyPr wrap="none">
            <a:spAutoFit/>
          </a:bodyPr>
          <a:lstStyle/>
          <a:p>
            <a:pPr>
              <a:spcBef>
                <a:spcPct val="50000"/>
              </a:spcBef>
            </a:pPr>
            <a:r>
              <a:rPr lang="en-US" altLang="en-US" b="1" i="1" dirty="0"/>
              <a:t>No</a:t>
            </a:r>
            <a:endParaRPr lang="en-US" altLang="en-US" b="1" i="1" dirty="0"/>
          </a:p>
        </p:txBody>
      </p:sp>
      <p:sp>
        <p:nvSpPr>
          <p:cNvPr id="17" name="Rectangle 16"/>
          <p:cNvSpPr/>
          <p:nvPr/>
        </p:nvSpPr>
        <p:spPr>
          <a:xfrm>
            <a:off x="581178" y="1579203"/>
            <a:ext cx="2249334" cy="349968"/>
          </a:xfrm>
          <a:prstGeom prst="rect">
            <a:avLst/>
          </a:prstGeom>
        </p:spPr>
        <p:txBody>
          <a:bodyPr wrap="none">
            <a:spAutoFit/>
          </a:bodyPr>
          <a:lstStyle/>
          <a:p>
            <a:pPr algn="ctr">
              <a:spcBef>
                <a:spcPct val="50000"/>
              </a:spcBef>
            </a:pPr>
            <a:r>
              <a:rPr lang="en-US" altLang="en-US" b="1" i="1" dirty="0">
                <a:solidFill>
                  <a:schemeClr val="accent6">
                    <a:lumMod val="40000"/>
                    <a:lumOff val="60000"/>
                  </a:schemeClr>
                </a:solidFill>
              </a:rPr>
              <a:t>For Understanding</a:t>
            </a:r>
            <a:endParaRPr lang="en-US" altLang="en-US" b="1" i="1" dirty="0">
              <a:solidFill>
                <a:schemeClr val="accent6">
                  <a:lumMod val="40000"/>
                  <a:lumOff val="60000"/>
                </a:schemeClr>
              </a:solidFill>
            </a:endParaRPr>
          </a:p>
        </p:txBody>
      </p:sp>
      <p:sp>
        <p:nvSpPr>
          <p:cNvPr id="18" name="Rectangle 17"/>
          <p:cNvSpPr/>
          <p:nvPr/>
        </p:nvSpPr>
        <p:spPr>
          <a:xfrm>
            <a:off x="4331876" y="2742184"/>
            <a:ext cx="1261884" cy="349968"/>
          </a:xfrm>
          <a:prstGeom prst="rect">
            <a:avLst/>
          </a:prstGeom>
        </p:spPr>
        <p:txBody>
          <a:bodyPr wrap="none">
            <a:spAutoFit/>
          </a:bodyPr>
          <a:lstStyle/>
          <a:p>
            <a:pPr>
              <a:spcBef>
                <a:spcPct val="50000"/>
              </a:spcBef>
            </a:pPr>
            <a:r>
              <a:rPr lang="en-US" altLang="en-US" b="1" i="1" dirty="0">
                <a:solidFill>
                  <a:srgbClr val="00B600"/>
                </a:solidFill>
              </a:rPr>
              <a:t>For Utility</a:t>
            </a:r>
            <a:endParaRPr lang="en-US" altLang="en-US" b="1" i="1" dirty="0">
              <a:solidFill>
                <a:srgbClr val="00B600"/>
              </a:solidFill>
            </a:endParaRPr>
          </a:p>
        </p:txBody>
      </p:sp>
      <p:sp>
        <p:nvSpPr>
          <p:cNvPr id="19" name="Rectangle 18"/>
          <p:cNvSpPr/>
          <p:nvPr/>
        </p:nvSpPr>
        <p:spPr>
          <a:xfrm>
            <a:off x="6801006" y="800377"/>
            <a:ext cx="3429000" cy="693460"/>
          </a:xfrm>
          <a:prstGeom prst="rect">
            <a:avLst/>
          </a:prstGeom>
        </p:spPr>
        <p:txBody>
          <a:bodyPr wrap="square">
            <a:spAutoFit/>
          </a:bodyPr>
          <a:lstStyle/>
          <a:p>
            <a:pPr>
              <a:spcBef>
                <a:spcPct val="50000"/>
              </a:spcBef>
            </a:pPr>
            <a:r>
              <a:rPr lang="en-US" altLang="en-US" sz="1400" dirty="0"/>
              <a:t>From Donald Stokes  (Woodrow Wilson School for  Public and International Affairs, Princeton University)</a:t>
            </a:r>
            <a:endParaRPr lang="en-US" altLang="en-US" sz="1400" dirty="0"/>
          </a:p>
        </p:txBody>
      </p:sp>
    </p:spTree>
    <p:extLst>
      <p:ext uri="{BB962C8B-B14F-4D97-AF65-F5344CB8AC3E}">
        <p14:creationId xmlns:p14="http://schemas.microsoft.com/office/powerpoint/2010/main" val="2151101930"/>
      </p:ext>
    </p:extLst>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63"/>
            <a:ext cx="10080625" cy="1889477"/>
          </a:xfrm>
        </p:spPr>
        <p:txBody>
          <a:bodyPr/>
          <a:lstStyle/>
          <a:p>
            <a:r>
              <a:rPr lang="en-US" sz="4800" dirty="0">
                <a:solidFill>
                  <a:srgbClr val="FFFF00"/>
                </a:solidFill>
              </a:rPr>
              <a:t>Where The Mind Is Without Fear</a:t>
            </a:r>
            <a:r>
              <a:rPr lang="en-US" b="1" dirty="0">
                <a:solidFill>
                  <a:srgbClr val="FFFF00"/>
                </a:solidFill>
              </a:rPr>
              <a:t/>
            </a:r>
            <a:br>
              <a:rPr lang="en-US" b="1" dirty="0">
                <a:solidFill>
                  <a:srgbClr val="FFFF00"/>
                </a:solidFill>
              </a:rPr>
            </a:br>
            <a:r>
              <a:rPr lang="en-US" sz="3600" i="1" dirty="0" smtClean="0">
                <a:solidFill>
                  <a:srgbClr val="FFFF00"/>
                </a:solidFill>
              </a:rPr>
              <a:t>By Rabindranath Tagore</a:t>
            </a:r>
            <a:endParaRPr lang="en-US" sz="3600" i="1" dirty="0">
              <a:solidFill>
                <a:srgbClr val="FFFF00"/>
              </a:solidFill>
            </a:endParaRPr>
          </a:p>
        </p:txBody>
      </p:sp>
      <p:sp>
        <p:nvSpPr>
          <p:cNvPr id="3" name="Rectangle 2"/>
          <p:cNvSpPr/>
          <p:nvPr/>
        </p:nvSpPr>
        <p:spPr>
          <a:xfrm>
            <a:off x="141287" y="2103437"/>
            <a:ext cx="10080625" cy="4500591"/>
          </a:xfrm>
          <a:prstGeom prst="rect">
            <a:avLst/>
          </a:prstGeom>
        </p:spPr>
        <p:txBody>
          <a:bodyPr wrap="square">
            <a:spAutoFit/>
          </a:bodyPr>
          <a:lstStyle/>
          <a:p>
            <a:r>
              <a:rPr lang="en-US" sz="2800" dirty="0" smtClean="0"/>
              <a:t>Where </a:t>
            </a:r>
            <a:r>
              <a:rPr lang="en-US" sz="2800" dirty="0"/>
              <a:t>the mind is without fear and the head is held high</a:t>
            </a:r>
            <a:br>
              <a:rPr lang="en-US" sz="2800" dirty="0"/>
            </a:br>
            <a:r>
              <a:rPr lang="en-US" sz="2800" dirty="0"/>
              <a:t>Where knowledge is free</a:t>
            </a:r>
            <a:br>
              <a:rPr lang="en-US" sz="2800" dirty="0"/>
            </a:br>
            <a:r>
              <a:rPr lang="en-US" sz="2800" dirty="0"/>
              <a:t>Where the world has not been broken up into fragments</a:t>
            </a:r>
            <a:br>
              <a:rPr lang="en-US" sz="2800" dirty="0"/>
            </a:br>
            <a:r>
              <a:rPr lang="en-US" sz="2800" dirty="0"/>
              <a:t>By narrow domestic walls</a:t>
            </a:r>
            <a:br>
              <a:rPr lang="en-US" sz="2800" dirty="0"/>
            </a:br>
            <a:r>
              <a:rPr lang="en-US" sz="2800" dirty="0"/>
              <a:t>Where words come out from the depth of truth</a:t>
            </a:r>
            <a:br>
              <a:rPr lang="en-US" sz="2800" dirty="0"/>
            </a:br>
            <a:r>
              <a:rPr lang="en-US" sz="2800" dirty="0"/>
              <a:t>Where tireless striving stretches its arms towards perfection</a:t>
            </a:r>
            <a:br>
              <a:rPr lang="en-US" sz="2800" dirty="0"/>
            </a:br>
            <a:r>
              <a:rPr lang="en-US" sz="2800" dirty="0"/>
              <a:t>Where the clear stream of reason has not lost its way</a:t>
            </a:r>
            <a:br>
              <a:rPr lang="en-US" sz="2800" dirty="0"/>
            </a:br>
            <a:r>
              <a:rPr lang="en-US" sz="2800" dirty="0"/>
              <a:t>Into the dreary desert sand of dead habit</a:t>
            </a:r>
            <a:br>
              <a:rPr lang="en-US" sz="2800" dirty="0"/>
            </a:br>
            <a:r>
              <a:rPr lang="en-US" sz="2800" dirty="0"/>
              <a:t>Where the mind is led forward by thee</a:t>
            </a:r>
            <a:br>
              <a:rPr lang="en-US" sz="2800" dirty="0"/>
            </a:br>
            <a:r>
              <a:rPr lang="en-US" sz="2800" dirty="0"/>
              <a:t>Into ever-widening thought and action</a:t>
            </a:r>
            <a:br>
              <a:rPr lang="en-US" sz="2800" dirty="0"/>
            </a:br>
            <a:r>
              <a:rPr lang="en-US" sz="2800" dirty="0"/>
              <a:t>Into that heaven of freedom, my Father, let my country awake.</a:t>
            </a:r>
          </a:p>
        </p:txBody>
      </p:sp>
    </p:spTree>
    <p:extLst>
      <p:ext uri="{BB962C8B-B14F-4D97-AF65-F5344CB8AC3E}">
        <p14:creationId xmlns:p14="http://schemas.microsoft.com/office/powerpoint/2010/main" val="204743943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12780</TotalTime>
  <Words>1272</Words>
  <Application>Microsoft Office PowerPoint</Application>
  <PresentationFormat>Custom</PresentationFormat>
  <Paragraphs>81</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Heliophysics: A New Discipline is Born</vt:lpstr>
      <vt:lpstr> Heliophysics Volume IV: Active stars, their astrospheres, and impacts on planetary environments To be published  by Cambridge in February 2016 </vt:lpstr>
      <vt:lpstr> LWS Institutes</vt:lpstr>
      <vt:lpstr>Where The Mind Is Without Fear By Rabindranath Tagore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Interplanetary Space Weather Alerts: Science Benefits</dc:title>
  <dc:creator>Tony Phillips</dc:creator>
  <cp:lastModifiedBy>lika</cp:lastModifiedBy>
  <cp:revision>595</cp:revision>
  <cp:lastPrinted>1601-01-01T00:00:00Z</cp:lastPrinted>
  <dcterms:created xsi:type="dcterms:W3CDTF">2011-09-12T16:00:26Z</dcterms:created>
  <dcterms:modified xsi:type="dcterms:W3CDTF">2015-12-14T21:51:44Z</dcterms:modified>
</cp:coreProperties>
</file>