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 id="2147483661" r:id="rId2"/>
    <p:sldMasterId id="2147483683" r:id="rId3"/>
  </p:sldMasterIdLst>
  <p:notesMasterIdLst>
    <p:notesMasterId r:id="rId37"/>
  </p:notesMasterIdLst>
  <p:sldIdLst>
    <p:sldId id="256" r:id="rId4"/>
    <p:sldId id="257" r:id="rId5"/>
    <p:sldId id="258" r:id="rId6"/>
    <p:sldId id="259" r:id="rId7"/>
    <p:sldId id="260"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859" r:id="rId27"/>
    <p:sldId id="339" r:id="rId28"/>
    <p:sldId id="860" r:id="rId29"/>
    <p:sldId id="852" r:id="rId30"/>
    <p:sldId id="853" r:id="rId31"/>
    <p:sldId id="854" r:id="rId32"/>
    <p:sldId id="1026" r:id="rId33"/>
    <p:sldId id="1027" r:id="rId34"/>
    <p:sldId id="1028" r:id="rId35"/>
    <p:sldId id="838" r:id="rId36"/>
  </p:sldIdLst>
  <p:sldSz cx="9144000" cy="5715000" type="screen16x10"/>
  <p:notesSz cx="6858000" cy="9144000"/>
  <p:embeddedFontLst>
    <p:embeddedFont>
      <p:font typeface="Lato" panose="020F0502020204030203" pitchFamily="34" charset="77"/>
      <p:regular r:id="rId38"/>
      <p:bold r:id="rId39"/>
      <p:italic r:id="rId40"/>
      <p:boldItalic r:id="rId41"/>
    </p:embeddedFont>
    <p:embeddedFont>
      <p:font typeface="Lato Black" panose="020F0802020204030203" pitchFamily="34" charset="77"/>
      <p:bold r:id="rId42"/>
      <p:boldItalic r:id="rId43"/>
    </p:embeddedFont>
    <p:embeddedFont>
      <p:font typeface="Lato Light" panose="020F0502020204030203" pitchFamily="34" charset="77"/>
      <p:regular r:id="rId44"/>
      <p:bold r:id="rId45"/>
      <p:italic r:id="rId46"/>
      <p:boldItalic r:id="rId47"/>
    </p:embeddedFont>
    <p:embeddedFont>
      <p:font typeface="Roboto" panose="02000000000000000000"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33"/>
    <p:restoredTop sz="94530"/>
  </p:normalViewPr>
  <p:slideViewPr>
    <p:cSldViewPr snapToGrid="0" snapToObjects="1">
      <p:cViewPr varScale="1">
        <p:scale>
          <a:sx n="85" d="100"/>
          <a:sy n="85" d="100"/>
        </p:scale>
        <p:origin x="192" y="68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7.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487696fac2_0_1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487696fac2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488eaa3dfb_0_7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g488eaa3dfb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488eaa3dfb_0_3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g488eaa3dfb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488eaa3dfb_0_9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g488eaa3dfb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Lucida Sans"/>
                <a:ea typeface="Lucida Sans"/>
                <a:cs typeface="Lucida Sans"/>
                <a:sym typeface="Lucida Sans"/>
              </a:rPr>
              <a:t>Larisa Goncharenko, MIT (2017-2019)</a:t>
            </a:r>
            <a:endParaRPr sz="1200">
              <a:solidFill>
                <a:schemeClr val="dk1"/>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Lucida Sans"/>
                <a:ea typeface="Lucida Sans"/>
                <a:cs typeface="Lucida Sans"/>
                <a:sym typeface="Lucida Sans"/>
              </a:rPr>
              <a:t>Andres Munoz-Jaramillo, Georgia State University (2017-2019)</a:t>
            </a:r>
            <a:endParaRPr sz="1200">
              <a:solidFill>
                <a:schemeClr val="dk1"/>
              </a:solidFill>
              <a:latin typeface="Lucida Sans"/>
              <a:ea typeface="Lucida Sans"/>
              <a:cs typeface="Lucida Sans"/>
              <a:sym typeface="Lucida Sans"/>
            </a:endParaRPr>
          </a:p>
          <a:p>
            <a:pPr marL="0" lvl="0" indent="0" algn="l" rtl="0">
              <a:lnSpc>
                <a:spcPct val="115000"/>
              </a:lnSpc>
              <a:spcBef>
                <a:spcPts val="0"/>
              </a:spcBef>
              <a:spcAft>
                <a:spcPts val="0"/>
              </a:spcAft>
              <a:buSzPts val="1100"/>
              <a:buNone/>
            </a:pPr>
            <a:r>
              <a:rPr lang="en" sz="1200">
                <a:solidFill>
                  <a:schemeClr val="dk1"/>
                </a:solidFill>
                <a:latin typeface="Lucida Sans"/>
                <a:ea typeface="Lucida Sans"/>
                <a:cs typeface="Lucida Sans"/>
                <a:sym typeface="Lucida Sans"/>
              </a:rPr>
              <a:t>Jens Oberheide, Clemson University (2013-2017)</a:t>
            </a:r>
            <a:endParaRPr sz="1200">
              <a:solidFill>
                <a:schemeClr val="dk1"/>
              </a:solidFill>
              <a:latin typeface="Lucida Sans"/>
              <a:ea typeface="Lucida Sans"/>
              <a:cs typeface="Lucida Sans"/>
              <a:sym typeface="Lucida Sans"/>
            </a:endParaRPr>
          </a:p>
          <a:p>
            <a:pPr marL="0" lvl="0" indent="0" algn="l" rtl="0">
              <a:lnSpc>
                <a:spcPct val="115000"/>
              </a:lnSpc>
              <a:spcBef>
                <a:spcPts val="0"/>
              </a:spcBef>
              <a:spcAft>
                <a:spcPts val="0"/>
              </a:spcAft>
              <a:buSzPts val="1100"/>
              <a:buNone/>
            </a:pPr>
            <a:r>
              <a:rPr lang="en" sz="1200">
                <a:solidFill>
                  <a:schemeClr val="dk1"/>
                </a:solidFill>
                <a:latin typeface="Lucida Sans"/>
                <a:ea typeface="Lucida Sans"/>
                <a:cs typeface="Lucida Sans"/>
                <a:sym typeface="Lucida Sans"/>
              </a:rPr>
              <a:t>Susan Lepri, University of Michigan (2018 - 2021)</a:t>
            </a:r>
            <a:endParaRPr sz="1200">
              <a:solidFill>
                <a:schemeClr val="dk1"/>
              </a:solidFill>
              <a:latin typeface="Lucida Sans"/>
              <a:ea typeface="Lucida Sans"/>
              <a:cs typeface="Lucida Sans"/>
              <a:sym typeface="Lucida Sans"/>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Lucida Sans"/>
                <a:ea typeface="Lucida Sans"/>
                <a:cs typeface="Lucida Sans"/>
                <a:sym typeface="Lucida Sans"/>
              </a:rPr>
              <a:t>Mike Liemon, University of Michigan (2018 - 2021)</a:t>
            </a:r>
            <a:endParaRPr sz="1200">
              <a:solidFill>
                <a:schemeClr val="dk1"/>
              </a:solidFill>
              <a:latin typeface="Lucida Sans"/>
              <a:ea typeface="Lucida Sans"/>
              <a:cs typeface="Lucida Sans"/>
              <a:sym typeface="Lucida Sans"/>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48ac675e9a_0_8: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g48ac675e9a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200">
                <a:solidFill>
                  <a:schemeClr val="dk1"/>
                </a:solidFill>
                <a:latin typeface="Lucida Sans"/>
                <a:ea typeface="Lucida Sans"/>
                <a:cs typeface="Lucida Sans"/>
                <a:sym typeface="Lucida Sans"/>
              </a:rPr>
              <a:t>Larisa Goncharenko, MIT (2017-2019)</a:t>
            </a:r>
            <a:endParaRPr sz="1200">
              <a:solidFill>
                <a:schemeClr val="dk1"/>
              </a:solidFill>
              <a:latin typeface="Lucida Sans"/>
              <a:ea typeface="Lucida Sans"/>
              <a:cs typeface="Lucida Sans"/>
              <a:sym typeface="Lucida Sans"/>
            </a:endParaRPr>
          </a:p>
          <a:p>
            <a:pPr marL="0" lvl="0" indent="0" algn="l" rtl="0">
              <a:lnSpc>
                <a:spcPct val="115000"/>
              </a:lnSpc>
              <a:spcBef>
                <a:spcPts val="0"/>
              </a:spcBef>
              <a:spcAft>
                <a:spcPts val="0"/>
              </a:spcAft>
              <a:buSzPts val="1100"/>
              <a:buNone/>
            </a:pPr>
            <a:r>
              <a:rPr lang="en" sz="1200">
                <a:solidFill>
                  <a:schemeClr val="dk1"/>
                </a:solidFill>
                <a:latin typeface="Lucida Sans"/>
                <a:ea typeface="Lucida Sans"/>
                <a:cs typeface="Lucida Sans"/>
                <a:sym typeface="Lucida Sans"/>
              </a:rPr>
              <a:t>Andres Munoz-Jaramillo, Georgia State University (2017-2019)</a:t>
            </a:r>
            <a:endParaRPr sz="1200">
              <a:solidFill>
                <a:schemeClr val="dk1"/>
              </a:solidFill>
              <a:latin typeface="Lucida Sans"/>
              <a:ea typeface="Lucida Sans"/>
              <a:cs typeface="Lucida Sans"/>
              <a:sym typeface="Lucida Sans"/>
            </a:endParaRPr>
          </a:p>
          <a:p>
            <a:pPr marL="0" lvl="0" indent="0" algn="l" rtl="0">
              <a:lnSpc>
                <a:spcPct val="115000"/>
              </a:lnSpc>
              <a:spcBef>
                <a:spcPts val="0"/>
              </a:spcBef>
              <a:spcAft>
                <a:spcPts val="0"/>
              </a:spcAft>
              <a:buSzPts val="1100"/>
              <a:buNone/>
            </a:pPr>
            <a:r>
              <a:rPr lang="en" sz="1200">
                <a:solidFill>
                  <a:schemeClr val="dk1"/>
                </a:solidFill>
                <a:latin typeface="Lucida Sans"/>
                <a:ea typeface="Lucida Sans"/>
                <a:cs typeface="Lucida Sans"/>
                <a:sym typeface="Lucida Sans"/>
              </a:rPr>
              <a:t>Jens Oberheide, Clemson University (2013-2017)</a:t>
            </a:r>
            <a:endParaRPr sz="1200">
              <a:solidFill>
                <a:schemeClr val="dk1"/>
              </a:solidFill>
              <a:latin typeface="Lucida Sans"/>
              <a:ea typeface="Lucida Sans"/>
              <a:cs typeface="Lucida Sans"/>
              <a:sym typeface="Lucida Sans"/>
            </a:endParaRPr>
          </a:p>
          <a:p>
            <a:pPr marL="0" lvl="0" indent="0" algn="l" rtl="0">
              <a:lnSpc>
                <a:spcPct val="115000"/>
              </a:lnSpc>
              <a:spcBef>
                <a:spcPts val="0"/>
              </a:spcBef>
              <a:spcAft>
                <a:spcPts val="0"/>
              </a:spcAft>
              <a:buSzPts val="1100"/>
              <a:buNone/>
            </a:pPr>
            <a:r>
              <a:rPr lang="en" sz="1200">
                <a:solidFill>
                  <a:schemeClr val="dk1"/>
                </a:solidFill>
                <a:latin typeface="Lucida Sans"/>
                <a:ea typeface="Lucida Sans"/>
                <a:cs typeface="Lucida Sans"/>
                <a:sym typeface="Lucida Sans"/>
              </a:rPr>
              <a:t>Susan Lepri, University of Michigan (2018 - 2021)</a:t>
            </a:r>
            <a:endParaRPr sz="1200">
              <a:solidFill>
                <a:schemeClr val="dk1"/>
              </a:solidFill>
              <a:latin typeface="Lucida Sans"/>
              <a:ea typeface="Lucida Sans"/>
              <a:cs typeface="Lucida Sans"/>
              <a:sym typeface="Lucida Sans"/>
            </a:endParaRPr>
          </a:p>
          <a:p>
            <a:pPr marL="0" lvl="0" indent="0" algn="l" rtl="0">
              <a:lnSpc>
                <a:spcPct val="115000"/>
              </a:lnSpc>
              <a:spcBef>
                <a:spcPts val="0"/>
              </a:spcBef>
              <a:spcAft>
                <a:spcPts val="0"/>
              </a:spcAft>
              <a:buSzPts val="1100"/>
              <a:buNone/>
            </a:pPr>
            <a:r>
              <a:rPr lang="en" sz="1200">
                <a:solidFill>
                  <a:schemeClr val="dk1"/>
                </a:solidFill>
                <a:latin typeface="Lucida Sans"/>
                <a:ea typeface="Lucida Sans"/>
                <a:cs typeface="Lucida Sans"/>
                <a:sym typeface="Lucida Sans"/>
              </a:rPr>
              <a:t>Mike Liemon, University of Michigan (2018 - 2021)</a:t>
            </a:r>
            <a:endParaRPr sz="1200">
              <a:solidFill>
                <a:schemeClr val="dk1"/>
              </a:solidFill>
              <a:latin typeface="Lucida Sans"/>
              <a:ea typeface="Lucida Sans"/>
              <a:cs typeface="Lucida Sans"/>
              <a:sym typeface="Lucida Sans"/>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8: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488eaa3dfb_0_5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g488eaa3dfb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5: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487696fac2_0_5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g487696fac2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48ac675e9a_0_7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g48ac675e9a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Initial planning meeting held on Tuesday, December 11th.  </a:t>
            </a:r>
            <a:endParaRPr/>
          </a:p>
          <a:p>
            <a:pPr marL="0" lvl="0" indent="0" algn="l" rtl="0">
              <a:lnSpc>
                <a:spcPct val="100000"/>
              </a:lnSpc>
              <a:spcBef>
                <a:spcPts val="0"/>
              </a:spcBef>
              <a:spcAft>
                <a:spcPts val="0"/>
              </a:spcAft>
              <a:buSzPts val="1100"/>
              <a:buNone/>
            </a:pPr>
            <a:r>
              <a:rPr lang="en"/>
              <a:t>First week long Working Group meeting to be held in mid-February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48ac675e9a_0_9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7" name="Google Shape;347;g48ac675e9a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71771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xfrm>
            <a:off x="685800" y="685800"/>
            <a:ext cx="5486400" cy="3429000"/>
          </a:xfrm>
          <a:prstGeom prst="rect">
            <a:avLst/>
          </a:prstGeom>
        </p:spPr>
        <p:txBody>
          <a:bodyPr/>
          <a:lstStyle/>
          <a:p>
            <a:endParaRPr/>
          </a:p>
        </p:txBody>
      </p:sp>
      <p:sp>
        <p:nvSpPr>
          <p:cNvPr id="230" name="Shape 230"/>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US" sz="2000" dirty="0">
              <a:solidFill>
                <a:schemeClr val="bg1"/>
              </a:solidFill>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0674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4891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 name="Shape 1001"/>
          <p:cNvSpPr>
            <a:spLocks noGrp="1" noRot="1" noChangeAspect="1"/>
          </p:cNvSpPr>
          <p:nvPr>
            <p:ph type="sldImg"/>
          </p:nvPr>
        </p:nvSpPr>
        <p:spPr>
          <a:xfrm>
            <a:off x="381000" y="685800"/>
            <a:ext cx="6096000" cy="3429000"/>
          </a:xfrm>
          <a:prstGeom prst="rect">
            <a:avLst/>
          </a:prstGeom>
        </p:spPr>
        <p:txBody>
          <a:bodyPr/>
          <a:lstStyle/>
          <a:p>
            <a:endParaRPr/>
          </a:p>
        </p:txBody>
      </p:sp>
      <p:sp>
        <p:nvSpPr>
          <p:cNvPr id="1002" name="Shape 1002"/>
          <p:cNvSpPr>
            <a:spLocks noGrp="1"/>
          </p:cNvSpPr>
          <p:nvPr>
            <p:ph type="body" sz="quarter" idx="1"/>
          </p:nvPr>
        </p:nvSpPr>
        <p:spPr>
          <a:prstGeom prst="rect">
            <a:avLst/>
          </a:prstGeom>
        </p:spPr>
        <p:txBody>
          <a:bodyPr/>
          <a:lstStyle/>
          <a:p>
            <a:r>
              <a:rPr dirty="0"/>
              <a:t>This is another multi-dimensional data problem. The team built an AI called ‘Sting’ to look at the interactions between the Earth’s geomagnetic field and the solar wind - which is measured by the </a:t>
            </a:r>
            <a:r>
              <a:rPr dirty="0" err="1"/>
              <a:t>Kp</a:t>
            </a:r>
            <a:r>
              <a:rPr dirty="0"/>
              <a:t> index. </a:t>
            </a:r>
          </a:p>
        </p:txBody>
      </p:sp>
    </p:spTree>
    <p:extLst>
      <p:ext uri="{BB962C8B-B14F-4D97-AF65-F5344CB8AC3E}">
        <p14:creationId xmlns:p14="http://schemas.microsoft.com/office/powerpoint/2010/main" val="3127194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 name="Shape 1013"/>
          <p:cNvSpPr>
            <a:spLocks noGrp="1" noRot="1" noChangeAspect="1"/>
          </p:cNvSpPr>
          <p:nvPr>
            <p:ph type="sldImg"/>
          </p:nvPr>
        </p:nvSpPr>
        <p:spPr>
          <a:xfrm>
            <a:off x="381000" y="685800"/>
            <a:ext cx="6096000" cy="3429000"/>
          </a:xfrm>
          <a:prstGeom prst="rect">
            <a:avLst/>
          </a:prstGeom>
        </p:spPr>
        <p:txBody>
          <a:bodyPr/>
          <a:lstStyle/>
          <a:p>
            <a:endParaRPr/>
          </a:p>
        </p:txBody>
      </p:sp>
      <p:sp>
        <p:nvSpPr>
          <p:cNvPr id="1014" name="Shape 1014"/>
          <p:cNvSpPr>
            <a:spLocks noGrp="1"/>
          </p:cNvSpPr>
          <p:nvPr>
            <p:ph type="body" sz="quarter" idx="1"/>
          </p:nvPr>
        </p:nvSpPr>
        <p:spPr>
          <a:prstGeom prst="rect">
            <a:avLst/>
          </a:prstGeom>
        </p:spPr>
        <p:txBody>
          <a:bodyPr/>
          <a:lstStyle/>
          <a:p>
            <a:r>
              <a:rPr dirty="0"/>
              <a:t>STING does what AIs do and learned to predict what the </a:t>
            </a:r>
            <a:r>
              <a:rPr dirty="0" err="1"/>
              <a:t>Kp</a:t>
            </a:r>
            <a:r>
              <a:rPr dirty="0"/>
              <a:t> index is </a:t>
            </a:r>
            <a:r>
              <a:rPr lang="en-US" dirty="0"/>
              <a:t>going </a:t>
            </a:r>
            <a:r>
              <a:rPr dirty="0"/>
              <a:t>to do, three hours in advance - which is awesome… but it also did something else. </a:t>
            </a:r>
          </a:p>
        </p:txBody>
      </p:sp>
    </p:spTree>
    <p:extLst>
      <p:ext uri="{BB962C8B-B14F-4D97-AF65-F5344CB8AC3E}">
        <p14:creationId xmlns:p14="http://schemas.microsoft.com/office/powerpoint/2010/main" val="4128571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Shape 1033"/>
          <p:cNvSpPr>
            <a:spLocks noGrp="1" noRot="1" noChangeAspect="1"/>
          </p:cNvSpPr>
          <p:nvPr>
            <p:ph type="sldImg"/>
          </p:nvPr>
        </p:nvSpPr>
        <p:spPr>
          <a:xfrm>
            <a:off x="381000" y="685800"/>
            <a:ext cx="6096000" cy="3429000"/>
          </a:xfrm>
          <a:prstGeom prst="rect">
            <a:avLst/>
          </a:prstGeom>
        </p:spPr>
        <p:txBody>
          <a:bodyPr/>
          <a:lstStyle/>
          <a:p>
            <a:endParaRPr/>
          </a:p>
        </p:txBody>
      </p:sp>
      <p:sp>
        <p:nvSpPr>
          <p:cNvPr id="1034" name="Shape 1034"/>
          <p:cNvSpPr>
            <a:spLocks noGrp="1"/>
          </p:cNvSpPr>
          <p:nvPr>
            <p:ph type="body" sz="quarter" idx="1"/>
          </p:nvPr>
        </p:nvSpPr>
        <p:spPr>
          <a:prstGeom prst="rect">
            <a:avLst/>
          </a:prstGeom>
        </p:spPr>
        <p:txBody>
          <a:bodyPr/>
          <a:lstStyle/>
          <a:p>
            <a:r>
              <a:rPr dirty="0"/>
              <a:t>This list shows all of the data gathered in order of importance to the model - what is interesting is that the Neural Net elevated small, unremarkable stations on the equator (shown in orange) - showing that the earth’s magnetic field bunches around the equator, a phenomenon called the the magnetospheric ring current. </a:t>
            </a:r>
          </a:p>
        </p:txBody>
      </p:sp>
    </p:spTree>
    <p:extLst>
      <p:ext uri="{BB962C8B-B14F-4D97-AF65-F5344CB8AC3E}">
        <p14:creationId xmlns:p14="http://schemas.microsoft.com/office/powerpoint/2010/main" val="685682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1621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9144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
        <p:nvSpPr>
          <p:cNvPr id="93" name="Google Shape;93;p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37360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defTabSz="546100">
              <a:lnSpc>
                <a:spcPct val="100000"/>
              </a:lnSpc>
              <a:defRPr sz="2000">
                <a:latin typeface="Lucida Grande"/>
                <a:ea typeface="Lucida Grande"/>
                <a:cs typeface="Lucida Grande"/>
                <a:sym typeface="Lucida Grande"/>
              </a:defRPr>
            </a:pPr>
            <a:endParaRPr lang="en-US" dirty="0"/>
          </a:p>
          <a:p>
            <a:endParaRPr lang="en-US" dirty="0"/>
          </a:p>
        </p:txBody>
      </p:sp>
    </p:spTree>
    <p:extLst>
      <p:ext uri="{BB962C8B-B14F-4D97-AF65-F5344CB8AC3E}">
        <p14:creationId xmlns:p14="http://schemas.microsoft.com/office/powerpoint/2010/main" val="4156058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Lato Light"/>
              <a:buChar char="●"/>
            </a:pPr>
            <a:r>
              <a:rPr lang="en" sz="1200">
                <a:solidFill>
                  <a:schemeClr val="dk1"/>
                </a:solidFill>
                <a:latin typeface="Lato Light"/>
                <a:ea typeface="Lato Light"/>
                <a:cs typeface="Lato Light"/>
                <a:sym typeface="Lato Light"/>
              </a:rPr>
              <a:t>34 Students and 10 Faculty attended</a:t>
            </a:r>
            <a:endParaRPr sz="1200">
              <a:solidFill>
                <a:schemeClr val="dk1"/>
              </a:solidFill>
              <a:latin typeface="Lato Light"/>
              <a:ea typeface="Lato Light"/>
              <a:cs typeface="Lato Light"/>
              <a:sym typeface="Lato Light"/>
            </a:endParaRPr>
          </a:p>
          <a:p>
            <a:pPr marL="457200" lvl="0" indent="-330200" algn="l" rtl="0">
              <a:spcBef>
                <a:spcPts val="1000"/>
              </a:spcBef>
              <a:spcAft>
                <a:spcPts val="1000"/>
              </a:spcAft>
              <a:buClr>
                <a:schemeClr val="dk1"/>
              </a:buClr>
              <a:buSzPts val="1600"/>
              <a:buFont typeface="Lato Light"/>
              <a:buChar char="●"/>
            </a:pPr>
            <a:r>
              <a:rPr lang="en">
                <a:solidFill>
                  <a:srgbClr val="222222"/>
                </a:solidFill>
                <a:highlight>
                  <a:srgbClr val="FFFFFF"/>
                </a:highlight>
              </a:rPr>
              <a:t>Lab activities are an integral part of the summer school learning experience.  Students use data and simulations results to explore concepts presented during the school.  The labs are constantly being updated.  For this year, students used state of the art visualization software developed at Goddard’s Community Coordinated Modeling Center.</a:t>
            </a:r>
            <a:endParaRPr sz="1600">
              <a:solidFill>
                <a:schemeClr val="dk1"/>
              </a:solidFill>
              <a:latin typeface="Lato Light"/>
              <a:ea typeface="Lato Light"/>
              <a:cs typeface="Lato Light"/>
              <a:sym typeface="Lato 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48ac675e9a_0_25: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g48ac675e9a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487696fac2_0_4: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g487696fac2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1"/>
          <p:cNvSpPr txBox="1">
            <a:spLocks noGrp="1"/>
          </p:cNvSpPr>
          <p:nvPr>
            <p:ph type="body" idx="1"/>
          </p:nvPr>
        </p:nvSpPr>
        <p:spPr>
          <a:xfrm>
            <a:off x="311700" y="4700639"/>
            <a:ext cx="5998800" cy="672300"/>
          </a:xfrm>
          <a:prstGeom prst="rect">
            <a:avLst/>
          </a:prstGeom>
          <a:noFill/>
          <a:ln>
            <a:noFill/>
          </a:ln>
        </p:spPr>
        <p:txBody>
          <a:bodyPr spcFirstLastPara="1" wrap="square" lIns="91425" tIns="91425" rIns="91425" bIns="91425" anchor="ctr" anchorCtr="0"/>
          <a:lstStyle>
            <a:lvl1pPr marL="457200" lvl="0" indent="-228600" algn="l">
              <a:lnSpc>
                <a:spcPct val="100000"/>
              </a:lnSpc>
              <a:spcBef>
                <a:spcPts val="0"/>
              </a:spcBef>
              <a:spcAft>
                <a:spcPts val="0"/>
              </a:spcAft>
              <a:buSzPts val="1800"/>
              <a:buNone/>
              <a:defRPr/>
            </a:lvl1pPr>
          </a:lstStyle>
          <a:p>
            <a:endParaRPr/>
          </a:p>
        </p:txBody>
      </p:sp>
      <p:sp>
        <p:nvSpPr>
          <p:cNvPr id="45" name="Google Shape;45;p11"/>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2"/>
          <p:cNvSpPr txBox="1">
            <a:spLocks noGrp="1"/>
          </p:cNvSpPr>
          <p:nvPr>
            <p:ph type="title" hasCustomPrompt="1"/>
          </p:nvPr>
        </p:nvSpPr>
        <p:spPr>
          <a:xfrm>
            <a:off x="311700" y="1229028"/>
            <a:ext cx="8520600" cy="21819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12"/>
          <p:cNvSpPr txBox="1">
            <a:spLocks noGrp="1"/>
          </p:cNvSpPr>
          <p:nvPr>
            <p:ph type="body" idx="1"/>
          </p:nvPr>
        </p:nvSpPr>
        <p:spPr>
          <a:xfrm>
            <a:off x="311700" y="3502472"/>
            <a:ext cx="8520600" cy="1445100"/>
          </a:xfrm>
          <a:prstGeom prst="rect">
            <a:avLst/>
          </a:prstGeom>
          <a:noFill/>
          <a:ln>
            <a:noFill/>
          </a:ln>
        </p:spPr>
        <p:txBody>
          <a:bodyPr spcFirstLastPara="1" wrap="square" lIns="91425" tIns="91425" rIns="91425" bIns="91425" anchor="t" anchorCtr="0"/>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9" name="Google Shape;49;p12"/>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601346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66750" y="957792"/>
            <a:ext cx="7810500" cy="1936750"/>
          </a:xfrm>
          <a:prstGeom prst="rect">
            <a:avLst/>
          </a:prstGeom>
        </p:spPr>
        <p:txBody>
          <a:bodyPr anchor="b"/>
          <a:lstStyle/>
          <a:p>
            <a:r>
              <a:t>Title Text</a:t>
            </a:r>
          </a:p>
        </p:txBody>
      </p:sp>
      <p:sp>
        <p:nvSpPr>
          <p:cNvPr id="12" name="Body Level One…"/>
          <p:cNvSpPr txBox="1">
            <a:spLocks noGrp="1"/>
          </p:cNvSpPr>
          <p:nvPr>
            <p:ph type="body" sz="quarter" idx="1"/>
          </p:nvPr>
        </p:nvSpPr>
        <p:spPr>
          <a:xfrm>
            <a:off x="666750" y="2947459"/>
            <a:ext cx="7810500" cy="661458"/>
          </a:xfrm>
          <a:prstGeom prst="rect">
            <a:avLst/>
          </a:prstGeom>
        </p:spPr>
        <p:txBody>
          <a:bodyPr anchor="t"/>
          <a:lstStyle>
            <a:lvl1pPr marL="0" indent="0" algn="ctr">
              <a:spcBef>
                <a:spcPts val="0"/>
              </a:spcBef>
              <a:buClrTx/>
              <a:buSzTx/>
              <a:buNone/>
              <a:defRPr sz="2025"/>
            </a:lvl1pPr>
            <a:lvl2pPr marL="0" indent="85725" algn="ctr">
              <a:spcBef>
                <a:spcPts val="0"/>
              </a:spcBef>
              <a:buClrTx/>
              <a:buSzTx/>
              <a:buNone/>
              <a:defRPr sz="2025"/>
            </a:lvl2pPr>
            <a:lvl3pPr marL="0" indent="171450" algn="ctr">
              <a:spcBef>
                <a:spcPts val="0"/>
              </a:spcBef>
              <a:buClrTx/>
              <a:buSzTx/>
              <a:buNone/>
              <a:defRPr sz="2025"/>
            </a:lvl3pPr>
            <a:lvl4pPr marL="0" indent="257175" algn="ctr">
              <a:spcBef>
                <a:spcPts val="0"/>
              </a:spcBef>
              <a:buClrTx/>
              <a:buSzTx/>
              <a:buNone/>
              <a:defRPr sz="2025"/>
            </a:lvl4pPr>
            <a:lvl5pPr marL="0" indent="342900" algn="ctr">
              <a:spcBef>
                <a:spcPts val="0"/>
              </a:spcBef>
              <a:buClrTx/>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807544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172238" y="280458"/>
            <a:ext cx="6800850" cy="3640667"/>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238125" y="3963459"/>
            <a:ext cx="8667750" cy="836083"/>
          </a:xfrm>
          <a:prstGeom prst="rect">
            <a:avLst/>
          </a:prstGeom>
        </p:spPr>
        <p:txBody>
          <a:bodyPr/>
          <a:lstStyle/>
          <a:p>
            <a:r>
              <a:t>Title Text</a:t>
            </a:r>
          </a:p>
        </p:txBody>
      </p:sp>
      <p:sp>
        <p:nvSpPr>
          <p:cNvPr id="22" name="Body Level One…"/>
          <p:cNvSpPr txBox="1">
            <a:spLocks noGrp="1"/>
          </p:cNvSpPr>
          <p:nvPr>
            <p:ph type="body" sz="quarter" idx="1"/>
          </p:nvPr>
        </p:nvSpPr>
        <p:spPr>
          <a:xfrm>
            <a:off x="238125" y="4767792"/>
            <a:ext cx="8667750" cy="661458"/>
          </a:xfrm>
          <a:prstGeom prst="rect">
            <a:avLst/>
          </a:prstGeom>
        </p:spPr>
        <p:txBody>
          <a:bodyPr anchor="t"/>
          <a:lstStyle>
            <a:lvl1pPr marL="0" indent="0" algn="ctr">
              <a:spcBef>
                <a:spcPts val="0"/>
              </a:spcBef>
              <a:buClrTx/>
              <a:buSzTx/>
              <a:buNone/>
              <a:defRPr sz="2025"/>
            </a:lvl1pPr>
            <a:lvl2pPr marL="0" indent="85725" algn="ctr">
              <a:spcBef>
                <a:spcPts val="0"/>
              </a:spcBef>
              <a:buClrTx/>
              <a:buSzTx/>
              <a:buNone/>
              <a:defRPr sz="2025"/>
            </a:lvl2pPr>
            <a:lvl3pPr marL="0" indent="171450" algn="ctr">
              <a:spcBef>
                <a:spcPts val="0"/>
              </a:spcBef>
              <a:buClrTx/>
              <a:buSzTx/>
              <a:buNone/>
              <a:defRPr sz="2025"/>
            </a:lvl3pPr>
            <a:lvl4pPr marL="0" indent="257175" algn="ctr">
              <a:spcBef>
                <a:spcPts val="0"/>
              </a:spcBef>
              <a:buClrTx/>
              <a:buSzTx/>
              <a:buNone/>
              <a:defRPr sz="2025"/>
            </a:lvl4pPr>
            <a:lvl5pPr marL="0" indent="342900" algn="ctr">
              <a:spcBef>
                <a:spcPts val="0"/>
              </a:spcBef>
              <a:buClrTx/>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520252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666750" y="1889125"/>
            <a:ext cx="7810500" cy="193675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009743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4938713" y="396875"/>
            <a:ext cx="3571875" cy="4778375"/>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19125" y="396875"/>
            <a:ext cx="3833813" cy="2312458"/>
          </a:xfrm>
          <a:prstGeom prst="rect">
            <a:avLst/>
          </a:prstGeom>
        </p:spPr>
        <p:txBody>
          <a:bodyPr anchor="b"/>
          <a:lstStyle>
            <a:lvl1pPr>
              <a:defRPr sz="3150"/>
            </a:lvl1pPr>
          </a:lstStyle>
          <a:p>
            <a:r>
              <a:t>Title Text</a:t>
            </a:r>
          </a:p>
        </p:txBody>
      </p:sp>
      <p:sp>
        <p:nvSpPr>
          <p:cNvPr id="40" name="Body Level One…"/>
          <p:cNvSpPr txBox="1">
            <a:spLocks noGrp="1"/>
          </p:cNvSpPr>
          <p:nvPr>
            <p:ph type="body" sz="quarter" idx="1"/>
          </p:nvPr>
        </p:nvSpPr>
        <p:spPr>
          <a:xfrm>
            <a:off x="619125" y="2719917"/>
            <a:ext cx="3833813" cy="2386542"/>
          </a:xfrm>
          <a:prstGeom prst="rect">
            <a:avLst/>
          </a:prstGeom>
        </p:spPr>
        <p:txBody>
          <a:bodyPr anchor="t"/>
          <a:lstStyle>
            <a:lvl1pPr marL="0" indent="0" algn="ctr">
              <a:spcBef>
                <a:spcPts val="0"/>
              </a:spcBef>
              <a:buClrTx/>
              <a:buSzTx/>
              <a:buNone/>
              <a:defRPr sz="2025"/>
            </a:lvl1pPr>
            <a:lvl2pPr marL="0" indent="85725" algn="ctr">
              <a:spcBef>
                <a:spcPts val="0"/>
              </a:spcBef>
              <a:buClrTx/>
              <a:buSzTx/>
              <a:buNone/>
              <a:defRPr sz="2025"/>
            </a:lvl2pPr>
            <a:lvl3pPr marL="0" indent="171450" algn="ctr">
              <a:spcBef>
                <a:spcPts val="0"/>
              </a:spcBef>
              <a:buClrTx/>
              <a:buSzTx/>
              <a:buNone/>
              <a:defRPr sz="2025"/>
            </a:lvl3pPr>
            <a:lvl4pPr marL="0" indent="257175" algn="ctr">
              <a:spcBef>
                <a:spcPts val="0"/>
              </a:spcBef>
              <a:buClrTx/>
              <a:buSzTx/>
              <a:buNone/>
              <a:defRPr sz="2025"/>
            </a:lvl4pPr>
            <a:lvl5pPr marL="0" indent="342900" algn="ctr">
              <a:spcBef>
                <a:spcPts val="0"/>
              </a:spcBef>
              <a:buClrTx/>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840040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6148034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318230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4938713" y="1312333"/>
            <a:ext cx="3571875" cy="3873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33412" y="1312333"/>
            <a:ext cx="3833813" cy="3873500"/>
          </a:xfrm>
          <a:prstGeom prst="rect">
            <a:avLst/>
          </a:prstGeom>
        </p:spPr>
        <p:txBody>
          <a:bodyPr/>
          <a:lstStyle>
            <a:lvl1pPr marL="209550" indent="-209550">
              <a:spcBef>
                <a:spcPts val="1688"/>
              </a:spcBef>
              <a:buClrTx/>
              <a:defRPr sz="1425"/>
            </a:lvl1pPr>
            <a:lvl2pPr marL="419100" indent="-209550">
              <a:spcBef>
                <a:spcPts val="1688"/>
              </a:spcBef>
              <a:buClrTx/>
              <a:defRPr sz="1425"/>
            </a:lvl2pPr>
            <a:lvl3pPr marL="628650" indent="-209550">
              <a:spcBef>
                <a:spcPts val="1688"/>
              </a:spcBef>
              <a:buClrTx/>
              <a:defRPr sz="1425"/>
            </a:lvl3pPr>
            <a:lvl4pPr marL="838200" indent="-209550">
              <a:spcBef>
                <a:spcPts val="1688"/>
              </a:spcBef>
              <a:buClrTx/>
              <a:defRPr sz="1425"/>
            </a:lvl4pPr>
            <a:lvl5pPr marL="1047750" indent="-209550">
              <a:spcBef>
                <a:spcPts val="1688"/>
              </a:spcBef>
              <a:buClrTx/>
              <a:defRPr sz="1425"/>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17527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311708" y="827306"/>
            <a:ext cx="8520600" cy="22806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 name="Google Shape;13;p3"/>
          <p:cNvSpPr txBox="1">
            <a:spLocks noGrp="1"/>
          </p:cNvSpPr>
          <p:nvPr>
            <p:ph type="subTitle" idx="1"/>
          </p:nvPr>
        </p:nvSpPr>
        <p:spPr>
          <a:xfrm>
            <a:off x="311700" y="3149028"/>
            <a:ext cx="8520600" cy="8808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3"/>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33413" y="740834"/>
            <a:ext cx="7877175" cy="4233333"/>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545151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5910262" y="2862792"/>
            <a:ext cx="2776538" cy="2312458"/>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5910262" y="396875"/>
            <a:ext cx="2776538" cy="2312458"/>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452438" y="396875"/>
            <a:ext cx="5314950" cy="4778375"/>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26987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895350" y="3730625"/>
            <a:ext cx="7358063" cy="287258"/>
          </a:xfrm>
          <a:prstGeom prst="rect">
            <a:avLst/>
          </a:prstGeom>
        </p:spPr>
        <p:txBody>
          <a:bodyPr anchor="t">
            <a:spAutoFit/>
          </a:bodyPr>
          <a:lstStyle>
            <a:lvl1pPr marL="0" indent="0" algn="ctr">
              <a:spcBef>
                <a:spcPts val="0"/>
              </a:spcBef>
              <a:buClrTx/>
              <a:buSzTx/>
              <a:buNone/>
              <a:defRPr sz="1200" i="1"/>
            </a:lvl1pPr>
          </a:lstStyle>
          <a:p>
            <a:r>
              <a:t>–Johnny Appleseed</a:t>
            </a:r>
          </a:p>
        </p:txBody>
      </p:sp>
      <p:sp>
        <p:nvSpPr>
          <p:cNvPr id="94" name="“Type a quote here.”"/>
          <p:cNvSpPr txBox="1">
            <a:spLocks noGrp="1"/>
          </p:cNvSpPr>
          <p:nvPr>
            <p:ph type="body" sz="quarter" idx="14"/>
          </p:nvPr>
        </p:nvSpPr>
        <p:spPr>
          <a:xfrm>
            <a:off x="895350" y="2514247"/>
            <a:ext cx="7358063" cy="379591"/>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2888879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9144000" cy="5715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4752520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878317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_Title &amp; Subtitle">
    <p:bg>
      <p:bgPr>
        <a:gradFill flip="none" rotWithShape="1">
          <a:gsLst>
            <a:gs pos="0">
              <a:srgbClr val="FFFFFF"/>
            </a:gs>
            <a:gs pos="100000">
              <a:srgbClr val="CFD0D7"/>
            </a:gs>
          </a:gsLst>
          <a:lin ang="5640000" scaled="0"/>
        </a:gradFill>
        <a:effectLst/>
      </p:bgPr>
    </p:bg>
    <p:spTree>
      <p:nvGrpSpPr>
        <p:cNvPr id="1" name=""/>
        <p:cNvGrpSpPr/>
        <p:nvPr/>
      </p:nvGrpSpPr>
      <p:grpSpPr>
        <a:xfrm>
          <a:off x="0" y="0"/>
          <a:ext cx="0" cy="0"/>
          <a:chOff x="0" y="0"/>
          <a:chExt cx="0" cy="0"/>
        </a:xfrm>
      </p:grpSpPr>
      <p:sp>
        <p:nvSpPr>
          <p:cNvPr id="126" name="Slide Number"/>
          <p:cNvSpPr txBox="1">
            <a:spLocks noGrp="1"/>
          </p:cNvSpPr>
          <p:nvPr>
            <p:ph type="sldNum" sz="quarter" idx="2"/>
          </p:nvPr>
        </p:nvSpPr>
        <p:spPr>
          <a:xfrm>
            <a:off x="4482789" y="5447109"/>
            <a:ext cx="258083" cy="271227"/>
          </a:xfrm>
          <a:prstGeom prst="rect">
            <a:avLst/>
          </a:prstGeom>
        </p:spPr>
        <p:txBody>
          <a:bodyPr lIns="71437" tIns="71437" rIns="71437" bIns="71437"/>
          <a:lstStyle>
            <a:lvl1pPr defTabSz="308074">
              <a:defRPr sz="825">
                <a:solidFill>
                  <a:srgbClr val="000000"/>
                </a:solidFill>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130398649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4475931" y="5417344"/>
            <a:ext cx="298158" cy="282769"/>
          </a:xfrm>
          <a:prstGeom prst="rect">
            <a:avLst/>
          </a:prstGeom>
        </p:spPr>
        <p:txBody>
          <a:bodyPr lIns="71437" tIns="71437" rIns="71437" bIns="71437"/>
          <a:lstStyle>
            <a:lvl1pPr defTabSz="308074">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63526286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Titelfolie">
    <p:bg>
      <p:bgPr>
        <a:solidFill>
          <a:srgbClr val="FFFFFF"/>
        </a:solidFill>
        <a:effectLst/>
      </p:bgPr>
    </p:bg>
    <p:spTree>
      <p:nvGrpSpPr>
        <p:cNvPr id="1" name=""/>
        <p:cNvGrpSpPr/>
        <p:nvPr/>
      </p:nvGrpSpPr>
      <p:grpSpPr>
        <a:xfrm>
          <a:off x="0" y="0"/>
          <a:ext cx="0" cy="0"/>
          <a:chOff x="0" y="0"/>
          <a:chExt cx="0" cy="0"/>
        </a:xfrm>
      </p:grpSpPr>
      <p:pic>
        <p:nvPicPr>
          <p:cNvPr id="181" name="image1.png" descr="image1.png"/>
          <p:cNvPicPr>
            <a:picLocks noChangeAspect="1"/>
          </p:cNvPicPr>
          <p:nvPr/>
        </p:nvPicPr>
        <p:blipFill>
          <a:blip r:embed="rId2">
            <a:extLst/>
          </a:blip>
          <a:stretch>
            <a:fillRect/>
          </a:stretch>
        </p:blipFill>
        <p:spPr>
          <a:xfrm>
            <a:off x="6593367" y="1102304"/>
            <a:ext cx="1111051" cy="405000"/>
          </a:xfrm>
          <a:prstGeom prst="rect">
            <a:avLst/>
          </a:prstGeom>
          <a:ln w="12700">
            <a:miter lim="400000"/>
          </a:ln>
        </p:spPr>
      </p:pic>
      <p:pic>
        <p:nvPicPr>
          <p:cNvPr id="182" name="solar_terr_banner.jpg" descr="solar_terr_banner.jpg"/>
          <p:cNvPicPr>
            <a:picLocks noChangeAspect="1"/>
          </p:cNvPicPr>
          <p:nvPr/>
        </p:nvPicPr>
        <p:blipFill>
          <a:blip r:embed="rId3">
            <a:extLst/>
          </a:blip>
          <a:stretch>
            <a:fillRect/>
          </a:stretch>
        </p:blipFill>
        <p:spPr>
          <a:xfrm>
            <a:off x="1143000" y="-10720"/>
            <a:ext cx="6858000" cy="952500"/>
          </a:xfrm>
          <a:prstGeom prst="rect">
            <a:avLst/>
          </a:prstGeom>
          <a:ln w="12700">
            <a:miter lim="400000"/>
          </a:ln>
        </p:spPr>
      </p:pic>
      <p:sp>
        <p:nvSpPr>
          <p:cNvPr id="183" name="Slide Number"/>
          <p:cNvSpPr txBox="1">
            <a:spLocks noGrp="1"/>
          </p:cNvSpPr>
          <p:nvPr>
            <p:ph type="sldNum" sz="quarter" idx="2"/>
          </p:nvPr>
        </p:nvSpPr>
        <p:spPr>
          <a:xfrm>
            <a:off x="6057900" y="4433209"/>
            <a:ext cx="1600200" cy="507771"/>
          </a:xfrm>
          <a:prstGeom prst="rect">
            <a:avLst/>
          </a:prstGeom>
        </p:spPr>
        <p:txBody>
          <a:bodyPr wrap="square" lIns="182850" tIns="182850" rIns="182850" bIns="182850" anchor="ctr"/>
          <a:lstStyle>
            <a:lvl1pPr algn="r" defTabSz="482203">
              <a:defRPr>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16883071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2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0" name="Slide Number"/>
          <p:cNvSpPr txBox="1">
            <a:spLocks noGrp="1"/>
          </p:cNvSpPr>
          <p:nvPr>
            <p:ph type="sldNum" sz="quarter" idx="2"/>
          </p:nvPr>
        </p:nvSpPr>
        <p:spPr>
          <a:xfrm>
            <a:off x="4457700" y="5033322"/>
            <a:ext cx="1600200" cy="222175"/>
          </a:xfrm>
          <a:prstGeom prst="rect">
            <a:avLst/>
          </a:prstGeom>
        </p:spPr>
        <p:txBody>
          <a:bodyPr wrap="square" lIns="64293" tIns="64293" rIns="64293" bIns="64293" anchor="ctr"/>
          <a:lstStyle>
            <a:lvl1pPr algn="r" defTabSz="482203">
              <a:defRPr sz="600">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10932464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2_Titelfolie">
    <p:bg>
      <p:bgPr>
        <a:solidFill>
          <a:srgbClr val="FFFFFF"/>
        </a:solidFill>
        <a:effectLst/>
      </p:bgPr>
    </p:bg>
    <p:spTree>
      <p:nvGrpSpPr>
        <p:cNvPr id="1" name=""/>
        <p:cNvGrpSpPr/>
        <p:nvPr/>
      </p:nvGrpSpPr>
      <p:grpSpPr>
        <a:xfrm>
          <a:off x="0" y="0"/>
          <a:ext cx="0" cy="0"/>
          <a:chOff x="0" y="0"/>
          <a:chExt cx="0" cy="0"/>
        </a:xfrm>
      </p:grpSpPr>
      <p:pic>
        <p:nvPicPr>
          <p:cNvPr id="215" name="image1.png" descr="image1.png"/>
          <p:cNvPicPr>
            <a:picLocks noChangeAspect="1"/>
          </p:cNvPicPr>
          <p:nvPr/>
        </p:nvPicPr>
        <p:blipFill>
          <a:blip r:embed="rId2">
            <a:extLst/>
          </a:blip>
          <a:stretch>
            <a:fillRect/>
          </a:stretch>
        </p:blipFill>
        <p:spPr>
          <a:xfrm>
            <a:off x="6593367" y="1102304"/>
            <a:ext cx="1111051" cy="405000"/>
          </a:xfrm>
          <a:prstGeom prst="rect">
            <a:avLst/>
          </a:prstGeom>
          <a:ln w="12700">
            <a:miter lim="400000"/>
          </a:ln>
        </p:spPr>
      </p:pic>
      <p:pic>
        <p:nvPicPr>
          <p:cNvPr id="216" name="image9.jpg" descr="image9.jpg"/>
          <p:cNvPicPr>
            <a:picLocks noChangeAspect="1"/>
          </p:cNvPicPr>
          <p:nvPr/>
        </p:nvPicPr>
        <p:blipFill>
          <a:blip r:embed="rId3">
            <a:extLst/>
          </a:blip>
          <a:stretch>
            <a:fillRect/>
          </a:stretch>
        </p:blipFill>
        <p:spPr>
          <a:xfrm>
            <a:off x="1143000" y="-2924"/>
            <a:ext cx="6858000" cy="952500"/>
          </a:xfrm>
          <a:prstGeom prst="rect">
            <a:avLst/>
          </a:prstGeom>
          <a:ln w="12700">
            <a:miter lim="400000"/>
          </a:ln>
        </p:spPr>
      </p:pic>
      <p:sp>
        <p:nvSpPr>
          <p:cNvPr id="217" name="Slide Number"/>
          <p:cNvSpPr txBox="1">
            <a:spLocks noGrp="1"/>
          </p:cNvSpPr>
          <p:nvPr>
            <p:ph type="sldNum" sz="quarter" idx="2"/>
          </p:nvPr>
        </p:nvSpPr>
        <p:spPr>
          <a:xfrm>
            <a:off x="6057900" y="4433209"/>
            <a:ext cx="1600200" cy="507771"/>
          </a:xfrm>
          <a:prstGeom prst="rect">
            <a:avLst/>
          </a:prstGeom>
        </p:spPr>
        <p:txBody>
          <a:bodyPr wrap="square" lIns="182850" tIns="182850" rIns="182850" bIns="182850" anchor="ctr"/>
          <a:lstStyle>
            <a:lvl1pPr algn="r" defTabSz="482203">
              <a:defRPr>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79263287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311700" y="2389833"/>
            <a:ext cx="8520600" cy="935400"/>
          </a:xfrm>
          <a:prstGeom prst="rect">
            <a:avLst/>
          </a:prstGeom>
          <a:noFill/>
          <a:ln>
            <a:noFill/>
          </a:ln>
        </p:spPr>
        <p:txBody>
          <a:bodyPr spcFirstLastPara="1" wrap="square" lIns="91425" tIns="91425" rIns="91425" bIns="91425" anchor="ctr" anchorCtr="0"/>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 name="Google Shape;17;p4"/>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_AND_BOD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246900" y="603194"/>
            <a:ext cx="8650200" cy="636334"/>
          </a:xfrm>
          <a:prstGeom prst="rect">
            <a:avLst/>
          </a:prstGeom>
        </p:spPr>
        <p:txBody>
          <a:bodyPr lIns="243799" tIns="243799" rIns="243799" bIns="243799" anchor="t"/>
          <a:lstStyle>
            <a:lvl1pPr algn="l" defTabSz="914400">
              <a:defRPr sz="3600" b="1">
                <a:solidFill>
                  <a:srgbClr val="000000"/>
                </a:solidFill>
                <a:latin typeface="Roboto"/>
                <a:ea typeface="Roboto"/>
                <a:cs typeface="Roboto"/>
                <a:sym typeface="Roboto"/>
              </a:defRPr>
            </a:lvl1pPr>
          </a:lstStyle>
          <a:p>
            <a:r>
              <a:t>Title Text</a:t>
            </a:r>
          </a:p>
        </p:txBody>
      </p:sp>
      <p:sp>
        <p:nvSpPr>
          <p:cNvPr id="225" name="Body Level One…"/>
          <p:cNvSpPr txBox="1">
            <a:spLocks noGrp="1"/>
          </p:cNvSpPr>
          <p:nvPr>
            <p:ph type="body" idx="1"/>
          </p:nvPr>
        </p:nvSpPr>
        <p:spPr>
          <a:xfrm>
            <a:off x="246900" y="1651000"/>
            <a:ext cx="8650200" cy="3297000"/>
          </a:xfrm>
          <a:prstGeom prst="rect">
            <a:avLst/>
          </a:prstGeom>
        </p:spPr>
        <p:txBody>
          <a:bodyPr lIns="243799" tIns="243799" rIns="243799" bIns="243799" anchor="t"/>
          <a:lstStyle>
            <a:lvl1pPr marL="409575" indent="-381000" defTabSz="914400">
              <a:lnSpc>
                <a:spcPct val="115000"/>
              </a:lnSpc>
              <a:spcBef>
                <a:spcPts val="0"/>
              </a:spcBef>
              <a:buClr>
                <a:srgbClr val="595959"/>
              </a:buClr>
              <a:buSzPts val="6400"/>
              <a:buFont typeface="Helvetica"/>
              <a:buChar char="●"/>
              <a:defRPr sz="2400">
                <a:solidFill>
                  <a:srgbClr val="595959"/>
                </a:solidFill>
                <a:latin typeface="Roboto"/>
                <a:ea typeface="Roboto"/>
                <a:cs typeface="Roboto"/>
                <a:sym typeface="Roboto"/>
              </a:defRPr>
            </a:lvl1pPr>
            <a:lvl2pPr marL="671513" indent="-457200" defTabSz="914400">
              <a:lnSpc>
                <a:spcPct val="115000"/>
              </a:lnSpc>
              <a:spcBef>
                <a:spcPts val="0"/>
              </a:spcBef>
              <a:buClr>
                <a:srgbClr val="595959"/>
              </a:buClr>
              <a:buSzPts val="6400"/>
              <a:buFont typeface="Helvetica"/>
              <a:buChar char="○"/>
              <a:defRPr sz="2400">
                <a:solidFill>
                  <a:srgbClr val="595959"/>
                </a:solidFill>
                <a:latin typeface="Roboto"/>
                <a:ea typeface="Roboto"/>
                <a:cs typeface="Roboto"/>
                <a:sym typeface="Roboto"/>
              </a:defRPr>
            </a:lvl2pPr>
            <a:lvl3pPr marL="939573" indent="-544286" defTabSz="914400">
              <a:lnSpc>
                <a:spcPct val="115000"/>
              </a:lnSpc>
              <a:spcBef>
                <a:spcPts val="0"/>
              </a:spcBef>
              <a:buClr>
                <a:srgbClr val="595959"/>
              </a:buClr>
              <a:buSzPts val="6400"/>
              <a:buFont typeface="Helvetica"/>
              <a:buChar char="■"/>
              <a:defRPr sz="2400">
                <a:solidFill>
                  <a:srgbClr val="595959"/>
                </a:solidFill>
                <a:latin typeface="Roboto"/>
                <a:ea typeface="Roboto"/>
                <a:cs typeface="Roboto"/>
                <a:sym typeface="Roboto"/>
              </a:defRPr>
            </a:lvl3pPr>
            <a:lvl4pPr marL="1111023" indent="-544286" defTabSz="914400">
              <a:lnSpc>
                <a:spcPct val="115000"/>
              </a:lnSpc>
              <a:spcBef>
                <a:spcPts val="0"/>
              </a:spcBef>
              <a:buClr>
                <a:srgbClr val="595959"/>
              </a:buClr>
              <a:buSzPts val="6400"/>
              <a:buFont typeface="Helvetica"/>
              <a:buChar char="●"/>
              <a:defRPr sz="2400">
                <a:solidFill>
                  <a:srgbClr val="595959"/>
                </a:solidFill>
                <a:latin typeface="Roboto"/>
                <a:ea typeface="Roboto"/>
                <a:cs typeface="Roboto"/>
                <a:sym typeface="Roboto"/>
              </a:defRPr>
            </a:lvl4pPr>
            <a:lvl5pPr marL="1282473" indent="-544286" defTabSz="914400">
              <a:lnSpc>
                <a:spcPct val="115000"/>
              </a:lnSpc>
              <a:spcBef>
                <a:spcPts val="0"/>
              </a:spcBef>
              <a:buClr>
                <a:srgbClr val="595959"/>
              </a:buClr>
              <a:buSzPts val="6400"/>
              <a:buFont typeface="Helvetica"/>
              <a:buChar char="○"/>
              <a:defRPr sz="2400">
                <a:solidFill>
                  <a:srgbClr val="595959"/>
                </a:solidFill>
                <a:latin typeface="Roboto"/>
                <a:ea typeface="Roboto"/>
                <a:cs typeface="Roboto"/>
                <a:sym typeface="Roboto"/>
              </a:defRPr>
            </a:lvl5pPr>
          </a:lstStyle>
          <a:p>
            <a:r>
              <a:t>Body Level One</a:t>
            </a:r>
          </a:p>
          <a:p>
            <a:pPr lvl="1"/>
            <a:r>
              <a:t>Body Level Two</a:t>
            </a:r>
          </a:p>
          <a:p>
            <a:pPr lvl="2"/>
            <a:r>
              <a:t>Body Level Three</a:t>
            </a:r>
          </a:p>
          <a:p>
            <a:pPr lvl="3"/>
            <a:r>
              <a:t>Body Level Four</a:t>
            </a:r>
          </a:p>
          <a:p>
            <a:pPr lvl="4"/>
            <a:r>
              <a:t>Body Level Five</a:t>
            </a:r>
          </a:p>
        </p:txBody>
      </p:sp>
      <p:sp>
        <p:nvSpPr>
          <p:cNvPr id="226" name="Slide Number"/>
          <p:cNvSpPr txBox="1">
            <a:spLocks noGrp="1"/>
          </p:cNvSpPr>
          <p:nvPr>
            <p:ph type="sldNum" sz="quarter" idx="2"/>
          </p:nvPr>
        </p:nvSpPr>
        <p:spPr>
          <a:xfrm>
            <a:off x="8376513" y="5078819"/>
            <a:ext cx="644645" cy="642401"/>
          </a:xfrm>
          <a:prstGeom prst="rect">
            <a:avLst/>
          </a:prstGeom>
        </p:spPr>
        <p:txBody>
          <a:bodyPr lIns="243799" tIns="243799" rIns="243799" bIns="243799" anchor="ctr"/>
          <a:lstStyle>
            <a:lvl1pPr algn="r" defTabSz="914400">
              <a:defRPr sz="975">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29293727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nd list">
    <p:bg>
      <p:bgPr>
        <a:solidFill>
          <a:srgbClr val="FFFFFF"/>
        </a:solidFill>
        <a:effectLst/>
      </p:bgPr>
    </p:bg>
    <p:spTree>
      <p:nvGrpSpPr>
        <p:cNvPr id="1" name=""/>
        <p:cNvGrpSpPr/>
        <p:nvPr/>
      </p:nvGrpSpPr>
      <p:grpSpPr>
        <a:xfrm>
          <a:off x="0" y="0"/>
          <a:ext cx="0" cy="0"/>
          <a:chOff x="0" y="0"/>
          <a:chExt cx="0" cy="0"/>
        </a:xfrm>
      </p:grpSpPr>
      <p:pic>
        <p:nvPicPr>
          <p:cNvPr id="233" name="image1.png" descr="image1.png"/>
          <p:cNvPicPr>
            <a:picLocks noChangeAspect="1"/>
          </p:cNvPicPr>
          <p:nvPr/>
        </p:nvPicPr>
        <p:blipFill>
          <a:blip r:embed="rId2">
            <a:extLst/>
          </a:blip>
          <a:stretch>
            <a:fillRect/>
          </a:stretch>
        </p:blipFill>
        <p:spPr>
          <a:xfrm>
            <a:off x="6593367" y="1102304"/>
            <a:ext cx="1111051" cy="405000"/>
          </a:xfrm>
          <a:prstGeom prst="rect">
            <a:avLst/>
          </a:prstGeom>
          <a:ln w="12700">
            <a:miter lim="400000"/>
          </a:ln>
        </p:spPr>
      </p:pic>
      <p:pic>
        <p:nvPicPr>
          <p:cNvPr id="234" name="RADAR_BANNER.jpg" descr="RADAR_BANNER.jpg"/>
          <p:cNvPicPr>
            <a:picLocks noChangeAspect="1"/>
          </p:cNvPicPr>
          <p:nvPr/>
        </p:nvPicPr>
        <p:blipFill>
          <a:blip r:embed="rId3">
            <a:extLst/>
          </a:blip>
          <a:stretch>
            <a:fillRect/>
          </a:stretch>
        </p:blipFill>
        <p:spPr>
          <a:xfrm>
            <a:off x="1143000" y="-10821"/>
            <a:ext cx="6858000" cy="952500"/>
          </a:xfrm>
          <a:prstGeom prst="rect">
            <a:avLst/>
          </a:prstGeom>
          <a:ln w="12700">
            <a:miter lim="400000"/>
          </a:ln>
        </p:spPr>
      </p:pic>
      <p:pic>
        <p:nvPicPr>
          <p:cNvPr id="235" name="ibm_big.png" descr="ibm_big.png"/>
          <p:cNvPicPr>
            <a:picLocks noChangeAspect="1"/>
          </p:cNvPicPr>
          <p:nvPr/>
        </p:nvPicPr>
        <p:blipFill>
          <a:blip r:embed="rId4">
            <a:extLst/>
          </a:blip>
          <a:stretch>
            <a:fillRect/>
          </a:stretch>
        </p:blipFill>
        <p:spPr>
          <a:xfrm>
            <a:off x="1200150" y="4426875"/>
            <a:ext cx="716898" cy="637250"/>
          </a:xfrm>
          <a:prstGeom prst="rect">
            <a:avLst/>
          </a:prstGeom>
          <a:ln w="12700">
            <a:miter lim="400000"/>
          </a:ln>
        </p:spPr>
      </p:pic>
      <p:sp>
        <p:nvSpPr>
          <p:cNvPr id="236" name="Body Level One…"/>
          <p:cNvSpPr txBox="1">
            <a:spLocks noGrp="1"/>
          </p:cNvSpPr>
          <p:nvPr>
            <p:ph type="body" sz="quarter" idx="1"/>
          </p:nvPr>
        </p:nvSpPr>
        <p:spPr>
          <a:xfrm>
            <a:off x="1143000" y="1793792"/>
            <a:ext cx="2854800" cy="1503250"/>
          </a:xfrm>
          <a:prstGeom prst="rect">
            <a:avLst/>
          </a:prstGeom>
        </p:spPr>
        <p:txBody>
          <a:bodyPr lIns="182850" tIns="182850" rIns="182850" bIns="182850" anchor="t">
            <a:noAutofit/>
          </a:bodyPr>
          <a:lstStyle>
            <a:lvl1pPr marL="88106" indent="-35719" defTabSz="482203">
              <a:lnSpc>
                <a:spcPct val="90000"/>
              </a:lnSpc>
              <a:spcBef>
                <a:spcPts val="413"/>
              </a:spcBef>
              <a:buClr>
                <a:srgbClr val="366092"/>
              </a:buClr>
              <a:buSzPct val="133333"/>
              <a:buFont typeface="Arial"/>
              <a:defRPr sz="2250">
                <a:solidFill>
                  <a:srgbClr val="366092"/>
                </a:solidFill>
                <a:latin typeface="Roboto"/>
                <a:ea typeface="Roboto"/>
                <a:cs typeface="Roboto"/>
                <a:sym typeface="Roboto"/>
              </a:defRPr>
            </a:lvl1pPr>
            <a:lvl2pPr marL="250825" indent="-79375" defTabSz="482203">
              <a:lnSpc>
                <a:spcPct val="90000"/>
              </a:lnSpc>
              <a:spcBef>
                <a:spcPts val="413"/>
              </a:spcBef>
              <a:buClr>
                <a:srgbClr val="366092"/>
              </a:buClr>
              <a:buSzPct val="88888"/>
              <a:buFont typeface="Arial"/>
              <a:defRPr sz="2250">
                <a:solidFill>
                  <a:srgbClr val="366092"/>
                </a:solidFill>
                <a:latin typeface="Roboto"/>
                <a:ea typeface="Roboto"/>
                <a:cs typeface="Roboto"/>
                <a:sym typeface="Roboto"/>
              </a:defRPr>
            </a:lvl2pPr>
            <a:lvl3pPr marL="409575" indent="-114300" defTabSz="482203">
              <a:lnSpc>
                <a:spcPct val="90000"/>
              </a:lnSpc>
              <a:spcBef>
                <a:spcPts val="413"/>
              </a:spcBef>
              <a:buClr>
                <a:srgbClr val="366092"/>
              </a:buClr>
              <a:buSzPct val="100000"/>
              <a:buFont typeface="Arial"/>
              <a:defRPr sz="2250">
                <a:solidFill>
                  <a:srgbClr val="366092"/>
                </a:solidFill>
                <a:latin typeface="Roboto"/>
                <a:ea typeface="Roboto"/>
                <a:cs typeface="Roboto"/>
                <a:sym typeface="Roboto"/>
              </a:defRPr>
            </a:lvl3pPr>
            <a:lvl4pPr marL="561975" indent="-142875" defTabSz="482203">
              <a:lnSpc>
                <a:spcPct val="90000"/>
              </a:lnSpc>
              <a:spcBef>
                <a:spcPts val="413"/>
              </a:spcBef>
              <a:buClr>
                <a:srgbClr val="366092"/>
              </a:buClr>
              <a:buSzPct val="100000"/>
              <a:buFont typeface="Arial"/>
              <a:defRPr sz="2250">
                <a:solidFill>
                  <a:srgbClr val="366092"/>
                </a:solidFill>
                <a:latin typeface="Roboto"/>
                <a:ea typeface="Roboto"/>
                <a:cs typeface="Roboto"/>
                <a:sym typeface="Roboto"/>
              </a:defRPr>
            </a:lvl4pPr>
            <a:lvl5pPr marL="690563" indent="-142875" defTabSz="482203">
              <a:lnSpc>
                <a:spcPct val="90000"/>
              </a:lnSpc>
              <a:spcBef>
                <a:spcPts val="413"/>
              </a:spcBef>
              <a:buClr>
                <a:srgbClr val="366092"/>
              </a:buClr>
              <a:buSzPct val="100000"/>
              <a:buFont typeface="Arial"/>
              <a:defRPr sz="2250">
                <a:solidFill>
                  <a:srgbClr val="366092"/>
                </a:solidFill>
                <a:latin typeface="Roboto"/>
                <a:ea typeface="Roboto"/>
                <a:cs typeface="Roboto"/>
                <a:sym typeface="Roboto"/>
              </a:defRPr>
            </a:lvl5pPr>
          </a:lstStyle>
          <a:p>
            <a:r>
              <a:t>Body Level One</a:t>
            </a:r>
          </a:p>
          <a:p>
            <a:pPr lvl="1"/>
            <a:r>
              <a:t>Body Level Two</a:t>
            </a:r>
          </a:p>
          <a:p>
            <a:pPr lvl="2"/>
            <a:r>
              <a:t>Body Level Three</a:t>
            </a:r>
          </a:p>
          <a:p>
            <a:pPr lvl="3"/>
            <a:r>
              <a:t>Body Level Four</a:t>
            </a:r>
          </a:p>
          <a:p>
            <a:pPr lvl="4"/>
            <a:r>
              <a:t>Body Level Five</a:t>
            </a:r>
          </a:p>
        </p:txBody>
      </p:sp>
      <p:sp>
        <p:nvSpPr>
          <p:cNvPr id="237" name="Slide Number"/>
          <p:cNvSpPr txBox="1">
            <a:spLocks noGrp="1"/>
          </p:cNvSpPr>
          <p:nvPr>
            <p:ph type="sldNum" sz="quarter" idx="2"/>
          </p:nvPr>
        </p:nvSpPr>
        <p:spPr>
          <a:xfrm>
            <a:off x="5986463" y="4668520"/>
            <a:ext cx="1543050" cy="265397"/>
          </a:xfrm>
          <a:prstGeom prst="rect">
            <a:avLst/>
          </a:prstGeom>
        </p:spPr>
        <p:txBody>
          <a:bodyPr wrap="square" lIns="68550" tIns="68550" rIns="68550" bIns="68550" anchor="ctr"/>
          <a:lstStyle>
            <a:lvl1pPr algn="r" defTabSz="482203">
              <a:defRPr sz="825">
                <a:solidFill>
                  <a:srgbClr val="888888"/>
                </a:solidFill>
                <a:latin typeface="Calibri"/>
                <a:ea typeface="Calibri"/>
                <a:cs typeface="Calibri"/>
                <a:sym typeface="Calibri"/>
              </a:defRPr>
            </a:lvl1pPr>
          </a:lstStyle>
          <a:p>
            <a:fld id="{86CB4B4D-7CA3-9044-876B-883B54F8677D}" type="slidenum">
              <a:t>‹#›</a:t>
            </a:fld>
            <a:endParaRPr/>
          </a:p>
        </p:txBody>
      </p:sp>
      <p:sp>
        <p:nvSpPr>
          <p:cNvPr id="238" name="Rectangle"/>
          <p:cNvSpPr/>
          <p:nvPr/>
        </p:nvSpPr>
        <p:spPr>
          <a:xfrm>
            <a:off x="1142981" y="1645604"/>
            <a:ext cx="6858000" cy="3355001"/>
          </a:xfrm>
          <a:prstGeom prst="rect">
            <a:avLst/>
          </a:prstGeom>
          <a:solidFill>
            <a:srgbClr val="FFFFFF"/>
          </a:solidFill>
          <a:ln w="12700">
            <a:miter lim="400000"/>
          </a:ln>
        </p:spPr>
        <p:txBody>
          <a:bodyPr tIns="34290" bIns="34290" anchor="ctr"/>
          <a:lstStyle/>
          <a:p>
            <a:pPr algn="l" defTabSz="482203">
              <a:defRPr sz="3200" b="0">
                <a:solidFill>
                  <a:srgbClr val="000000"/>
                </a:solidFill>
                <a:latin typeface="Arial"/>
                <a:ea typeface="Arial"/>
                <a:cs typeface="Arial"/>
                <a:sym typeface="Arial"/>
              </a:defRPr>
            </a:pPr>
            <a:endParaRPr sz="1200"/>
          </a:p>
        </p:txBody>
      </p:sp>
    </p:spTree>
    <p:extLst>
      <p:ext uri="{BB962C8B-B14F-4D97-AF65-F5344CB8AC3E}">
        <p14:creationId xmlns:p14="http://schemas.microsoft.com/office/powerpoint/2010/main" val="345452773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0951" y="268664"/>
            <a:ext cx="7886700" cy="557430"/>
          </a:xfrm>
        </p:spPr>
        <p:txBody>
          <a:bodyPr/>
          <a:lstStyle/>
          <a:p>
            <a:r>
              <a:rPr lang="en-US"/>
              <a:t>Click to edit Master title style</a:t>
            </a:r>
            <a:endParaRPr lang="en-US" dirty="0"/>
          </a:p>
        </p:txBody>
      </p:sp>
    </p:spTree>
    <p:extLst>
      <p:ext uri="{BB962C8B-B14F-4D97-AF65-F5344CB8AC3E}">
        <p14:creationId xmlns:p14="http://schemas.microsoft.com/office/powerpoint/2010/main" val="2565744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66750" y="957792"/>
            <a:ext cx="7810500" cy="1936750"/>
          </a:xfrm>
          <a:prstGeom prst="rect">
            <a:avLst/>
          </a:prstGeom>
        </p:spPr>
        <p:txBody>
          <a:bodyPr anchor="b"/>
          <a:lstStyle/>
          <a:p>
            <a:r>
              <a:t>Title Text</a:t>
            </a:r>
          </a:p>
        </p:txBody>
      </p:sp>
      <p:sp>
        <p:nvSpPr>
          <p:cNvPr id="12" name="Body Level One…"/>
          <p:cNvSpPr txBox="1">
            <a:spLocks noGrp="1"/>
          </p:cNvSpPr>
          <p:nvPr>
            <p:ph type="body" sz="quarter" idx="1"/>
          </p:nvPr>
        </p:nvSpPr>
        <p:spPr>
          <a:xfrm>
            <a:off x="666750" y="2947459"/>
            <a:ext cx="7810500" cy="661458"/>
          </a:xfrm>
          <a:prstGeom prst="rect">
            <a:avLst/>
          </a:prstGeom>
        </p:spPr>
        <p:txBody>
          <a:bodyPr anchor="t"/>
          <a:lstStyle>
            <a:lvl1pPr marL="0" indent="0" algn="ctr">
              <a:spcBef>
                <a:spcPts val="0"/>
              </a:spcBef>
              <a:buClrTx/>
              <a:buSzTx/>
              <a:buNone/>
              <a:defRPr sz="2025"/>
            </a:lvl1pPr>
            <a:lvl2pPr marL="0" indent="85725" algn="ctr">
              <a:spcBef>
                <a:spcPts val="0"/>
              </a:spcBef>
              <a:buClrTx/>
              <a:buSzTx/>
              <a:buNone/>
              <a:defRPr sz="2025"/>
            </a:lvl2pPr>
            <a:lvl3pPr marL="0" indent="171450" algn="ctr">
              <a:spcBef>
                <a:spcPts val="0"/>
              </a:spcBef>
              <a:buClrTx/>
              <a:buSzTx/>
              <a:buNone/>
              <a:defRPr sz="2025"/>
            </a:lvl3pPr>
            <a:lvl4pPr marL="0" indent="257175" algn="ctr">
              <a:spcBef>
                <a:spcPts val="0"/>
              </a:spcBef>
              <a:buClrTx/>
              <a:buSzTx/>
              <a:buNone/>
              <a:defRPr sz="2025"/>
            </a:lvl4pPr>
            <a:lvl5pPr marL="0" indent="342900" algn="ctr">
              <a:spcBef>
                <a:spcPts val="0"/>
              </a:spcBef>
              <a:buClrTx/>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435040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172238" y="280458"/>
            <a:ext cx="6800850" cy="3640667"/>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238125" y="3963459"/>
            <a:ext cx="8667750" cy="836083"/>
          </a:xfrm>
          <a:prstGeom prst="rect">
            <a:avLst/>
          </a:prstGeom>
        </p:spPr>
        <p:txBody>
          <a:bodyPr/>
          <a:lstStyle/>
          <a:p>
            <a:r>
              <a:t>Title Text</a:t>
            </a:r>
          </a:p>
        </p:txBody>
      </p:sp>
      <p:sp>
        <p:nvSpPr>
          <p:cNvPr id="22" name="Body Level One…"/>
          <p:cNvSpPr txBox="1">
            <a:spLocks noGrp="1"/>
          </p:cNvSpPr>
          <p:nvPr>
            <p:ph type="body" sz="quarter" idx="1"/>
          </p:nvPr>
        </p:nvSpPr>
        <p:spPr>
          <a:xfrm>
            <a:off x="238125" y="4767792"/>
            <a:ext cx="8667750" cy="661458"/>
          </a:xfrm>
          <a:prstGeom prst="rect">
            <a:avLst/>
          </a:prstGeom>
        </p:spPr>
        <p:txBody>
          <a:bodyPr anchor="t"/>
          <a:lstStyle>
            <a:lvl1pPr marL="0" indent="0" algn="ctr">
              <a:spcBef>
                <a:spcPts val="0"/>
              </a:spcBef>
              <a:buClrTx/>
              <a:buSzTx/>
              <a:buNone/>
              <a:defRPr sz="2025"/>
            </a:lvl1pPr>
            <a:lvl2pPr marL="0" indent="85725" algn="ctr">
              <a:spcBef>
                <a:spcPts val="0"/>
              </a:spcBef>
              <a:buClrTx/>
              <a:buSzTx/>
              <a:buNone/>
              <a:defRPr sz="2025"/>
            </a:lvl2pPr>
            <a:lvl3pPr marL="0" indent="171450" algn="ctr">
              <a:spcBef>
                <a:spcPts val="0"/>
              </a:spcBef>
              <a:buClrTx/>
              <a:buSzTx/>
              <a:buNone/>
              <a:defRPr sz="2025"/>
            </a:lvl3pPr>
            <a:lvl4pPr marL="0" indent="257175" algn="ctr">
              <a:spcBef>
                <a:spcPts val="0"/>
              </a:spcBef>
              <a:buClrTx/>
              <a:buSzTx/>
              <a:buNone/>
              <a:defRPr sz="2025"/>
            </a:lvl4pPr>
            <a:lvl5pPr marL="0" indent="342900" algn="ctr">
              <a:spcBef>
                <a:spcPts val="0"/>
              </a:spcBef>
              <a:buClrTx/>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7319098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666750" y="1889125"/>
            <a:ext cx="7810500" cy="193675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949684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4938713" y="396875"/>
            <a:ext cx="3571875" cy="4778375"/>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19125" y="396875"/>
            <a:ext cx="3833813" cy="2312458"/>
          </a:xfrm>
          <a:prstGeom prst="rect">
            <a:avLst/>
          </a:prstGeom>
        </p:spPr>
        <p:txBody>
          <a:bodyPr anchor="b"/>
          <a:lstStyle>
            <a:lvl1pPr>
              <a:defRPr sz="3150"/>
            </a:lvl1pPr>
          </a:lstStyle>
          <a:p>
            <a:r>
              <a:t>Title Text</a:t>
            </a:r>
          </a:p>
        </p:txBody>
      </p:sp>
      <p:sp>
        <p:nvSpPr>
          <p:cNvPr id="40" name="Body Level One…"/>
          <p:cNvSpPr txBox="1">
            <a:spLocks noGrp="1"/>
          </p:cNvSpPr>
          <p:nvPr>
            <p:ph type="body" sz="quarter" idx="1"/>
          </p:nvPr>
        </p:nvSpPr>
        <p:spPr>
          <a:xfrm>
            <a:off x="619125" y="2719917"/>
            <a:ext cx="3833813" cy="2386542"/>
          </a:xfrm>
          <a:prstGeom prst="rect">
            <a:avLst/>
          </a:prstGeom>
        </p:spPr>
        <p:txBody>
          <a:bodyPr anchor="t"/>
          <a:lstStyle>
            <a:lvl1pPr marL="0" indent="0" algn="ctr">
              <a:spcBef>
                <a:spcPts val="0"/>
              </a:spcBef>
              <a:buClrTx/>
              <a:buSzTx/>
              <a:buNone/>
              <a:defRPr sz="2025"/>
            </a:lvl1pPr>
            <a:lvl2pPr marL="0" indent="85725" algn="ctr">
              <a:spcBef>
                <a:spcPts val="0"/>
              </a:spcBef>
              <a:buClrTx/>
              <a:buSzTx/>
              <a:buNone/>
              <a:defRPr sz="2025"/>
            </a:lvl2pPr>
            <a:lvl3pPr marL="0" indent="171450" algn="ctr">
              <a:spcBef>
                <a:spcPts val="0"/>
              </a:spcBef>
              <a:buClrTx/>
              <a:buSzTx/>
              <a:buNone/>
              <a:defRPr sz="2025"/>
            </a:lvl3pPr>
            <a:lvl4pPr marL="0" indent="257175" algn="ctr">
              <a:spcBef>
                <a:spcPts val="0"/>
              </a:spcBef>
              <a:buClrTx/>
              <a:buSzTx/>
              <a:buNone/>
              <a:defRPr sz="2025"/>
            </a:lvl4pPr>
            <a:lvl5pPr marL="0" indent="342900" algn="ctr">
              <a:spcBef>
                <a:spcPts val="0"/>
              </a:spcBef>
              <a:buClrTx/>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160215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774479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677490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4938713" y="1312333"/>
            <a:ext cx="3571875" cy="3873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33412" y="1312333"/>
            <a:ext cx="3833813" cy="3873500"/>
          </a:xfrm>
          <a:prstGeom prst="rect">
            <a:avLst/>
          </a:prstGeom>
        </p:spPr>
        <p:txBody>
          <a:bodyPr/>
          <a:lstStyle>
            <a:lvl1pPr marL="209550" indent="-209550">
              <a:spcBef>
                <a:spcPts val="1688"/>
              </a:spcBef>
              <a:buClrTx/>
              <a:defRPr sz="1425"/>
            </a:lvl1pPr>
            <a:lvl2pPr marL="419100" indent="-209550">
              <a:spcBef>
                <a:spcPts val="1688"/>
              </a:spcBef>
              <a:buClrTx/>
              <a:defRPr sz="1425"/>
            </a:lvl2pPr>
            <a:lvl3pPr marL="628650" indent="-209550">
              <a:spcBef>
                <a:spcPts val="1688"/>
              </a:spcBef>
              <a:buClrTx/>
              <a:defRPr sz="1425"/>
            </a:lvl3pPr>
            <a:lvl4pPr marL="838200" indent="-209550">
              <a:spcBef>
                <a:spcPts val="1688"/>
              </a:spcBef>
              <a:buClrTx/>
              <a:defRPr sz="1425"/>
            </a:lvl4pPr>
            <a:lvl5pPr marL="1047750" indent="-209550">
              <a:spcBef>
                <a:spcPts val="1688"/>
              </a:spcBef>
              <a:buClrTx/>
              <a:defRPr sz="1425"/>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034108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280528"/>
            <a:ext cx="8520600" cy="3795900"/>
          </a:xfrm>
          <a:prstGeom prst="rect">
            <a:avLst/>
          </a:prstGeom>
          <a:noFill/>
          <a:ln>
            <a:noFill/>
          </a:ln>
        </p:spPr>
        <p:txBody>
          <a:bodyPr spcFirstLastPara="1" wrap="square" lIns="91425" tIns="91425" rIns="91425" bIns="91425" anchor="t"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1" name="Google Shape;21;p5"/>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33413" y="740834"/>
            <a:ext cx="7877175" cy="4233333"/>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218373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5910262" y="2862792"/>
            <a:ext cx="2776538" cy="2312458"/>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5910262" y="396875"/>
            <a:ext cx="2776538" cy="2312458"/>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452438" y="396875"/>
            <a:ext cx="5314950" cy="4778375"/>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4590456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895350" y="3730625"/>
            <a:ext cx="7358063" cy="287258"/>
          </a:xfrm>
          <a:prstGeom prst="rect">
            <a:avLst/>
          </a:prstGeom>
        </p:spPr>
        <p:txBody>
          <a:bodyPr anchor="t">
            <a:spAutoFit/>
          </a:bodyPr>
          <a:lstStyle>
            <a:lvl1pPr marL="0" indent="0" algn="ctr">
              <a:spcBef>
                <a:spcPts val="0"/>
              </a:spcBef>
              <a:buClrTx/>
              <a:buSzTx/>
              <a:buNone/>
              <a:defRPr sz="1200" i="1"/>
            </a:lvl1pPr>
          </a:lstStyle>
          <a:p>
            <a:r>
              <a:t>–Johnny Appleseed</a:t>
            </a:r>
          </a:p>
        </p:txBody>
      </p:sp>
      <p:sp>
        <p:nvSpPr>
          <p:cNvPr id="94" name="“Type a quote here.”"/>
          <p:cNvSpPr txBox="1">
            <a:spLocks noGrp="1"/>
          </p:cNvSpPr>
          <p:nvPr>
            <p:ph type="body" sz="quarter" idx="14"/>
          </p:nvPr>
        </p:nvSpPr>
        <p:spPr>
          <a:xfrm>
            <a:off x="895350" y="2514247"/>
            <a:ext cx="7358063" cy="379591"/>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180847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9144000" cy="5715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243042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12943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Title &amp; Subtitle">
    <p:bg>
      <p:bgPr>
        <a:gradFill flip="none" rotWithShape="1">
          <a:gsLst>
            <a:gs pos="0">
              <a:srgbClr val="FFFFFF"/>
            </a:gs>
            <a:gs pos="100000">
              <a:srgbClr val="CFD0D7"/>
            </a:gs>
          </a:gsLst>
          <a:lin ang="5640000" scaled="0"/>
        </a:gradFill>
        <a:effectLst/>
      </p:bgPr>
    </p:bg>
    <p:spTree>
      <p:nvGrpSpPr>
        <p:cNvPr id="1" name=""/>
        <p:cNvGrpSpPr/>
        <p:nvPr/>
      </p:nvGrpSpPr>
      <p:grpSpPr>
        <a:xfrm>
          <a:off x="0" y="0"/>
          <a:ext cx="0" cy="0"/>
          <a:chOff x="0" y="0"/>
          <a:chExt cx="0" cy="0"/>
        </a:xfrm>
      </p:grpSpPr>
      <p:sp>
        <p:nvSpPr>
          <p:cNvPr id="126" name="Slide Number"/>
          <p:cNvSpPr txBox="1">
            <a:spLocks noGrp="1"/>
          </p:cNvSpPr>
          <p:nvPr>
            <p:ph type="sldNum" sz="quarter" idx="2"/>
          </p:nvPr>
        </p:nvSpPr>
        <p:spPr>
          <a:xfrm>
            <a:off x="4482789" y="5447109"/>
            <a:ext cx="258083" cy="271227"/>
          </a:xfrm>
          <a:prstGeom prst="rect">
            <a:avLst/>
          </a:prstGeom>
        </p:spPr>
        <p:txBody>
          <a:bodyPr lIns="71437" tIns="71437" rIns="71437" bIns="71437"/>
          <a:lstStyle>
            <a:lvl1pPr defTabSz="308074">
              <a:defRPr sz="825">
                <a:solidFill>
                  <a:srgbClr val="000000"/>
                </a:solidFill>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72575667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4475931" y="5417344"/>
            <a:ext cx="298158" cy="282769"/>
          </a:xfrm>
          <a:prstGeom prst="rect">
            <a:avLst/>
          </a:prstGeom>
        </p:spPr>
        <p:txBody>
          <a:bodyPr lIns="71437" tIns="71437" rIns="71437" bIns="71437"/>
          <a:lstStyle>
            <a:lvl1pPr defTabSz="308074">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665673115"/>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elfolie">
    <p:bg>
      <p:bgRef idx="1001">
        <a:schemeClr val="bg1"/>
      </p:bgRef>
    </p:bg>
    <p:spTree>
      <p:nvGrpSpPr>
        <p:cNvPr id="1" name=""/>
        <p:cNvGrpSpPr/>
        <p:nvPr/>
      </p:nvGrpSpPr>
      <p:grpSpPr>
        <a:xfrm>
          <a:off x="0" y="0"/>
          <a:ext cx="0" cy="0"/>
          <a:chOff x="0" y="0"/>
          <a:chExt cx="0" cy="0"/>
        </a:xfrm>
      </p:grpSpPr>
      <p:sp>
        <p:nvSpPr>
          <p:cNvPr id="174" name="Slide Number"/>
          <p:cNvSpPr txBox="1">
            <a:spLocks noGrp="1"/>
          </p:cNvSpPr>
          <p:nvPr>
            <p:ph type="sldNum" sz="quarter" idx="2"/>
          </p:nvPr>
        </p:nvSpPr>
        <p:spPr>
          <a:xfrm>
            <a:off x="6057900" y="4433209"/>
            <a:ext cx="1600200" cy="507771"/>
          </a:xfrm>
          <a:prstGeom prst="rect">
            <a:avLst/>
          </a:prstGeom>
        </p:spPr>
        <p:txBody>
          <a:bodyPr wrap="square" lIns="182850" tIns="182850" rIns="182850" bIns="182850" anchor="ctr"/>
          <a:lstStyle>
            <a:lvl1pPr algn="r" defTabSz="482203">
              <a:defRPr>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746372284"/>
      </p:ext>
    </p:extLst>
  </p:cSld>
  <p:clrMapOvr>
    <a:overrideClrMapping bg1="dk1" tx1="lt1" bg2="dk2" tx2="lt2" accent1="accent1" accent2="accent2" accent3="accent3" accent4="accent4" accent5="accent5" accent6="accent6" hlink="hlink" folHlink="folHlink"/>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_Titelfolie">
    <p:bg>
      <p:bgPr>
        <a:solidFill>
          <a:srgbClr val="FFFFFF"/>
        </a:solidFill>
        <a:effectLst/>
      </p:bgPr>
    </p:bg>
    <p:spTree>
      <p:nvGrpSpPr>
        <p:cNvPr id="1" name=""/>
        <p:cNvGrpSpPr/>
        <p:nvPr/>
      </p:nvGrpSpPr>
      <p:grpSpPr>
        <a:xfrm>
          <a:off x="0" y="0"/>
          <a:ext cx="0" cy="0"/>
          <a:chOff x="0" y="0"/>
          <a:chExt cx="0" cy="0"/>
        </a:xfrm>
      </p:grpSpPr>
      <p:pic>
        <p:nvPicPr>
          <p:cNvPr id="181" name="image1.png" descr="image1.png"/>
          <p:cNvPicPr>
            <a:picLocks noChangeAspect="1"/>
          </p:cNvPicPr>
          <p:nvPr/>
        </p:nvPicPr>
        <p:blipFill>
          <a:blip r:embed="rId2">
            <a:extLst/>
          </a:blip>
          <a:stretch>
            <a:fillRect/>
          </a:stretch>
        </p:blipFill>
        <p:spPr>
          <a:xfrm>
            <a:off x="6593367" y="1102304"/>
            <a:ext cx="1111051" cy="405000"/>
          </a:xfrm>
          <a:prstGeom prst="rect">
            <a:avLst/>
          </a:prstGeom>
          <a:ln w="12700">
            <a:miter lim="400000"/>
          </a:ln>
        </p:spPr>
      </p:pic>
      <p:pic>
        <p:nvPicPr>
          <p:cNvPr id="182" name="solar_terr_banner.jpg" descr="solar_terr_banner.jpg"/>
          <p:cNvPicPr>
            <a:picLocks noChangeAspect="1"/>
          </p:cNvPicPr>
          <p:nvPr/>
        </p:nvPicPr>
        <p:blipFill>
          <a:blip r:embed="rId3">
            <a:extLst/>
          </a:blip>
          <a:stretch>
            <a:fillRect/>
          </a:stretch>
        </p:blipFill>
        <p:spPr>
          <a:xfrm>
            <a:off x="1143000" y="-10720"/>
            <a:ext cx="6858000" cy="952500"/>
          </a:xfrm>
          <a:prstGeom prst="rect">
            <a:avLst/>
          </a:prstGeom>
          <a:ln w="12700">
            <a:miter lim="400000"/>
          </a:ln>
        </p:spPr>
      </p:pic>
      <p:sp>
        <p:nvSpPr>
          <p:cNvPr id="183" name="Slide Number"/>
          <p:cNvSpPr txBox="1">
            <a:spLocks noGrp="1"/>
          </p:cNvSpPr>
          <p:nvPr>
            <p:ph type="sldNum" sz="quarter" idx="2"/>
          </p:nvPr>
        </p:nvSpPr>
        <p:spPr>
          <a:xfrm>
            <a:off x="6057900" y="4433209"/>
            <a:ext cx="1600200" cy="507771"/>
          </a:xfrm>
          <a:prstGeom prst="rect">
            <a:avLst/>
          </a:prstGeom>
        </p:spPr>
        <p:txBody>
          <a:bodyPr wrap="square" lIns="182850" tIns="182850" rIns="182850" bIns="182850" anchor="ctr"/>
          <a:lstStyle>
            <a:lvl1pPr algn="r" defTabSz="482203">
              <a:defRPr>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99925895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2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0" name="Slide Number"/>
          <p:cNvSpPr txBox="1">
            <a:spLocks noGrp="1"/>
          </p:cNvSpPr>
          <p:nvPr>
            <p:ph type="sldNum" sz="quarter" idx="2"/>
          </p:nvPr>
        </p:nvSpPr>
        <p:spPr>
          <a:xfrm>
            <a:off x="4457700" y="5033322"/>
            <a:ext cx="1600200" cy="222175"/>
          </a:xfrm>
          <a:prstGeom prst="rect">
            <a:avLst/>
          </a:prstGeom>
        </p:spPr>
        <p:txBody>
          <a:bodyPr wrap="square" lIns="64293" tIns="64293" rIns="64293" bIns="64293" anchor="ctr"/>
          <a:lstStyle>
            <a:lvl1pPr algn="r" defTabSz="482203">
              <a:defRPr sz="600">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1664150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6"/>
          <p:cNvSpPr txBox="1">
            <a:spLocks noGrp="1"/>
          </p:cNvSpPr>
          <p:nvPr>
            <p:ph type="body" idx="1"/>
          </p:nvPr>
        </p:nvSpPr>
        <p:spPr>
          <a:xfrm>
            <a:off x="311700" y="1280528"/>
            <a:ext cx="3999900" cy="37959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5" name="Google Shape;25;p6"/>
          <p:cNvSpPr txBox="1">
            <a:spLocks noGrp="1"/>
          </p:cNvSpPr>
          <p:nvPr>
            <p:ph type="body" idx="2"/>
          </p:nvPr>
        </p:nvSpPr>
        <p:spPr>
          <a:xfrm>
            <a:off x="4832400" y="1280528"/>
            <a:ext cx="3999900" cy="37959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6" name="Google Shape;26;p6"/>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2_Titelfolie">
    <p:bg>
      <p:bgPr>
        <a:solidFill>
          <a:srgbClr val="FFFFFF"/>
        </a:solidFill>
        <a:effectLst/>
      </p:bgPr>
    </p:bg>
    <p:spTree>
      <p:nvGrpSpPr>
        <p:cNvPr id="1" name=""/>
        <p:cNvGrpSpPr/>
        <p:nvPr/>
      </p:nvGrpSpPr>
      <p:grpSpPr>
        <a:xfrm>
          <a:off x="0" y="0"/>
          <a:ext cx="0" cy="0"/>
          <a:chOff x="0" y="0"/>
          <a:chExt cx="0" cy="0"/>
        </a:xfrm>
      </p:grpSpPr>
      <p:pic>
        <p:nvPicPr>
          <p:cNvPr id="215" name="image1.png" descr="image1.png"/>
          <p:cNvPicPr>
            <a:picLocks noChangeAspect="1"/>
          </p:cNvPicPr>
          <p:nvPr/>
        </p:nvPicPr>
        <p:blipFill>
          <a:blip r:embed="rId2">
            <a:extLst/>
          </a:blip>
          <a:stretch>
            <a:fillRect/>
          </a:stretch>
        </p:blipFill>
        <p:spPr>
          <a:xfrm>
            <a:off x="6593367" y="1102304"/>
            <a:ext cx="1111051" cy="405000"/>
          </a:xfrm>
          <a:prstGeom prst="rect">
            <a:avLst/>
          </a:prstGeom>
          <a:ln w="12700">
            <a:miter lim="400000"/>
          </a:ln>
        </p:spPr>
      </p:pic>
      <p:pic>
        <p:nvPicPr>
          <p:cNvPr id="216" name="image9.jpg" descr="image9.jpg"/>
          <p:cNvPicPr>
            <a:picLocks noChangeAspect="1"/>
          </p:cNvPicPr>
          <p:nvPr/>
        </p:nvPicPr>
        <p:blipFill>
          <a:blip r:embed="rId3">
            <a:extLst/>
          </a:blip>
          <a:stretch>
            <a:fillRect/>
          </a:stretch>
        </p:blipFill>
        <p:spPr>
          <a:xfrm>
            <a:off x="1143000" y="-2924"/>
            <a:ext cx="6858000" cy="952500"/>
          </a:xfrm>
          <a:prstGeom prst="rect">
            <a:avLst/>
          </a:prstGeom>
          <a:ln w="12700">
            <a:miter lim="400000"/>
          </a:ln>
        </p:spPr>
      </p:pic>
      <p:sp>
        <p:nvSpPr>
          <p:cNvPr id="217" name="Slide Number"/>
          <p:cNvSpPr txBox="1">
            <a:spLocks noGrp="1"/>
          </p:cNvSpPr>
          <p:nvPr>
            <p:ph type="sldNum" sz="quarter" idx="2"/>
          </p:nvPr>
        </p:nvSpPr>
        <p:spPr>
          <a:xfrm>
            <a:off x="6057900" y="4433209"/>
            <a:ext cx="1600200" cy="507771"/>
          </a:xfrm>
          <a:prstGeom prst="rect">
            <a:avLst/>
          </a:prstGeom>
        </p:spPr>
        <p:txBody>
          <a:bodyPr wrap="square" lIns="182850" tIns="182850" rIns="182850" bIns="182850" anchor="ctr"/>
          <a:lstStyle>
            <a:lvl1pPr algn="r" defTabSz="482203">
              <a:defRPr>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90279679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_AND_BOD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246900" y="603194"/>
            <a:ext cx="8650200" cy="636334"/>
          </a:xfrm>
          <a:prstGeom prst="rect">
            <a:avLst/>
          </a:prstGeom>
        </p:spPr>
        <p:txBody>
          <a:bodyPr lIns="243799" tIns="243799" rIns="243799" bIns="243799" anchor="t"/>
          <a:lstStyle>
            <a:lvl1pPr algn="l" defTabSz="914400">
              <a:defRPr sz="3600" b="1">
                <a:solidFill>
                  <a:srgbClr val="000000"/>
                </a:solidFill>
                <a:latin typeface="Roboto"/>
                <a:ea typeface="Roboto"/>
                <a:cs typeface="Roboto"/>
                <a:sym typeface="Roboto"/>
              </a:defRPr>
            </a:lvl1pPr>
          </a:lstStyle>
          <a:p>
            <a:r>
              <a:t>Title Text</a:t>
            </a:r>
          </a:p>
        </p:txBody>
      </p:sp>
      <p:sp>
        <p:nvSpPr>
          <p:cNvPr id="225" name="Body Level One…"/>
          <p:cNvSpPr txBox="1">
            <a:spLocks noGrp="1"/>
          </p:cNvSpPr>
          <p:nvPr>
            <p:ph type="body" idx="1"/>
          </p:nvPr>
        </p:nvSpPr>
        <p:spPr>
          <a:xfrm>
            <a:off x="246900" y="1651000"/>
            <a:ext cx="8650200" cy="3297000"/>
          </a:xfrm>
          <a:prstGeom prst="rect">
            <a:avLst/>
          </a:prstGeom>
        </p:spPr>
        <p:txBody>
          <a:bodyPr lIns="243799" tIns="243799" rIns="243799" bIns="243799" anchor="t"/>
          <a:lstStyle>
            <a:lvl1pPr marL="409575" indent="-381000" defTabSz="914400">
              <a:lnSpc>
                <a:spcPct val="115000"/>
              </a:lnSpc>
              <a:spcBef>
                <a:spcPts val="0"/>
              </a:spcBef>
              <a:buClr>
                <a:srgbClr val="595959"/>
              </a:buClr>
              <a:buSzPts val="6400"/>
              <a:buFont typeface="Helvetica"/>
              <a:buChar char="●"/>
              <a:defRPr sz="2400">
                <a:solidFill>
                  <a:srgbClr val="595959"/>
                </a:solidFill>
                <a:latin typeface="Roboto"/>
                <a:ea typeface="Roboto"/>
                <a:cs typeface="Roboto"/>
                <a:sym typeface="Roboto"/>
              </a:defRPr>
            </a:lvl1pPr>
            <a:lvl2pPr marL="671513" indent="-457200" defTabSz="914400">
              <a:lnSpc>
                <a:spcPct val="115000"/>
              </a:lnSpc>
              <a:spcBef>
                <a:spcPts val="0"/>
              </a:spcBef>
              <a:buClr>
                <a:srgbClr val="595959"/>
              </a:buClr>
              <a:buSzPts val="6400"/>
              <a:buFont typeface="Helvetica"/>
              <a:buChar char="○"/>
              <a:defRPr sz="2400">
                <a:solidFill>
                  <a:srgbClr val="595959"/>
                </a:solidFill>
                <a:latin typeface="Roboto"/>
                <a:ea typeface="Roboto"/>
                <a:cs typeface="Roboto"/>
                <a:sym typeface="Roboto"/>
              </a:defRPr>
            </a:lvl2pPr>
            <a:lvl3pPr marL="939573" indent="-544286" defTabSz="914400">
              <a:lnSpc>
                <a:spcPct val="115000"/>
              </a:lnSpc>
              <a:spcBef>
                <a:spcPts val="0"/>
              </a:spcBef>
              <a:buClr>
                <a:srgbClr val="595959"/>
              </a:buClr>
              <a:buSzPts val="6400"/>
              <a:buFont typeface="Helvetica"/>
              <a:buChar char="■"/>
              <a:defRPr sz="2400">
                <a:solidFill>
                  <a:srgbClr val="595959"/>
                </a:solidFill>
                <a:latin typeface="Roboto"/>
                <a:ea typeface="Roboto"/>
                <a:cs typeface="Roboto"/>
                <a:sym typeface="Roboto"/>
              </a:defRPr>
            </a:lvl3pPr>
            <a:lvl4pPr marL="1111023" indent="-544286" defTabSz="914400">
              <a:lnSpc>
                <a:spcPct val="115000"/>
              </a:lnSpc>
              <a:spcBef>
                <a:spcPts val="0"/>
              </a:spcBef>
              <a:buClr>
                <a:srgbClr val="595959"/>
              </a:buClr>
              <a:buSzPts val="6400"/>
              <a:buFont typeface="Helvetica"/>
              <a:buChar char="●"/>
              <a:defRPr sz="2400">
                <a:solidFill>
                  <a:srgbClr val="595959"/>
                </a:solidFill>
                <a:latin typeface="Roboto"/>
                <a:ea typeface="Roboto"/>
                <a:cs typeface="Roboto"/>
                <a:sym typeface="Roboto"/>
              </a:defRPr>
            </a:lvl4pPr>
            <a:lvl5pPr marL="1282473" indent="-544286" defTabSz="914400">
              <a:lnSpc>
                <a:spcPct val="115000"/>
              </a:lnSpc>
              <a:spcBef>
                <a:spcPts val="0"/>
              </a:spcBef>
              <a:buClr>
                <a:srgbClr val="595959"/>
              </a:buClr>
              <a:buSzPts val="6400"/>
              <a:buFont typeface="Helvetica"/>
              <a:buChar char="○"/>
              <a:defRPr sz="2400">
                <a:solidFill>
                  <a:srgbClr val="595959"/>
                </a:solidFill>
                <a:latin typeface="Roboto"/>
                <a:ea typeface="Roboto"/>
                <a:cs typeface="Roboto"/>
                <a:sym typeface="Roboto"/>
              </a:defRPr>
            </a:lvl5pPr>
          </a:lstStyle>
          <a:p>
            <a:r>
              <a:t>Body Level One</a:t>
            </a:r>
          </a:p>
          <a:p>
            <a:pPr lvl="1"/>
            <a:r>
              <a:t>Body Level Two</a:t>
            </a:r>
          </a:p>
          <a:p>
            <a:pPr lvl="2"/>
            <a:r>
              <a:t>Body Level Three</a:t>
            </a:r>
          </a:p>
          <a:p>
            <a:pPr lvl="3"/>
            <a:r>
              <a:t>Body Level Four</a:t>
            </a:r>
          </a:p>
          <a:p>
            <a:pPr lvl="4"/>
            <a:r>
              <a:t>Body Level Five</a:t>
            </a:r>
          </a:p>
        </p:txBody>
      </p:sp>
      <p:sp>
        <p:nvSpPr>
          <p:cNvPr id="226" name="Slide Number"/>
          <p:cNvSpPr txBox="1">
            <a:spLocks noGrp="1"/>
          </p:cNvSpPr>
          <p:nvPr>
            <p:ph type="sldNum" sz="quarter" idx="2"/>
          </p:nvPr>
        </p:nvSpPr>
        <p:spPr>
          <a:xfrm>
            <a:off x="8376513" y="5078819"/>
            <a:ext cx="644645" cy="642401"/>
          </a:xfrm>
          <a:prstGeom prst="rect">
            <a:avLst/>
          </a:prstGeom>
        </p:spPr>
        <p:txBody>
          <a:bodyPr lIns="243799" tIns="243799" rIns="243799" bIns="243799" anchor="ctr"/>
          <a:lstStyle>
            <a:lvl1pPr algn="r" defTabSz="914400">
              <a:defRPr sz="975">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2410430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and list">
    <p:bg>
      <p:bgPr>
        <a:solidFill>
          <a:srgbClr val="FFFFFF"/>
        </a:solidFill>
        <a:effectLst/>
      </p:bgPr>
    </p:bg>
    <p:spTree>
      <p:nvGrpSpPr>
        <p:cNvPr id="1" name=""/>
        <p:cNvGrpSpPr/>
        <p:nvPr/>
      </p:nvGrpSpPr>
      <p:grpSpPr>
        <a:xfrm>
          <a:off x="0" y="0"/>
          <a:ext cx="0" cy="0"/>
          <a:chOff x="0" y="0"/>
          <a:chExt cx="0" cy="0"/>
        </a:xfrm>
      </p:grpSpPr>
      <p:pic>
        <p:nvPicPr>
          <p:cNvPr id="233" name="image1.png" descr="image1.png"/>
          <p:cNvPicPr>
            <a:picLocks noChangeAspect="1"/>
          </p:cNvPicPr>
          <p:nvPr/>
        </p:nvPicPr>
        <p:blipFill>
          <a:blip r:embed="rId2">
            <a:extLst/>
          </a:blip>
          <a:stretch>
            <a:fillRect/>
          </a:stretch>
        </p:blipFill>
        <p:spPr>
          <a:xfrm>
            <a:off x="6593367" y="1102304"/>
            <a:ext cx="1111051" cy="405000"/>
          </a:xfrm>
          <a:prstGeom prst="rect">
            <a:avLst/>
          </a:prstGeom>
          <a:ln w="12700">
            <a:miter lim="400000"/>
          </a:ln>
        </p:spPr>
      </p:pic>
      <p:pic>
        <p:nvPicPr>
          <p:cNvPr id="234" name="RADAR_BANNER.jpg" descr="RADAR_BANNER.jpg"/>
          <p:cNvPicPr>
            <a:picLocks noChangeAspect="1"/>
          </p:cNvPicPr>
          <p:nvPr/>
        </p:nvPicPr>
        <p:blipFill>
          <a:blip r:embed="rId3">
            <a:extLst/>
          </a:blip>
          <a:stretch>
            <a:fillRect/>
          </a:stretch>
        </p:blipFill>
        <p:spPr>
          <a:xfrm>
            <a:off x="1143000" y="-10821"/>
            <a:ext cx="6858000" cy="952500"/>
          </a:xfrm>
          <a:prstGeom prst="rect">
            <a:avLst/>
          </a:prstGeom>
          <a:ln w="12700">
            <a:miter lim="400000"/>
          </a:ln>
        </p:spPr>
      </p:pic>
      <p:pic>
        <p:nvPicPr>
          <p:cNvPr id="235" name="ibm_big.png" descr="ibm_big.png"/>
          <p:cNvPicPr>
            <a:picLocks noChangeAspect="1"/>
          </p:cNvPicPr>
          <p:nvPr/>
        </p:nvPicPr>
        <p:blipFill>
          <a:blip r:embed="rId4">
            <a:extLst/>
          </a:blip>
          <a:stretch>
            <a:fillRect/>
          </a:stretch>
        </p:blipFill>
        <p:spPr>
          <a:xfrm>
            <a:off x="1200150" y="4426875"/>
            <a:ext cx="716898" cy="637250"/>
          </a:xfrm>
          <a:prstGeom prst="rect">
            <a:avLst/>
          </a:prstGeom>
          <a:ln w="12700">
            <a:miter lim="400000"/>
          </a:ln>
        </p:spPr>
      </p:pic>
      <p:sp>
        <p:nvSpPr>
          <p:cNvPr id="236" name="Body Level One…"/>
          <p:cNvSpPr txBox="1">
            <a:spLocks noGrp="1"/>
          </p:cNvSpPr>
          <p:nvPr>
            <p:ph type="body" sz="quarter" idx="1"/>
          </p:nvPr>
        </p:nvSpPr>
        <p:spPr>
          <a:xfrm>
            <a:off x="1143000" y="1793792"/>
            <a:ext cx="2854800" cy="1503250"/>
          </a:xfrm>
          <a:prstGeom prst="rect">
            <a:avLst/>
          </a:prstGeom>
        </p:spPr>
        <p:txBody>
          <a:bodyPr lIns="182850" tIns="182850" rIns="182850" bIns="182850" anchor="t">
            <a:noAutofit/>
          </a:bodyPr>
          <a:lstStyle>
            <a:lvl1pPr marL="88106" indent="-35719" defTabSz="482203">
              <a:lnSpc>
                <a:spcPct val="90000"/>
              </a:lnSpc>
              <a:spcBef>
                <a:spcPts val="413"/>
              </a:spcBef>
              <a:buClr>
                <a:srgbClr val="366092"/>
              </a:buClr>
              <a:buSzPct val="133333"/>
              <a:buFont typeface="Arial"/>
              <a:defRPr sz="2250">
                <a:solidFill>
                  <a:srgbClr val="366092"/>
                </a:solidFill>
                <a:latin typeface="Roboto"/>
                <a:ea typeface="Roboto"/>
                <a:cs typeface="Roboto"/>
                <a:sym typeface="Roboto"/>
              </a:defRPr>
            </a:lvl1pPr>
            <a:lvl2pPr marL="250825" indent="-79375" defTabSz="482203">
              <a:lnSpc>
                <a:spcPct val="90000"/>
              </a:lnSpc>
              <a:spcBef>
                <a:spcPts val="413"/>
              </a:spcBef>
              <a:buClr>
                <a:srgbClr val="366092"/>
              </a:buClr>
              <a:buSzPct val="88888"/>
              <a:buFont typeface="Arial"/>
              <a:defRPr sz="2250">
                <a:solidFill>
                  <a:srgbClr val="366092"/>
                </a:solidFill>
                <a:latin typeface="Roboto"/>
                <a:ea typeface="Roboto"/>
                <a:cs typeface="Roboto"/>
                <a:sym typeface="Roboto"/>
              </a:defRPr>
            </a:lvl2pPr>
            <a:lvl3pPr marL="409575" indent="-114300" defTabSz="482203">
              <a:lnSpc>
                <a:spcPct val="90000"/>
              </a:lnSpc>
              <a:spcBef>
                <a:spcPts val="413"/>
              </a:spcBef>
              <a:buClr>
                <a:srgbClr val="366092"/>
              </a:buClr>
              <a:buSzPct val="100000"/>
              <a:buFont typeface="Arial"/>
              <a:defRPr sz="2250">
                <a:solidFill>
                  <a:srgbClr val="366092"/>
                </a:solidFill>
                <a:latin typeface="Roboto"/>
                <a:ea typeface="Roboto"/>
                <a:cs typeface="Roboto"/>
                <a:sym typeface="Roboto"/>
              </a:defRPr>
            </a:lvl3pPr>
            <a:lvl4pPr marL="561975" indent="-142875" defTabSz="482203">
              <a:lnSpc>
                <a:spcPct val="90000"/>
              </a:lnSpc>
              <a:spcBef>
                <a:spcPts val="413"/>
              </a:spcBef>
              <a:buClr>
                <a:srgbClr val="366092"/>
              </a:buClr>
              <a:buSzPct val="100000"/>
              <a:buFont typeface="Arial"/>
              <a:defRPr sz="2250">
                <a:solidFill>
                  <a:srgbClr val="366092"/>
                </a:solidFill>
                <a:latin typeface="Roboto"/>
                <a:ea typeface="Roboto"/>
                <a:cs typeface="Roboto"/>
                <a:sym typeface="Roboto"/>
              </a:defRPr>
            </a:lvl4pPr>
            <a:lvl5pPr marL="690563" indent="-142875" defTabSz="482203">
              <a:lnSpc>
                <a:spcPct val="90000"/>
              </a:lnSpc>
              <a:spcBef>
                <a:spcPts val="413"/>
              </a:spcBef>
              <a:buClr>
                <a:srgbClr val="366092"/>
              </a:buClr>
              <a:buSzPct val="100000"/>
              <a:buFont typeface="Arial"/>
              <a:defRPr sz="2250">
                <a:solidFill>
                  <a:srgbClr val="366092"/>
                </a:solidFill>
                <a:latin typeface="Roboto"/>
                <a:ea typeface="Roboto"/>
                <a:cs typeface="Roboto"/>
                <a:sym typeface="Roboto"/>
              </a:defRPr>
            </a:lvl5pPr>
          </a:lstStyle>
          <a:p>
            <a:r>
              <a:t>Body Level One</a:t>
            </a:r>
          </a:p>
          <a:p>
            <a:pPr lvl="1"/>
            <a:r>
              <a:t>Body Level Two</a:t>
            </a:r>
          </a:p>
          <a:p>
            <a:pPr lvl="2"/>
            <a:r>
              <a:t>Body Level Three</a:t>
            </a:r>
          </a:p>
          <a:p>
            <a:pPr lvl="3"/>
            <a:r>
              <a:t>Body Level Four</a:t>
            </a:r>
          </a:p>
          <a:p>
            <a:pPr lvl="4"/>
            <a:r>
              <a:t>Body Level Five</a:t>
            </a:r>
          </a:p>
        </p:txBody>
      </p:sp>
      <p:sp>
        <p:nvSpPr>
          <p:cNvPr id="237" name="Slide Number"/>
          <p:cNvSpPr txBox="1">
            <a:spLocks noGrp="1"/>
          </p:cNvSpPr>
          <p:nvPr>
            <p:ph type="sldNum" sz="quarter" idx="2"/>
          </p:nvPr>
        </p:nvSpPr>
        <p:spPr>
          <a:xfrm>
            <a:off x="5986463" y="4668520"/>
            <a:ext cx="1543050" cy="265397"/>
          </a:xfrm>
          <a:prstGeom prst="rect">
            <a:avLst/>
          </a:prstGeom>
        </p:spPr>
        <p:txBody>
          <a:bodyPr wrap="square" lIns="68550" tIns="68550" rIns="68550" bIns="68550" anchor="ctr"/>
          <a:lstStyle>
            <a:lvl1pPr algn="r" defTabSz="482203">
              <a:defRPr sz="825">
                <a:solidFill>
                  <a:srgbClr val="888888"/>
                </a:solidFill>
                <a:latin typeface="Calibri"/>
                <a:ea typeface="Calibri"/>
                <a:cs typeface="Calibri"/>
                <a:sym typeface="Calibri"/>
              </a:defRPr>
            </a:lvl1pPr>
          </a:lstStyle>
          <a:p>
            <a:fld id="{86CB4B4D-7CA3-9044-876B-883B54F8677D}" type="slidenum">
              <a:t>‹#›</a:t>
            </a:fld>
            <a:endParaRPr/>
          </a:p>
        </p:txBody>
      </p:sp>
      <p:sp>
        <p:nvSpPr>
          <p:cNvPr id="238" name="Rectangle"/>
          <p:cNvSpPr/>
          <p:nvPr/>
        </p:nvSpPr>
        <p:spPr>
          <a:xfrm>
            <a:off x="1142981" y="1645604"/>
            <a:ext cx="6858000" cy="3355001"/>
          </a:xfrm>
          <a:prstGeom prst="rect">
            <a:avLst/>
          </a:prstGeom>
          <a:solidFill>
            <a:srgbClr val="FFFFFF"/>
          </a:solidFill>
          <a:ln w="12700">
            <a:miter lim="400000"/>
          </a:ln>
        </p:spPr>
        <p:txBody>
          <a:bodyPr tIns="34290" bIns="34290" anchor="ctr"/>
          <a:lstStyle/>
          <a:p>
            <a:pPr algn="l" defTabSz="482203">
              <a:defRPr sz="3200" b="0">
                <a:solidFill>
                  <a:srgbClr val="000000"/>
                </a:solidFill>
                <a:latin typeface="Arial"/>
                <a:ea typeface="Arial"/>
                <a:cs typeface="Arial"/>
                <a:sym typeface="Arial"/>
              </a:defRPr>
            </a:pPr>
            <a:endParaRPr sz="1200"/>
          </a:p>
        </p:txBody>
      </p:sp>
    </p:spTree>
    <p:extLst>
      <p:ext uri="{BB962C8B-B14F-4D97-AF65-F5344CB8AC3E}">
        <p14:creationId xmlns:p14="http://schemas.microsoft.com/office/powerpoint/2010/main" val="1204938299"/>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0951" y="268664"/>
            <a:ext cx="7886700" cy="557430"/>
          </a:xfrm>
        </p:spPr>
        <p:txBody>
          <a:bodyPr/>
          <a:lstStyle/>
          <a:p>
            <a:r>
              <a:rPr lang="en-US"/>
              <a:t>Click to edit Master title style</a:t>
            </a:r>
            <a:endParaRPr lang="en-US" dirty="0"/>
          </a:p>
        </p:txBody>
      </p:sp>
    </p:spTree>
    <p:extLst>
      <p:ext uri="{BB962C8B-B14F-4D97-AF65-F5344CB8AC3E}">
        <p14:creationId xmlns:p14="http://schemas.microsoft.com/office/powerpoint/2010/main" val="747217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7"/>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311700" y="617333"/>
            <a:ext cx="2808000" cy="8397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2" name="Google Shape;32;p8"/>
          <p:cNvSpPr txBox="1">
            <a:spLocks noGrp="1"/>
          </p:cNvSpPr>
          <p:nvPr>
            <p:ph type="body" idx="1"/>
          </p:nvPr>
        </p:nvSpPr>
        <p:spPr>
          <a:xfrm>
            <a:off x="311700" y="1544000"/>
            <a:ext cx="2808000" cy="3532800"/>
          </a:xfrm>
          <a:prstGeom prst="rect">
            <a:avLst/>
          </a:prstGeom>
          <a:noFill/>
          <a:ln>
            <a:noFill/>
          </a:ln>
        </p:spPr>
        <p:txBody>
          <a:bodyPr spcFirstLastPara="1" wrap="square" lIns="91425" tIns="91425" rIns="91425" bIns="91425" anchor="t" anchorCtr="0"/>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3" name="Google Shape;33;p8"/>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90250" y="500167"/>
            <a:ext cx="6367800" cy="4545300"/>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6" name="Google Shape;36;p9"/>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10"/>
          <p:cNvSpPr/>
          <p:nvPr/>
        </p:nvSpPr>
        <p:spPr>
          <a:xfrm>
            <a:off x="4572000" y="-139"/>
            <a:ext cx="4572000" cy="5715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10"/>
          <p:cNvSpPr txBox="1">
            <a:spLocks noGrp="1"/>
          </p:cNvSpPr>
          <p:nvPr>
            <p:ph type="title"/>
          </p:nvPr>
        </p:nvSpPr>
        <p:spPr>
          <a:xfrm>
            <a:off x="265500" y="1370194"/>
            <a:ext cx="4045200" cy="16470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0" name="Google Shape;40;p10"/>
          <p:cNvSpPr txBox="1">
            <a:spLocks noGrp="1"/>
          </p:cNvSpPr>
          <p:nvPr>
            <p:ph type="subTitle" idx="1"/>
          </p:nvPr>
        </p:nvSpPr>
        <p:spPr>
          <a:xfrm>
            <a:off x="265500" y="3114528"/>
            <a:ext cx="4045200" cy="13722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10"/>
          <p:cNvSpPr txBox="1">
            <a:spLocks noGrp="1"/>
          </p:cNvSpPr>
          <p:nvPr>
            <p:ph type="body" idx="2"/>
          </p:nvPr>
        </p:nvSpPr>
        <p:spPr>
          <a:xfrm>
            <a:off x="4939500" y="804528"/>
            <a:ext cx="3837000" cy="4105800"/>
          </a:xfrm>
          <a:prstGeom prst="rect">
            <a:avLst/>
          </a:prstGeom>
          <a:noFill/>
          <a:ln>
            <a:noFill/>
          </a:ln>
        </p:spPr>
        <p:txBody>
          <a:bodyPr spcFirstLastPara="1" wrap="square" lIns="91425" tIns="91425" rIns="91425" bIns="91425" anchor="ctr"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2" name="Google Shape;42;p10"/>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280528"/>
            <a:ext cx="8520600" cy="37959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33413" y="148167"/>
            <a:ext cx="7877175" cy="952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33413" y="1312333"/>
            <a:ext cx="7877175" cy="3873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84637" y="5450417"/>
            <a:ext cx="227626" cy="241092"/>
          </a:xfrm>
          <a:prstGeom prst="rect">
            <a:avLst/>
          </a:prstGeom>
          <a:ln w="12700">
            <a:miter lim="400000"/>
          </a:ln>
        </p:spPr>
        <p:txBody>
          <a:bodyPr wrap="none" lIns="50800" tIns="50800" rIns="50800" bIns="50800">
            <a:spAutoFit/>
          </a:bodyPr>
          <a:lstStyle>
            <a:lvl1pPr>
              <a:defRPr sz="9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465268317"/>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7" r:id="rId15"/>
    <p:sldLayoutId id="2147483678" r:id="rId16"/>
    <p:sldLayoutId id="2147483679" r:id="rId17"/>
    <p:sldLayoutId id="2147483680" r:id="rId18"/>
    <p:sldLayoutId id="2147483681" r:id="rId19"/>
    <p:sldLayoutId id="2147483682" r:id="rId20"/>
  </p:sldLayoutIdLst>
  <p:transition spd="med"/>
  <p:txStyles>
    <p:titleStyle>
      <a:lvl1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1pPr>
      <a:lvl2pPr marL="0" marR="0" indent="85725"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2pPr>
      <a:lvl3pPr marL="0" marR="0" indent="171450"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3pPr>
      <a:lvl4pPr marL="0" marR="0" indent="257175"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4pPr>
      <a:lvl5pPr marL="0" marR="0" indent="342900"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5pPr>
      <a:lvl6pPr marL="0" marR="0" indent="428625"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6pPr>
      <a:lvl7pPr marL="0" marR="0" indent="514350"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7pPr>
      <a:lvl8pPr marL="0" marR="0" indent="600075"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8pPr>
      <a:lvl9pPr marL="0" marR="0" indent="685800"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9pPr>
    </p:titleStyle>
    <p:bodyStyle>
      <a:lvl1pPr marL="238125"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ln>
            <a:noFill/>
          </a:ln>
          <a:solidFill>
            <a:srgbClr val="FFFFFF"/>
          </a:solidFill>
          <a:uFillTx/>
          <a:latin typeface="Helvetica Neue"/>
          <a:ea typeface="Helvetica Neue"/>
          <a:cs typeface="Helvetica Neue"/>
          <a:sym typeface="Helvetica Neue"/>
        </a:defRPr>
      </a:lvl1pPr>
      <a:lvl2pPr marL="476250"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ln>
            <a:noFill/>
          </a:ln>
          <a:solidFill>
            <a:srgbClr val="FFFFFF"/>
          </a:solidFill>
          <a:uFillTx/>
          <a:latin typeface="Helvetica Neue"/>
          <a:ea typeface="Helvetica Neue"/>
          <a:cs typeface="Helvetica Neue"/>
          <a:sym typeface="Helvetica Neue"/>
        </a:defRPr>
      </a:lvl2pPr>
      <a:lvl3pPr marL="714375"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ln>
            <a:noFill/>
          </a:ln>
          <a:solidFill>
            <a:srgbClr val="FFFFFF"/>
          </a:solidFill>
          <a:uFillTx/>
          <a:latin typeface="Helvetica Neue"/>
          <a:ea typeface="Helvetica Neue"/>
          <a:cs typeface="Helvetica Neue"/>
          <a:sym typeface="Helvetica Neue"/>
        </a:defRPr>
      </a:lvl3pPr>
      <a:lvl4pPr marL="952500"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ln>
            <a:noFill/>
          </a:ln>
          <a:solidFill>
            <a:srgbClr val="FFFFFF"/>
          </a:solidFill>
          <a:uFillTx/>
          <a:latin typeface="Helvetica Neue"/>
          <a:ea typeface="Helvetica Neue"/>
          <a:cs typeface="Helvetica Neue"/>
          <a:sym typeface="Helvetica Neue"/>
        </a:defRPr>
      </a:lvl4pPr>
      <a:lvl5pPr marL="1190625"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ln>
            <a:noFill/>
          </a:ln>
          <a:solidFill>
            <a:srgbClr val="FFFFFF"/>
          </a:solidFill>
          <a:uFillTx/>
          <a:latin typeface="Helvetica Neue"/>
          <a:ea typeface="Helvetica Neue"/>
          <a:cs typeface="Helvetica Neue"/>
          <a:sym typeface="Helvetica Neue"/>
        </a:defRPr>
      </a:lvl5pPr>
      <a:lvl6pPr marL="1428750"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ln>
            <a:noFill/>
          </a:ln>
          <a:solidFill>
            <a:srgbClr val="FFFFFF"/>
          </a:solidFill>
          <a:uFillTx/>
          <a:latin typeface="Helvetica Neue"/>
          <a:ea typeface="Helvetica Neue"/>
          <a:cs typeface="Helvetica Neue"/>
          <a:sym typeface="Helvetica Neue"/>
        </a:defRPr>
      </a:lvl6pPr>
      <a:lvl7pPr marL="1666875"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ln>
            <a:noFill/>
          </a:ln>
          <a:solidFill>
            <a:srgbClr val="FFFFFF"/>
          </a:solidFill>
          <a:uFillTx/>
          <a:latin typeface="Helvetica Neue"/>
          <a:ea typeface="Helvetica Neue"/>
          <a:cs typeface="Helvetica Neue"/>
          <a:sym typeface="Helvetica Neue"/>
        </a:defRPr>
      </a:lvl7pPr>
      <a:lvl8pPr marL="1905000"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ln>
            <a:noFill/>
          </a:ln>
          <a:solidFill>
            <a:srgbClr val="FFFFFF"/>
          </a:solidFill>
          <a:uFillTx/>
          <a:latin typeface="Helvetica Neue"/>
          <a:ea typeface="Helvetica Neue"/>
          <a:cs typeface="Helvetica Neue"/>
          <a:sym typeface="Helvetica Neue"/>
        </a:defRPr>
      </a:lvl8pPr>
      <a:lvl9pPr marL="2143125"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ln>
            <a:noFill/>
          </a:ln>
          <a:solidFill>
            <a:srgbClr val="FFFFFF"/>
          </a:solidFill>
          <a:uFillTx/>
          <a:latin typeface="Helvetica Neue"/>
          <a:ea typeface="Helvetica Neue"/>
          <a:cs typeface="Helvetica Neue"/>
          <a:sym typeface="Helvetica Neue"/>
        </a:defRPr>
      </a:lvl9pPr>
    </p:bodyStyle>
    <p:otherStyle>
      <a:lvl1pPr marL="0" marR="0" indent="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8572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17145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25717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34290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42862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51435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60007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68580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33413" y="148167"/>
            <a:ext cx="7877175" cy="952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33413" y="1312333"/>
            <a:ext cx="7877175" cy="3873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84637" y="5450417"/>
            <a:ext cx="227626" cy="241092"/>
          </a:xfrm>
          <a:prstGeom prst="rect">
            <a:avLst/>
          </a:prstGeom>
          <a:ln w="12700">
            <a:miter lim="400000"/>
          </a:ln>
        </p:spPr>
        <p:txBody>
          <a:bodyPr wrap="none" lIns="50800" tIns="50800" rIns="50800" bIns="50800">
            <a:spAutoFit/>
          </a:bodyPr>
          <a:lstStyle>
            <a:lvl1pPr>
              <a:defRPr sz="9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794651917"/>
      </p:ext>
    </p:extLst>
  </p:cSld>
  <p:clrMap bg1="dk1" tx1="lt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Lst>
  <p:transition spd="med"/>
  <p:txStyles>
    <p:titleStyle>
      <a:lvl1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1pPr>
      <a:lvl2pPr marL="0" marR="0" indent="85725"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2pPr>
      <a:lvl3pPr marL="0" marR="0" indent="171450"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3pPr>
      <a:lvl4pPr marL="0" marR="0" indent="257175"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4pPr>
      <a:lvl5pPr marL="0" marR="0" indent="342900"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5pPr>
      <a:lvl6pPr marL="0" marR="0" indent="428625"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6pPr>
      <a:lvl7pPr marL="0" marR="0" indent="514350"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7pPr>
      <a:lvl8pPr marL="0" marR="0" indent="600075"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8pPr>
      <a:lvl9pPr marL="0" marR="0" indent="685800"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Neue Medium"/>
        </a:defRPr>
      </a:lvl9pPr>
    </p:titleStyle>
    <p:bodyStyle>
      <a:lvl1pPr marL="238125"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ln>
            <a:noFill/>
          </a:ln>
          <a:solidFill>
            <a:srgbClr val="FFFFFF"/>
          </a:solidFill>
          <a:uFillTx/>
          <a:latin typeface="Helvetica Neue"/>
          <a:ea typeface="Helvetica Neue"/>
          <a:cs typeface="Helvetica Neue"/>
          <a:sym typeface="Helvetica Neue"/>
        </a:defRPr>
      </a:lvl1pPr>
      <a:lvl2pPr marL="476250"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ln>
            <a:noFill/>
          </a:ln>
          <a:solidFill>
            <a:srgbClr val="FFFFFF"/>
          </a:solidFill>
          <a:uFillTx/>
          <a:latin typeface="Helvetica Neue"/>
          <a:ea typeface="Helvetica Neue"/>
          <a:cs typeface="Helvetica Neue"/>
          <a:sym typeface="Helvetica Neue"/>
        </a:defRPr>
      </a:lvl2pPr>
      <a:lvl3pPr marL="714375"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ln>
            <a:noFill/>
          </a:ln>
          <a:solidFill>
            <a:srgbClr val="FFFFFF"/>
          </a:solidFill>
          <a:uFillTx/>
          <a:latin typeface="Helvetica Neue"/>
          <a:ea typeface="Helvetica Neue"/>
          <a:cs typeface="Helvetica Neue"/>
          <a:sym typeface="Helvetica Neue"/>
        </a:defRPr>
      </a:lvl3pPr>
      <a:lvl4pPr marL="952500"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ln>
            <a:noFill/>
          </a:ln>
          <a:solidFill>
            <a:srgbClr val="FFFFFF"/>
          </a:solidFill>
          <a:uFillTx/>
          <a:latin typeface="Helvetica Neue"/>
          <a:ea typeface="Helvetica Neue"/>
          <a:cs typeface="Helvetica Neue"/>
          <a:sym typeface="Helvetica Neue"/>
        </a:defRPr>
      </a:lvl4pPr>
      <a:lvl5pPr marL="1190625"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ln>
            <a:noFill/>
          </a:ln>
          <a:solidFill>
            <a:srgbClr val="FFFFFF"/>
          </a:solidFill>
          <a:uFillTx/>
          <a:latin typeface="Helvetica Neue"/>
          <a:ea typeface="Helvetica Neue"/>
          <a:cs typeface="Helvetica Neue"/>
          <a:sym typeface="Helvetica Neue"/>
        </a:defRPr>
      </a:lvl5pPr>
      <a:lvl6pPr marL="1428750"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ln>
            <a:noFill/>
          </a:ln>
          <a:solidFill>
            <a:srgbClr val="FFFFFF"/>
          </a:solidFill>
          <a:uFillTx/>
          <a:latin typeface="Helvetica Neue"/>
          <a:ea typeface="Helvetica Neue"/>
          <a:cs typeface="Helvetica Neue"/>
          <a:sym typeface="Helvetica Neue"/>
        </a:defRPr>
      </a:lvl6pPr>
      <a:lvl7pPr marL="1666875"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ln>
            <a:noFill/>
          </a:ln>
          <a:solidFill>
            <a:srgbClr val="FFFFFF"/>
          </a:solidFill>
          <a:uFillTx/>
          <a:latin typeface="Helvetica Neue"/>
          <a:ea typeface="Helvetica Neue"/>
          <a:cs typeface="Helvetica Neue"/>
          <a:sym typeface="Helvetica Neue"/>
        </a:defRPr>
      </a:lvl7pPr>
      <a:lvl8pPr marL="1905000"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ln>
            <a:noFill/>
          </a:ln>
          <a:solidFill>
            <a:srgbClr val="FFFFFF"/>
          </a:solidFill>
          <a:uFillTx/>
          <a:latin typeface="Helvetica Neue"/>
          <a:ea typeface="Helvetica Neue"/>
          <a:cs typeface="Helvetica Neue"/>
          <a:sym typeface="Helvetica Neue"/>
        </a:defRPr>
      </a:lvl8pPr>
      <a:lvl9pPr marL="2143125" marR="0" indent="-238125" algn="l" defTabSz="309563" rtl="0" latinLnBrk="0">
        <a:lnSpc>
          <a:spcPct val="100000"/>
        </a:lnSpc>
        <a:spcBef>
          <a:spcPts val="2213"/>
        </a:spcBef>
        <a:spcAft>
          <a:spcPts val="0"/>
        </a:spcAft>
        <a:buClr>
          <a:srgbClr val="FFFFFF"/>
        </a:buClr>
        <a:buSzPct val="125000"/>
        <a:buFontTx/>
        <a:buChar char="•"/>
        <a:tabLst/>
        <a:defRPr sz="1800" b="0" i="0" u="none" strike="noStrike" cap="none" spc="0" baseline="0">
          <a:ln>
            <a:noFill/>
          </a:ln>
          <a:solidFill>
            <a:srgbClr val="FFFFFF"/>
          </a:solidFill>
          <a:uFillTx/>
          <a:latin typeface="Helvetica Neue"/>
          <a:ea typeface="Helvetica Neue"/>
          <a:cs typeface="Helvetica Neue"/>
          <a:sym typeface="Helvetica Neue"/>
        </a:defRPr>
      </a:lvl9pPr>
    </p:bodyStyle>
    <p:otherStyle>
      <a:lvl1pPr marL="0" marR="0" indent="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8572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17145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25717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34290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42862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51435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60007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68580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results?search_query=Heliophysics+Summer+School+Playlists"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8.tiff"/><Relationship Id="rId4" Type="http://schemas.openxmlformats.org/officeDocument/2006/relationships/hyperlink" Target="https://lwstrt.gsfc.nasa.gov/images/pdf/john_eddy/SES_Book_Interactive.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hyperlink" Target="https://aip-scitation-org.cuucar.idm.oclc.org/doi/full/10.1063/1.4986211"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8" Type="http://schemas.openxmlformats.org/officeDocument/2006/relationships/hyperlink" Target="https://sites.google.com/njit.edu/hdmi-earthcube-rcn-workshop/home" TargetMode="External"/><Relationship Id="rId3" Type="http://schemas.openxmlformats.org/officeDocument/2006/relationships/image" Target="../media/image35.jpg"/><Relationship Id="rId7" Type="http://schemas.openxmlformats.org/officeDocument/2006/relationships/hyperlink" Target="https://www.nasa.gov/ames/nisv-podcast-ep92-lika-guhathakurta-and-ryan-mcgranaghan"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eos.org/research-spotlights/tracing-electric-currents-that-flow-along-earths-magnetic-field" TargetMode="External"/><Relationship Id="rId5" Type="http://schemas.openxmlformats.org/officeDocument/2006/relationships/hyperlink" Target="http://sites.nationalacademies.org/SSB/SSB_086017" TargetMode="External"/><Relationship Id="rId4" Type="http://schemas.openxmlformats.org/officeDocument/2006/relationships/hyperlink" Target="https://www.youtube.com/watch?v=CtJC7fkcOB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agupubs-onlinelibrary-wiley-com.cuucar.idm.oclc.org/doi/toc/10.1002/(ISSN)1542-7390.LWS1"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agupubs.onlinelibrary.wiley.com/doi/toc/10.1002/(ISSN)1542-7390.LEODrag1"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45.pn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51.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1.xml"/><Relationship Id="rId1" Type="http://schemas.openxmlformats.org/officeDocument/2006/relationships/slideLayout" Target="../slideLayouts/slideLayout47.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33.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1285875" y="0"/>
            <a:ext cx="933300" cy="5558700"/>
          </a:xfrm>
          <a:prstGeom prst="rect">
            <a:avLst/>
          </a:prstGeom>
          <a:gradFill>
            <a:gsLst>
              <a:gs pos="0">
                <a:srgbClr val="FFFFFF"/>
              </a:gs>
              <a:gs pos="100000">
                <a:srgbClr val="FFFFFF">
                  <a:alpha val="0"/>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13"/>
          <p:cNvSpPr/>
          <p:nvPr/>
        </p:nvSpPr>
        <p:spPr>
          <a:xfrm>
            <a:off x="-29900" y="5558750"/>
            <a:ext cx="9180300" cy="156300"/>
          </a:xfrm>
          <a:prstGeom prst="rect">
            <a:avLst/>
          </a:prstGeom>
          <a:gradFill>
            <a:gsLst>
              <a:gs pos="0">
                <a:srgbClr val="6ACDED"/>
              </a:gs>
              <a:gs pos="100000">
                <a:srgbClr val="16407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3"/>
          <p:cNvSpPr txBox="1">
            <a:spLocks noGrp="1"/>
          </p:cNvSpPr>
          <p:nvPr>
            <p:ph type="subTitle" idx="4294967295"/>
          </p:nvPr>
        </p:nvSpPr>
        <p:spPr>
          <a:xfrm>
            <a:off x="2656243" y="194667"/>
            <a:ext cx="5773837" cy="34719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1600"/>
              </a:spcAft>
              <a:buClr>
                <a:srgbClr val="000000"/>
              </a:buClr>
              <a:buSzPts val="1100"/>
              <a:buFont typeface="Arial"/>
              <a:buNone/>
            </a:pPr>
            <a:r>
              <a:rPr lang="en" sz="1400" b="1" i="0" u="none" strike="noStrike" cap="none">
                <a:solidFill>
                  <a:srgbClr val="46B2D7"/>
                </a:solidFill>
                <a:latin typeface="Lato"/>
                <a:ea typeface="Lato"/>
                <a:cs typeface="Lato"/>
                <a:sym typeface="Lato"/>
              </a:rPr>
              <a:t>Cooperative Programs for the Advancement of Earth System Science</a:t>
            </a:r>
            <a:endParaRPr sz="1400" b="1" i="0" u="none" strike="noStrike" cap="none">
              <a:solidFill>
                <a:srgbClr val="46B2D7"/>
              </a:solidFill>
              <a:latin typeface="Lato"/>
              <a:ea typeface="Lato"/>
              <a:cs typeface="Lato"/>
              <a:sym typeface="Lato"/>
            </a:endParaRPr>
          </a:p>
        </p:txBody>
      </p:sp>
      <p:sp>
        <p:nvSpPr>
          <p:cNvPr id="57" name="Google Shape;57;p13"/>
          <p:cNvSpPr txBox="1"/>
          <p:nvPr/>
        </p:nvSpPr>
        <p:spPr>
          <a:xfrm>
            <a:off x="2660044" y="440357"/>
            <a:ext cx="3950922" cy="29514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434343"/>
                </a:solidFill>
                <a:latin typeface="Lato"/>
                <a:ea typeface="Lato"/>
                <a:cs typeface="Lato"/>
                <a:sym typeface="Lato"/>
              </a:rPr>
              <a:t>Part of the University Corporation for Atmospheric Research (UCAR)</a:t>
            </a:r>
            <a:endParaRPr sz="900" b="0" i="0" u="none" strike="noStrike" cap="none">
              <a:solidFill>
                <a:srgbClr val="434343"/>
              </a:solidFill>
              <a:latin typeface="Lato"/>
              <a:ea typeface="Lato"/>
              <a:cs typeface="Lato"/>
              <a:sym typeface="Lato"/>
            </a:endParaRPr>
          </a:p>
        </p:txBody>
      </p:sp>
      <p:pic>
        <p:nvPicPr>
          <p:cNvPr id="58" name="Google Shape;58;p13" descr="HSS_270x130x96dpi.png"/>
          <p:cNvPicPr preferRelativeResize="0"/>
          <p:nvPr/>
        </p:nvPicPr>
        <p:blipFill rotWithShape="1">
          <a:blip r:embed="rId3">
            <a:alphaModFix/>
          </a:blip>
          <a:srcRect/>
          <a:stretch/>
        </p:blipFill>
        <p:spPr>
          <a:xfrm>
            <a:off x="710338" y="1020155"/>
            <a:ext cx="3429000" cy="1651000"/>
          </a:xfrm>
          <a:prstGeom prst="rect">
            <a:avLst/>
          </a:prstGeom>
          <a:noFill/>
          <a:ln>
            <a:noFill/>
          </a:ln>
        </p:spPr>
      </p:pic>
      <p:grpSp>
        <p:nvGrpSpPr>
          <p:cNvPr id="59" name="Google Shape;59;p13"/>
          <p:cNvGrpSpPr/>
          <p:nvPr/>
        </p:nvGrpSpPr>
        <p:grpSpPr>
          <a:xfrm>
            <a:off x="4868875" y="1019157"/>
            <a:ext cx="3429000" cy="1651000"/>
            <a:chOff x="962261" y="1122183"/>
            <a:chExt cx="3429000" cy="1651000"/>
          </a:xfrm>
        </p:grpSpPr>
        <p:pic>
          <p:nvPicPr>
            <p:cNvPr id="60" name="Google Shape;60;p13" descr="Jack_Eddy_270x130x96dpi.png"/>
            <p:cNvPicPr preferRelativeResize="0"/>
            <p:nvPr/>
          </p:nvPicPr>
          <p:blipFill rotWithShape="1">
            <a:blip r:embed="rId4">
              <a:alphaModFix/>
            </a:blip>
            <a:srcRect/>
            <a:stretch/>
          </p:blipFill>
          <p:spPr>
            <a:xfrm>
              <a:off x="962261" y="1122183"/>
              <a:ext cx="3429000" cy="1651000"/>
            </a:xfrm>
            <a:prstGeom prst="rect">
              <a:avLst/>
            </a:prstGeom>
            <a:noFill/>
            <a:ln>
              <a:noFill/>
            </a:ln>
          </p:spPr>
        </p:pic>
        <p:sp>
          <p:nvSpPr>
            <p:cNvPr id="61" name="Google Shape;61;p13"/>
            <p:cNvSpPr txBox="1"/>
            <p:nvPr/>
          </p:nvSpPr>
          <p:spPr>
            <a:xfrm>
              <a:off x="1035540" y="1663882"/>
              <a:ext cx="3269436" cy="58477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600" b="0" i="0" u="none" strike="noStrike" cap="none">
                  <a:solidFill>
                    <a:srgbClr val="FFFFFF"/>
                  </a:solidFill>
                  <a:latin typeface="Arial"/>
                  <a:ea typeface="Arial"/>
                  <a:cs typeface="Arial"/>
                  <a:sym typeface="Arial"/>
                </a:rPr>
                <a:t>Jack Eddy Postdoctoral Fellowships</a:t>
              </a:r>
              <a:endParaRPr/>
            </a:p>
          </p:txBody>
        </p:sp>
      </p:grpSp>
      <p:sp>
        <p:nvSpPr>
          <p:cNvPr id="62" name="Google Shape;62;p13"/>
          <p:cNvSpPr txBox="1"/>
          <p:nvPr/>
        </p:nvSpPr>
        <p:spPr>
          <a:xfrm>
            <a:off x="1020295" y="1583783"/>
            <a:ext cx="2829812" cy="3231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400" b="0" i="0" u="none" strike="noStrike" cap="none">
                <a:solidFill>
                  <a:srgbClr val="FFFFFF"/>
                </a:solidFill>
                <a:latin typeface="Arial"/>
                <a:ea typeface="Arial"/>
                <a:cs typeface="Arial"/>
                <a:sym typeface="Arial"/>
              </a:rPr>
              <a:t>Helio</a:t>
            </a:r>
            <a:r>
              <a:rPr lang="en" sz="1500" b="0" i="0" u="none" strike="noStrike" cap="none">
                <a:solidFill>
                  <a:srgbClr val="FFFFFF"/>
                </a:solidFill>
                <a:latin typeface="Arial"/>
                <a:ea typeface="Arial"/>
                <a:cs typeface="Arial"/>
                <a:sym typeface="Arial"/>
              </a:rPr>
              <a:t>physics Summer School</a:t>
            </a:r>
            <a:endParaRPr/>
          </a:p>
        </p:txBody>
      </p:sp>
      <p:grpSp>
        <p:nvGrpSpPr>
          <p:cNvPr id="63" name="Google Shape;63;p13"/>
          <p:cNvGrpSpPr/>
          <p:nvPr/>
        </p:nvGrpSpPr>
        <p:grpSpPr>
          <a:xfrm>
            <a:off x="2861269" y="2857437"/>
            <a:ext cx="3429000" cy="1651000"/>
            <a:chOff x="962261" y="2983089"/>
            <a:chExt cx="3429000" cy="1651000"/>
          </a:xfrm>
        </p:grpSpPr>
        <p:pic>
          <p:nvPicPr>
            <p:cNvPr id="64" name="Google Shape;64;p13" descr="LWS_270x130x96dip_0.png"/>
            <p:cNvPicPr preferRelativeResize="0"/>
            <p:nvPr/>
          </p:nvPicPr>
          <p:blipFill rotWithShape="1">
            <a:blip r:embed="rId5">
              <a:alphaModFix/>
            </a:blip>
            <a:srcRect/>
            <a:stretch/>
          </p:blipFill>
          <p:spPr>
            <a:xfrm>
              <a:off x="962261" y="2983089"/>
              <a:ext cx="3429000" cy="1651000"/>
            </a:xfrm>
            <a:prstGeom prst="rect">
              <a:avLst/>
            </a:prstGeom>
            <a:noFill/>
            <a:ln>
              <a:noFill/>
            </a:ln>
          </p:spPr>
        </p:pic>
        <p:sp>
          <p:nvSpPr>
            <p:cNvPr id="65" name="Google Shape;65;p13"/>
            <p:cNvSpPr txBox="1"/>
            <p:nvPr/>
          </p:nvSpPr>
          <p:spPr>
            <a:xfrm>
              <a:off x="1035540" y="3644262"/>
              <a:ext cx="3269436"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600" b="0" i="0" u="none" strike="noStrike" cap="none">
                  <a:solidFill>
                    <a:srgbClr val="FFFFFF"/>
                  </a:solidFill>
                  <a:latin typeface="Arial"/>
                  <a:ea typeface="Arial"/>
                  <a:cs typeface="Arial"/>
                  <a:sym typeface="Arial"/>
                </a:rPr>
                <a:t>Living with a Star Institute</a:t>
              </a:r>
              <a:endParaRPr/>
            </a:p>
          </p:txBody>
        </p:sp>
      </p:grpSp>
      <p:pic>
        <p:nvPicPr>
          <p:cNvPr id="66" name="Google Shape;66;p13" descr="LWS_Logo.png"/>
          <p:cNvPicPr preferRelativeResize="0"/>
          <p:nvPr/>
        </p:nvPicPr>
        <p:blipFill rotWithShape="1">
          <a:blip r:embed="rId6">
            <a:alphaModFix/>
          </a:blip>
          <a:srcRect/>
          <a:stretch/>
        </p:blipFill>
        <p:spPr>
          <a:xfrm>
            <a:off x="7877402" y="4329210"/>
            <a:ext cx="783055" cy="783055"/>
          </a:xfrm>
          <a:prstGeom prst="rect">
            <a:avLst/>
          </a:prstGeom>
          <a:noFill/>
          <a:ln>
            <a:noFill/>
          </a:ln>
        </p:spPr>
      </p:pic>
      <p:pic>
        <p:nvPicPr>
          <p:cNvPr id="67" name="Google Shape;67;p13" descr="Nasa.png"/>
          <p:cNvPicPr preferRelativeResize="0"/>
          <p:nvPr/>
        </p:nvPicPr>
        <p:blipFill rotWithShape="1">
          <a:blip r:embed="rId7">
            <a:alphaModFix/>
          </a:blip>
          <a:srcRect/>
          <a:stretch/>
        </p:blipFill>
        <p:spPr>
          <a:xfrm>
            <a:off x="6862610" y="4332108"/>
            <a:ext cx="1021376" cy="768292"/>
          </a:xfrm>
          <a:prstGeom prst="rect">
            <a:avLst/>
          </a:prstGeom>
          <a:noFill/>
          <a:ln>
            <a:noFill/>
          </a:ln>
        </p:spPr>
      </p:pic>
      <p:pic>
        <p:nvPicPr>
          <p:cNvPr id="68" name="Google Shape;68;p13" descr="CPAESS.png"/>
          <p:cNvPicPr preferRelativeResize="0"/>
          <p:nvPr/>
        </p:nvPicPr>
        <p:blipFill rotWithShape="1">
          <a:blip r:embed="rId8">
            <a:alphaModFix/>
          </a:blip>
          <a:srcRect/>
          <a:stretch/>
        </p:blipFill>
        <p:spPr>
          <a:xfrm>
            <a:off x="120281" y="215044"/>
            <a:ext cx="2225412" cy="548640"/>
          </a:xfrm>
          <a:prstGeom prst="rect">
            <a:avLst/>
          </a:prstGeom>
          <a:noFill/>
          <a:ln>
            <a:noFill/>
          </a:ln>
        </p:spPr>
      </p:pic>
      <p:sp>
        <p:nvSpPr>
          <p:cNvPr id="69" name="Google Shape;69;p13"/>
          <p:cNvSpPr txBox="1"/>
          <p:nvPr/>
        </p:nvSpPr>
        <p:spPr>
          <a:xfrm>
            <a:off x="2656243" y="4508198"/>
            <a:ext cx="3954723" cy="107721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400" b="0" i="0" u="none" strike="noStrike" cap="none">
                <a:solidFill>
                  <a:srgbClr val="000000"/>
                </a:solidFill>
                <a:latin typeface="Lucida Sans"/>
                <a:ea typeface="Lucida Sans"/>
                <a:cs typeface="Lucida Sans"/>
                <a:sym typeface="Lucida Sans"/>
              </a:rPr>
              <a:t>December 2018</a:t>
            </a:r>
            <a:endParaRPr sz="800" b="0" i="0" u="none" strike="noStrike" cap="none">
              <a:solidFill>
                <a:srgbClr val="000000"/>
              </a:solidFill>
              <a:latin typeface="Lucida Sans"/>
              <a:ea typeface="Lucida Sans"/>
              <a:cs typeface="Lucida Sans"/>
              <a:sym typeface="Lucida Sans"/>
            </a:endParaRPr>
          </a:p>
          <a:p>
            <a:pPr marL="0" marR="0" lvl="0" indent="0" algn="ctr" rtl="0">
              <a:lnSpc>
                <a:spcPct val="100000"/>
              </a:lnSpc>
              <a:spcBef>
                <a:spcPts val="0"/>
              </a:spcBef>
              <a:spcAft>
                <a:spcPts val="0"/>
              </a:spcAft>
              <a:buNone/>
            </a:pPr>
            <a:endParaRPr sz="800" b="0" i="0" u="none" strike="noStrike" cap="none">
              <a:solidFill>
                <a:srgbClr val="000000"/>
              </a:solidFill>
              <a:latin typeface="Lucida Sans"/>
              <a:ea typeface="Lucida Sans"/>
              <a:cs typeface="Lucida Sans"/>
              <a:sym typeface="Lucida Sans"/>
            </a:endParaRPr>
          </a:p>
          <a:p>
            <a:pPr marL="0" marR="0" lvl="0" indent="0" algn="ctr" rtl="0">
              <a:lnSpc>
                <a:spcPct val="100000"/>
              </a:lnSpc>
              <a:spcBef>
                <a:spcPts val="0"/>
              </a:spcBef>
              <a:spcAft>
                <a:spcPts val="0"/>
              </a:spcAft>
              <a:buNone/>
            </a:pPr>
            <a:r>
              <a:rPr lang="en" sz="1400" b="0" i="0" u="none" strike="noStrike" cap="none">
                <a:solidFill>
                  <a:srgbClr val="000000"/>
                </a:solidFill>
                <a:latin typeface="Lucida Sans"/>
                <a:ea typeface="Lucida Sans"/>
                <a:cs typeface="Lucida Sans"/>
                <a:sym typeface="Lucida Sans"/>
              </a:rPr>
              <a:t>Madhulika Guhathakurta</a:t>
            </a:r>
            <a:endParaRPr sz="1400" b="0" i="0" u="none" strike="noStrike" cap="none">
              <a:solidFill>
                <a:srgbClr val="000000"/>
              </a:solidFill>
              <a:latin typeface="Lucida Sans"/>
              <a:ea typeface="Lucida Sans"/>
              <a:cs typeface="Lucida Sans"/>
              <a:sym typeface="Lucida Sans"/>
            </a:endParaRPr>
          </a:p>
          <a:p>
            <a:pPr marL="0" marR="0" lvl="0" indent="0" algn="ctr" rtl="0">
              <a:lnSpc>
                <a:spcPct val="100000"/>
              </a:lnSpc>
              <a:spcBef>
                <a:spcPts val="0"/>
              </a:spcBef>
              <a:spcAft>
                <a:spcPts val="0"/>
              </a:spcAft>
              <a:buNone/>
            </a:pPr>
            <a:r>
              <a:rPr lang="en" sz="1400" b="0" i="0" u="none" strike="noStrike" cap="none">
                <a:solidFill>
                  <a:srgbClr val="000000"/>
                </a:solidFill>
                <a:latin typeface="Lucida Sans"/>
                <a:ea typeface="Lucida Sans"/>
                <a:cs typeface="Lucida Sans"/>
                <a:sym typeface="Lucida Sans"/>
              </a:rPr>
              <a:t>Lead Program Scientist for New Initiatives</a:t>
            </a:r>
            <a:endParaRPr/>
          </a:p>
          <a:p>
            <a:pPr marL="0" marR="0" lvl="0" indent="0" algn="ctr" rtl="0">
              <a:lnSpc>
                <a:spcPct val="100000"/>
              </a:lnSpc>
              <a:spcBef>
                <a:spcPts val="0"/>
              </a:spcBef>
              <a:spcAft>
                <a:spcPts val="0"/>
              </a:spcAft>
              <a:buNone/>
            </a:pPr>
            <a:r>
              <a:rPr lang="en" sz="1400" b="0" i="0" u="none" strike="noStrike" cap="none">
                <a:solidFill>
                  <a:srgbClr val="000000"/>
                </a:solidFill>
                <a:latin typeface="Lucida Sans"/>
                <a:ea typeface="Lucida Sans"/>
                <a:cs typeface="Lucida Sans"/>
                <a:sym typeface="Lucida Sans"/>
              </a:rPr>
              <a:t>NASA Ames Research Center</a:t>
            </a:r>
            <a:endParaRPr/>
          </a:p>
        </p:txBody>
      </p:sp>
      <p:pic>
        <p:nvPicPr>
          <p:cNvPr id="70" name="Google Shape;70;p13"/>
          <p:cNvPicPr preferRelativeResize="0"/>
          <p:nvPr/>
        </p:nvPicPr>
        <p:blipFill rotWithShape="1">
          <a:blip r:embed="rId9">
            <a:alphaModFix/>
          </a:blip>
          <a:srcRect r="6681"/>
          <a:stretch/>
        </p:blipFill>
        <p:spPr>
          <a:xfrm>
            <a:off x="597150" y="4177650"/>
            <a:ext cx="1615599" cy="10771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3"/>
          <p:cNvSpPr txBox="1"/>
          <p:nvPr/>
        </p:nvSpPr>
        <p:spPr>
          <a:xfrm>
            <a:off x="0" y="179875"/>
            <a:ext cx="9144000" cy="28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800" b="0" i="0" u="none" strike="noStrike" cap="none">
                <a:solidFill>
                  <a:srgbClr val="46B2D7"/>
                </a:solidFill>
                <a:latin typeface="Lato Black"/>
                <a:ea typeface="Lato Black"/>
                <a:cs typeface="Lato Black"/>
                <a:sym typeface="Lato Black"/>
              </a:rPr>
              <a:t>- Heliophysics Summer School </a:t>
            </a:r>
            <a:r>
              <a:rPr lang="en" sz="1800">
                <a:solidFill>
                  <a:srgbClr val="46B2D7"/>
                </a:solidFill>
                <a:latin typeface="Lato Black"/>
                <a:ea typeface="Lato Black"/>
                <a:cs typeface="Lato Black"/>
                <a:sym typeface="Lato Black"/>
              </a:rPr>
              <a:t>Resources</a:t>
            </a:r>
            <a:r>
              <a:rPr lang="en" sz="1800" b="0" i="0" u="none" strike="noStrike" cap="none">
                <a:solidFill>
                  <a:srgbClr val="46B2D7"/>
                </a:solidFill>
                <a:latin typeface="Lato Black"/>
                <a:ea typeface="Lato Black"/>
                <a:cs typeface="Lato Black"/>
                <a:sym typeface="Lato Black"/>
              </a:rPr>
              <a:t>-</a:t>
            </a:r>
            <a:endParaRPr sz="1800" b="0" i="0" u="none" strike="noStrike" cap="none">
              <a:solidFill>
                <a:srgbClr val="46B2D7"/>
              </a:solidFill>
              <a:latin typeface="Lato Black"/>
              <a:ea typeface="Lato Black"/>
              <a:cs typeface="Lato Black"/>
              <a:sym typeface="Lato Black"/>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1B7FBB"/>
              </a:solidFill>
              <a:latin typeface="Lato Black"/>
              <a:ea typeface="Lato Black"/>
              <a:cs typeface="Lato Black"/>
              <a:sym typeface="Lato Black"/>
            </a:endParaRPr>
          </a:p>
        </p:txBody>
      </p:sp>
      <p:sp>
        <p:nvSpPr>
          <p:cNvPr id="192" name="Google Shape;192;p23"/>
          <p:cNvSpPr txBox="1"/>
          <p:nvPr/>
        </p:nvSpPr>
        <p:spPr>
          <a:xfrm>
            <a:off x="4714800" y="1631800"/>
            <a:ext cx="2625000" cy="624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3" name="Google Shape;193;p23"/>
          <p:cNvGrpSpPr/>
          <p:nvPr/>
        </p:nvGrpSpPr>
        <p:grpSpPr>
          <a:xfrm>
            <a:off x="5759625" y="2844000"/>
            <a:ext cx="2663175" cy="624300"/>
            <a:chOff x="656300" y="1698425"/>
            <a:chExt cx="2663175" cy="624300"/>
          </a:xfrm>
        </p:grpSpPr>
        <p:sp>
          <p:nvSpPr>
            <p:cNvPr id="194" name="Google Shape;194;p23"/>
            <p:cNvSpPr/>
            <p:nvPr/>
          </p:nvSpPr>
          <p:spPr>
            <a:xfrm>
              <a:off x="656300" y="1698425"/>
              <a:ext cx="70200" cy="624300"/>
            </a:xfrm>
            <a:prstGeom prst="rect">
              <a:avLst/>
            </a:prstGeom>
            <a:solidFill>
              <a:srgbClr val="1B7F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23"/>
            <p:cNvSpPr txBox="1"/>
            <p:nvPr/>
          </p:nvSpPr>
          <p:spPr>
            <a:xfrm>
              <a:off x="796475" y="1698425"/>
              <a:ext cx="2523000" cy="624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Lato"/>
                  <a:ea typeface="Lato"/>
                  <a:cs typeface="Lato"/>
                  <a:sym typeface="Lato"/>
                </a:rPr>
                <a:t>You want your learners to retain their new knowledge.</a:t>
              </a:r>
              <a:endParaRPr sz="1400" b="0" i="0" u="none" strike="noStrike" cap="none">
                <a:solidFill>
                  <a:srgbClr val="000000"/>
                </a:solidFill>
                <a:latin typeface="Arial"/>
                <a:ea typeface="Arial"/>
                <a:cs typeface="Arial"/>
                <a:sym typeface="Arial"/>
              </a:endParaRPr>
            </a:p>
          </p:txBody>
        </p:sp>
      </p:grpSp>
      <p:sp>
        <p:nvSpPr>
          <p:cNvPr id="196" name="Google Shape;196;p23"/>
          <p:cNvSpPr/>
          <p:nvPr/>
        </p:nvSpPr>
        <p:spPr>
          <a:xfrm>
            <a:off x="6400" y="667825"/>
            <a:ext cx="9144000" cy="4890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23"/>
          <p:cNvSpPr/>
          <p:nvPr/>
        </p:nvSpPr>
        <p:spPr>
          <a:xfrm>
            <a:off x="-29900" y="5558750"/>
            <a:ext cx="9180300" cy="156300"/>
          </a:xfrm>
          <a:prstGeom prst="rect">
            <a:avLst/>
          </a:prstGeom>
          <a:gradFill>
            <a:gsLst>
              <a:gs pos="0">
                <a:srgbClr val="6ACDED"/>
              </a:gs>
              <a:gs pos="100000">
                <a:srgbClr val="16407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23"/>
          <p:cNvSpPr txBox="1"/>
          <p:nvPr/>
        </p:nvSpPr>
        <p:spPr>
          <a:xfrm>
            <a:off x="3018025" y="2979675"/>
            <a:ext cx="3056700" cy="28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Lato"/>
                <a:ea typeface="Lato"/>
                <a:cs typeface="Lato"/>
                <a:sym typeface="Lato"/>
              </a:rPr>
              <a:t>Textbooks I, II, III, IV &amp; V</a:t>
            </a:r>
            <a:endParaRPr sz="1800">
              <a:latin typeface="Lato"/>
              <a:ea typeface="Lato"/>
              <a:cs typeface="Lato"/>
              <a:sym typeface="Lato"/>
            </a:endParaRPr>
          </a:p>
        </p:txBody>
      </p:sp>
      <p:pic>
        <p:nvPicPr>
          <p:cNvPr id="199" name="Google Shape;199;p23"/>
          <p:cNvPicPr preferRelativeResize="0"/>
          <p:nvPr/>
        </p:nvPicPr>
        <p:blipFill>
          <a:blip r:embed="rId3">
            <a:alphaModFix/>
          </a:blip>
          <a:stretch>
            <a:fillRect/>
          </a:stretch>
        </p:blipFill>
        <p:spPr>
          <a:xfrm>
            <a:off x="334975" y="696075"/>
            <a:ext cx="8422801" cy="2912612"/>
          </a:xfrm>
          <a:prstGeom prst="rect">
            <a:avLst/>
          </a:prstGeom>
          <a:noFill/>
          <a:ln>
            <a:noFill/>
          </a:ln>
        </p:spPr>
      </p:pic>
      <p:sp>
        <p:nvSpPr>
          <p:cNvPr id="200" name="Google Shape;200;p23"/>
          <p:cNvSpPr txBox="1"/>
          <p:nvPr/>
        </p:nvSpPr>
        <p:spPr>
          <a:xfrm>
            <a:off x="275050" y="3844074"/>
            <a:ext cx="8606700" cy="1557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chemeClr val="dk1"/>
                </a:solidFill>
                <a:latin typeface="Lato"/>
                <a:ea typeface="Lato"/>
                <a:cs typeface="Lato"/>
                <a:sym typeface="Lato"/>
              </a:rPr>
              <a:t>Laboratory primers created by Goddard’s Community Coordinated Modeling Center (CCMC):</a:t>
            </a:r>
            <a:endParaRPr sz="1600">
              <a:solidFill>
                <a:schemeClr val="dk1"/>
              </a:solidFill>
              <a:latin typeface="Lato"/>
              <a:ea typeface="Lato"/>
              <a:cs typeface="Lato"/>
              <a:sym typeface="Lato"/>
            </a:endParaRPr>
          </a:p>
          <a:p>
            <a:pPr marL="457200" lvl="0" indent="-330200" algn="l" rtl="0">
              <a:lnSpc>
                <a:spcPct val="115000"/>
              </a:lnSpc>
              <a:spcBef>
                <a:spcPts val="1000"/>
              </a:spcBef>
              <a:spcAft>
                <a:spcPts val="0"/>
              </a:spcAft>
              <a:buClr>
                <a:schemeClr val="dk1"/>
              </a:buClr>
              <a:buSzPts val="1600"/>
              <a:buFont typeface="Lato Light"/>
              <a:buChar char="●"/>
            </a:pPr>
            <a:r>
              <a:rPr lang="en" sz="1600">
                <a:solidFill>
                  <a:schemeClr val="dk1"/>
                </a:solidFill>
                <a:latin typeface="Lato Light"/>
                <a:ea typeface="Lato Light"/>
                <a:cs typeface="Lato Light"/>
                <a:sym typeface="Lato Light"/>
              </a:rPr>
              <a:t>Use the CCMC tools designed to interrogate Heliophysics models at CCMC, and</a:t>
            </a:r>
            <a:endParaRPr sz="1600">
              <a:solidFill>
                <a:schemeClr val="dk1"/>
              </a:solidFill>
              <a:latin typeface="Lato Light"/>
              <a:ea typeface="Lato Light"/>
              <a:cs typeface="Lato Light"/>
              <a:sym typeface="Lato Light"/>
            </a:endParaRPr>
          </a:p>
          <a:p>
            <a:pPr marL="457200" lvl="0" indent="-330200" algn="l" rtl="0">
              <a:lnSpc>
                <a:spcPct val="115000"/>
              </a:lnSpc>
              <a:spcBef>
                <a:spcPts val="1000"/>
              </a:spcBef>
              <a:spcAft>
                <a:spcPts val="0"/>
              </a:spcAft>
              <a:buClr>
                <a:schemeClr val="dk1"/>
              </a:buClr>
              <a:buSzPts val="1600"/>
              <a:buFont typeface="Lato Light"/>
              <a:buChar char="●"/>
            </a:pPr>
            <a:r>
              <a:rPr lang="en" sz="1600">
                <a:solidFill>
                  <a:schemeClr val="dk1"/>
                </a:solidFill>
                <a:latin typeface="Lato Light"/>
                <a:ea typeface="Lato Light"/>
                <a:cs typeface="Lato Light"/>
                <a:sym typeface="Lato Light"/>
              </a:rPr>
              <a:t>Obtain a top-level view of the connectivity and naming of regions and parameters that comprise the heliophysics system.</a:t>
            </a:r>
            <a:endParaRPr sz="1600">
              <a:solidFill>
                <a:schemeClr val="dk1"/>
              </a:solidFill>
              <a:latin typeface="Lato Light"/>
              <a:ea typeface="Lato Light"/>
              <a:cs typeface="Lato Light"/>
              <a:sym typeface="Lato Light"/>
            </a:endParaRPr>
          </a:p>
          <a:p>
            <a:pPr marL="0" lvl="0" indent="0" algn="l" rtl="0">
              <a:spcBef>
                <a:spcPts val="100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4"/>
          <p:cNvSpPr txBox="1"/>
          <p:nvPr/>
        </p:nvSpPr>
        <p:spPr>
          <a:xfrm>
            <a:off x="0" y="179875"/>
            <a:ext cx="9144000" cy="28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800" b="0" i="0" u="none" strike="noStrike" cap="none">
                <a:solidFill>
                  <a:srgbClr val="46B2D7"/>
                </a:solidFill>
                <a:latin typeface="Lato Black"/>
                <a:ea typeface="Lato Black"/>
                <a:cs typeface="Lato Black"/>
                <a:sym typeface="Lato Black"/>
              </a:rPr>
              <a:t>- Heliophysics Summer School </a:t>
            </a:r>
            <a:r>
              <a:rPr lang="en" sz="1800">
                <a:solidFill>
                  <a:srgbClr val="46B2D7"/>
                </a:solidFill>
                <a:latin typeface="Lato Black"/>
                <a:ea typeface="Lato Black"/>
                <a:cs typeface="Lato Black"/>
                <a:sym typeface="Lato Black"/>
              </a:rPr>
              <a:t>Resources</a:t>
            </a:r>
            <a:r>
              <a:rPr lang="en" sz="1800" b="0" i="0" u="none" strike="noStrike" cap="none">
                <a:solidFill>
                  <a:srgbClr val="46B2D7"/>
                </a:solidFill>
                <a:latin typeface="Lato Black"/>
                <a:ea typeface="Lato Black"/>
                <a:cs typeface="Lato Black"/>
                <a:sym typeface="Lato Black"/>
              </a:rPr>
              <a:t>-</a:t>
            </a:r>
            <a:endParaRPr sz="1800" b="0" i="0" u="none" strike="noStrike" cap="none">
              <a:solidFill>
                <a:srgbClr val="46B2D7"/>
              </a:solidFill>
              <a:latin typeface="Lato Black"/>
              <a:ea typeface="Lato Black"/>
              <a:cs typeface="Lato Black"/>
              <a:sym typeface="Lato Black"/>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1B7FBB"/>
              </a:solidFill>
              <a:latin typeface="Lato Black"/>
              <a:ea typeface="Lato Black"/>
              <a:cs typeface="Lato Black"/>
              <a:sym typeface="Lato Black"/>
            </a:endParaRPr>
          </a:p>
        </p:txBody>
      </p:sp>
      <p:sp>
        <p:nvSpPr>
          <p:cNvPr id="206" name="Google Shape;206;p24"/>
          <p:cNvSpPr txBox="1"/>
          <p:nvPr/>
        </p:nvSpPr>
        <p:spPr>
          <a:xfrm>
            <a:off x="4714800" y="1631800"/>
            <a:ext cx="2625000" cy="624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7" name="Google Shape;207;p24"/>
          <p:cNvGrpSpPr/>
          <p:nvPr/>
        </p:nvGrpSpPr>
        <p:grpSpPr>
          <a:xfrm>
            <a:off x="5759625" y="2844000"/>
            <a:ext cx="2663175" cy="624300"/>
            <a:chOff x="656300" y="1698425"/>
            <a:chExt cx="2663175" cy="624300"/>
          </a:xfrm>
        </p:grpSpPr>
        <p:sp>
          <p:nvSpPr>
            <p:cNvPr id="208" name="Google Shape;208;p24"/>
            <p:cNvSpPr/>
            <p:nvPr/>
          </p:nvSpPr>
          <p:spPr>
            <a:xfrm>
              <a:off x="656300" y="1698425"/>
              <a:ext cx="70200" cy="624300"/>
            </a:xfrm>
            <a:prstGeom prst="rect">
              <a:avLst/>
            </a:prstGeom>
            <a:solidFill>
              <a:srgbClr val="1B7F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24"/>
            <p:cNvSpPr txBox="1"/>
            <p:nvPr/>
          </p:nvSpPr>
          <p:spPr>
            <a:xfrm>
              <a:off x="796475" y="1698425"/>
              <a:ext cx="2523000" cy="624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Lato"/>
                  <a:ea typeface="Lato"/>
                  <a:cs typeface="Lato"/>
                  <a:sym typeface="Lato"/>
                </a:rPr>
                <a:t>You want your learners to retain their new knowledge.</a:t>
              </a:r>
              <a:endParaRPr sz="1400" b="0" i="0" u="none" strike="noStrike" cap="none">
                <a:solidFill>
                  <a:srgbClr val="000000"/>
                </a:solidFill>
                <a:latin typeface="Arial"/>
                <a:ea typeface="Arial"/>
                <a:cs typeface="Arial"/>
                <a:sym typeface="Arial"/>
              </a:endParaRPr>
            </a:p>
          </p:txBody>
        </p:sp>
      </p:grpSp>
      <p:sp>
        <p:nvSpPr>
          <p:cNvPr id="210" name="Google Shape;210;p24"/>
          <p:cNvSpPr/>
          <p:nvPr/>
        </p:nvSpPr>
        <p:spPr>
          <a:xfrm>
            <a:off x="6400" y="667825"/>
            <a:ext cx="9144000" cy="4890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24"/>
          <p:cNvSpPr/>
          <p:nvPr/>
        </p:nvSpPr>
        <p:spPr>
          <a:xfrm>
            <a:off x="-29900" y="5558750"/>
            <a:ext cx="9180300" cy="156300"/>
          </a:xfrm>
          <a:prstGeom prst="rect">
            <a:avLst/>
          </a:prstGeom>
          <a:gradFill>
            <a:gsLst>
              <a:gs pos="0">
                <a:srgbClr val="6ACDED"/>
              </a:gs>
              <a:gs pos="100000">
                <a:srgbClr val="16407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24"/>
          <p:cNvSpPr txBox="1"/>
          <p:nvPr/>
        </p:nvSpPr>
        <p:spPr>
          <a:xfrm>
            <a:off x="226575" y="686900"/>
            <a:ext cx="8317800" cy="28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a:solidFill>
                  <a:schemeClr val="dk1"/>
                </a:solidFill>
                <a:latin typeface="Lato"/>
                <a:ea typeface="Lato"/>
                <a:cs typeface="Lato"/>
                <a:sym typeface="Lato"/>
              </a:rPr>
              <a:t>Additional resources, compiled from ten years of Heliophysics Summer Schools, include:</a:t>
            </a:r>
            <a:endParaRPr sz="1600">
              <a:solidFill>
                <a:schemeClr val="dk1"/>
              </a:solidFill>
              <a:latin typeface="Lato"/>
              <a:ea typeface="Lato"/>
              <a:cs typeface="Lato"/>
              <a:sym typeface="Lato"/>
            </a:endParaRPr>
          </a:p>
          <a:p>
            <a:pPr marL="0" lvl="0" indent="0" algn="l" rtl="0">
              <a:spcBef>
                <a:spcPts val="0"/>
              </a:spcBef>
              <a:spcAft>
                <a:spcPts val="0"/>
              </a:spcAft>
              <a:buNone/>
            </a:pPr>
            <a:endParaRPr/>
          </a:p>
        </p:txBody>
      </p:sp>
      <p:sp>
        <p:nvSpPr>
          <p:cNvPr id="213" name="Google Shape;213;p24"/>
          <p:cNvSpPr txBox="1"/>
          <p:nvPr/>
        </p:nvSpPr>
        <p:spPr>
          <a:xfrm>
            <a:off x="268650" y="995800"/>
            <a:ext cx="6006000" cy="7173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Lato Light"/>
              <a:buChar char="●"/>
            </a:pPr>
            <a:r>
              <a:rPr lang="en" sz="1600" dirty="0">
                <a:solidFill>
                  <a:schemeClr val="dk1"/>
                </a:solidFill>
                <a:latin typeface="Lato Light"/>
                <a:ea typeface="Lato Light"/>
                <a:cs typeface="Lato Light"/>
                <a:sym typeface="Lato Light"/>
              </a:rPr>
              <a:t>Textbook problem sets and solutions</a:t>
            </a:r>
            <a:endParaRPr sz="1600" dirty="0">
              <a:solidFill>
                <a:schemeClr val="dk1"/>
              </a:solidFill>
              <a:latin typeface="Lato Light"/>
              <a:ea typeface="Lato Light"/>
              <a:cs typeface="Lato Light"/>
              <a:sym typeface="Lato Light"/>
            </a:endParaRPr>
          </a:p>
          <a:p>
            <a:pPr marL="457200" lvl="0" indent="-330200" algn="l" rtl="0">
              <a:spcBef>
                <a:spcPts val="1000"/>
              </a:spcBef>
              <a:spcAft>
                <a:spcPts val="1000"/>
              </a:spcAft>
              <a:buClr>
                <a:schemeClr val="dk1"/>
              </a:buClr>
              <a:buSzPts val="1600"/>
              <a:buFont typeface="Lato Light"/>
              <a:buChar char="●"/>
            </a:pPr>
            <a:r>
              <a:rPr lang="en" sz="1600" dirty="0">
                <a:solidFill>
                  <a:schemeClr val="dk1"/>
                </a:solidFill>
                <a:latin typeface="Lato Light"/>
                <a:ea typeface="Lato Light"/>
                <a:cs typeface="Lato Light"/>
                <a:sym typeface="Lato Light"/>
              </a:rPr>
              <a:t>140 Videos of lectures hosted on </a:t>
            </a:r>
            <a:r>
              <a:rPr lang="en" sz="1600" u="sng" dirty="0">
                <a:solidFill>
                  <a:srgbClr val="0000FF"/>
                </a:solidFill>
                <a:latin typeface="Lato Light"/>
                <a:ea typeface="Lato Light"/>
                <a:cs typeface="Lato Light"/>
                <a:sym typeface="Lato Light"/>
                <a:hlinkClick r:id="rId3"/>
              </a:rPr>
              <a:t>CPAESS YouTube Channel</a:t>
            </a:r>
            <a:endParaRPr dirty="0">
              <a:solidFill>
                <a:srgbClr val="0000FF"/>
              </a:solidFill>
              <a:latin typeface="Lato Light"/>
              <a:ea typeface="Lato Light"/>
              <a:cs typeface="Lato Light"/>
              <a:sym typeface="Lato Light"/>
            </a:endParaRPr>
          </a:p>
        </p:txBody>
      </p:sp>
      <p:sp>
        <p:nvSpPr>
          <p:cNvPr id="214" name="Google Shape;214;p24"/>
          <p:cNvSpPr txBox="1"/>
          <p:nvPr/>
        </p:nvSpPr>
        <p:spPr>
          <a:xfrm>
            <a:off x="4332875" y="1015300"/>
            <a:ext cx="3849600" cy="349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1000"/>
              </a:spcAft>
              <a:buSzPts val="1400"/>
              <a:buFont typeface="Lato Light"/>
              <a:buChar char="●"/>
            </a:pPr>
            <a:r>
              <a:rPr lang="en" sz="1600">
                <a:solidFill>
                  <a:schemeClr val="dk1"/>
                </a:solidFill>
                <a:latin typeface="Lato Light"/>
                <a:ea typeface="Lato Light"/>
                <a:cs typeface="Lato Light"/>
                <a:sym typeface="Lato Light"/>
              </a:rPr>
              <a:t>Slide presentations from lectures</a:t>
            </a:r>
            <a:endParaRPr>
              <a:latin typeface="Lato Light"/>
              <a:ea typeface="Lato Light"/>
              <a:cs typeface="Lato Light"/>
              <a:sym typeface="Lato Light"/>
            </a:endParaRPr>
          </a:p>
        </p:txBody>
      </p:sp>
      <p:pic>
        <p:nvPicPr>
          <p:cNvPr id="215" name="Google Shape;215;p24"/>
          <p:cNvPicPr preferRelativeResize="0"/>
          <p:nvPr/>
        </p:nvPicPr>
        <p:blipFill>
          <a:blip r:embed="rId4">
            <a:alphaModFix/>
          </a:blip>
          <a:stretch>
            <a:fillRect/>
          </a:stretch>
        </p:blipFill>
        <p:spPr>
          <a:xfrm>
            <a:off x="1259963" y="1919725"/>
            <a:ext cx="6624075" cy="3519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5"/>
          <p:cNvSpPr/>
          <p:nvPr/>
        </p:nvSpPr>
        <p:spPr>
          <a:xfrm>
            <a:off x="23297" y="9859"/>
            <a:ext cx="9144000" cy="5564400"/>
          </a:xfrm>
          <a:prstGeom prst="rect">
            <a:avLst/>
          </a:prstGeom>
          <a:gradFill>
            <a:gsLst>
              <a:gs pos="0">
                <a:srgbClr val="DFE9FB"/>
              </a:gs>
              <a:gs pos="100000">
                <a:srgbClr val="6E9BE7"/>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25"/>
          <p:cNvSpPr/>
          <p:nvPr/>
        </p:nvSpPr>
        <p:spPr>
          <a:xfrm>
            <a:off x="75" y="5558750"/>
            <a:ext cx="9144000" cy="156300"/>
          </a:xfrm>
          <a:prstGeom prst="rect">
            <a:avLst/>
          </a:prstGeom>
          <a:gradFill>
            <a:gsLst>
              <a:gs pos="0">
                <a:srgbClr val="6ACDED"/>
              </a:gs>
              <a:gs pos="100000">
                <a:srgbClr val="16407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25"/>
          <p:cNvSpPr txBox="1"/>
          <p:nvPr/>
        </p:nvSpPr>
        <p:spPr>
          <a:xfrm>
            <a:off x="64946" y="-200094"/>
            <a:ext cx="3442800" cy="1221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Font typeface="Arial"/>
              <a:buNone/>
            </a:pPr>
            <a:r>
              <a:rPr lang="en" sz="1800" dirty="0">
                <a:solidFill>
                  <a:schemeClr val="tx1"/>
                </a:solidFill>
                <a:latin typeface="Lato Light"/>
                <a:ea typeface="Lato Light"/>
                <a:cs typeface="Lato Light"/>
                <a:sym typeface="Lato Light"/>
              </a:rPr>
              <a:t>Training the next generation of scientists needed in the field of </a:t>
            </a:r>
            <a:r>
              <a:rPr lang="en" sz="1800" dirty="0" err="1">
                <a:solidFill>
                  <a:schemeClr val="tx1"/>
                </a:solidFill>
                <a:latin typeface="Lato Light"/>
                <a:ea typeface="Lato Light"/>
                <a:cs typeface="Lato Light"/>
                <a:sym typeface="Lato Light"/>
              </a:rPr>
              <a:t>Heliophysics</a:t>
            </a:r>
            <a:endParaRPr sz="1800" b="0" i="1" u="none" strike="noStrike" cap="none" dirty="0">
              <a:solidFill>
                <a:schemeClr val="tx1"/>
              </a:solidFill>
              <a:latin typeface="Lato"/>
              <a:ea typeface="Lato"/>
              <a:cs typeface="Lato"/>
              <a:sym typeface="Lato"/>
            </a:endParaRPr>
          </a:p>
        </p:txBody>
      </p:sp>
      <p:pic>
        <p:nvPicPr>
          <p:cNvPr id="223" name="Google Shape;223;p25"/>
          <p:cNvPicPr preferRelativeResize="0"/>
          <p:nvPr/>
        </p:nvPicPr>
        <p:blipFill rotWithShape="1">
          <a:blip r:embed="rId3">
            <a:alphaModFix/>
          </a:blip>
          <a:srcRect l="31174" r="11370"/>
          <a:stretch/>
        </p:blipFill>
        <p:spPr>
          <a:xfrm>
            <a:off x="3884200" y="285750"/>
            <a:ext cx="5069299" cy="4962899"/>
          </a:xfrm>
          <a:prstGeom prst="rect">
            <a:avLst/>
          </a:prstGeom>
          <a:noFill/>
          <a:ln>
            <a:noFill/>
          </a:ln>
        </p:spPr>
      </p:pic>
      <p:sp>
        <p:nvSpPr>
          <p:cNvPr id="224" name="Google Shape;224;p25"/>
          <p:cNvSpPr/>
          <p:nvPr/>
        </p:nvSpPr>
        <p:spPr>
          <a:xfrm>
            <a:off x="75" y="1470452"/>
            <a:ext cx="3442800" cy="1221000"/>
          </a:xfrm>
          <a:prstGeom prst="roundRect">
            <a:avLst>
              <a:gd name="adj" fmla="val 16667"/>
            </a:avLst>
          </a:prstGeom>
          <a:solidFill>
            <a:srgbClr val="164071">
              <a:alpha val="6039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25"/>
          <p:cNvSpPr txBox="1"/>
          <p:nvPr/>
        </p:nvSpPr>
        <p:spPr>
          <a:xfrm>
            <a:off x="216319" y="1532852"/>
            <a:ext cx="3273000" cy="1096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200"/>
              <a:buFont typeface="Arial"/>
              <a:buNone/>
            </a:pPr>
            <a:r>
              <a:rPr lang="en" sz="2200" dirty="0">
                <a:solidFill>
                  <a:srgbClr val="FFFFFF"/>
                </a:solidFill>
                <a:latin typeface="Lato Light"/>
                <a:ea typeface="Lato Light"/>
                <a:cs typeface="Lato Light"/>
                <a:sym typeface="Lato Light"/>
              </a:rPr>
              <a:t>JACK EDDY POSTDOCTORAL FELLOWSHIP</a:t>
            </a:r>
            <a:endParaRPr sz="2200" b="0" i="0" u="none" strike="noStrike" cap="none" dirty="0">
              <a:solidFill>
                <a:srgbClr val="FFFFFF"/>
              </a:solidFill>
              <a:latin typeface="Lato Light"/>
              <a:ea typeface="Lato Light"/>
              <a:cs typeface="Lato Light"/>
              <a:sym typeface="Lato Ligh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sp>
        <p:nvSpPr>
          <p:cNvPr id="2" name="TextBox 1">
            <a:extLst>
              <a:ext uri="{FF2B5EF4-FFF2-40B4-BE49-F238E27FC236}">
                <a16:creationId xmlns:a16="http://schemas.microsoft.com/office/drawing/2014/main" id="{3E44B4F8-40F9-7C4F-B4BF-74313C2D84D1}"/>
              </a:ext>
            </a:extLst>
          </p:cNvPr>
          <p:cNvSpPr txBox="1"/>
          <p:nvPr/>
        </p:nvSpPr>
        <p:spPr>
          <a:xfrm>
            <a:off x="389745" y="5202476"/>
            <a:ext cx="6236003" cy="523220"/>
          </a:xfrm>
          <a:prstGeom prst="rect">
            <a:avLst/>
          </a:prstGeom>
          <a:noFill/>
        </p:spPr>
        <p:txBody>
          <a:bodyPr wrap="none" rtlCol="0">
            <a:spAutoFit/>
          </a:bodyPr>
          <a:lstStyle/>
          <a:p>
            <a:r>
              <a:rPr lang="en-US" dirty="0">
                <a:hlinkClick r:id="rId4"/>
              </a:rPr>
              <a:t>https://lwstrt.gsfc.nasa.gov/images/pdf/john_eddy/SES_Book_Interactive.pdf</a:t>
            </a:r>
            <a:endParaRPr lang="en-US" dirty="0"/>
          </a:p>
          <a:p>
            <a:endParaRPr lang="en-US" dirty="0"/>
          </a:p>
        </p:txBody>
      </p:sp>
      <p:sp>
        <p:nvSpPr>
          <p:cNvPr id="4" name="TextBox 3">
            <a:extLst>
              <a:ext uri="{FF2B5EF4-FFF2-40B4-BE49-F238E27FC236}">
                <a16:creationId xmlns:a16="http://schemas.microsoft.com/office/drawing/2014/main" id="{A65867A9-6F14-7643-9C6E-521DD79E1A66}"/>
              </a:ext>
            </a:extLst>
          </p:cNvPr>
          <p:cNvSpPr txBox="1"/>
          <p:nvPr/>
        </p:nvSpPr>
        <p:spPr>
          <a:xfrm>
            <a:off x="-48718" y="2985326"/>
            <a:ext cx="3491593" cy="738664"/>
          </a:xfrm>
          <a:prstGeom prst="rect">
            <a:avLst/>
          </a:prstGeom>
          <a:noFill/>
        </p:spPr>
        <p:txBody>
          <a:bodyPr wrap="square" rtlCol="0">
            <a:spAutoFit/>
          </a:bodyPr>
          <a:lstStyle/>
          <a:p>
            <a:r>
              <a:rPr lang="en-US" i="1" u="sng" dirty="0">
                <a:hlinkClick r:id="rId4"/>
              </a:rPr>
              <a:t>THE SUN, THE EARTH, AND NEAR-EARTH SPACE: A Guide to the Sun-Earth System</a:t>
            </a:r>
            <a:endParaRPr lang="en-US" dirty="0"/>
          </a:p>
        </p:txBody>
      </p:sp>
      <p:pic>
        <p:nvPicPr>
          <p:cNvPr id="5" name="Picture 4">
            <a:extLst>
              <a:ext uri="{FF2B5EF4-FFF2-40B4-BE49-F238E27FC236}">
                <a16:creationId xmlns:a16="http://schemas.microsoft.com/office/drawing/2014/main" id="{35A77431-9FBE-0340-8993-5C883DFE6A96}"/>
              </a:ext>
            </a:extLst>
          </p:cNvPr>
          <p:cNvPicPr>
            <a:picLocks noChangeAspect="1"/>
          </p:cNvPicPr>
          <p:nvPr/>
        </p:nvPicPr>
        <p:blipFill>
          <a:blip r:embed="rId5"/>
          <a:stretch>
            <a:fillRect/>
          </a:stretch>
        </p:blipFill>
        <p:spPr>
          <a:xfrm>
            <a:off x="1411524" y="3589677"/>
            <a:ext cx="1244244" cy="160922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6"/>
          <p:cNvSpPr/>
          <p:nvPr/>
        </p:nvSpPr>
        <p:spPr>
          <a:xfrm>
            <a:off x="330700" y="966625"/>
            <a:ext cx="8572500" cy="4528500"/>
          </a:xfrm>
          <a:prstGeom prst="rect">
            <a:avLst/>
          </a:prstGeom>
          <a:solidFill>
            <a:srgbClr val="555252">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26"/>
          <p:cNvSpPr txBox="1"/>
          <p:nvPr/>
        </p:nvSpPr>
        <p:spPr>
          <a:xfrm>
            <a:off x="0" y="179875"/>
            <a:ext cx="9144000" cy="28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b="0" i="0" u="none" strike="noStrike" cap="none">
                <a:solidFill>
                  <a:srgbClr val="46B2D7"/>
                </a:solidFill>
                <a:latin typeface="Lato Black"/>
                <a:ea typeface="Lato Black"/>
                <a:cs typeface="Lato Black"/>
                <a:sym typeface="Lato Black"/>
              </a:rPr>
              <a:t>-  </a:t>
            </a:r>
            <a:r>
              <a:rPr lang="en" sz="1800">
                <a:solidFill>
                  <a:srgbClr val="46B2D7"/>
                </a:solidFill>
                <a:latin typeface="Lato Black"/>
                <a:ea typeface="Lato Black"/>
                <a:cs typeface="Lato Black"/>
                <a:sym typeface="Lato Black"/>
              </a:rPr>
              <a:t>Jack Eddy Postdoctoral Fellowship </a:t>
            </a:r>
            <a:r>
              <a:rPr lang="en" sz="1800" b="0" i="0" u="none" strike="noStrike" cap="none">
                <a:solidFill>
                  <a:srgbClr val="46B2D7"/>
                </a:solidFill>
                <a:latin typeface="Lato Black"/>
                <a:ea typeface="Lato Black"/>
                <a:cs typeface="Lato Black"/>
                <a:sym typeface="Lato Black"/>
              </a:rPr>
              <a:t>-</a:t>
            </a:r>
            <a:br>
              <a:rPr lang="en" sz="900" b="0" i="0" u="none" strike="noStrike" cap="none">
                <a:solidFill>
                  <a:srgbClr val="46B2D7"/>
                </a:solidFill>
                <a:latin typeface="Lato Black"/>
                <a:ea typeface="Lato Black"/>
                <a:cs typeface="Lato Black"/>
                <a:sym typeface="Lato Black"/>
              </a:rPr>
            </a:br>
            <a:endParaRPr sz="900" b="0" i="0" u="none" strike="noStrike" cap="none">
              <a:solidFill>
                <a:srgbClr val="46B2D7"/>
              </a:solidFill>
              <a:latin typeface="Lato Black"/>
              <a:ea typeface="Lato Black"/>
              <a:cs typeface="Lato Black"/>
              <a:sym typeface="Lato Black"/>
            </a:endParaRPr>
          </a:p>
        </p:txBody>
      </p:sp>
      <p:sp>
        <p:nvSpPr>
          <p:cNvPr id="232" name="Google Shape;232;p26"/>
          <p:cNvSpPr txBox="1"/>
          <p:nvPr/>
        </p:nvSpPr>
        <p:spPr>
          <a:xfrm>
            <a:off x="208800" y="456350"/>
            <a:ext cx="8716500" cy="49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a:solidFill>
                  <a:schemeClr val="dk1"/>
                </a:solidFill>
                <a:latin typeface="Lato"/>
                <a:ea typeface="Lato"/>
                <a:cs typeface="Lato"/>
                <a:sym typeface="Lato"/>
              </a:rPr>
              <a:t>Highlights</a:t>
            </a:r>
            <a:endParaRPr sz="1800" b="1" i="0" u="none" strike="noStrike" cap="none">
              <a:solidFill>
                <a:srgbClr val="000000"/>
              </a:solidFill>
              <a:latin typeface="Lato"/>
              <a:ea typeface="Lato"/>
              <a:cs typeface="Lato"/>
              <a:sym typeface="Lato"/>
            </a:endParaRPr>
          </a:p>
        </p:txBody>
      </p:sp>
      <p:sp>
        <p:nvSpPr>
          <p:cNvPr id="233" name="Google Shape;233;p26"/>
          <p:cNvSpPr/>
          <p:nvPr/>
        </p:nvSpPr>
        <p:spPr>
          <a:xfrm>
            <a:off x="-29900" y="5558750"/>
            <a:ext cx="9180300" cy="156300"/>
          </a:xfrm>
          <a:prstGeom prst="rect">
            <a:avLst/>
          </a:prstGeom>
          <a:gradFill>
            <a:gsLst>
              <a:gs pos="0">
                <a:srgbClr val="6ACDED"/>
              </a:gs>
              <a:gs pos="100000">
                <a:srgbClr val="16407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26"/>
          <p:cNvSpPr txBox="1"/>
          <p:nvPr/>
        </p:nvSpPr>
        <p:spPr>
          <a:xfrm>
            <a:off x="4531725" y="1438376"/>
            <a:ext cx="4252500" cy="367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a:solidFill>
                <a:schemeClr val="dk1"/>
              </a:solidFill>
              <a:latin typeface="Lato Light"/>
              <a:ea typeface="Lato Light"/>
              <a:cs typeface="Lato Light"/>
              <a:sym typeface="Lato Light"/>
            </a:endParaRPr>
          </a:p>
        </p:txBody>
      </p:sp>
      <p:pic>
        <p:nvPicPr>
          <p:cNvPr id="235" name="Google Shape;235;p26" title="Points scored"/>
          <p:cNvPicPr preferRelativeResize="0"/>
          <p:nvPr/>
        </p:nvPicPr>
        <p:blipFill rotWithShape="1">
          <a:blip r:embed="rId3">
            <a:alphaModFix/>
          </a:blip>
          <a:srcRect r="23307"/>
          <a:stretch/>
        </p:blipFill>
        <p:spPr>
          <a:xfrm>
            <a:off x="3450788" y="1159850"/>
            <a:ext cx="5290425" cy="4265400"/>
          </a:xfrm>
          <a:prstGeom prst="rect">
            <a:avLst/>
          </a:prstGeom>
          <a:noFill/>
          <a:ln>
            <a:noFill/>
          </a:ln>
        </p:spPr>
      </p:pic>
      <p:sp>
        <p:nvSpPr>
          <p:cNvPr id="236" name="Google Shape;236;p26"/>
          <p:cNvSpPr txBox="1"/>
          <p:nvPr/>
        </p:nvSpPr>
        <p:spPr>
          <a:xfrm>
            <a:off x="401825" y="1076850"/>
            <a:ext cx="3006900" cy="206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a:solidFill>
                  <a:schemeClr val="dk1"/>
                </a:solidFill>
                <a:latin typeface="Lato"/>
                <a:ea typeface="Lato"/>
                <a:cs typeface="Lato"/>
                <a:sym typeface="Lato"/>
              </a:rPr>
              <a:t>John "Jack" Eddy (1931-2009)</a:t>
            </a:r>
            <a:r>
              <a:rPr lang="en" sz="1600">
                <a:solidFill>
                  <a:schemeClr val="dk1"/>
                </a:solidFill>
                <a:latin typeface="Lato"/>
                <a:ea typeface="Lato"/>
                <a:cs typeface="Lato"/>
                <a:sym typeface="Lato"/>
              </a:rPr>
              <a:t> </a:t>
            </a:r>
            <a:r>
              <a:rPr lang="en" sz="1500">
                <a:solidFill>
                  <a:schemeClr val="dk1"/>
                </a:solidFill>
                <a:latin typeface="Lato Light"/>
                <a:ea typeface="Lato Light"/>
                <a:cs typeface="Lato Light"/>
                <a:sym typeface="Lato Light"/>
              </a:rPr>
              <a:t>was a pioneering solar researcher, and was honored with the debut of the Jack Eddy Postdoctoral Fellowship.</a:t>
            </a:r>
            <a:endParaRPr sz="1500">
              <a:solidFill>
                <a:schemeClr val="dk1"/>
              </a:solidFill>
              <a:latin typeface="Lato Light"/>
              <a:ea typeface="Lato Light"/>
              <a:cs typeface="Lato Light"/>
              <a:sym typeface="Lato Light"/>
            </a:endParaRPr>
          </a:p>
          <a:p>
            <a:pPr marL="457200" lvl="0" indent="-323850" algn="l" rtl="0">
              <a:spcBef>
                <a:spcPts val="0"/>
              </a:spcBef>
              <a:spcAft>
                <a:spcPts val="0"/>
              </a:spcAft>
              <a:buSzPts val="1500"/>
              <a:buFont typeface="Lato Light"/>
              <a:buChar char="●"/>
            </a:pPr>
            <a:r>
              <a:rPr lang="en" sz="1500">
                <a:latin typeface="Lato Light"/>
                <a:ea typeface="Lato Light"/>
                <a:cs typeface="Lato Light"/>
                <a:sym typeface="Lato Light"/>
              </a:rPr>
              <a:t>26 Jack Eddy Fellows appointed</a:t>
            </a:r>
            <a:endParaRPr sz="1500">
              <a:latin typeface="Lato Light"/>
              <a:ea typeface="Lato Light"/>
              <a:cs typeface="Lato Light"/>
              <a:sym typeface="Lato Light"/>
            </a:endParaRPr>
          </a:p>
          <a:p>
            <a:pPr marL="0" lvl="0" indent="0" algn="l" rtl="0">
              <a:spcBef>
                <a:spcPts val="1000"/>
              </a:spcBef>
              <a:spcAft>
                <a:spcPts val="0"/>
              </a:spcAft>
              <a:buNone/>
            </a:pPr>
            <a:endParaRPr sz="1500">
              <a:latin typeface="Lato"/>
              <a:ea typeface="Lato"/>
              <a:cs typeface="Lato"/>
              <a:sym typeface="Lato"/>
            </a:endParaRPr>
          </a:p>
        </p:txBody>
      </p:sp>
      <p:sp>
        <p:nvSpPr>
          <p:cNvPr id="237" name="Google Shape;237;p26"/>
          <p:cNvSpPr txBox="1"/>
          <p:nvPr/>
        </p:nvSpPr>
        <p:spPr>
          <a:xfrm>
            <a:off x="330700" y="3027025"/>
            <a:ext cx="3000000" cy="259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dk1"/>
                </a:solidFill>
                <a:latin typeface="Lato"/>
                <a:ea typeface="Lato"/>
                <a:cs typeface="Lato"/>
                <a:sym typeface="Lato"/>
              </a:rPr>
              <a:t>2010 - 2018 Fellow Statistics</a:t>
            </a:r>
            <a:endParaRPr sz="1600" b="1" dirty="0">
              <a:solidFill>
                <a:schemeClr val="dk1"/>
              </a:solidFill>
              <a:latin typeface="Lato"/>
              <a:ea typeface="Lato"/>
              <a:cs typeface="Lato"/>
              <a:sym typeface="Lato"/>
            </a:endParaRPr>
          </a:p>
          <a:p>
            <a:pPr marL="457200" lvl="0" indent="-323850" algn="l" rtl="0">
              <a:spcBef>
                <a:spcPts val="1000"/>
              </a:spcBef>
              <a:spcAft>
                <a:spcPts val="0"/>
              </a:spcAft>
              <a:buClr>
                <a:schemeClr val="dk1"/>
              </a:buClr>
              <a:buSzPts val="1500"/>
              <a:buFont typeface="Lato Light"/>
              <a:buChar char="●"/>
            </a:pPr>
            <a:r>
              <a:rPr lang="en" sz="1500" dirty="0">
                <a:solidFill>
                  <a:schemeClr val="dk1"/>
                </a:solidFill>
                <a:latin typeface="Lato Light"/>
                <a:ea typeface="Lato Light"/>
                <a:cs typeface="Lato Light"/>
                <a:sym typeface="Lato Light"/>
              </a:rPr>
              <a:t>Total of 81 publications</a:t>
            </a:r>
            <a:endParaRPr sz="1500" dirty="0">
              <a:solidFill>
                <a:schemeClr val="dk1"/>
              </a:solidFill>
              <a:latin typeface="Lato Light"/>
              <a:ea typeface="Lato Light"/>
              <a:cs typeface="Lato Light"/>
              <a:sym typeface="Lato Light"/>
            </a:endParaRPr>
          </a:p>
          <a:p>
            <a:pPr marL="457200" lvl="0" indent="-323850" algn="l" rtl="0">
              <a:spcBef>
                <a:spcPts val="0"/>
              </a:spcBef>
              <a:spcAft>
                <a:spcPts val="0"/>
              </a:spcAft>
              <a:buClr>
                <a:schemeClr val="dk1"/>
              </a:buClr>
              <a:buSzPts val="1500"/>
              <a:buFont typeface="Lato Light"/>
              <a:buChar char="●"/>
            </a:pPr>
            <a:r>
              <a:rPr lang="en" sz="1500" dirty="0">
                <a:solidFill>
                  <a:schemeClr val="dk1"/>
                </a:solidFill>
                <a:latin typeface="Lato Light"/>
                <a:ea typeface="Lato Light"/>
                <a:cs typeface="Lato Light"/>
                <a:sym typeface="Lato Light"/>
              </a:rPr>
              <a:t>Average of 3.5 publications per fellow</a:t>
            </a:r>
            <a:endParaRPr sz="1500" dirty="0">
              <a:solidFill>
                <a:schemeClr val="dk1"/>
              </a:solidFill>
              <a:latin typeface="Lato Light"/>
              <a:ea typeface="Lato Light"/>
              <a:cs typeface="Lato Light"/>
              <a:sym typeface="Lato Light"/>
            </a:endParaRPr>
          </a:p>
          <a:p>
            <a:pPr marL="457200" lvl="0" indent="-323850" algn="l" rtl="0">
              <a:spcBef>
                <a:spcPts val="0"/>
              </a:spcBef>
              <a:spcAft>
                <a:spcPts val="0"/>
              </a:spcAft>
              <a:buClr>
                <a:schemeClr val="dk1"/>
              </a:buClr>
              <a:buSzPts val="1500"/>
              <a:buFont typeface="Lato Light"/>
              <a:buChar char="●"/>
            </a:pPr>
            <a:r>
              <a:rPr lang="en" sz="1500" dirty="0">
                <a:solidFill>
                  <a:schemeClr val="dk1"/>
                </a:solidFill>
                <a:latin typeface="Lato Light"/>
                <a:ea typeface="Lato Light"/>
                <a:cs typeface="Lato Light"/>
                <a:sym typeface="Lato Light"/>
              </a:rPr>
              <a:t>57 first-author papers published</a:t>
            </a:r>
            <a:endParaRPr sz="1500" dirty="0">
              <a:solidFill>
                <a:schemeClr val="dk1"/>
              </a:solidFill>
              <a:latin typeface="Lato Light"/>
              <a:ea typeface="Lato Light"/>
              <a:cs typeface="Lato Light"/>
              <a:sym typeface="Lato Light"/>
            </a:endParaRPr>
          </a:p>
          <a:p>
            <a:pPr marL="457200" lvl="0" indent="-323850" algn="l" rtl="0">
              <a:spcBef>
                <a:spcPts val="0"/>
              </a:spcBef>
              <a:spcAft>
                <a:spcPts val="0"/>
              </a:spcAft>
              <a:buClr>
                <a:schemeClr val="dk1"/>
              </a:buClr>
              <a:buSzPts val="1500"/>
              <a:buFont typeface="Lato Light"/>
              <a:buChar char="●"/>
            </a:pPr>
            <a:r>
              <a:rPr lang="en" sz="1500" dirty="0">
                <a:solidFill>
                  <a:schemeClr val="dk1"/>
                </a:solidFill>
                <a:latin typeface="Lato Light"/>
                <a:ea typeface="Lato Light"/>
                <a:cs typeface="Lato Light"/>
                <a:sym typeface="Lato Light"/>
              </a:rPr>
              <a:t>Average of 2.5 first-author publications per fellow</a:t>
            </a:r>
            <a:endParaRPr sz="1500" dirty="0">
              <a:solidFill>
                <a:schemeClr val="dk1"/>
              </a:solidFill>
              <a:latin typeface="Lato Light"/>
              <a:ea typeface="Lato Light"/>
              <a:cs typeface="Lato Light"/>
              <a:sym typeface="Lato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7"/>
          <p:cNvSpPr/>
          <p:nvPr/>
        </p:nvSpPr>
        <p:spPr>
          <a:xfrm>
            <a:off x="330700" y="898800"/>
            <a:ext cx="8572500" cy="4596300"/>
          </a:xfrm>
          <a:prstGeom prst="rect">
            <a:avLst/>
          </a:prstGeom>
          <a:solidFill>
            <a:srgbClr val="555252">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27"/>
          <p:cNvSpPr txBox="1"/>
          <p:nvPr/>
        </p:nvSpPr>
        <p:spPr>
          <a:xfrm>
            <a:off x="0" y="179875"/>
            <a:ext cx="9144000" cy="28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b="0" i="0" u="none" strike="noStrike" cap="none">
                <a:solidFill>
                  <a:srgbClr val="46B2D7"/>
                </a:solidFill>
                <a:latin typeface="Lato Black"/>
                <a:ea typeface="Lato Black"/>
                <a:cs typeface="Lato Black"/>
                <a:sym typeface="Lato Black"/>
              </a:rPr>
              <a:t>-  </a:t>
            </a:r>
            <a:r>
              <a:rPr lang="en" sz="1800">
                <a:solidFill>
                  <a:srgbClr val="46B2D7"/>
                </a:solidFill>
                <a:latin typeface="Lato Black"/>
                <a:ea typeface="Lato Black"/>
                <a:cs typeface="Lato Black"/>
                <a:sym typeface="Lato Black"/>
              </a:rPr>
              <a:t>Jack Eddy Postdoctoral Fellowship </a:t>
            </a:r>
            <a:r>
              <a:rPr lang="en" sz="1800" b="0" i="0" u="none" strike="noStrike" cap="none">
                <a:solidFill>
                  <a:srgbClr val="46B2D7"/>
                </a:solidFill>
                <a:latin typeface="Lato Black"/>
                <a:ea typeface="Lato Black"/>
                <a:cs typeface="Lato Black"/>
                <a:sym typeface="Lato Black"/>
              </a:rPr>
              <a:t>-</a:t>
            </a:r>
            <a:br>
              <a:rPr lang="en" sz="900" b="0" i="0" u="none" strike="noStrike" cap="none">
                <a:solidFill>
                  <a:srgbClr val="46B2D7"/>
                </a:solidFill>
                <a:latin typeface="Lato Black"/>
                <a:ea typeface="Lato Black"/>
                <a:cs typeface="Lato Black"/>
                <a:sym typeface="Lato Black"/>
              </a:rPr>
            </a:br>
            <a:endParaRPr sz="900" b="0" i="0" u="none" strike="noStrike" cap="none">
              <a:solidFill>
                <a:srgbClr val="46B2D7"/>
              </a:solidFill>
              <a:latin typeface="Lato Black"/>
              <a:ea typeface="Lato Black"/>
              <a:cs typeface="Lato Black"/>
              <a:sym typeface="Lato Black"/>
            </a:endParaRPr>
          </a:p>
        </p:txBody>
      </p:sp>
      <p:sp>
        <p:nvSpPr>
          <p:cNvPr id="244" name="Google Shape;244;p27"/>
          <p:cNvSpPr txBox="1"/>
          <p:nvPr/>
        </p:nvSpPr>
        <p:spPr>
          <a:xfrm>
            <a:off x="208800" y="456350"/>
            <a:ext cx="8716500" cy="49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a:solidFill>
                  <a:schemeClr val="dk1"/>
                </a:solidFill>
                <a:latin typeface="Lato"/>
                <a:ea typeface="Lato"/>
                <a:cs typeface="Lato"/>
                <a:sym typeface="Lato"/>
              </a:rPr>
              <a:t>Hosting Institutions</a:t>
            </a:r>
            <a:endParaRPr sz="1800" b="1" i="0" u="none" strike="noStrike" cap="none">
              <a:solidFill>
                <a:srgbClr val="000000"/>
              </a:solidFill>
              <a:latin typeface="Lato"/>
              <a:ea typeface="Lato"/>
              <a:cs typeface="Lato"/>
              <a:sym typeface="Lato"/>
            </a:endParaRPr>
          </a:p>
        </p:txBody>
      </p:sp>
      <p:sp>
        <p:nvSpPr>
          <p:cNvPr id="245" name="Google Shape;245;p27"/>
          <p:cNvSpPr/>
          <p:nvPr/>
        </p:nvSpPr>
        <p:spPr>
          <a:xfrm>
            <a:off x="-29900" y="5558750"/>
            <a:ext cx="9180300" cy="156300"/>
          </a:xfrm>
          <a:prstGeom prst="rect">
            <a:avLst/>
          </a:prstGeom>
          <a:gradFill>
            <a:gsLst>
              <a:gs pos="0">
                <a:srgbClr val="6ACDED"/>
              </a:gs>
              <a:gs pos="100000">
                <a:srgbClr val="16407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27"/>
          <p:cNvSpPr txBox="1"/>
          <p:nvPr/>
        </p:nvSpPr>
        <p:spPr>
          <a:xfrm>
            <a:off x="4531725" y="1438376"/>
            <a:ext cx="4252500" cy="367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a:solidFill>
                <a:schemeClr val="dk1"/>
              </a:solidFill>
              <a:latin typeface="Lato Light"/>
              <a:ea typeface="Lato Light"/>
              <a:cs typeface="Lato Light"/>
              <a:sym typeface="Lato Light"/>
            </a:endParaRPr>
          </a:p>
        </p:txBody>
      </p:sp>
      <p:sp>
        <p:nvSpPr>
          <p:cNvPr id="247" name="Google Shape;247;p27"/>
          <p:cNvSpPr txBox="1"/>
          <p:nvPr/>
        </p:nvSpPr>
        <p:spPr>
          <a:xfrm>
            <a:off x="4587275" y="5274075"/>
            <a:ext cx="2179200" cy="15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48" name="Google Shape;248;p27"/>
          <p:cNvPicPr preferRelativeResize="0"/>
          <p:nvPr/>
        </p:nvPicPr>
        <p:blipFill>
          <a:blip r:embed="rId3">
            <a:alphaModFix/>
          </a:blip>
          <a:stretch>
            <a:fillRect/>
          </a:stretch>
        </p:blipFill>
        <p:spPr>
          <a:xfrm>
            <a:off x="1770450" y="1069075"/>
            <a:ext cx="5603100" cy="42747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8"/>
          <p:cNvSpPr txBox="1"/>
          <p:nvPr/>
        </p:nvSpPr>
        <p:spPr>
          <a:xfrm>
            <a:off x="0" y="256075"/>
            <a:ext cx="9144000" cy="28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a:solidFill>
                  <a:srgbClr val="46B2D7"/>
                </a:solidFill>
                <a:latin typeface="Lato Black"/>
                <a:ea typeface="Lato Black"/>
                <a:cs typeface="Lato Black"/>
                <a:sym typeface="Lato Black"/>
              </a:rPr>
              <a:t>- 2018 Jack Eddy Postdoctoral Fellowship Awards -</a:t>
            </a:r>
            <a:r>
              <a:rPr lang="en" sz="900" b="0" i="0" u="none" strike="noStrike" cap="none">
                <a:solidFill>
                  <a:srgbClr val="46B2D7"/>
                </a:solidFill>
                <a:latin typeface="Lato Black"/>
                <a:ea typeface="Lato Black"/>
                <a:cs typeface="Lato Black"/>
                <a:sym typeface="Lato Black"/>
              </a:rPr>
              <a:t> -</a:t>
            </a:r>
            <a:br>
              <a:rPr lang="en" sz="900" b="0" i="0" u="none" strike="noStrike" cap="none">
                <a:solidFill>
                  <a:srgbClr val="46B2D7"/>
                </a:solidFill>
                <a:latin typeface="Lato Black"/>
                <a:ea typeface="Lato Black"/>
                <a:cs typeface="Lato Black"/>
                <a:sym typeface="Lato Black"/>
              </a:rPr>
            </a:br>
            <a:endParaRPr sz="900" b="0" i="0" u="none" strike="noStrike" cap="none">
              <a:solidFill>
                <a:srgbClr val="46B2D7"/>
              </a:solidFill>
              <a:latin typeface="Lato Black"/>
              <a:ea typeface="Lato Black"/>
              <a:cs typeface="Lato Black"/>
              <a:sym typeface="Lato Black"/>
            </a:endParaRPr>
          </a:p>
          <a:p>
            <a:pPr marL="0" marR="0" lvl="0" indent="0" algn="ctr" rtl="0">
              <a:lnSpc>
                <a:spcPct val="100000"/>
              </a:lnSpc>
              <a:spcBef>
                <a:spcPts val="0"/>
              </a:spcBef>
              <a:spcAft>
                <a:spcPts val="0"/>
              </a:spcAft>
              <a:buClr>
                <a:schemeClr val="dk1"/>
              </a:buClr>
              <a:buSzPts val="1100"/>
              <a:buFont typeface="Arial"/>
              <a:buNone/>
            </a:pPr>
            <a:endParaRPr sz="900" b="0" i="0" u="none" strike="noStrike" cap="none">
              <a:solidFill>
                <a:srgbClr val="46B2D7"/>
              </a:solidFill>
              <a:latin typeface="Lato Black"/>
              <a:ea typeface="Lato Black"/>
              <a:cs typeface="Lato Black"/>
              <a:sym typeface="Lato Black"/>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1B7FBB"/>
              </a:solidFill>
              <a:latin typeface="Lato Black"/>
              <a:ea typeface="Lato Black"/>
              <a:cs typeface="Lato Black"/>
              <a:sym typeface="Lato Black"/>
            </a:endParaRPr>
          </a:p>
        </p:txBody>
      </p:sp>
      <p:sp>
        <p:nvSpPr>
          <p:cNvPr id="254" name="Google Shape;254;p28"/>
          <p:cNvSpPr/>
          <p:nvPr/>
        </p:nvSpPr>
        <p:spPr>
          <a:xfrm>
            <a:off x="268200" y="770550"/>
            <a:ext cx="8607600" cy="4681500"/>
          </a:xfrm>
          <a:prstGeom prst="rect">
            <a:avLst/>
          </a:prstGeom>
          <a:solidFill>
            <a:srgbClr val="555252">
              <a:alpha val="980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28"/>
          <p:cNvSpPr/>
          <p:nvPr/>
        </p:nvSpPr>
        <p:spPr>
          <a:xfrm>
            <a:off x="-29900" y="5558750"/>
            <a:ext cx="9180300" cy="156300"/>
          </a:xfrm>
          <a:prstGeom prst="rect">
            <a:avLst/>
          </a:prstGeom>
          <a:gradFill>
            <a:gsLst>
              <a:gs pos="0">
                <a:srgbClr val="6ACDED"/>
              </a:gs>
              <a:gs pos="100000">
                <a:srgbClr val="16407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6" name="Google Shape;256;p28"/>
          <p:cNvPicPr preferRelativeResize="0"/>
          <p:nvPr/>
        </p:nvPicPr>
        <p:blipFill>
          <a:blip r:embed="rId3">
            <a:alphaModFix/>
          </a:blip>
          <a:stretch>
            <a:fillRect/>
          </a:stretch>
        </p:blipFill>
        <p:spPr>
          <a:xfrm>
            <a:off x="555163" y="851900"/>
            <a:ext cx="1528200" cy="1528200"/>
          </a:xfrm>
          <a:prstGeom prst="rect">
            <a:avLst/>
          </a:prstGeom>
          <a:noFill/>
          <a:ln>
            <a:noFill/>
          </a:ln>
        </p:spPr>
      </p:pic>
      <p:sp>
        <p:nvSpPr>
          <p:cNvPr id="257" name="Google Shape;257;p28"/>
          <p:cNvSpPr txBox="1"/>
          <p:nvPr/>
        </p:nvSpPr>
        <p:spPr>
          <a:xfrm>
            <a:off x="2298850" y="775700"/>
            <a:ext cx="6549900" cy="15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Lato"/>
                <a:ea typeface="Lato"/>
                <a:cs typeface="Lato"/>
                <a:sym typeface="Lato"/>
              </a:rPr>
              <a:t>Natsuha Kuroda</a:t>
            </a:r>
            <a:endParaRPr sz="1600" b="1">
              <a:latin typeface="Lato"/>
              <a:ea typeface="Lato"/>
              <a:cs typeface="Lato"/>
              <a:sym typeface="Lato"/>
            </a:endParaRPr>
          </a:p>
          <a:p>
            <a:pPr marL="0" lvl="0" indent="0" algn="l" rtl="0">
              <a:spcBef>
                <a:spcPts val="0"/>
              </a:spcBef>
              <a:spcAft>
                <a:spcPts val="0"/>
              </a:spcAft>
              <a:buNone/>
            </a:pPr>
            <a:r>
              <a:rPr lang="en" sz="1600" i="1">
                <a:latin typeface="Lato"/>
                <a:ea typeface="Lato"/>
                <a:cs typeface="Lato"/>
                <a:sym typeface="Lato"/>
              </a:rPr>
              <a:t>“Evaluation of the Magnetic Null Points as The Locations of The Solar Energetic Particle Seed Population Production”</a:t>
            </a:r>
            <a:endParaRPr sz="1600" i="1">
              <a:latin typeface="Lato"/>
              <a:ea typeface="Lato"/>
              <a:cs typeface="Lato"/>
              <a:sym typeface="Lato"/>
            </a:endParaRPr>
          </a:p>
          <a:p>
            <a:pPr marL="457200" lvl="0" indent="-330200" algn="l" rtl="0">
              <a:spcBef>
                <a:spcPts val="0"/>
              </a:spcBef>
              <a:spcAft>
                <a:spcPts val="0"/>
              </a:spcAft>
              <a:buSzPts val="1600"/>
              <a:buFont typeface="Lato Light"/>
              <a:buChar char="●"/>
            </a:pPr>
            <a:r>
              <a:rPr lang="en" sz="1600">
                <a:latin typeface="Lato Light"/>
                <a:ea typeface="Lato Light"/>
                <a:cs typeface="Lato Light"/>
                <a:sym typeface="Lato Light"/>
              </a:rPr>
              <a:t>PhD: Applied Physics, New Jersey Institute for Technology</a:t>
            </a:r>
            <a:endParaRPr sz="1600">
              <a:latin typeface="Lato Light"/>
              <a:ea typeface="Lato Light"/>
              <a:cs typeface="Lato Light"/>
              <a:sym typeface="Lato Light"/>
            </a:endParaRPr>
          </a:p>
          <a:p>
            <a:pPr marL="457200" lvl="0" indent="-330200" algn="l" rtl="0">
              <a:spcBef>
                <a:spcPts val="0"/>
              </a:spcBef>
              <a:spcAft>
                <a:spcPts val="0"/>
              </a:spcAft>
              <a:buSzPts val="1600"/>
              <a:buFont typeface="Lato Light"/>
              <a:buChar char="●"/>
            </a:pPr>
            <a:r>
              <a:rPr lang="en" sz="1600">
                <a:latin typeface="Lato Light"/>
                <a:ea typeface="Lato Light"/>
                <a:cs typeface="Lato Light"/>
                <a:sym typeface="Lato Light"/>
              </a:rPr>
              <a:t>Host: Martin Laming, Naval Research Laboratory, Washington, DC</a:t>
            </a:r>
            <a:endParaRPr sz="1600">
              <a:latin typeface="Lato Light"/>
              <a:ea typeface="Lato Light"/>
              <a:cs typeface="Lato Light"/>
              <a:sym typeface="Lato Light"/>
            </a:endParaRPr>
          </a:p>
        </p:txBody>
      </p:sp>
      <p:pic>
        <p:nvPicPr>
          <p:cNvPr id="258" name="Google Shape;258;p28"/>
          <p:cNvPicPr preferRelativeResize="0"/>
          <p:nvPr/>
        </p:nvPicPr>
        <p:blipFill>
          <a:blip r:embed="rId4">
            <a:alphaModFix/>
          </a:blip>
          <a:stretch>
            <a:fillRect/>
          </a:stretch>
        </p:blipFill>
        <p:spPr>
          <a:xfrm>
            <a:off x="538825" y="2359900"/>
            <a:ext cx="1560875" cy="1560875"/>
          </a:xfrm>
          <a:prstGeom prst="rect">
            <a:avLst/>
          </a:prstGeom>
          <a:noFill/>
          <a:ln>
            <a:noFill/>
          </a:ln>
        </p:spPr>
      </p:pic>
      <p:sp>
        <p:nvSpPr>
          <p:cNvPr id="259" name="Google Shape;259;p28"/>
          <p:cNvSpPr txBox="1"/>
          <p:nvPr/>
        </p:nvSpPr>
        <p:spPr>
          <a:xfrm>
            <a:off x="2331850" y="2391113"/>
            <a:ext cx="5843400" cy="141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Lato"/>
                <a:ea typeface="Lato"/>
                <a:cs typeface="Lato"/>
                <a:sym typeface="Lato"/>
              </a:rPr>
              <a:t>Ramesh Karanam</a:t>
            </a:r>
            <a:endParaRPr sz="1600" b="1">
              <a:latin typeface="Lato"/>
              <a:ea typeface="Lato"/>
              <a:cs typeface="Lato"/>
              <a:sym typeface="Lato"/>
            </a:endParaRPr>
          </a:p>
          <a:p>
            <a:pPr marL="0" lvl="0" indent="0" algn="l" rtl="0">
              <a:spcBef>
                <a:spcPts val="0"/>
              </a:spcBef>
              <a:spcAft>
                <a:spcPts val="0"/>
              </a:spcAft>
              <a:buNone/>
            </a:pPr>
            <a:r>
              <a:rPr lang="en" sz="1600" i="1">
                <a:latin typeface="Lato"/>
                <a:ea typeface="Lato"/>
                <a:cs typeface="Lato"/>
                <a:sym typeface="Lato"/>
              </a:rPr>
              <a:t>“Solar and Tidal Influence on Upper Atmosphere CO2 Cooling”</a:t>
            </a:r>
            <a:endParaRPr sz="1600" i="1">
              <a:latin typeface="Lato"/>
              <a:ea typeface="Lato"/>
              <a:cs typeface="Lato"/>
              <a:sym typeface="Lato"/>
            </a:endParaRPr>
          </a:p>
          <a:p>
            <a:pPr marL="457200" lvl="0" indent="-330200" algn="l" rtl="0">
              <a:spcBef>
                <a:spcPts val="0"/>
              </a:spcBef>
              <a:spcAft>
                <a:spcPts val="0"/>
              </a:spcAft>
              <a:buSzPts val="1600"/>
              <a:buFont typeface="Lato Light"/>
              <a:buChar char="●"/>
            </a:pPr>
            <a:r>
              <a:rPr lang="en" sz="1600">
                <a:latin typeface="Lato Light"/>
                <a:ea typeface="Lato Light"/>
                <a:cs typeface="Lato Light"/>
                <a:sym typeface="Lato Light"/>
              </a:rPr>
              <a:t>PhD: Sri Venkateswara University</a:t>
            </a:r>
            <a:endParaRPr sz="1600">
              <a:latin typeface="Lato Light"/>
              <a:ea typeface="Lato Light"/>
              <a:cs typeface="Lato Light"/>
              <a:sym typeface="Lato Light"/>
            </a:endParaRPr>
          </a:p>
          <a:p>
            <a:pPr marL="457200" lvl="0" indent="-330200" algn="l" rtl="0">
              <a:spcBef>
                <a:spcPts val="0"/>
              </a:spcBef>
              <a:spcAft>
                <a:spcPts val="0"/>
              </a:spcAft>
              <a:buSzPts val="1600"/>
              <a:buFont typeface="Lato Light"/>
              <a:buChar char="●"/>
            </a:pPr>
            <a:r>
              <a:rPr lang="en" sz="1600">
                <a:latin typeface="Lato Light"/>
                <a:ea typeface="Lato Light"/>
                <a:cs typeface="Lato Light"/>
                <a:sym typeface="Lato Light"/>
              </a:rPr>
              <a:t>Host: Anne Smith, NCAR Atmospheric Chemistry, Observations and Modeling Laboratory</a:t>
            </a:r>
            <a:endParaRPr sz="1600">
              <a:latin typeface="Lato Light"/>
              <a:ea typeface="Lato Light"/>
              <a:cs typeface="Lato Light"/>
              <a:sym typeface="Lato Light"/>
            </a:endParaRPr>
          </a:p>
        </p:txBody>
      </p:sp>
      <p:pic>
        <p:nvPicPr>
          <p:cNvPr id="260" name="Google Shape;260;p28"/>
          <p:cNvPicPr preferRelativeResize="0"/>
          <p:nvPr/>
        </p:nvPicPr>
        <p:blipFill>
          <a:blip r:embed="rId5">
            <a:alphaModFix/>
          </a:blip>
          <a:stretch>
            <a:fillRect/>
          </a:stretch>
        </p:blipFill>
        <p:spPr>
          <a:xfrm>
            <a:off x="571500" y="3919550"/>
            <a:ext cx="1528200" cy="1528200"/>
          </a:xfrm>
          <a:prstGeom prst="rect">
            <a:avLst/>
          </a:prstGeom>
          <a:noFill/>
          <a:ln>
            <a:noFill/>
          </a:ln>
        </p:spPr>
      </p:pic>
      <p:sp>
        <p:nvSpPr>
          <p:cNvPr id="261" name="Google Shape;261;p28"/>
          <p:cNvSpPr txBox="1"/>
          <p:nvPr/>
        </p:nvSpPr>
        <p:spPr>
          <a:xfrm>
            <a:off x="2273150" y="3953850"/>
            <a:ext cx="5258700" cy="141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Lato"/>
                <a:ea typeface="Lato"/>
                <a:cs typeface="Lato"/>
                <a:sym typeface="Lato"/>
              </a:rPr>
              <a:t>Samuel Totorica</a:t>
            </a:r>
            <a:endParaRPr sz="1600" b="1">
              <a:latin typeface="Lato"/>
              <a:ea typeface="Lato"/>
              <a:cs typeface="Lato"/>
              <a:sym typeface="Lato"/>
            </a:endParaRPr>
          </a:p>
          <a:p>
            <a:pPr marL="0" lvl="0" indent="0" algn="l" rtl="0">
              <a:spcBef>
                <a:spcPts val="0"/>
              </a:spcBef>
              <a:spcAft>
                <a:spcPts val="0"/>
              </a:spcAft>
              <a:buNone/>
            </a:pPr>
            <a:r>
              <a:rPr lang="en" sz="1600" i="1">
                <a:latin typeface="Lato"/>
                <a:ea typeface="Lato"/>
                <a:cs typeface="Lato"/>
                <a:sym typeface="Lato"/>
              </a:rPr>
              <a:t>“Particle acceleration in plasmas: from space physics to the laboratory”</a:t>
            </a:r>
            <a:endParaRPr sz="1600" i="1">
              <a:latin typeface="Lato"/>
              <a:ea typeface="Lato"/>
              <a:cs typeface="Lato"/>
              <a:sym typeface="Lato"/>
            </a:endParaRPr>
          </a:p>
          <a:p>
            <a:pPr marL="457200" lvl="0" indent="-330200" algn="l" rtl="0">
              <a:spcBef>
                <a:spcPts val="0"/>
              </a:spcBef>
              <a:spcAft>
                <a:spcPts val="0"/>
              </a:spcAft>
              <a:buSzPts val="1600"/>
              <a:buFont typeface="Lato Light"/>
              <a:buChar char="●"/>
            </a:pPr>
            <a:r>
              <a:rPr lang="en" sz="1600">
                <a:latin typeface="Lato Light"/>
                <a:ea typeface="Lato Light"/>
                <a:cs typeface="Lato Light"/>
                <a:sym typeface="Lato Light"/>
              </a:rPr>
              <a:t>PhD: Stanford University</a:t>
            </a:r>
            <a:endParaRPr sz="1600">
              <a:latin typeface="Lato Light"/>
              <a:ea typeface="Lato Light"/>
              <a:cs typeface="Lato Light"/>
              <a:sym typeface="Lato Light"/>
            </a:endParaRPr>
          </a:p>
          <a:p>
            <a:pPr marL="457200" lvl="0" indent="-330200" algn="l" rtl="0">
              <a:spcBef>
                <a:spcPts val="0"/>
              </a:spcBef>
              <a:spcAft>
                <a:spcPts val="0"/>
              </a:spcAft>
              <a:buSzPts val="1600"/>
              <a:buFont typeface="Lato Light"/>
              <a:buChar char="●"/>
            </a:pPr>
            <a:r>
              <a:rPr lang="en" sz="1600">
                <a:latin typeface="Lato Light"/>
                <a:ea typeface="Lato Light"/>
                <a:cs typeface="Lato Light"/>
                <a:sym typeface="Lato Light"/>
              </a:rPr>
              <a:t>Host: Amitava Bhattacharjee, Princeton University</a:t>
            </a:r>
            <a:endParaRPr sz="1600">
              <a:latin typeface="Lato Light"/>
              <a:ea typeface="Lato Light"/>
              <a:cs typeface="Lato Light"/>
              <a:sym typeface="Lato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9"/>
          <p:cNvSpPr txBox="1"/>
          <p:nvPr/>
        </p:nvSpPr>
        <p:spPr>
          <a:xfrm>
            <a:off x="1214250" y="182500"/>
            <a:ext cx="6715500" cy="508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b="0" i="0" u="none" strike="noStrike" cap="none">
                <a:solidFill>
                  <a:srgbClr val="46B2D7"/>
                </a:solidFill>
                <a:latin typeface="Lato Black"/>
                <a:ea typeface="Lato Black"/>
                <a:cs typeface="Lato Black"/>
                <a:sym typeface="Lato Black"/>
              </a:rPr>
              <a:t>- </a:t>
            </a:r>
            <a:r>
              <a:rPr lang="en" sz="1800">
                <a:solidFill>
                  <a:srgbClr val="46B2D7"/>
                </a:solidFill>
                <a:latin typeface="Lato Black"/>
                <a:ea typeface="Lato Black"/>
                <a:cs typeface="Lato Black"/>
                <a:sym typeface="Lato Black"/>
              </a:rPr>
              <a:t>2016 Jack Eddy Fellow Achievements</a:t>
            </a:r>
            <a:r>
              <a:rPr lang="en" sz="1800" b="0" i="0" u="none" strike="noStrike" cap="none">
                <a:solidFill>
                  <a:srgbClr val="46B2D7"/>
                </a:solidFill>
                <a:latin typeface="Lato Black"/>
                <a:ea typeface="Lato Black"/>
                <a:cs typeface="Lato Black"/>
                <a:sym typeface="Lato Black"/>
              </a:rPr>
              <a:t>-</a:t>
            </a:r>
            <a:endParaRPr sz="1800" b="0" i="0" u="none" strike="noStrike" cap="none">
              <a:solidFill>
                <a:srgbClr val="000000"/>
              </a:solidFill>
              <a:latin typeface="Arial"/>
              <a:ea typeface="Arial"/>
              <a:cs typeface="Arial"/>
              <a:sym typeface="Arial"/>
            </a:endParaRPr>
          </a:p>
        </p:txBody>
      </p:sp>
      <p:sp>
        <p:nvSpPr>
          <p:cNvPr id="267" name="Google Shape;267;p29"/>
          <p:cNvSpPr/>
          <p:nvPr/>
        </p:nvSpPr>
        <p:spPr>
          <a:xfrm>
            <a:off x="-36425" y="1025975"/>
            <a:ext cx="9180300" cy="4539000"/>
          </a:xfrm>
          <a:prstGeom prst="rect">
            <a:avLst/>
          </a:prstGeom>
          <a:solidFill>
            <a:srgbClr val="555252">
              <a:alpha val="9803"/>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29"/>
          <p:cNvSpPr/>
          <p:nvPr/>
        </p:nvSpPr>
        <p:spPr>
          <a:xfrm>
            <a:off x="-29900" y="5558750"/>
            <a:ext cx="9180300" cy="156300"/>
          </a:xfrm>
          <a:prstGeom prst="rect">
            <a:avLst/>
          </a:prstGeom>
          <a:gradFill>
            <a:gsLst>
              <a:gs pos="0">
                <a:srgbClr val="6ACDED"/>
              </a:gs>
              <a:gs pos="100000">
                <a:srgbClr val="16407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29"/>
          <p:cNvSpPr txBox="1"/>
          <p:nvPr/>
        </p:nvSpPr>
        <p:spPr>
          <a:xfrm>
            <a:off x="304575" y="2047700"/>
            <a:ext cx="3843300" cy="32850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None/>
            </a:pPr>
            <a:endParaRPr sz="1400" b="0" i="0" u="none" strike="noStrike" cap="none">
              <a:solidFill>
                <a:srgbClr val="000000"/>
              </a:solidFill>
              <a:latin typeface="Lato Light"/>
              <a:ea typeface="Lato Light"/>
              <a:cs typeface="Lato Light"/>
              <a:sym typeface="Lato Light"/>
            </a:endParaRPr>
          </a:p>
        </p:txBody>
      </p:sp>
      <p:sp>
        <p:nvSpPr>
          <p:cNvPr id="270" name="Google Shape;270;p29"/>
          <p:cNvSpPr txBox="1"/>
          <p:nvPr/>
        </p:nvSpPr>
        <p:spPr>
          <a:xfrm>
            <a:off x="93275" y="1110900"/>
            <a:ext cx="4137600" cy="440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chemeClr val="dk1"/>
                </a:solidFill>
                <a:latin typeface="Lato"/>
                <a:ea typeface="Lato"/>
                <a:cs typeface="Lato"/>
                <a:sym typeface="Lato"/>
              </a:rPr>
              <a:t>JOEL DAHLIN</a:t>
            </a:r>
            <a:endParaRPr sz="1700" i="1">
              <a:solidFill>
                <a:schemeClr val="dk1"/>
              </a:solidFill>
              <a:latin typeface="Lato"/>
              <a:ea typeface="Lato"/>
              <a:cs typeface="Lato"/>
              <a:sym typeface="Lato"/>
            </a:endParaRPr>
          </a:p>
          <a:p>
            <a:pPr marL="0" lvl="0" indent="0" algn="l" rtl="0">
              <a:spcBef>
                <a:spcPts val="1000"/>
              </a:spcBef>
              <a:spcAft>
                <a:spcPts val="0"/>
              </a:spcAft>
              <a:buNone/>
            </a:pPr>
            <a:r>
              <a:rPr lang="en" sz="1600" i="1">
                <a:solidFill>
                  <a:schemeClr val="dk1"/>
                </a:solidFill>
                <a:latin typeface="Lato"/>
                <a:ea typeface="Lato"/>
                <a:cs typeface="Lato"/>
                <a:sym typeface="Lato"/>
              </a:rPr>
              <a:t>Host: Spiro Antiochos, NASA Goddard Space Flight Center</a:t>
            </a:r>
            <a:endParaRPr sz="1600" i="1">
              <a:solidFill>
                <a:schemeClr val="dk1"/>
              </a:solidFill>
              <a:latin typeface="Lato"/>
              <a:ea typeface="Lato"/>
              <a:cs typeface="Lato"/>
              <a:sym typeface="Lato"/>
            </a:endParaRPr>
          </a:p>
          <a:p>
            <a:pPr marL="0" lvl="0" indent="0" algn="l" rtl="0">
              <a:spcBef>
                <a:spcPts val="0"/>
              </a:spcBef>
              <a:spcAft>
                <a:spcPts val="0"/>
              </a:spcAft>
              <a:buNone/>
            </a:pPr>
            <a:endParaRPr sz="600">
              <a:solidFill>
                <a:schemeClr val="dk1"/>
              </a:solidFill>
              <a:latin typeface="Lato Light"/>
              <a:ea typeface="Lato Light"/>
              <a:cs typeface="Lato Light"/>
              <a:sym typeface="Lato Light"/>
            </a:endParaRPr>
          </a:p>
          <a:p>
            <a:pPr marL="457200" lvl="0" indent="-323850" algn="l" rtl="0">
              <a:spcBef>
                <a:spcPts val="0"/>
              </a:spcBef>
              <a:spcAft>
                <a:spcPts val="0"/>
              </a:spcAft>
              <a:buClr>
                <a:schemeClr val="dk1"/>
              </a:buClr>
              <a:buSzPts val="1500"/>
              <a:buFont typeface="Lato Light"/>
              <a:buChar char="●"/>
            </a:pPr>
            <a:r>
              <a:rPr lang="en" sz="1500">
                <a:solidFill>
                  <a:schemeClr val="dk1"/>
                </a:solidFill>
                <a:latin typeface="Lato Light"/>
                <a:ea typeface="Lato Light"/>
                <a:cs typeface="Lato Light"/>
                <a:sym typeface="Lato Light"/>
              </a:rPr>
              <a:t>2017 article “</a:t>
            </a:r>
            <a:r>
              <a:rPr lang="en" sz="1500" i="1" u="sng">
                <a:solidFill>
                  <a:srgbClr val="0000FF"/>
                </a:solidFill>
                <a:latin typeface="Lato Light"/>
                <a:ea typeface="Lato Light"/>
                <a:cs typeface="Lato Light"/>
                <a:sym typeface="Lato Light"/>
                <a:hlinkClick r:id="rId3"/>
              </a:rPr>
              <a:t>The roll of three-dimensional transport in driving enhanced electron acceleration during magnetic reconnection</a:t>
            </a:r>
            <a:r>
              <a:rPr lang="en" sz="1500" i="1">
                <a:solidFill>
                  <a:schemeClr val="dk1"/>
                </a:solidFill>
                <a:latin typeface="Lato Light"/>
                <a:ea typeface="Lato Light"/>
                <a:cs typeface="Lato Light"/>
                <a:sym typeface="Lato Light"/>
              </a:rPr>
              <a:t>”</a:t>
            </a:r>
            <a:r>
              <a:rPr lang="en" sz="1500">
                <a:solidFill>
                  <a:schemeClr val="dk1"/>
                </a:solidFill>
                <a:latin typeface="Lato Light"/>
                <a:ea typeface="Lato Light"/>
                <a:cs typeface="Lato Light"/>
                <a:sym typeface="Lato Light"/>
              </a:rPr>
              <a:t> featured as a Physics of Plasmas science highlight.</a:t>
            </a:r>
            <a:endParaRPr sz="1500">
              <a:solidFill>
                <a:schemeClr val="dk1"/>
              </a:solidFill>
              <a:latin typeface="Lato Light"/>
              <a:ea typeface="Lato Light"/>
              <a:cs typeface="Lato Light"/>
              <a:sym typeface="Lato Light"/>
            </a:endParaRPr>
          </a:p>
          <a:p>
            <a:pPr marL="457200" lvl="0" indent="-323850" algn="l" rtl="0">
              <a:spcBef>
                <a:spcPts val="1000"/>
              </a:spcBef>
              <a:spcAft>
                <a:spcPts val="0"/>
              </a:spcAft>
              <a:buClr>
                <a:schemeClr val="dk1"/>
              </a:buClr>
              <a:buSzPts val="1500"/>
              <a:buFont typeface="Lato Light"/>
              <a:buChar char="●"/>
            </a:pPr>
            <a:r>
              <a:rPr lang="en" sz="1500">
                <a:solidFill>
                  <a:schemeClr val="dk1"/>
                </a:solidFill>
                <a:latin typeface="Lato Light"/>
                <a:ea typeface="Lato Light"/>
                <a:cs typeface="Lato Light"/>
                <a:sym typeface="Lato Light"/>
              </a:rPr>
              <a:t>Presented invited talk “</a:t>
            </a:r>
            <a:r>
              <a:rPr lang="en" sz="1500" i="1">
                <a:solidFill>
                  <a:schemeClr val="dk1"/>
                </a:solidFill>
                <a:latin typeface="Lato Light"/>
                <a:ea typeface="Lato Light"/>
                <a:cs typeface="Lato Light"/>
                <a:sym typeface="Lato Light"/>
              </a:rPr>
              <a:t>First Demonstration of a Coronal Mass Ejection with Self-Consistent Driving</a:t>
            </a:r>
            <a:r>
              <a:rPr lang="en" sz="1500">
                <a:solidFill>
                  <a:schemeClr val="dk1"/>
                </a:solidFill>
                <a:latin typeface="Lato Light"/>
                <a:ea typeface="Lato Light"/>
                <a:cs typeface="Lato Light"/>
                <a:sym typeface="Lato Light"/>
              </a:rPr>
              <a:t>” at 2018 Japan Geoscience Union Meeting</a:t>
            </a:r>
            <a:endParaRPr sz="1500">
              <a:solidFill>
                <a:schemeClr val="dk1"/>
              </a:solidFill>
              <a:latin typeface="Lato Light"/>
              <a:ea typeface="Lato Light"/>
              <a:cs typeface="Lato Light"/>
              <a:sym typeface="Lato Light"/>
            </a:endParaRPr>
          </a:p>
          <a:p>
            <a:pPr marL="457200" lvl="0" indent="-323850" algn="l" rtl="0">
              <a:spcBef>
                <a:spcPts val="1000"/>
              </a:spcBef>
              <a:spcAft>
                <a:spcPts val="0"/>
              </a:spcAft>
              <a:buClr>
                <a:schemeClr val="dk1"/>
              </a:buClr>
              <a:buSzPts val="1500"/>
              <a:buFont typeface="Lato Light"/>
              <a:buChar char="●"/>
            </a:pPr>
            <a:r>
              <a:rPr lang="en" sz="1500">
                <a:solidFill>
                  <a:schemeClr val="dk1"/>
                </a:solidFill>
                <a:latin typeface="Lato Light"/>
                <a:ea typeface="Lato Light"/>
                <a:cs typeface="Lato Light"/>
                <a:sym typeface="Lato Light"/>
              </a:rPr>
              <a:t>Presented invited scene-setting talk “</a:t>
            </a:r>
            <a:r>
              <a:rPr lang="en" sz="1500" i="1">
                <a:solidFill>
                  <a:schemeClr val="dk1"/>
                </a:solidFill>
                <a:latin typeface="Lato Light"/>
                <a:ea typeface="Lato Light"/>
                <a:cs typeface="Lato Light"/>
                <a:sym typeface="Lato Light"/>
              </a:rPr>
              <a:t>Suprathermal Seeds for Solar Energetic Particles</a:t>
            </a:r>
            <a:r>
              <a:rPr lang="en" sz="1500">
                <a:solidFill>
                  <a:schemeClr val="dk1"/>
                </a:solidFill>
                <a:latin typeface="Lato Light"/>
                <a:ea typeface="Lato Light"/>
                <a:cs typeface="Lato Light"/>
                <a:sym typeface="Lato Light"/>
              </a:rPr>
              <a:t>” at 2017 SHINE Conference</a:t>
            </a:r>
            <a:endParaRPr sz="1500">
              <a:solidFill>
                <a:schemeClr val="dk1"/>
              </a:solidFill>
              <a:latin typeface="Lato Light"/>
              <a:ea typeface="Lato Light"/>
              <a:cs typeface="Lato Light"/>
              <a:sym typeface="Lato Light"/>
            </a:endParaRPr>
          </a:p>
          <a:p>
            <a:pPr marL="0" lvl="0" indent="0" algn="l" rtl="0">
              <a:spcBef>
                <a:spcPts val="0"/>
              </a:spcBef>
              <a:spcAft>
                <a:spcPts val="0"/>
              </a:spcAft>
              <a:buNone/>
            </a:pPr>
            <a:r>
              <a:rPr lang="en"/>
              <a:t> </a:t>
            </a:r>
            <a:endParaRPr/>
          </a:p>
        </p:txBody>
      </p:sp>
      <p:pic>
        <p:nvPicPr>
          <p:cNvPr id="271" name="Google Shape;271;p29"/>
          <p:cNvPicPr preferRelativeResize="0"/>
          <p:nvPr/>
        </p:nvPicPr>
        <p:blipFill rotWithShape="1">
          <a:blip r:embed="rId4">
            <a:alphaModFix/>
          </a:blip>
          <a:srcRect l="19749" t="18798"/>
          <a:stretch/>
        </p:blipFill>
        <p:spPr>
          <a:xfrm>
            <a:off x="4383750" y="1500875"/>
            <a:ext cx="4681629" cy="3552801"/>
          </a:xfrm>
          <a:prstGeom prst="rect">
            <a:avLst/>
          </a:prstGeom>
          <a:noFill/>
          <a:ln w="9525" cap="flat" cmpd="sng">
            <a:solidFill>
              <a:srgbClr val="FFFFFF"/>
            </a:solidFill>
            <a:prstDash val="solid"/>
            <a:round/>
            <a:headEnd type="none" w="sm" len="sm"/>
            <a:tailEnd type="none" w="sm" len="sm"/>
          </a:ln>
        </p:spPr>
      </p:pic>
      <p:sp>
        <p:nvSpPr>
          <p:cNvPr id="272" name="Google Shape;272;p29"/>
          <p:cNvSpPr txBox="1"/>
          <p:nvPr/>
        </p:nvSpPr>
        <p:spPr>
          <a:xfrm>
            <a:off x="1489800" y="580300"/>
            <a:ext cx="6164400" cy="41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700" b="1" i="1" dirty="0">
                <a:solidFill>
                  <a:schemeClr val="dk1"/>
                </a:solidFill>
                <a:latin typeface="Lato"/>
                <a:ea typeface="Lato"/>
                <a:cs typeface="Lato"/>
                <a:sym typeface="Lato"/>
              </a:rPr>
              <a:t>“How do solar flares accelerate energetic particles?”</a:t>
            </a:r>
            <a:endParaRPr sz="1700" b="1" dirty="0"/>
          </a:p>
        </p:txBody>
      </p:sp>
      <p:sp>
        <p:nvSpPr>
          <p:cNvPr id="273" name="Google Shape;273;p29"/>
          <p:cNvSpPr txBox="1"/>
          <p:nvPr/>
        </p:nvSpPr>
        <p:spPr>
          <a:xfrm>
            <a:off x="5528450" y="5045250"/>
            <a:ext cx="2475900" cy="30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Light"/>
                <a:ea typeface="Lato Light"/>
                <a:cs typeface="Lato Light"/>
                <a:sym typeface="Lato Light"/>
              </a:rPr>
              <a:t>Joel Dahlin</a:t>
            </a:r>
            <a:endParaRPr>
              <a:latin typeface="Lato Light"/>
              <a:ea typeface="Lato Light"/>
              <a:cs typeface="Lato Light"/>
              <a:sym typeface="Lato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0"/>
          <p:cNvSpPr txBox="1"/>
          <p:nvPr/>
        </p:nvSpPr>
        <p:spPr>
          <a:xfrm>
            <a:off x="1214250" y="182500"/>
            <a:ext cx="6715500" cy="508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b="0" i="0" u="none" strike="noStrike" cap="none">
                <a:solidFill>
                  <a:srgbClr val="46B2D7"/>
                </a:solidFill>
                <a:latin typeface="Lato Black"/>
                <a:ea typeface="Lato Black"/>
                <a:cs typeface="Lato Black"/>
                <a:sym typeface="Lato Black"/>
              </a:rPr>
              <a:t>- </a:t>
            </a:r>
            <a:r>
              <a:rPr lang="en" sz="1800">
                <a:solidFill>
                  <a:srgbClr val="46B2D7"/>
                </a:solidFill>
                <a:latin typeface="Lato Black"/>
                <a:ea typeface="Lato Black"/>
                <a:cs typeface="Lato Black"/>
                <a:sym typeface="Lato Black"/>
              </a:rPr>
              <a:t>2016 Jack Eddy Fellow Achievements</a:t>
            </a:r>
            <a:r>
              <a:rPr lang="en" sz="1800" b="0" i="0" u="none" strike="noStrike" cap="none">
                <a:solidFill>
                  <a:srgbClr val="46B2D7"/>
                </a:solidFill>
                <a:latin typeface="Lato Black"/>
                <a:ea typeface="Lato Black"/>
                <a:cs typeface="Lato Black"/>
                <a:sym typeface="Lato Black"/>
              </a:rPr>
              <a:t>-</a:t>
            </a:r>
            <a:endParaRPr sz="1800" b="0" i="0" u="none" strike="noStrike" cap="none">
              <a:solidFill>
                <a:srgbClr val="000000"/>
              </a:solidFill>
              <a:latin typeface="Arial"/>
              <a:ea typeface="Arial"/>
              <a:cs typeface="Arial"/>
              <a:sym typeface="Arial"/>
            </a:endParaRPr>
          </a:p>
        </p:txBody>
      </p:sp>
      <p:sp>
        <p:nvSpPr>
          <p:cNvPr id="279" name="Google Shape;279;p30"/>
          <p:cNvSpPr/>
          <p:nvPr/>
        </p:nvSpPr>
        <p:spPr>
          <a:xfrm>
            <a:off x="-36425" y="1017500"/>
            <a:ext cx="9180300" cy="4547400"/>
          </a:xfrm>
          <a:prstGeom prst="rect">
            <a:avLst/>
          </a:prstGeom>
          <a:solidFill>
            <a:srgbClr val="555252">
              <a:alpha val="980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30"/>
          <p:cNvSpPr/>
          <p:nvPr/>
        </p:nvSpPr>
        <p:spPr>
          <a:xfrm>
            <a:off x="-29900" y="5558750"/>
            <a:ext cx="9180300" cy="156300"/>
          </a:xfrm>
          <a:prstGeom prst="rect">
            <a:avLst/>
          </a:prstGeom>
          <a:gradFill>
            <a:gsLst>
              <a:gs pos="0">
                <a:srgbClr val="6ACDED"/>
              </a:gs>
              <a:gs pos="100000">
                <a:srgbClr val="16407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30"/>
          <p:cNvSpPr txBox="1"/>
          <p:nvPr/>
        </p:nvSpPr>
        <p:spPr>
          <a:xfrm>
            <a:off x="304575" y="2047700"/>
            <a:ext cx="3843300" cy="32850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None/>
            </a:pPr>
            <a:endParaRPr sz="1400" b="0" i="0" u="none" strike="noStrike" cap="none">
              <a:solidFill>
                <a:srgbClr val="000000"/>
              </a:solidFill>
              <a:latin typeface="Lato Light"/>
              <a:ea typeface="Lato Light"/>
              <a:cs typeface="Lato Light"/>
              <a:sym typeface="Lato Light"/>
            </a:endParaRPr>
          </a:p>
        </p:txBody>
      </p:sp>
      <p:pic>
        <p:nvPicPr>
          <p:cNvPr id="282" name="Google Shape;282;p30"/>
          <p:cNvPicPr preferRelativeResize="0"/>
          <p:nvPr/>
        </p:nvPicPr>
        <p:blipFill rotWithShape="1">
          <a:blip r:embed="rId3">
            <a:alphaModFix/>
          </a:blip>
          <a:srcRect l="6017" t="17227" r="47334" b="10145"/>
          <a:stretch/>
        </p:blipFill>
        <p:spPr>
          <a:xfrm>
            <a:off x="5664850" y="1237850"/>
            <a:ext cx="3117502" cy="3639996"/>
          </a:xfrm>
          <a:prstGeom prst="rect">
            <a:avLst/>
          </a:prstGeom>
          <a:noFill/>
          <a:ln>
            <a:noFill/>
          </a:ln>
        </p:spPr>
      </p:pic>
      <p:sp>
        <p:nvSpPr>
          <p:cNvPr id="283" name="Google Shape;283;p30"/>
          <p:cNvSpPr txBox="1"/>
          <p:nvPr/>
        </p:nvSpPr>
        <p:spPr>
          <a:xfrm>
            <a:off x="5546600" y="4877850"/>
            <a:ext cx="3354000" cy="50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rgbClr val="0000FF"/>
                </a:solidFill>
                <a:latin typeface="Lato Light"/>
                <a:ea typeface="Lato Light"/>
                <a:cs typeface="Lato Light"/>
                <a:sym typeface="Lato Light"/>
                <a:hlinkClick r:id="rId4"/>
              </a:rPr>
              <a:t>Ryan McGranaghan presenting at 2017 AGU Conference</a:t>
            </a:r>
            <a:endParaRPr>
              <a:solidFill>
                <a:srgbClr val="0000FF"/>
              </a:solidFill>
              <a:latin typeface="Lato Light"/>
              <a:ea typeface="Lato Light"/>
              <a:cs typeface="Lato Light"/>
              <a:sym typeface="Lato Light"/>
            </a:endParaRPr>
          </a:p>
        </p:txBody>
      </p:sp>
      <p:sp>
        <p:nvSpPr>
          <p:cNvPr id="284" name="Google Shape;284;p30"/>
          <p:cNvSpPr txBox="1"/>
          <p:nvPr/>
        </p:nvSpPr>
        <p:spPr>
          <a:xfrm>
            <a:off x="451175" y="1140350"/>
            <a:ext cx="4592700" cy="430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dirty="0">
                <a:solidFill>
                  <a:schemeClr val="dk1"/>
                </a:solidFill>
                <a:latin typeface="Lato"/>
                <a:ea typeface="Lato"/>
                <a:cs typeface="Lato"/>
                <a:sym typeface="Lato"/>
              </a:rPr>
              <a:t>RYAN </a:t>
            </a:r>
            <a:r>
              <a:rPr lang="en" sz="1700" b="1" dirty="0" err="1">
                <a:solidFill>
                  <a:schemeClr val="dk1"/>
                </a:solidFill>
                <a:latin typeface="Lato"/>
                <a:ea typeface="Lato"/>
                <a:cs typeface="Lato"/>
                <a:sym typeface="Lato"/>
              </a:rPr>
              <a:t>McGRANAGHAN</a:t>
            </a:r>
            <a:endParaRPr sz="1700" b="1" dirty="0">
              <a:solidFill>
                <a:schemeClr val="dk1"/>
              </a:solidFill>
              <a:latin typeface="Lato"/>
              <a:ea typeface="Lato"/>
              <a:cs typeface="Lato"/>
              <a:sym typeface="Lato"/>
            </a:endParaRPr>
          </a:p>
          <a:p>
            <a:pPr marL="0" lvl="0" indent="0" algn="l" rtl="0">
              <a:spcBef>
                <a:spcPts val="1000"/>
              </a:spcBef>
              <a:spcAft>
                <a:spcPts val="0"/>
              </a:spcAft>
              <a:buNone/>
            </a:pPr>
            <a:r>
              <a:rPr lang="en" sz="1600" i="1" dirty="0">
                <a:solidFill>
                  <a:schemeClr val="dk1"/>
                </a:solidFill>
                <a:latin typeface="Lato"/>
                <a:ea typeface="Lato"/>
                <a:cs typeface="Lato"/>
                <a:sym typeface="Lato"/>
              </a:rPr>
              <a:t>Host: Anthony </a:t>
            </a:r>
            <a:r>
              <a:rPr lang="en" sz="1600" i="1" dirty="0" err="1">
                <a:solidFill>
                  <a:schemeClr val="dk1"/>
                </a:solidFill>
                <a:latin typeface="Lato"/>
                <a:ea typeface="Lato"/>
                <a:cs typeface="Lato"/>
                <a:sym typeface="Lato"/>
              </a:rPr>
              <a:t>Mannucci</a:t>
            </a:r>
            <a:r>
              <a:rPr lang="en" sz="1600" i="1" dirty="0">
                <a:solidFill>
                  <a:schemeClr val="dk1"/>
                </a:solidFill>
                <a:latin typeface="Lato"/>
                <a:ea typeface="Lato"/>
                <a:cs typeface="Lato"/>
                <a:sym typeface="Lato"/>
              </a:rPr>
              <a:t>, Jet Propulsion Laboratory</a:t>
            </a:r>
            <a:endParaRPr sz="600" i="1" dirty="0">
              <a:solidFill>
                <a:schemeClr val="dk1"/>
              </a:solidFill>
              <a:latin typeface="Lato"/>
              <a:ea typeface="Lato"/>
              <a:cs typeface="Lato"/>
              <a:sym typeface="Lato"/>
            </a:endParaRPr>
          </a:p>
          <a:p>
            <a:pPr marL="457200" lvl="0" indent="-323850" algn="l" rtl="0">
              <a:spcBef>
                <a:spcPts val="1000"/>
              </a:spcBef>
              <a:spcAft>
                <a:spcPts val="0"/>
              </a:spcAft>
              <a:buClr>
                <a:schemeClr val="dk1"/>
              </a:buClr>
              <a:buSzPts val="1500"/>
              <a:buFont typeface="Lato Light"/>
              <a:buChar char="●"/>
            </a:pPr>
            <a:r>
              <a:rPr lang="en" sz="1500" dirty="0">
                <a:solidFill>
                  <a:schemeClr val="dk1"/>
                </a:solidFill>
                <a:latin typeface="Lato Light"/>
                <a:ea typeface="Lato Light"/>
                <a:cs typeface="Lato Light"/>
                <a:sym typeface="Lato Light"/>
              </a:rPr>
              <a:t>7 peer-reviewed publications, 4 as first-author</a:t>
            </a:r>
            <a:endParaRPr sz="1500" dirty="0">
              <a:solidFill>
                <a:schemeClr val="dk1"/>
              </a:solidFill>
              <a:latin typeface="Lato Light"/>
              <a:ea typeface="Lato Light"/>
              <a:cs typeface="Lato Light"/>
              <a:sym typeface="Lato Light"/>
            </a:endParaRPr>
          </a:p>
          <a:p>
            <a:pPr marL="457200" lvl="0" indent="-323850" algn="l" rtl="0">
              <a:lnSpc>
                <a:spcPct val="100000"/>
              </a:lnSpc>
              <a:spcBef>
                <a:spcPts val="1000"/>
              </a:spcBef>
              <a:spcAft>
                <a:spcPts val="0"/>
              </a:spcAft>
              <a:buClr>
                <a:schemeClr val="dk1"/>
              </a:buClr>
              <a:buSzPts val="1500"/>
              <a:buFont typeface="Lato Light"/>
              <a:buChar char="●"/>
            </a:pPr>
            <a:r>
              <a:rPr lang="en" sz="1500" dirty="0">
                <a:solidFill>
                  <a:schemeClr val="dk1"/>
                </a:solidFill>
                <a:latin typeface="Lato Light"/>
                <a:ea typeface="Lato Light"/>
                <a:cs typeface="Lato Light"/>
                <a:sym typeface="Lato Light"/>
              </a:rPr>
              <a:t>2018 Selected as a </a:t>
            </a:r>
            <a:r>
              <a:rPr lang="en" sz="1500" u="sng" dirty="0">
                <a:solidFill>
                  <a:srgbClr val="0000FF"/>
                </a:solidFill>
                <a:latin typeface="Lato Light"/>
                <a:ea typeface="Lato Light"/>
                <a:cs typeface="Lato Light"/>
                <a:sym typeface="Lato Light"/>
                <a:hlinkClick r:id="rId5"/>
              </a:rPr>
              <a:t>New Leader in Space Science</a:t>
            </a:r>
            <a:r>
              <a:rPr lang="en" sz="1500" dirty="0">
                <a:solidFill>
                  <a:srgbClr val="0000FF"/>
                </a:solidFill>
                <a:latin typeface="Lato Light"/>
                <a:ea typeface="Lato Light"/>
                <a:cs typeface="Lato Light"/>
                <a:sym typeface="Lato Light"/>
              </a:rPr>
              <a:t> </a:t>
            </a:r>
            <a:r>
              <a:rPr lang="en" sz="1500" dirty="0">
                <a:solidFill>
                  <a:schemeClr val="dk1"/>
                </a:solidFill>
                <a:latin typeface="Lato Light"/>
                <a:ea typeface="Lato Light"/>
                <a:cs typeface="Lato Light"/>
                <a:sym typeface="Lato Light"/>
              </a:rPr>
              <a:t>by the National Academy of Sciences </a:t>
            </a:r>
            <a:endParaRPr sz="1500" dirty="0">
              <a:solidFill>
                <a:schemeClr val="dk1"/>
              </a:solidFill>
              <a:latin typeface="Lato Light"/>
              <a:ea typeface="Lato Light"/>
              <a:cs typeface="Lato Light"/>
              <a:sym typeface="Lato Light"/>
            </a:endParaRPr>
          </a:p>
          <a:p>
            <a:pPr marL="457200" lvl="0" indent="-323850" algn="l" rtl="0">
              <a:lnSpc>
                <a:spcPct val="100000"/>
              </a:lnSpc>
              <a:spcBef>
                <a:spcPts val="1000"/>
              </a:spcBef>
              <a:spcAft>
                <a:spcPts val="0"/>
              </a:spcAft>
              <a:buClr>
                <a:schemeClr val="dk1"/>
              </a:buClr>
              <a:buSzPts val="1500"/>
              <a:buFont typeface="Lato Light"/>
              <a:buChar char="●"/>
            </a:pPr>
            <a:r>
              <a:rPr lang="en" sz="1500" dirty="0">
                <a:solidFill>
                  <a:schemeClr val="dk1"/>
                </a:solidFill>
                <a:latin typeface="Lato Light"/>
                <a:ea typeface="Lato Light"/>
                <a:cs typeface="Lato Light"/>
                <a:sym typeface="Lato Light"/>
              </a:rPr>
              <a:t>2018 Research spotlight article in </a:t>
            </a:r>
            <a:r>
              <a:rPr lang="en" sz="1500" dirty="0" err="1">
                <a:solidFill>
                  <a:schemeClr val="dk1"/>
                </a:solidFill>
                <a:latin typeface="Lato Light"/>
                <a:ea typeface="Lato Light"/>
                <a:cs typeface="Lato Light"/>
                <a:sym typeface="Lato Light"/>
              </a:rPr>
              <a:t>Eos.org</a:t>
            </a:r>
            <a:r>
              <a:rPr lang="en" sz="1500" dirty="0">
                <a:solidFill>
                  <a:schemeClr val="dk1"/>
                </a:solidFill>
                <a:latin typeface="Lato Light"/>
                <a:ea typeface="Lato Light"/>
                <a:cs typeface="Lato Light"/>
                <a:sym typeface="Lato Light"/>
              </a:rPr>
              <a:t> “</a:t>
            </a:r>
            <a:r>
              <a:rPr lang="en" sz="1500" i="1" u="sng" dirty="0">
                <a:solidFill>
                  <a:srgbClr val="0000FF"/>
                </a:solidFill>
                <a:latin typeface="Lato Light"/>
                <a:ea typeface="Lato Light"/>
                <a:cs typeface="Lato Light"/>
                <a:sym typeface="Lato Light"/>
                <a:hlinkClick r:id="rId6"/>
              </a:rPr>
              <a:t>Tracing Electric Currents That Flow Along Earth’s Magnetic Field</a:t>
            </a:r>
            <a:r>
              <a:rPr lang="en" sz="1500" dirty="0">
                <a:solidFill>
                  <a:schemeClr val="dk1"/>
                </a:solidFill>
                <a:latin typeface="Lato Light"/>
                <a:ea typeface="Lato Light"/>
                <a:cs typeface="Lato Light"/>
                <a:sym typeface="Lato Light"/>
              </a:rPr>
              <a:t>”</a:t>
            </a:r>
            <a:endParaRPr sz="1500" dirty="0">
              <a:solidFill>
                <a:schemeClr val="dk1"/>
              </a:solidFill>
              <a:latin typeface="Lato Light"/>
              <a:ea typeface="Lato Light"/>
              <a:cs typeface="Lato Light"/>
              <a:sym typeface="Lato Light"/>
            </a:endParaRPr>
          </a:p>
          <a:p>
            <a:pPr marL="457200" lvl="0" indent="-323850" algn="l" rtl="0">
              <a:lnSpc>
                <a:spcPct val="100000"/>
              </a:lnSpc>
              <a:spcBef>
                <a:spcPts val="1000"/>
              </a:spcBef>
              <a:spcAft>
                <a:spcPts val="0"/>
              </a:spcAft>
              <a:buClr>
                <a:srgbClr val="222222"/>
              </a:buClr>
              <a:buSzPts val="1500"/>
              <a:buFont typeface="Lato Light"/>
              <a:buChar char="●"/>
            </a:pPr>
            <a:r>
              <a:rPr lang="en" sz="1500" dirty="0">
                <a:solidFill>
                  <a:srgbClr val="222222"/>
                </a:solidFill>
                <a:latin typeface="Lato Light"/>
                <a:ea typeface="Lato Light"/>
                <a:cs typeface="Lato Light"/>
                <a:sym typeface="Lato Light"/>
              </a:rPr>
              <a:t>Interviewed regarding space weather on the </a:t>
            </a:r>
            <a:r>
              <a:rPr lang="en" sz="1500" u="sng" dirty="0">
                <a:solidFill>
                  <a:srgbClr val="0000FF"/>
                </a:solidFill>
                <a:latin typeface="Lato Light"/>
                <a:ea typeface="Lato Light"/>
                <a:cs typeface="Lato Light"/>
                <a:sym typeface="Lato Light"/>
                <a:hlinkClick r:id="rId7"/>
              </a:rPr>
              <a:t>NASA in Silicon Valley Podcast</a:t>
            </a:r>
            <a:endParaRPr dirty="0"/>
          </a:p>
          <a:p>
            <a:pPr marL="457200" lvl="0" indent="-323850" algn="l" rtl="0">
              <a:lnSpc>
                <a:spcPct val="100000"/>
              </a:lnSpc>
              <a:spcBef>
                <a:spcPts val="1000"/>
              </a:spcBef>
              <a:spcAft>
                <a:spcPts val="0"/>
              </a:spcAft>
              <a:buClr>
                <a:srgbClr val="222222"/>
              </a:buClr>
              <a:buSzPts val="1500"/>
              <a:buFont typeface="Lato Light"/>
              <a:buChar char="●"/>
            </a:pPr>
            <a:r>
              <a:rPr lang="en" sz="1500" dirty="0">
                <a:solidFill>
                  <a:srgbClr val="222222"/>
                </a:solidFill>
                <a:latin typeface="Lato Light"/>
                <a:ea typeface="Lato Light"/>
                <a:cs typeface="Lato Light"/>
                <a:sym typeface="Lato Light"/>
              </a:rPr>
              <a:t>Invited member of the first Heliophysics-focused National Science Foundation </a:t>
            </a:r>
            <a:r>
              <a:rPr lang="en" sz="1500" dirty="0" err="1">
                <a:solidFill>
                  <a:srgbClr val="222222"/>
                </a:solidFill>
                <a:latin typeface="Lato Light"/>
                <a:ea typeface="Lato Light"/>
                <a:cs typeface="Lato Light"/>
                <a:sym typeface="Lato Light"/>
              </a:rPr>
              <a:t>EarthCube</a:t>
            </a:r>
            <a:r>
              <a:rPr lang="en" sz="1500" dirty="0">
                <a:solidFill>
                  <a:srgbClr val="222222"/>
                </a:solidFill>
                <a:latin typeface="Lato Light"/>
                <a:ea typeface="Lato Light"/>
                <a:cs typeface="Lato Light"/>
                <a:sym typeface="Lato Light"/>
              </a:rPr>
              <a:t> Research Coordination Network</a:t>
            </a:r>
            <a:endParaRPr sz="1500" u="sng" dirty="0">
              <a:solidFill>
                <a:srgbClr val="0000FF"/>
              </a:solidFill>
              <a:latin typeface="Lato Light"/>
              <a:ea typeface="Lato Light"/>
              <a:cs typeface="Lato Light"/>
              <a:sym typeface="Lato Light"/>
              <a:hlinkClick r:id="rId8"/>
            </a:endParaRPr>
          </a:p>
          <a:p>
            <a:pPr marL="457200" lvl="0" indent="0" algn="l" rtl="0">
              <a:lnSpc>
                <a:spcPct val="115000"/>
              </a:lnSpc>
              <a:spcBef>
                <a:spcPts val="0"/>
              </a:spcBef>
              <a:spcAft>
                <a:spcPts val="0"/>
              </a:spcAft>
              <a:buNone/>
            </a:pPr>
            <a:endParaRPr sz="1500" dirty="0">
              <a:latin typeface="Lato Light"/>
              <a:ea typeface="Lato Light"/>
              <a:cs typeface="Lato Light"/>
              <a:sym typeface="Lato Light"/>
            </a:endParaRPr>
          </a:p>
          <a:p>
            <a:pPr marL="457200" lvl="0" indent="0" algn="l" rtl="0">
              <a:spcBef>
                <a:spcPts val="0"/>
              </a:spcBef>
              <a:spcAft>
                <a:spcPts val="0"/>
              </a:spcAft>
              <a:buNone/>
            </a:pPr>
            <a:endParaRPr sz="1500" dirty="0">
              <a:solidFill>
                <a:schemeClr val="dk1"/>
              </a:solidFill>
              <a:latin typeface="Lato Light"/>
              <a:ea typeface="Lato Light"/>
              <a:cs typeface="Lato Light"/>
              <a:sym typeface="Lato Light"/>
            </a:endParaRPr>
          </a:p>
          <a:p>
            <a:pPr marL="0" lvl="0" indent="0" algn="l" rtl="0">
              <a:spcBef>
                <a:spcPts val="0"/>
              </a:spcBef>
              <a:spcAft>
                <a:spcPts val="0"/>
              </a:spcAft>
              <a:buNone/>
            </a:pPr>
            <a:r>
              <a:rPr lang="en" sz="1500" dirty="0"/>
              <a:t> </a:t>
            </a:r>
            <a:endParaRPr sz="1500" dirty="0"/>
          </a:p>
        </p:txBody>
      </p:sp>
      <p:sp>
        <p:nvSpPr>
          <p:cNvPr id="285" name="Google Shape;285;p30"/>
          <p:cNvSpPr txBox="1"/>
          <p:nvPr/>
        </p:nvSpPr>
        <p:spPr>
          <a:xfrm>
            <a:off x="144150" y="525700"/>
            <a:ext cx="8869200" cy="37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i="1" dirty="0">
                <a:latin typeface="Lato"/>
                <a:ea typeface="Lato"/>
                <a:cs typeface="Lato"/>
                <a:sym typeface="Lato"/>
              </a:rPr>
              <a:t>“Using GNSS data to investigate multi-scale features of field-aligned currents at high-latitudes”</a:t>
            </a:r>
            <a:endParaRPr sz="1700" b="1" i="1" dirty="0">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1"/>
          <p:cNvSpPr/>
          <p:nvPr/>
        </p:nvSpPr>
        <p:spPr>
          <a:xfrm>
            <a:off x="0" y="50"/>
            <a:ext cx="9144000" cy="5558700"/>
          </a:xfrm>
          <a:prstGeom prst="rect">
            <a:avLst/>
          </a:prstGeom>
          <a:gradFill>
            <a:gsLst>
              <a:gs pos="0">
                <a:srgbClr val="DFE9FB"/>
              </a:gs>
              <a:gs pos="100000">
                <a:srgbClr val="6E9BE7"/>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31"/>
          <p:cNvSpPr/>
          <p:nvPr/>
        </p:nvSpPr>
        <p:spPr>
          <a:xfrm>
            <a:off x="0" y="5558750"/>
            <a:ext cx="9150300" cy="156300"/>
          </a:xfrm>
          <a:prstGeom prst="rect">
            <a:avLst/>
          </a:prstGeom>
          <a:gradFill>
            <a:gsLst>
              <a:gs pos="0">
                <a:srgbClr val="6ACDED"/>
              </a:gs>
              <a:gs pos="100000">
                <a:srgbClr val="16407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31"/>
          <p:cNvSpPr/>
          <p:nvPr/>
        </p:nvSpPr>
        <p:spPr>
          <a:xfrm>
            <a:off x="304875" y="3777475"/>
            <a:ext cx="4218300" cy="523800"/>
          </a:xfrm>
          <a:prstGeom prst="roundRect">
            <a:avLst>
              <a:gd name="adj" fmla="val 16667"/>
            </a:avLst>
          </a:prstGeom>
          <a:solidFill>
            <a:srgbClr val="3C78D8"/>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3" name="Google Shape;293;p31"/>
          <p:cNvPicPr preferRelativeResize="0"/>
          <p:nvPr/>
        </p:nvPicPr>
        <p:blipFill rotWithShape="1">
          <a:blip r:embed="rId3">
            <a:alphaModFix/>
          </a:blip>
          <a:srcRect l="2321" r="50882"/>
          <a:stretch/>
        </p:blipFill>
        <p:spPr>
          <a:xfrm>
            <a:off x="4663600" y="207600"/>
            <a:ext cx="4279200" cy="5143500"/>
          </a:xfrm>
          <a:prstGeom prst="rect">
            <a:avLst/>
          </a:prstGeom>
          <a:noFill/>
          <a:ln>
            <a:noFill/>
          </a:ln>
        </p:spPr>
      </p:pic>
      <p:sp>
        <p:nvSpPr>
          <p:cNvPr id="294" name="Google Shape;294;p31"/>
          <p:cNvSpPr txBox="1"/>
          <p:nvPr/>
        </p:nvSpPr>
        <p:spPr>
          <a:xfrm>
            <a:off x="304875" y="269890"/>
            <a:ext cx="3637538" cy="16647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sz="1600" dirty="0">
                <a:solidFill>
                  <a:schemeClr val="tx1"/>
                </a:solidFill>
                <a:latin typeface="Lato Light"/>
                <a:ea typeface="Lato Light"/>
                <a:cs typeface="Lato Light"/>
                <a:sym typeface="Lato Light"/>
              </a:rPr>
              <a:t>Bringing many research disciplines and applications communities together to deepen the understanding of the system of systems created by the Sun-Earth connection</a:t>
            </a:r>
            <a:endParaRPr sz="1400" b="0" i="1" u="none" strike="noStrike" cap="none" dirty="0">
              <a:solidFill>
                <a:schemeClr val="tx1"/>
              </a:solidFill>
              <a:latin typeface="Lato"/>
              <a:ea typeface="Lato"/>
              <a:cs typeface="Lato"/>
              <a:sym typeface="Lato"/>
            </a:endParaRPr>
          </a:p>
        </p:txBody>
      </p:sp>
      <p:sp>
        <p:nvSpPr>
          <p:cNvPr id="295" name="Google Shape;295;p31"/>
          <p:cNvSpPr txBox="1"/>
          <p:nvPr/>
        </p:nvSpPr>
        <p:spPr>
          <a:xfrm>
            <a:off x="504900" y="3777475"/>
            <a:ext cx="6229200" cy="523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200"/>
              <a:buFont typeface="Arial"/>
              <a:buNone/>
            </a:pPr>
            <a:r>
              <a:rPr lang="en" sz="2200">
                <a:solidFill>
                  <a:srgbClr val="FFFFFF"/>
                </a:solidFill>
                <a:latin typeface="Lato Light"/>
                <a:ea typeface="Lato Light"/>
                <a:cs typeface="Lato Light"/>
                <a:sym typeface="Lato Light"/>
              </a:rPr>
              <a:t>LWS INSTITUTES</a:t>
            </a:r>
            <a:endParaRPr sz="2200" b="0" i="0" u="none" strike="noStrike" cap="none">
              <a:solidFill>
                <a:srgbClr val="FFFFFF"/>
              </a:solidFill>
              <a:latin typeface="Lato Light"/>
              <a:ea typeface="Lato Light"/>
              <a:cs typeface="Lato Light"/>
              <a:sym typeface="Lato Ligh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2"/>
          <p:cNvSpPr txBox="1"/>
          <p:nvPr/>
        </p:nvSpPr>
        <p:spPr>
          <a:xfrm>
            <a:off x="0" y="256075"/>
            <a:ext cx="9144000" cy="28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b="0" i="0" u="none" strike="noStrike" cap="none">
                <a:solidFill>
                  <a:srgbClr val="46B2D7"/>
                </a:solidFill>
                <a:latin typeface="Lato Black"/>
                <a:ea typeface="Lato Black"/>
                <a:cs typeface="Lato Black"/>
                <a:sym typeface="Lato Black"/>
              </a:rPr>
              <a:t>-  </a:t>
            </a:r>
            <a:r>
              <a:rPr lang="en" sz="1800">
                <a:solidFill>
                  <a:srgbClr val="46B2D7"/>
                </a:solidFill>
                <a:latin typeface="Lato Black"/>
                <a:ea typeface="Lato Black"/>
                <a:cs typeface="Lato Black"/>
                <a:sym typeface="Lato Black"/>
              </a:rPr>
              <a:t>LWS Institute Topics</a:t>
            </a:r>
            <a:r>
              <a:rPr lang="en" sz="1800" b="0" i="0" u="none" strike="noStrike" cap="none">
                <a:solidFill>
                  <a:srgbClr val="46B2D7"/>
                </a:solidFill>
                <a:latin typeface="Lato Black"/>
                <a:ea typeface="Lato Black"/>
                <a:cs typeface="Lato Black"/>
                <a:sym typeface="Lato Black"/>
              </a:rPr>
              <a:t>-</a:t>
            </a:r>
            <a:br>
              <a:rPr lang="en" sz="900" b="0" i="0" u="none" strike="noStrike" cap="none">
                <a:solidFill>
                  <a:srgbClr val="46B2D7"/>
                </a:solidFill>
                <a:latin typeface="Lato Black"/>
                <a:ea typeface="Lato Black"/>
                <a:cs typeface="Lato Black"/>
                <a:sym typeface="Lato Black"/>
              </a:rPr>
            </a:br>
            <a:endParaRPr sz="900" b="0" i="0" u="none" strike="noStrike" cap="none">
              <a:solidFill>
                <a:srgbClr val="46B2D7"/>
              </a:solidFill>
              <a:latin typeface="Lato Black"/>
              <a:ea typeface="Lato Black"/>
              <a:cs typeface="Lato Black"/>
              <a:sym typeface="Lato Black"/>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46B2D7"/>
              </a:solidFill>
              <a:latin typeface="Lato Black"/>
              <a:ea typeface="Lato Black"/>
              <a:cs typeface="Lato Black"/>
              <a:sym typeface="Lato Black"/>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46B2D7"/>
              </a:solidFill>
              <a:latin typeface="Lato Black"/>
              <a:ea typeface="Lato Black"/>
              <a:cs typeface="Lato Black"/>
              <a:sym typeface="Lato Black"/>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1B7FBB"/>
              </a:solidFill>
              <a:latin typeface="Lato Black"/>
              <a:ea typeface="Lato Black"/>
              <a:cs typeface="Lato Black"/>
              <a:sym typeface="Lato Black"/>
            </a:endParaRPr>
          </a:p>
        </p:txBody>
      </p:sp>
      <p:sp>
        <p:nvSpPr>
          <p:cNvPr id="301" name="Google Shape;301;p32"/>
          <p:cNvSpPr/>
          <p:nvPr/>
        </p:nvSpPr>
        <p:spPr>
          <a:xfrm>
            <a:off x="75" y="905250"/>
            <a:ext cx="9144000" cy="4653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32"/>
          <p:cNvSpPr/>
          <p:nvPr/>
        </p:nvSpPr>
        <p:spPr>
          <a:xfrm>
            <a:off x="1822700" y="2598475"/>
            <a:ext cx="6522600" cy="1376100"/>
          </a:xfrm>
          <a:prstGeom prst="rect">
            <a:avLst/>
          </a:prstGeom>
          <a:solidFill>
            <a:srgbClr val="46B2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32"/>
          <p:cNvSpPr/>
          <p:nvPr/>
        </p:nvSpPr>
        <p:spPr>
          <a:xfrm>
            <a:off x="-29900" y="5558750"/>
            <a:ext cx="9180300" cy="156300"/>
          </a:xfrm>
          <a:prstGeom prst="rect">
            <a:avLst/>
          </a:prstGeom>
          <a:gradFill>
            <a:gsLst>
              <a:gs pos="0">
                <a:srgbClr val="6ACDED"/>
              </a:gs>
              <a:gs pos="100000">
                <a:srgbClr val="16407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32"/>
          <p:cNvSpPr/>
          <p:nvPr/>
        </p:nvSpPr>
        <p:spPr>
          <a:xfrm rot="-5400000">
            <a:off x="1019550" y="2461250"/>
            <a:ext cx="1376175" cy="1650525"/>
          </a:xfrm>
          <a:prstGeom prst="flowChartOffpageConnector">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2"/>
          <p:cNvSpPr/>
          <p:nvPr/>
        </p:nvSpPr>
        <p:spPr>
          <a:xfrm>
            <a:off x="1837850" y="1150500"/>
            <a:ext cx="6522600" cy="1385400"/>
          </a:xfrm>
          <a:prstGeom prst="rect">
            <a:avLst/>
          </a:prstGeom>
          <a:solidFill>
            <a:srgbClr val="D26A2F">
              <a:alpha val="760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32"/>
          <p:cNvSpPr/>
          <p:nvPr/>
        </p:nvSpPr>
        <p:spPr>
          <a:xfrm rot="-5400000">
            <a:off x="1010413" y="1022588"/>
            <a:ext cx="1394450" cy="1650525"/>
          </a:xfrm>
          <a:prstGeom prst="flowChartOffpageConnector">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latin typeface="Lato"/>
              <a:ea typeface="Lato"/>
              <a:cs typeface="Lato"/>
              <a:sym typeface="Lato"/>
            </a:endParaRPr>
          </a:p>
        </p:txBody>
      </p:sp>
      <p:sp>
        <p:nvSpPr>
          <p:cNvPr id="307" name="Google Shape;307;p32"/>
          <p:cNvSpPr/>
          <p:nvPr/>
        </p:nvSpPr>
        <p:spPr>
          <a:xfrm>
            <a:off x="1822700" y="4037125"/>
            <a:ext cx="6522600" cy="1376100"/>
          </a:xfrm>
          <a:prstGeom prst="rect">
            <a:avLst/>
          </a:prstGeom>
          <a:solidFill>
            <a:srgbClr val="EBC959">
              <a:alpha val="572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32"/>
          <p:cNvSpPr/>
          <p:nvPr/>
        </p:nvSpPr>
        <p:spPr>
          <a:xfrm rot="-5400000">
            <a:off x="1019550" y="3899950"/>
            <a:ext cx="1376175" cy="1650525"/>
          </a:xfrm>
          <a:prstGeom prst="flowChartOffpageConnector">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2"/>
          <p:cNvSpPr txBox="1"/>
          <p:nvPr/>
        </p:nvSpPr>
        <p:spPr>
          <a:xfrm>
            <a:off x="975125" y="1515150"/>
            <a:ext cx="1356600" cy="66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FFFFFF"/>
                </a:solidFill>
                <a:latin typeface="Lato"/>
                <a:ea typeface="Lato"/>
                <a:cs typeface="Lato"/>
                <a:sym typeface="Lato"/>
              </a:rPr>
              <a:t>2015 </a:t>
            </a:r>
            <a:endParaRPr sz="1600">
              <a:solidFill>
                <a:srgbClr val="FFFFFF"/>
              </a:solidFill>
              <a:latin typeface="Lato"/>
              <a:ea typeface="Lato"/>
              <a:cs typeface="Lato"/>
              <a:sym typeface="Lato"/>
            </a:endParaRPr>
          </a:p>
          <a:p>
            <a:pPr marL="0" lvl="0" indent="0" algn="l" rtl="0">
              <a:spcBef>
                <a:spcPts val="0"/>
              </a:spcBef>
              <a:spcAft>
                <a:spcPts val="0"/>
              </a:spcAft>
              <a:buNone/>
            </a:pPr>
            <a:r>
              <a:rPr lang="en" sz="1600">
                <a:solidFill>
                  <a:srgbClr val="FFFFFF"/>
                </a:solidFill>
                <a:latin typeface="Lato"/>
                <a:ea typeface="Lato"/>
                <a:cs typeface="Lato"/>
                <a:sym typeface="Lato"/>
              </a:rPr>
              <a:t>Topic Area</a:t>
            </a:r>
            <a:endParaRPr sz="1600">
              <a:solidFill>
                <a:srgbClr val="FFFFFF"/>
              </a:solidFill>
              <a:latin typeface="Lato"/>
              <a:ea typeface="Lato"/>
              <a:cs typeface="Lato"/>
              <a:sym typeface="Lato"/>
            </a:endParaRPr>
          </a:p>
        </p:txBody>
      </p:sp>
      <p:sp>
        <p:nvSpPr>
          <p:cNvPr id="310" name="Google Shape;310;p32"/>
          <p:cNvSpPr txBox="1"/>
          <p:nvPr/>
        </p:nvSpPr>
        <p:spPr>
          <a:xfrm>
            <a:off x="1000550" y="2984700"/>
            <a:ext cx="1356600" cy="61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FFFFFF"/>
                </a:solidFill>
                <a:latin typeface="Lato"/>
                <a:ea typeface="Lato"/>
                <a:cs typeface="Lato"/>
                <a:sym typeface="Lato"/>
              </a:rPr>
              <a:t>2016 </a:t>
            </a:r>
            <a:endParaRPr sz="1600">
              <a:solidFill>
                <a:srgbClr val="FFFFFF"/>
              </a:solidFill>
              <a:latin typeface="Lato"/>
              <a:ea typeface="Lato"/>
              <a:cs typeface="Lato"/>
              <a:sym typeface="Lato"/>
            </a:endParaRPr>
          </a:p>
          <a:p>
            <a:pPr marL="0" lvl="0" indent="0" algn="l" rtl="0">
              <a:spcBef>
                <a:spcPts val="0"/>
              </a:spcBef>
              <a:spcAft>
                <a:spcPts val="0"/>
              </a:spcAft>
              <a:buNone/>
            </a:pPr>
            <a:r>
              <a:rPr lang="en" sz="1600">
                <a:solidFill>
                  <a:srgbClr val="FFFFFF"/>
                </a:solidFill>
                <a:latin typeface="Lato"/>
                <a:ea typeface="Lato"/>
                <a:cs typeface="Lato"/>
                <a:sym typeface="Lato"/>
              </a:rPr>
              <a:t>Topic Areas</a:t>
            </a:r>
            <a:endParaRPr sz="1600">
              <a:solidFill>
                <a:srgbClr val="FFFFFF"/>
              </a:solidFill>
              <a:latin typeface="Lato"/>
              <a:ea typeface="Lato"/>
              <a:cs typeface="Lato"/>
              <a:sym typeface="Lato"/>
            </a:endParaRPr>
          </a:p>
        </p:txBody>
      </p:sp>
      <p:sp>
        <p:nvSpPr>
          <p:cNvPr id="311" name="Google Shape;311;p32"/>
          <p:cNvSpPr txBox="1"/>
          <p:nvPr/>
        </p:nvSpPr>
        <p:spPr>
          <a:xfrm>
            <a:off x="1017425" y="4433975"/>
            <a:ext cx="1356600" cy="66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FFFFFF"/>
                </a:solidFill>
                <a:latin typeface="Lato"/>
                <a:ea typeface="Lato"/>
                <a:cs typeface="Lato"/>
                <a:sym typeface="Lato"/>
              </a:rPr>
              <a:t>2017 - 2018 </a:t>
            </a:r>
            <a:endParaRPr sz="1600">
              <a:solidFill>
                <a:srgbClr val="FFFFFF"/>
              </a:solidFill>
              <a:latin typeface="Lato"/>
              <a:ea typeface="Lato"/>
              <a:cs typeface="Lato"/>
              <a:sym typeface="Lato"/>
            </a:endParaRPr>
          </a:p>
          <a:p>
            <a:pPr marL="0" lvl="0" indent="0" algn="l" rtl="0">
              <a:spcBef>
                <a:spcPts val="0"/>
              </a:spcBef>
              <a:spcAft>
                <a:spcPts val="0"/>
              </a:spcAft>
              <a:buNone/>
            </a:pPr>
            <a:r>
              <a:rPr lang="en" sz="1600">
                <a:solidFill>
                  <a:srgbClr val="FFFFFF"/>
                </a:solidFill>
                <a:latin typeface="Lato"/>
                <a:ea typeface="Lato"/>
                <a:cs typeface="Lato"/>
                <a:sym typeface="Lato"/>
              </a:rPr>
              <a:t>Topic Areas</a:t>
            </a:r>
            <a:endParaRPr sz="1600">
              <a:solidFill>
                <a:srgbClr val="FFFFFF"/>
              </a:solidFill>
              <a:latin typeface="Lato"/>
              <a:ea typeface="Lato"/>
              <a:cs typeface="Lato"/>
              <a:sym typeface="Lato"/>
            </a:endParaRPr>
          </a:p>
        </p:txBody>
      </p:sp>
      <p:sp>
        <p:nvSpPr>
          <p:cNvPr id="312" name="Google Shape;312;p32"/>
          <p:cNvSpPr txBox="1"/>
          <p:nvPr/>
        </p:nvSpPr>
        <p:spPr>
          <a:xfrm>
            <a:off x="2713350" y="1326000"/>
            <a:ext cx="5452200" cy="1034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600">
                <a:solidFill>
                  <a:schemeClr val="dk1"/>
                </a:solidFill>
                <a:latin typeface="Lato"/>
                <a:ea typeface="Lato"/>
                <a:cs typeface="Lato"/>
                <a:sym typeface="Lato"/>
              </a:rPr>
              <a:t>Principles in relation to the effects of geomagnetically induced currents (GICs) during CME-driven geomagnetic disturbances (GMDs)</a:t>
            </a:r>
            <a:endParaRPr sz="1600">
              <a:solidFill>
                <a:schemeClr val="dk1"/>
              </a:solidFill>
              <a:latin typeface="Lato"/>
              <a:ea typeface="Lato"/>
              <a:cs typeface="Lato"/>
              <a:sym typeface="Lato"/>
            </a:endParaRPr>
          </a:p>
          <a:p>
            <a:pPr marL="0" lvl="0" indent="0" algn="l" rtl="0">
              <a:spcBef>
                <a:spcPts val="0"/>
              </a:spcBef>
              <a:spcAft>
                <a:spcPts val="0"/>
              </a:spcAft>
              <a:buNone/>
            </a:pPr>
            <a:endParaRPr/>
          </a:p>
        </p:txBody>
      </p:sp>
      <p:sp>
        <p:nvSpPr>
          <p:cNvPr id="313" name="Google Shape;313;p32"/>
          <p:cNvSpPr txBox="1"/>
          <p:nvPr/>
        </p:nvSpPr>
        <p:spPr>
          <a:xfrm>
            <a:off x="2607250" y="2644488"/>
            <a:ext cx="5630400" cy="117510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Clr>
                <a:schemeClr val="dk1"/>
              </a:buClr>
              <a:buSzPts val="1600"/>
              <a:buFont typeface="Lato"/>
              <a:buChar char="●"/>
            </a:pPr>
            <a:r>
              <a:rPr lang="en" sz="1600">
                <a:solidFill>
                  <a:schemeClr val="dk1"/>
                </a:solidFill>
                <a:latin typeface="Lato"/>
                <a:ea typeface="Lato"/>
                <a:cs typeface="Lato"/>
                <a:sym typeface="Lato"/>
              </a:rPr>
              <a:t>Nowcasts of radiation storms (proton events) at energy levels that could create a radiation hazard for aircrew and passengers</a:t>
            </a:r>
            <a:endParaRPr sz="1600">
              <a:solidFill>
                <a:schemeClr val="dk1"/>
              </a:solidFill>
              <a:latin typeface="Lato"/>
              <a:ea typeface="Lato"/>
              <a:cs typeface="Lato"/>
              <a:sym typeface="Lato"/>
            </a:endParaRPr>
          </a:p>
          <a:p>
            <a:pPr marL="457200" lvl="0" indent="-330200" algn="l" rtl="0">
              <a:lnSpc>
                <a:spcPct val="115000"/>
              </a:lnSpc>
              <a:spcBef>
                <a:spcPts val="1000"/>
              </a:spcBef>
              <a:spcAft>
                <a:spcPts val="0"/>
              </a:spcAft>
              <a:buClr>
                <a:schemeClr val="dk1"/>
              </a:buClr>
              <a:buSzPts val="1600"/>
              <a:buFont typeface="Lato"/>
              <a:buChar char="●"/>
            </a:pPr>
            <a:r>
              <a:rPr lang="en" sz="1600">
                <a:solidFill>
                  <a:schemeClr val="dk1"/>
                </a:solidFill>
                <a:latin typeface="Lato"/>
                <a:ea typeface="Lato"/>
                <a:cs typeface="Lato"/>
                <a:sym typeface="Lato"/>
              </a:rPr>
              <a:t>Nowcasts of atmospheric drag for LEO spacecraft</a:t>
            </a:r>
            <a:endParaRPr sz="1600">
              <a:solidFill>
                <a:schemeClr val="dk1"/>
              </a:solidFill>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314" name="Google Shape;314;p32"/>
          <p:cNvSpPr txBox="1"/>
          <p:nvPr/>
        </p:nvSpPr>
        <p:spPr>
          <a:xfrm>
            <a:off x="2611600" y="4248100"/>
            <a:ext cx="5621700" cy="11277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chemeClr val="dk1"/>
              </a:buClr>
              <a:buSzPts val="1600"/>
              <a:buFont typeface="Lato"/>
              <a:buChar char="●"/>
            </a:pPr>
            <a:r>
              <a:rPr lang="en" sz="1600">
                <a:solidFill>
                  <a:schemeClr val="dk1"/>
                </a:solidFill>
                <a:latin typeface="Lato"/>
                <a:ea typeface="Lato"/>
                <a:cs typeface="Lato"/>
                <a:sym typeface="Lato"/>
              </a:rPr>
              <a:t>TEC and ionospheric scintillation for GPS applications</a:t>
            </a:r>
            <a:endParaRPr sz="1600">
              <a:solidFill>
                <a:schemeClr val="dk1"/>
              </a:solidFill>
              <a:latin typeface="Lato"/>
              <a:ea typeface="Lato"/>
              <a:cs typeface="Lato"/>
              <a:sym typeface="Lato"/>
            </a:endParaRPr>
          </a:p>
          <a:p>
            <a:pPr marL="457200" lvl="0" indent="-330200" algn="l" rtl="0">
              <a:lnSpc>
                <a:spcPct val="115000"/>
              </a:lnSpc>
              <a:spcBef>
                <a:spcPts val="1000"/>
              </a:spcBef>
              <a:spcAft>
                <a:spcPts val="0"/>
              </a:spcAft>
              <a:buClr>
                <a:schemeClr val="dk1"/>
              </a:buClr>
              <a:buSzPts val="1600"/>
              <a:buFont typeface="Lato"/>
              <a:buChar char="●"/>
            </a:pPr>
            <a:r>
              <a:rPr lang="en" sz="1600">
                <a:solidFill>
                  <a:schemeClr val="dk1"/>
                </a:solidFill>
                <a:latin typeface="Lato"/>
                <a:ea typeface="Lato"/>
                <a:cs typeface="Lato"/>
                <a:sym typeface="Lato"/>
              </a:rPr>
              <a:t>Prediction and specification of &gt;10 MeV proton flux</a:t>
            </a:r>
            <a:endParaRPr sz="1600">
              <a:solidFill>
                <a:schemeClr val="dk1"/>
              </a:solidFill>
              <a:latin typeface="Lato"/>
              <a:ea typeface="Lato"/>
              <a:cs typeface="Lato"/>
              <a:sym typeface="Lato"/>
            </a:endParaRPr>
          </a:p>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4"/>
          <p:cNvSpPr/>
          <p:nvPr/>
        </p:nvSpPr>
        <p:spPr>
          <a:xfrm>
            <a:off x="0" y="1509649"/>
            <a:ext cx="9144000" cy="3967226"/>
          </a:xfrm>
          <a:prstGeom prst="rect">
            <a:avLst/>
          </a:prstGeom>
          <a:solidFill>
            <a:srgbClr val="555252">
              <a:alpha val="980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4"/>
          <p:cNvSpPr txBox="1"/>
          <p:nvPr/>
        </p:nvSpPr>
        <p:spPr>
          <a:xfrm>
            <a:off x="0" y="177904"/>
            <a:ext cx="9144000" cy="40607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dirty="0">
                <a:solidFill>
                  <a:srgbClr val="46B2D7"/>
                </a:solidFill>
                <a:latin typeface="Lato Black"/>
                <a:ea typeface="Lato Black"/>
                <a:cs typeface="Lato Black"/>
                <a:sym typeface="Lato Black"/>
              </a:rPr>
              <a:t>- HISTORY-</a:t>
            </a:r>
            <a:endParaRPr sz="1800" b="0" i="0" u="none" strike="noStrike" cap="none" dirty="0">
              <a:solidFill>
                <a:srgbClr val="46B2D7"/>
              </a:solidFill>
              <a:latin typeface="Lato Black"/>
              <a:ea typeface="Lato Black"/>
              <a:cs typeface="Lato Black"/>
              <a:sym typeface="Lato Black"/>
            </a:endParaRPr>
          </a:p>
        </p:txBody>
      </p:sp>
      <p:sp>
        <p:nvSpPr>
          <p:cNvPr id="77" name="Google Shape;77;p14"/>
          <p:cNvSpPr txBox="1"/>
          <p:nvPr/>
        </p:nvSpPr>
        <p:spPr>
          <a:xfrm>
            <a:off x="199425" y="559322"/>
            <a:ext cx="8725875" cy="95033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600" i="0" u="none" strike="noStrike" cap="none" dirty="0">
                <a:solidFill>
                  <a:srgbClr val="000000"/>
                </a:solidFill>
                <a:latin typeface="Lato"/>
                <a:ea typeface="Lato"/>
                <a:cs typeface="Lato"/>
                <a:sym typeface="Lato"/>
              </a:rPr>
              <a:t>NASA’s Living With a Star Program has been working with UCAR’s Cooperative Programs for the Advancement of Earth System Science </a:t>
            </a:r>
            <a:r>
              <a:rPr lang="en" sz="1600" i="0" u="none" strike="noStrike" cap="none">
                <a:solidFill>
                  <a:srgbClr val="000000"/>
                </a:solidFill>
                <a:latin typeface="Lato"/>
                <a:ea typeface="Lato"/>
                <a:cs typeface="Lato"/>
                <a:sym typeface="Lato"/>
              </a:rPr>
              <a:t>since 2006 </a:t>
            </a:r>
            <a:r>
              <a:rPr lang="en" sz="1600" i="0" u="none" strike="noStrike" cap="none" dirty="0">
                <a:solidFill>
                  <a:srgbClr val="000000"/>
                </a:solidFill>
                <a:latin typeface="Lato"/>
                <a:ea typeface="Lato"/>
                <a:cs typeface="Lato"/>
                <a:sym typeface="Lato"/>
              </a:rPr>
              <a:t>to develop a new generation of </a:t>
            </a:r>
            <a:r>
              <a:rPr lang="en" sz="1600" i="0" u="none" strike="noStrike" cap="none" dirty="0" err="1">
                <a:solidFill>
                  <a:srgbClr val="000000"/>
                </a:solidFill>
                <a:latin typeface="Lato"/>
                <a:ea typeface="Lato"/>
                <a:cs typeface="Lato"/>
                <a:sym typeface="Lato"/>
              </a:rPr>
              <a:t>heliophysicists</a:t>
            </a:r>
            <a:r>
              <a:rPr lang="en" sz="1600" i="0" u="none" strike="noStrike" cap="none" dirty="0">
                <a:solidFill>
                  <a:srgbClr val="000000"/>
                </a:solidFill>
                <a:latin typeface="Lato"/>
                <a:ea typeface="Lato"/>
                <a:cs typeface="Lato"/>
                <a:sym typeface="Lato"/>
              </a:rPr>
              <a:t> through science-based education, training,  and support for the Heliophysics community</a:t>
            </a:r>
            <a:r>
              <a:rPr lang="en" sz="1600" dirty="0">
                <a:latin typeface="Lato"/>
                <a:ea typeface="Lato"/>
                <a:cs typeface="Lato"/>
                <a:sym typeface="Lato"/>
              </a:rPr>
              <a:t>.</a:t>
            </a:r>
            <a:br>
              <a:rPr lang="en" sz="1600" b="0" i="0" u="none" strike="noStrike" cap="none" dirty="0">
                <a:solidFill>
                  <a:srgbClr val="000000"/>
                </a:solidFill>
                <a:latin typeface="Lato Light"/>
                <a:ea typeface="Lato Light"/>
                <a:cs typeface="Lato Light"/>
                <a:sym typeface="Lato Light"/>
              </a:rPr>
            </a:br>
            <a:endParaRPr sz="1600" b="0" i="0" u="none" strike="noStrike" cap="none" dirty="0">
              <a:solidFill>
                <a:srgbClr val="000000"/>
              </a:solidFill>
              <a:latin typeface="Lato Light"/>
              <a:ea typeface="Lato Light"/>
              <a:cs typeface="Lato Light"/>
              <a:sym typeface="Lato Light"/>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Lato Light"/>
              <a:ea typeface="Lato Light"/>
              <a:cs typeface="Lato Light"/>
              <a:sym typeface="Lato Light"/>
            </a:endParaRPr>
          </a:p>
        </p:txBody>
      </p:sp>
      <p:sp>
        <p:nvSpPr>
          <p:cNvPr id="78" name="Google Shape;78;p14"/>
          <p:cNvSpPr/>
          <p:nvPr/>
        </p:nvSpPr>
        <p:spPr>
          <a:xfrm>
            <a:off x="6019875" y="2186825"/>
            <a:ext cx="2914800" cy="3099550"/>
          </a:xfrm>
          <a:prstGeom prst="rect">
            <a:avLst/>
          </a:prstGeom>
          <a:solidFill>
            <a:srgbClr val="EBC959">
              <a:alpha val="5725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14"/>
          <p:cNvSpPr/>
          <p:nvPr/>
        </p:nvSpPr>
        <p:spPr>
          <a:xfrm>
            <a:off x="6019875" y="1715124"/>
            <a:ext cx="2914800" cy="546300"/>
          </a:xfrm>
          <a:prstGeom prst="rect">
            <a:avLst/>
          </a:prstGeom>
          <a:solidFill>
            <a:srgbClr val="EBC9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4"/>
          <p:cNvSpPr/>
          <p:nvPr/>
        </p:nvSpPr>
        <p:spPr>
          <a:xfrm>
            <a:off x="3109650" y="2186825"/>
            <a:ext cx="2914800" cy="3099550"/>
          </a:xfrm>
          <a:prstGeom prst="rect">
            <a:avLst/>
          </a:prstGeom>
          <a:solidFill>
            <a:srgbClr val="164071">
              <a:alpha val="3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4"/>
          <p:cNvSpPr/>
          <p:nvPr/>
        </p:nvSpPr>
        <p:spPr>
          <a:xfrm>
            <a:off x="3109650" y="1715124"/>
            <a:ext cx="2914800" cy="546300"/>
          </a:xfrm>
          <a:prstGeom prst="rect">
            <a:avLst/>
          </a:prstGeom>
          <a:solidFill>
            <a:srgbClr val="1640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4"/>
          <p:cNvSpPr txBox="1"/>
          <p:nvPr/>
        </p:nvSpPr>
        <p:spPr>
          <a:xfrm>
            <a:off x="3359100" y="1768484"/>
            <a:ext cx="2425800" cy="46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600" b="1" i="0" u="none" strike="noStrike" cap="none">
                <a:solidFill>
                  <a:srgbClr val="FFFFFF"/>
                </a:solidFill>
                <a:latin typeface="Lato"/>
                <a:ea typeface="Lato"/>
                <a:cs typeface="Lato"/>
                <a:sym typeface="Lato"/>
              </a:rPr>
              <a:t>Jack Eddy Postdoctoral Fellowships</a:t>
            </a:r>
            <a:endParaRPr sz="1600" b="1" i="0" u="none" strike="noStrike" cap="none">
              <a:solidFill>
                <a:srgbClr val="FFFFFF"/>
              </a:solidFill>
              <a:latin typeface="Lato"/>
              <a:ea typeface="Lato"/>
              <a:cs typeface="Lato"/>
              <a:sym typeface="Lato"/>
            </a:endParaRPr>
          </a:p>
        </p:txBody>
      </p:sp>
      <p:sp>
        <p:nvSpPr>
          <p:cNvPr id="83" name="Google Shape;83;p14"/>
          <p:cNvSpPr txBox="1"/>
          <p:nvPr/>
        </p:nvSpPr>
        <p:spPr>
          <a:xfrm>
            <a:off x="6293475" y="1768599"/>
            <a:ext cx="2425800" cy="46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600" b="1" i="0" u="none" strike="noStrike" cap="none">
                <a:solidFill>
                  <a:srgbClr val="FFFFFF"/>
                </a:solidFill>
                <a:latin typeface="Lato"/>
                <a:ea typeface="Lato"/>
                <a:cs typeface="Lato"/>
                <a:sym typeface="Lato"/>
              </a:rPr>
              <a:t>Living With a Star Institutes</a:t>
            </a:r>
            <a:endParaRPr sz="1600" b="1" i="0" u="none" strike="noStrike" cap="none">
              <a:solidFill>
                <a:srgbClr val="FFFFFF"/>
              </a:solidFill>
              <a:latin typeface="Lato"/>
              <a:ea typeface="Lato"/>
              <a:cs typeface="Lato"/>
              <a:sym typeface="Lato"/>
            </a:endParaRPr>
          </a:p>
        </p:txBody>
      </p:sp>
      <p:sp>
        <p:nvSpPr>
          <p:cNvPr id="84" name="Google Shape;84;p14"/>
          <p:cNvSpPr/>
          <p:nvPr/>
        </p:nvSpPr>
        <p:spPr>
          <a:xfrm>
            <a:off x="199425" y="2186825"/>
            <a:ext cx="2914800" cy="3099550"/>
          </a:xfrm>
          <a:prstGeom prst="rect">
            <a:avLst/>
          </a:prstGeom>
          <a:solidFill>
            <a:srgbClr val="D26A2F">
              <a:alpha val="7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4"/>
          <p:cNvSpPr/>
          <p:nvPr/>
        </p:nvSpPr>
        <p:spPr>
          <a:xfrm>
            <a:off x="199425" y="1708074"/>
            <a:ext cx="2914800" cy="546300"/>
          </a:xfrm>
          <a:prstGeom prst="rect">
            <a:avLst/>
          </a:prstGeom>
          <a:solidFill>
            <a:srgbClr val="D26A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4"/>
          <p:cNvSpPr txBox="1"/>
          <p:nvPr/>
        </p:nvSpPr>
        <p:spPr>
          <a:xfrm>
            <a:off x="298875" y="2239425"/>
            <a:ext cx="2677500" cy="30469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b="1" i="0" u="none" strike="noStrike" cap="none" dirty="0">
                <a:solidFill>
                  <a:schemeClr val="dk1"/>
                </a:solidFill>
                <a:latin typeface="Lato Light"/>
                <a:ea typeface="Lato Light"/>
                <a:cs typeface="Lato Light"/>
                <a:sym typeface="Lato Light"/>
              </a:rPr>
              <a:t>Purpose:  </a:t>
            </a:r>
            <a:r>
              <a:rPr lang="en" sz="1600" b="0" i="0" u="none" strike="noStrike" cap="none" dirty="0">
                <a:solidFill>
                  <a:schemeClr val="dk1"/>
                </a:solidFill>
                <a:latin typeface="Lato Light"/>
                <a:ea typeface="Lato Light"/>
                <a:cs typeface="Lato Light"/>
                <a:sym typeface="Lato Light"/>
              </a:rPr>
              <a:t>To teach the next generation of scientists about the physics of space weather events that start at the Sun and influence atmospheres, Ionospheres and the Magnetospheres throughout the solar system.</a:t>
            </a:r>
            <a:endParaRPr sz="1600" dirty="0"/>
          </a:p>
          <a:p>
            <a:pPr marL="0" marR="0" lvl="0" indent="0" algn="l" rtl="0">
              <a:lnSpc>
                <a:spcPct val="100000"/>
              </a:lnSpc>
              <a:spcBef>
                <a:spcPts val="0"/>
              </a:spcBef>
              <a:spcAft>
                <a:spcPts val="0"/>
              </a:spcAft>
              <a:buNone/>
            </a:pPr>
            <a:endParaRPr sz="800" b="0" i="0" u="none" strike="noStrike" cap="none" dirty="0">
              <a:solidFill>
                <a:schemeClr val="dk1"/>
              </a:solidFill>
              <a:latin typeface="Lato Light"/>
              <a:ea typeface="Lato Light"/>
              <a:cs typeface="Lato Light"/>
              <a:sym typeface="Lato Light"/>
            </a:endParaRPr>
          </a:p>
          <a:p>
            <a:pPr marL="285750" marR="0" lvl="0" indent="-298450" algn="l" rtl="0">
              <a:lnSpc>
                <a:spcPct val="100000"/>
              </a:lnSpc>
              <a:spcBef>
                <a:spcPts val="0"/>
              </a:spcBef>
              <a:spcAft>
                <a:spcPts val="0"/>
              </a:spcAft>
              <a:buClr>
                <a:srgbClr val="000000"/>
              </a:buClr>
              <a:buSzPts val="1600"/>
              <a:buFont typeface="Arial"/>
              <a:buChar char="•"/>
            </a:pPr>
            <a:r>
              <a:rPr lang="en" sz="1600" dirty="0">
                <a:solidFill>
                  <a:schemeClr val="dk1"/>
                </a:solidFill>
                <a:latin typeface="Lato Light"/>
                <a:ea typeface="Lato Light"/>
                <a:cs typeface="Lato Light"/>
                <a:sym typeface="Lato Light"/>
              </a:rPr>
              <a:t>383 Students to date</a:t>
            </a:r>
          </a:p>
          <a:p>
            <a:pPr marL="285750" marR="0" lvl="0" indent="-298450" algn="l" rtl="0">
              <a:lnSpc>
                <a:spcPct val="100000"/>
              </a:lnSpc>
              <a:spcBef>
                <a:spcPts val="0"/>
              </a:spcBef>
              <a:spcAft>
                <a:spcPts val="0"/>
              </a:spcAft>
              <a:buClr>
                <a:srgbClr val="000000"/>
              </a:buClr>
              <a:buSzPts val="1600"/>
              <a:buFont typeface="Arial"/>
              <a:buChar char="•"/>
            </a:pPr>
            <a:r>
              <a:rPr lang="en" sz="1600" b="0" i="0" u="none" strike="noStrike" cap="none" dirty="0">
                <a:solidFill>
                  <a:schemeClr val="dk1"/>
                </a:solidFill>
                <a:latin typeface="Lato Light"/>
                <a:ea typeface="Lato Light"/>
                <a:cs typeface="Lato Light"/>
                <a:sym typeface="Lato Light"/>
              </a:rPr>
              <a:t>First School held in 2007</a:t>
            </a:r>
            <a:endParaRPr sz="1600" b="0" i="0" u="none" strike="noStrike" cap="none" dirty="0">
              <a:solidFill>
                <a:schemeClr val="dk1"/>
              </a:solidFill>
              <a:latin typeface="Lato Light"/>
              <a:ea typeface="Lato Light"/>
              <a:cs typeface="Lato Light"/>
              <a:sym typeface="Lato Light"/>
            </a:endParaRPr>
          </a:p>
          <a:p>
            <a:pPr marL="457200" marR="0" lvl="0" indent="0" algn="l" rtl="0">
              <a:lnSpc>
                <a:spcPct val="100000"/>
              </a:lnSpc>
              <a:spcBef>
                <a:spcPts val="0"/>
              </a:spcBef>
              <a:spcAft>
                <a:spcPts val="0"/>
              </a:spcAft>
              <a:buNone/>
            </a:pPr>
            <a:endParaRPr sz="1600" dirty="0">
              <a:solidFill>
                <a:schemeClr val="dk1"/>
              </a:solidFill>
              <a:latin typeface="Lato Light"/>
              <a:ea typeface="Lato Light"/>
              <a:cs typeface="Lato Light"/>
              <a:sym typeface="Lato Light"/>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Lato Light"/>
              <a:ea typeface="Lato Light"/>
              <a:cs typeface="Lato Light"/>
              <a:sym typeface="Lato Light"/>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Lato Light"/>
              <a:ea typeface="Lato Light"/>
              <a:cs typeface="Lato Light"/>
              <a:sym typeface="Lato Light"/>
            </a:endParaRPr>
          </a:p>
        </p:txBody>
      </p:sp>
      <p:sp>
        <p:nvSpPr>
          <p:cNvPr id="87" name="Google Shape;87;p14"/>
          <p:cNvSpPr txBox="1"/>
          <p:nvPr/>
        </p:nvSpPr>
        <p:spPr>
          <a:xfrm>
            <a:off x="3228300" y="2258475"/>
            <a:ext cx="2677500" cy="263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b="1" i="0" u="none" strike="noStrike" cap="none" dirty="0">
                <a:solidFill>
                  <a:schemeClr val="dk1"/>
                </a:solidFill>
                <a:latin typeface="Lato Light"/>
                <a:ea typeface="Lato Light"/>
                <a:cs typeface="Lato Light"/>
                <a:sym typeface="Lato Light"/>
              </a:rPr>
              <a:t>Purpose:  </a:t>
            </a:r>
            <a:r>
              <a:rPr lang="en" sz="1600" b="0" i="0" u="none" strike="noStrike" cap="none" dirty="0">
                <a:solidFill>
                  <a:schemeClr val="dk1"/>
                </a:solidFill>
                <a:latin typeface="Lato Light"/>
                <a:ea typeface="Lato Light"/>
                <a:cs typeface="Lato Light"/>
                <a:sym typeface="Lato Light"/>
              </a:rPr>
              <a:t>To train the next generation of scientists needed in the field of Heliophysics.</a:t>
            </a:r>
            <a:endParaRPr sz="1600" dirty="0"/>
          </a:p>
          <a:p>
            <a:pPr marL="0" marR="0" lvl="0" indent="0" algn="l" rtl="0">
              <a:lnSpc>
                <a:spcPct val="100000"/>
              </a:lnSpc>
              <a:spcBef>
                <a:spcPts val="0"/>
              </a:spcBef>
              <a:spcAft>
                <a:spcPts val="0"/>
              </a:spcAft>
              <a:buNone/>
            </a:pPr>
            <a:endParaRPr sz="800" b="0" i="0" u="none" strike="noStrike" cap="none" dirty="0">
              <a:solidFill>
                <a:srgbClr val="000000"/>
              </a:solidFill>
              <a:latin typeface="Calibri"/>
              <a:ea typeface="Calibri"/>
              <a:cs typeface="Calibri"/>
              <a:sym typeface="Calibri"/>
            </a:endParaRPr>
          </a:p>
          <a:p>
            <a:pPr marL="285750" marR="0" lvl="0" indent="-298450" algn="l" rtl="0">
              <a:lnSpc>
                <a:spcPct val="100000"/>
              </a:lnSpc>
              <a:spcBef>
                <a:spcPts val="0"/>
              </a:spcBef>
              <a:spcAft>
                <a:spcPts val="0"/>
              </a:spcAft>
              <a:buClr>
                <a:srgbClr val="000000"/>
              </a:buClr>
              <a:buSzPts val="1600"/>
              <a:buFont typeface="Arial"/>
              <a:buChar char="•"/>
            </a:pPr>
            <a:r>
              <a:rPr lang="en" sz="1600" b="0" i="0" u="none" strike="noStrike" cap="none" dirty="0">
                <a:solidFill>
                  <a:srgbClr val="000000"/>
                </a:solidFill>
                <a:latin typeface="Lato Light"/>
                <a:ea typeface="Lato Light"/>
                <a:cs typeface="Lato Light"/>
                <a:sym typeface="Lato Light"/>
              </a:rPr>
              <a:t>First batch appointed in 2010</a:t>
            </a:r>
            <a:endParaRPr sz="1600" dirty="0"/>
          </a:p>
          <a:p>
            <a:pPr marL="285750" marR="0" lvl="0" indent="-298450" algn="l" rtl="0">
              <a:lnSpc>
                <a:spcPct val="100000"/>
              </a:lnSpc>
              <a:spcBef>
                <a:spcPts val="600"/>
              </a:spcBef>
              <a:spcAft>
                <a:spcPts val="0"/>
              </a:spcAft>
              <a:buClr>
                <a:srgbClr val="000000"/>
              </a:buClr>
              <a:buSzPts val="1600"/>
              <a:buFont typeface="Arial"/>
              <a:buChar char="•"/>
            </a:pPr>
            <a:r>
              <a:rPr lang="en" sz="1600" b="0" i="0" u="none" strike="noStrike" cap="none" dirty="0">
                <a:solidFill>
                  <a:srgbClr val="000000"/>
                </a:solidFill>
                <a:latin typeface="Lato Light"/>
                <a:ea typeface="Lato Light"/>
                <a:cs typeface="Lato Light"/>
                <a:sym typeface="Lato Light"/>
              </a:rPr>
              <a:t>26 Jack Eddy Postdoctoral Fellows to date</a:t>
            </a:r>
            <a:endParaRPr sz="1600" dirty="0"/>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Lato Light"/>
              <a:ea typeface="Lato Light"/>
              <a:cs typeface="Lato Light"/>
              <a:sym typeface="Lato Light"/>
            </a:endParaRPr>
          </a:p>
        </p:txBody>
      </p:sp>
      <p:sp>
        <p:nvSpPr>
          <p:cNvPr id="88" name="Google Shape;88;p14"/>
          <p:cNvSpPr txBox="1"/>
          <p:nvPr/>
        </p:nvSpPr>
        <p:spPr>
          <a:xfrm>
            <a:off x="6157725" y="2268075"/>
            <a:ext cx="2677500" cy="28468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dirty="0">
                <a:solidFill>
                  <a:schemeClr val="dk1"/>
                </a:solidFill>
                <a:latin typeface="Lato Light"/>
                <a:ea typeface="Lato Light"/>
                <a:cs typeface="Lato Light"/>
                <a:sym typeface="Lato Light"/>
              </a:rPr>
              <a:t>Purpose:  </a:t>
            </a:r>
            <a:r>
              <a:rPr lang="en" sz="1600" dirty="0">
                <a:solidFill>
                  <a:schemeClr val="dk1"/>
                </a:solidFill>
                <a:latin typeface="Lato Light"/>
                <a:ea typeface="Lato Light"/>
                <a:cs typeface="Lato Light"/>
                <a:sym typeface="Lato Light"/>
              </a:rPr>
              <a:t>Bring many research disciplines and applications communities together to deepen the understanding of the system of systems created by the Sun-Earth connection.</a:t>
            </a:r>
            <a:endParaRPr sz="1600" dirty="0"/>
          </a:p>
          <a:p>
            <a:pPr marL="0" marR="0" lvl="0" indent="0" algn="l" rtl="0">
              <a:lnSpc>
                <a:spcPct val="100000"/>
              </a:lnSpc>
              <a:spcBef>
                <a:spcPts val="0"/>
              </a:spcBef>
              <a:spcAft>
                <a:spcPts val="0"/>
              </a:spcAft>
              <a:buClr>
                <a:schemeClr val="dk1"/>
              </a:buClr>
              <a:buSzPts val="1100"/>
              <a:buFont typeface="Arial"/>
              <a:buNone/>
            </a:pPr>
            <a:endParaRPr sz="800" b="0" i="0" u="none" strike="noStrike" cap="none" dirty="0">
              <a:solidFill>
                <a:schemeClr val="dk1"/>
              </a:solidFill>
              <a:latin typeface="Lato Light"/>
              <a:ea typeface="Lato Light"/>
              <a:cs typeface="Lato Light"/>
              <a:sym typeface="Lato Light"/>
            </a:endParaRPr>
          </a:p>
          <a:p>
            <a:pPr marL="285750" marR="0" lvl="0" indent="-317500" algn="l" rtl="0">
              <a:lnSpc>
                <a:spcPct val="100000"/>
              </a:lnSpc>
              <a:spcBef>
                <a:spcPts val="0"/>
              </a:spcBef>
              <a:spcAft>
                <a:spcPts val="0"/>
              </a:spcAft>
              <a:buClr>
                <a:schemeClr val="dk1"/>
              </a:buClr>
              <a:buSzPts val="1600"/>
              <a:buFont typeface="Arial"/>
              <a:buChar char="•"/>
            </a:pPr>
            <a:r>
              <a:rPr lang="en" sz="1600" dirty="0">
                <a:solidFill>
                  <a:schemeClr val="dk1"/>
                </a:solidFill>
                <a:latin typeface="Lato Light"/>
                <a:ea typeface="Lato Light"/>
                <a:cs typeface="Lato Light"/>
                <a:sym typeface="Lato Light"/>
              </a:rPr>
              <a:t>2015 f</a:t>
            </a:r>
            <a:r>
              <a:rPr lang="en" sz="1600" b="0" i="0" u="none" strike="noStrike" cap="none" dirty="0">
                <a:solidFill>
                  <a:schemeClr val="dk1"/>
                </a:solidFill>
                <a:latin typeface="Lato Light"/>
                <a:ea typeface="Lato Light"/>
                <a:cs typeface="Lato Light"/>
                <a:sym typeface="Lato Light"/>
              </a:rPr>
              <a:t>irst Institute held</a:t>
            </a:r>
            <a:endParaRPr lang="en" sz="1600" dirty="0">
              <a:ea typeface="Lato Light"/>
            </a:endParaRPr>
          </a:p>
          <a:p>
            <a:pPr marL="285750" marR="0" lvl="0" indent="-317500" algn="l" rtl="0">
              <a:lnSpc>
                <a:spcPct val="100000"/>
              </a:lnSpc>
              <a:spcBef>
                <a:spcPts val="0"/>
              </a:spcBef>
              <a:spcAft>
                <a:spcPts val="0"/>
              </a:spcAft>
              <a:buClr>
                <a:schemeClr val="dk1"/>
              </a:buClr>
              <a:buSzPts val="1600"/>
              <a:buFont typeface="Arial"/>
              <a:buChar char="•"/>
            </a:pPr>
            <a:r>
              <a:rPr lang="en" sz="1600" b="0" i="0" u="none" strike="noStrike" cap="none" dirty="0">
                <a:solidFill>
                  <a:schemeClr val="dk1"/>
                </a:solidFill>
                <a:latin typeface="Lato Light"/>
                <a:ea typeface="Lato Light"/>
                <a:cs typeface="Lato Light"/>
                <a:sym typeface="Lato Light"/>
              </a:rPr>
              <a:t>3 Institutes held to date</a:t>
            </a:r>
            <a:endParaRPr sz="1600" b="0" i="0" u="none" strike="noStrike" cap="none" dirty="0">
              <a:solidFill>
                <a:schemeClr val="dk1"/>
              </a:solidFill>
              <a:latin typeface="Lato Light"/>
              <a:ea typeface="Lato Light"/>
              <a:cs typeface="Lato Light"/>
              <a:sym typeface="Lato Ligh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Lato Light"/>
              <a:ea typeface="Lato Light"/>
              <a:cs typeface="Lato Light"/>
              <a:sym typeface="Lato Ligh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Lato Light"/>
              <a:ea typeface="Lato Light"/>
              <a:cs typeface="Lato Light"/>
              <a:sym typeface="Lato Light"/>
            </a:endParaRPr>
          </a:p>
        </p:txBody>
      </p:sp>
      <p:sp>
        <p:nvSpPr>
          <p:cNvPr id="89" name="Google Shape;89;p14"/>
          <p:cNvSpPr txBox="1"/>
          <p:nvPr/>
        </p:nvSpPr>
        <p:spPr>
          <a:xfrm>
            <a:off x="424725" y="1810825"/>
            <a:ext cx="2425800" cy="334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600" b="1" i="0" u="none" strike="noStrike" cap="none">
                <a:solidFill>
                  <a:srgbClr val="FFFFFF"/>
                </a:solidFill>
                <a:latin typeface="Lato"/>
                <a:ea typeface="Lato"/>
                <a:cs typeface="Lato"/>
                <a:sym typeface="Lato"/>
              </a:rPr>
              <a:t>Heliophysics Summer School</a:t>
            </a:r>
            <a:endParaRPr sz="1600" b="1" i="0" u="none" strike="noStrike" cap="none">
              <a:solidFill>
                <a:srgbClr val="FFFFFF"/>
              </a:solidFill>
              <a:latin typeface="Lato"/>
              <a:ea typeface="Lato"/>
              <a:cs typeface="Lato"/>
              <a:sym typeface="Lato"/>
            </a:endParaRPr>
          </a:p>
        </p:txBody>
      </p:sp>
      <p:sp>
        <p:nvSpPr>
          <p:cNvPr id="90" name="Google Shape;90;p14"/>
          <p:cNvSpPr/>
          <p:nvPr/>
        </p:nvSpPr>
        <p:spPr>
          <a:xfrm>
            <a:off x="-29900" y="5558750"/>
            <a:ext cx="9180300" cy="156300"/>
          </a:xfrm>
          <a:prstGeom prst="rect">
            <a:avLst/>
          </a:prstGeom>
          <a:gradFill>
            <a:gsLst>
              <a:gs pos="0">
                <a:srgbClr val="6ACDED"/>
              </a:gs>
              <a:gs pos="100000">
                <a:srgbClr val="16407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3"/>
          <p:cNvSpPr/>
          <p:nvPr/>
        </p:nvSpPr>
        <p:spPr>
          <a:xfrm>
            <a:off x="295375" y="1293350"/>
            <a:ext cx="8607900" cy="4074900"/>
          </a:xfrm>
          <a:prstGeom prst="rect">
            <a:avLst/>
          </a:prstGeom>
          <a:solidFill>
            <a:srgbClr val="555252">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33"/>
          <p:cNvSpPr txBox="1"/>
          <p:nvPr/>
        </p:nvSpPr>
        <p:spPr>
          <a:xfrm>
            <a:off x="0" y="179875"/>
            <a:ext cx="9144000" cy="28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b="0" i="0" u="none" strike="noStrike" cap="none">
                <a:solidFill>
                  <a:srgbClr val="46B2D7"/>
                </a:solidFill>
                <a:latin typeface="Lato Black"/>
                <a:ea typeface="Lato Black"/>
                <a:cs typeface="Lato Black"/>
                <a:sym typeface="Lato Black"/>
              </a:rPr>
              <a:t>-  2015 </a:t>
            </a:r>
            <a:r>
              <a:rPr lang="en" sz="1800">
                <a:solidFill>
                  <a:srgbClr val="46B2D7"/>
                </a:solidFill>
                <a:latin typeface="Lato Black"/>
                <a:ea typeface="Lato Black"/>
                <a:cs typeface="Lato Black"/>
                <a:sym typeface="Lato Black"/>
              </a:rPr>
              <a:t>LWS Institute Results</a:t>
            </a:r>
            <a:r>
              <a:rPr lang="en" sz="1800" b="0" i="0" u="none" strike="noStrike" cap="none">
                <a:solidFill>
                  <a:srgbClr val="46B2D7"/>
                </a:solidFill>
                <a:latin typeface="Lato Black"/>
                <a:ea typeface="Lato Black"/>
                <a:cs typeface="Lato Black"/>
                <a:sym typeface="Lato Black"/>
              </a:rPr>
              <a:t> -</a:t>
            </a:r>
            <a:br>
              <a:rPr lang="en" sz="900" b="0" i="0" u="none" strike="noStrike" cap="none">
                <a:solidFill>
                  <a:srgbClr val="46B2D7"/>
                </a:solidFill>
                <a:latin typeface="Lato Black"/>
                <a:ea typeface="Lato Black"/>
                <a:cs typeface="Lato Black"/>
                <a:sym typeface="Lato Black"/>
              </a:rPr>
            </a:br>
            <a:endParaRPr sz="900" b="0" i="0" u="none" strike="noStrike" cap="none">
              <a:solidFill>
                <a:srgbClr val="46B2D7"/>
              </a:solidFill>
              <a:latin typeface="Lato Black"/>
              <a:ea typeface="Lato Black"/>
              <a:cs typeface="Lato Black"/>
              <a:sym typeface="Lato Black"/>
            </a:endParaRPr>
          </a:p>
        </p:txBody>
      </p:sp>
      <p:sp>
        <p:nvSpPr>
          <p:cNvPr id="321" name="Google Shape;321;p33"/>
          <p:cNvSpPr txBox="1"/>
          <p:nvPr/>
        </p:nvSpPr>
        <p:spPr>
          <a:xfrm>
            <a:off x="208800" y="532550"/>
            <a:ext cx="8716500" cy="76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dirty="0">
                <a:solidFill>
                  <a:schemeClr val="dk1"/>
                </a:solidFill>
                <a:latin typeface="Lato"/>
                <a:ea typeface="Lato"/>
                <a:cs typeface="Lato"/>
                <a:sym typeface="Lato"/>
              </a:rPr>
              <a:t>Principles in relation to the effects of geomagnetically induced currents (GICs) during CME-driven geomagnetic disturbances (GMDs)</a:t>
            </a:r>
            <a:endParaRPr sz="1800" b="1" i="0" u="none" strike="noStrike" cap="none" dirty="0">
              <a:solidFill>
                <a:srgbClr val="000000"/>
              </a:solidFill>
              <a:latin typeface="Lato"/>
              <a:ea typeface="Lato"/>
              <a:cs typeface="Lato"/>
              <a:sym typeface="Lato"/>
            </a:endParaRPr>
          </a:p>
        </p:txBody>
      </p:sp>
      <p:sp>
        <p:nvSpPr>
          <p:cNvPr id="322" name="Google Shape;322;p33"/>
          <p:cNvSpPr/>
          <p:nvPr/>
        </p:nvSpPr>
        <p:spPr>
          <a:xfrm>
            <a:off x="-29900" y="5558750"/>
            <a:ext cx="9180300" cy="156300"/>
          </a:xfrm>
          <a:prstGeom prst="rect">
            <a:avLst/>
          </a:prstGeom>
          <a:gradFill>
            <a:gsLst>
              <a:gs pos="0">
                <a:srgbClr val="6ACDED"/>
              </a:gs>
              <a:gs pos="100000">
                <a:srgbClr val="16407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33"/>
          <p:cNvSpPr txBox="1"/>
          <p:nvPr/>
        </p:nvSpPr>
        <p:spPr>
          <a:xfrm>
            <a:off x="635850" y="1466950"/>
            <a:ext cx="8030100" cy="358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dirty="0">
                <a:solidFill>
                  <a:schemeClr val="dk1"/>
                </a:solidFill>
                <a:latin typeface="Lato"/>
                <a:ea typeface="Lato"/>
                <a:cs typeface="Lato"/>
                <a:sym typeface="Lato"/>
              </a:rPr>
              <a:t>2016 Annual AMS Conference – 13</a:t>
            </a:r>
            <a:r>
              <a:rPr lang="en" sz="1600" b="1" baseline="30000" dirty="0">
                <a:solidFill>
                  <a:schemeClr val="dk1"/>
                </a:solidFill>
                <a:latin typeface="Lato"/>
                <a:ea typeface="Lato"/>
                <a:cs typeface="Lato"/>
                <a:sym typeface="Lato"/>
              </a:rPr>
              <a:t>th</a:t>
            </a:r>
            <a:r>
              <a:rPr lang="en" sz="1600" b="1" dirty="0">
                <a:solidFill>
                  <a:schemeClr val="dk1"/>
                </a:solidFill>
                <a:latin typeface="Lato"/>
                <a:ea typeface="Lato"/>
                <a:cs typeface="Lato"/>
                <a:sym typeface="Lato"/>
              </a:rPr>
              <a:t> Conference on Space Weather </a:t>
            </a:r>
            <a:endParaRPr sz="1600" b="1" dirty="0">
              <a:solidFill>
                <a:schemeClr val="dk1"/>
              </a:solidFill>
              <a:latin typeface="Lato"/>
              <a:ea typeface="Lato"/>
              <a:cs typeface="Lato"/>
              <a:sym typeface="Lato"/>
            </a:endParaRPr>
          </a:p>
          <a:p>
            <a:pPr marL="457200" lvl="0" indent="0" algn="l" rtl="0">
              <a:lnSpc>
                <a:spcPct val="115000"/>
              </a:lnSpc>
              <a:spcBef>
                <a:spcPts val="0"/>
              </a:spcBef>
              <a:spcAft>
                <a:spcPts val="0"/>
              </a:spcAft>
              <a:buNone/>
            </a:pPr>
            <a:r>
              <a:rPr lang="en" sz="1600" b="1" i="1" dirty="0">
                <a:solidFill>
                  <a:schemeClr val="dk1"/>
                </a:solidFill>
                <a:latin typeface="Lato"/>
                <a:ea typeface="Lato"/>
                <a:cs typeface="Lato"/>
                <a:sym typeface="Lato"/>
              </a:rPr>
              <a:t>Posters</a:t>
            </a:r>
            <a:endParaRPr sz="1600" i="1" dirty="0">
              <a:solidFill>
                <a:schemeClr val="dk1"/>
              </a:solidFill>
              <a:latin typeface="Lato Light"/>
              <a:ea typeface="Lato Light"/>
              <a:cs typeface="Lato Light"/>
              <a:sym typeface="Lato Light"/>
            </a:endParaRPr>
          </a:p>
          <a:p>
            <a:pPr marL="914400" lvl="0" indent="-323850" algn="l" rtl="0">
              <a:lnSpc>
                <a:spcPct val="115000"/>
              </a:lnSpc>
              <a:spcBef>
                <a:spcPts val="0"/>
              </a:spcBef>
              <a:spcAft>
                <a:spcPts val="0"/>
              </a:spcAft>
              <a:buClr>
                <a:schemeClr val="dk1"/>
              </a:buClr>
              <a:buSzPts val="1500"/>
              <a:buFont typeface="Lato Light"/>
              <a:buChar char="●"/>
            </a:pPr>
            <a:r>
              <a:rPr lang="en" sz="1500" dirty="0">
                <a:solidFill>
                  <a:schemeClr val="dk1"/>
                </a:solidFill>
                <a:latin typeface="Lato Light"/>
                <a:ea typeface="Lato Light"/>
                <a:cs typeface="Lato Light"/>
                <a:sym typeface="Lato Light"/>
              </a:rPr>
              <a:t>Geomagnetically induced currents in the ground beneath our feet: The view from outer space (N. </a:t>
            </a:r>
            <a:r>
              <a:rPr lang="en" sz="1500" dirty="0" err="1">
                <a:solidFill>
                  <a:schemeClr val="dk1"/>
                </a:solidFill>
                <a:latin typeface="Lato Light"/>
                <a:ea typeface="Lato Light"/>
                <a:cs typeface="Lato Light"/>
                <a:sym typeface="Lato Light"/>
              </a:rPr>
              <a:t>Savani</a:t>
            </a:r>
            <a:r>
              <a:rPr lang="en" sz="1500" dirty="0">
                <a:solidFill>
                  <a:schemeClr val="dk1"/>
                </a:solidFill>
                <a:latin typeface="Lato Light"/>
                <a:ea typeface="Lato Light"/>
                <a:cs typeface="Lato Light"/>
                <a:sym typeface="Lato Light"/>
              </a:rPr>
              <a:t>)</a:t>
            </a:r>
            <a:endParaRPr sz="1500" dirty="0">
              <a:solidFill>
                <a:schemeClr val="dk1"/>
              </a:solidFill>
              <a:latin typeface="Lato Light"/>
              <a:ea typeface="Lato Light"/>
              <a:cs typeface="Lato Light"/>
              <a:sym typeface="Lato Light"/>
            </a:endParaRPr>
          </a:p>
          <a:p>
            <a:pPr marL="914400" lvl="0" indent="-323850" algn="l" rtl="0">
              <a:lnSpc>
                <a:spcPct val="115000"/>
              </a:lnSpc>
              <a:spcBef>
                <a:spcPts val="0"/>
              </a:spcBef>
              <a:spcAft>
                <a:spcPts val="0"/>
              </a:spcAft>
              <a:buClr>
                <a:schemeClr val="dk1"/>
              </a:buClr>
              <a:buSzPts val="1500"/>
              <a:buFont typeface="Lato Light"/>
              <a:buChar char="●"/>
            </a:pPr>
            <a:r>
              <a:rPr lang="en" sz="1500" dirty="0">
                <a:solidFill>
                  <a:schemeClr val="dk1"/>
                </a:solidFill>
                <a:latin typeface="Lato Light"/>
                <a:ea typeface="Lato Light"/>
                <a:cs typeface="Lato Light"/>
                <a:sym typeface="Lato Light"/>
              </a:rPr>
              <a:t>Geomagnetically induced currents in the ground beneath our feet: The view from near space (D. Welling)</a:t>
            </a:r>
            <a:endParaRPr sz="1500" dirty="0">
              <a:solidFill>
                <a:schemeClr val="dk1"/>
              </a:solidFill>
              <a:latin typeface="Lato Light"/>
              <a:ea typeface="Lato Light"/>
              <a:cs typeface="Lato Light"/>
              <a:sym typeface="Lato Light"/>
            </a:endParaRPr>
          </a:p>
          <a:p>
            <a:pPr marL="914400" lvl="0" indent="-323850" algn="l" rtl="0">
              <a:lnSpc>
                <a:spcPct val="115000"/>
              </a:lnSpc>
              <a:spcBef>
                <a:spcPts val="0"/>
              </a:spcBef>
              <a:spcAft>
                <a:spcPts val="0"/>
              </a:spcAft>
              <a:buClr>
                <a:schemeClr val="dk1"/>
              </a:buClr>
              <a:buSzPts val="1500"/>
              <a:buFont typeface="Lato Light"/>
              <a:buChar char="●"/>
            </a:pPr>
            <a:r>
              <a:rPr lang="en" sz="1500" dirty="0">
                <a:solidFill>
                  <a:schemeClr val="dk1"/>
                </a:solidFill>
                <a:latin typeface="Lato Light"/>
                <a:ea typeface="Lato Light"/>
                <a:cs typeface="Lato Light"/>
                <a:sym typeface="Lato Light"/>
              </a:rPr>
              <a:t>Geomagnetic storms: How bad can they be? (C. </a:t>
            </a:r>
            <a:r>
              <a:rPr lang="en" sz="1500" dirty="0" err="1">
                <a:solidFill>
                  <a:schemeClr val="dk1"/>
                </a:solidFill>
                <a:latin typeface="Lato Light"/>
                <a:ea typeface="Lato Light"/>
                <a:cs typeface="Lato Light"/>
                <a:sym typeface="Lato Light"/>
              </a:rPr>
              <a:t>Ngwira</a:t>
            </a:r>
            <a:r>
              <a:rPr lang="en" sz="1500" dirty="0">
                <a:solidFill>
                  <a:schemeClr val="dk1"/>
                </a:solidFill>
                <a:latin typeface="Lato Light"/>
                <a:ea typeface="Lato Light"/>
                <a:cs typeface="Lato Light"/>
                <a:sym typeface="Lato Light"/>
              </a:rPr>
              <a:t>)</a:t>
            </a:r>
            <a:endParaRPr sz="1500" dirty="0">
              <a:solidFill>
                <a:schemeClr val="dk1"/>
              </a:solidFill>
              <a:latin typeface="Lato Light"/>
              <a:ea typeface="Lato Light"/>
              <a:cs typeface="Lato Light"/>
              <a:sym typeface="Lato Light"/>
            </a:endParaRPr>
          </a:p>
          <a:p>
            <a:pPr marL="457200" lvl="0" indent="0" algn="l" rtl="0">
              <a:lnSpc>
                <a:spcPct val="115000"/>
              </a:lnSpc>
              <a:spcBef>
                <a:spcPts val="1000"/>
              </a:spcBef>
              <a:spcAft>
                <a:spcPts val="0"/>
              </a:spcAft>
              <a:buNone/>
            </a:pPr>
            <a:r>
              <a:rPr lang="en" sz="1600" b="1" i="1" dirty="0">
                <a:solidFill>
                  <a:schemeClr val="dk1"/>
                </a:solidFill>
                <a:latin typeface="Lato"/>
                <a:ea typeface="Lato"/>
                <a:cs typeface="Lato"/>
                <a:sym typeface="Lato"/>
              </a:rPr>
              <a:t>Panel Session</a:t>
            </a:r>
            <a:r>
              <a:rPr lang="en" sz="1600" b="1" dirty="0">
                <a:solidFill>
                  <a:schemeClr val="dk1"/>
                </a:solidFill>
                <a:latin typeface="Lato"/>
                <a:ea typeface="Lato"/>
                <a:cs typeface="Lato"/>
                <a:sym typeface="Lato"/>
              </a:rPr>
              <a:t>  </a:t>
            </a:r>
            <a:r>
              <a:rPr lang="en" sz="1500" dirty="0">
                <a:solidFill>
                  <a:schemeClr val="dk1"/>
                </a:solidFill>
                <a:latin typeface="Lato Light"/>
                <a:ea typeface="Lato Light"/>
                <a:cs typeface="Lato Light"/>
                <a:sym typeface="Lato Light"/>
              </a:rPr>
              <a:t>Geomagnetically Induced Currents: Science, Engineering, and Future Challenges</a:t>
            </a:r>
            <a:endParaRPr sz="1500" dirty="0">
              <a:solidFill>
                <a:schemeClr val="dk1"/>
              </a:solidFill>
              <a:latin typeface="Lato Light"/>
              <a:ea typeface="Lato Light"/>
              <a:cs typeface="Lato Light"/>
              <a:sym typeface="Lato Light"/>
            </a:endParaRPr>
          </a:p>
          <a:p>
            <a:pPr marL="0" lvl="0" indent="0" algn="l" rtl="0">
              <a:lnSpc>
                <a:spcPct val="115000"/>
              </a:lnSpc>
              <a:spcBef>
                <a:spcPts val="0"/>
              </a:spcBef>
              <a:spcAft>
                <a:spcPts val="0"/>
              </a:spcAft>
              <a:buNone/>
            </a:pPr>
            <a:endParaRPr sz="600" dirty="0">
              <a:solidFill>
                <a:schemeClr val="dk1"/>
              </a:solidFill>
              <a:latin typeface="Lato Light"/>
              <a:ea typeface="Lato Light"/>
              <a:cs typeface="Lato Light"/>
              <a:sym typeface="Lato Light"/>
            </a:endParaRPr>
          </a:p>
          <a:p>
            <a:pPr marL="0" lvl="0" indent="0" algn="l" rtl="0">
              <a:spcBef>
                <a:spcPts val="0"/>
              </a:spcBef>
              <a:spcAft>
                <a:spcPts val="0"/>
              </a:spcAft>
              <a:buClr>
                <a:schemeClr val="dk1"/>
              </a:buClr>
              <a:buSzPts val="1100"/>
              <a:buFont typeface="Arial"/>
              <a:buNone/>
            </a:pPr>
            <a:r>
              <a:rPr lang="en" sz="1600" b="1" dirty="0">
                <a:solidFill>
                  <a:schemeClr val="dk1"/>
                </a:solidFill>
                <a:latin typeface="Lato"/>
                <a:ea typeface="Lato"/>
                <a:cs typeface="Lato"/>
                <a:sym typeface="Lato"/>
              </a:rPr>
              <a:t>Publications  </a:t>
            </a:r>
            <a:r>
              <a:rPr lang="en" sz="1500" dirty="0">
                <a:solidFill>
                  <a:schemeClr val="dk1"/>
                </a:solidFill>
                <a:latin typeface="Lato Light"/>
                <a:ea typeface="Lato Light"/>
                <a:cs typeface="Lato Light"/>
                <a:sym typeface="Lato Light"/>
              </a:rPr>
              <a:t>The group wrote a collection of  10 papers published in a special section of </a:t>
            </a:r>
            <a:r>
              <a:rPr lang="en" sz="1500" i="1" u="sng" dirty="0">
                <a:solidFill>
                  <a:srgbClr val="0000FF"/>
                </a:solidFill>
                <a:latin typeface="Lato Light"/>
                <a:ea typeface="Lato Light"/>
                <a:cs typeface="Lato Light"/>
                <a:sym typeface="Lato Light"/>
                <a:hlinkClick r:id="rId3"/>
              </a:rPr>
              <a:t>Space Weather Journal titled NASA’s Living With a Star: Geomagnetically Induced Currents</a:t>
            </a:r>
            <a:r>
              <a:rPr lang="en" sz="1500" dirty="0">
                <a:solidFill>
                  <a:schemeClr val="dk1"/>
                </a:solidFill>
                <a:latin typeface="Lato Light"/>
                <a:ea typeface="Lato Light"/>
                <a:cs typeface="Lato Light"/>
                <a:sym typeface="Lato Light"/>
              </a:rPr>
              <a:t>. This Special Collection is composed of two overview papers and eight technical papers addressing specific elements of the GIC problem.</a:t>
            </a:r>
            <a:endParaRPr sz="1500" dirty="0">
              <a:latin typeface="Lato Light"/>
              <a:ea typeface="Lato Light"/>
              <a:cs typeface="Lato Light"/>
              <a:sym typeface="Lato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4"/>
          <p:cNvSpPr/>
          <p:nvPr/>
        </p:nvSpPr>
        <p:spPr>
          <a:xfrm>
            <a:off x="330700" y="1293350"/>
            <a:ext cx="8572500" cy="3998400"/>
          </a:xfrm>
          <a:prstGeom prst="rect">
            <a:avLst/>
          </a:prstGeom>
          <a:solidFill>
            <a:srgbClr val="555252">
              <a:alpha val="980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34"/>
          <p:cNvSpPr txBox="1"/>
          <p:nvPr/>
        </p:nvSpPr>
        <p:spPr>
          <a:xfrm>
            <a:off x="0" y="179875"/>
            <a:ext cx="9144000" cy="28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b="0" i="0" u="none" strike="noStrike" cap="none">
                <a:solidFill>
                  <a:srgbClr val="46B2D7"/>
                </a:solidFill>
                <a:latin typeface="Lato Black"/>
                <a:ea typeface="Lato Black"/>
                <a:cs typeface="Lato Black"/>
                <a:sym typeface="Lato Black"/>
              </a:rPr>
              <a:t>-  201</a:t>
            </a:r>
            <a:r>
              <a:rPr lang="en" sz="1800">
                <a:solidFill>
                  <a:srgbClr val="46B2D7"/>
                </a:solidFill>
                <a:latin typeface="Lato Black"/>
                <a:ea typeface="Lato Black"/>
                <a:cs typeface="Lato Black"/>
                <a:sym typeface="Lato Black"/>
              </a:rPr>
              <a:t>6</a:t>
            </a:r>
            <a:r>
              <a:rPr lang="en" sz="1800" b="0" i="0" u="none" strike="noStrike" cap="none">
                <a:solidFill>
                  <a:srgbClr val="46B2D7"/>
                </a:solidFill>
                <a:latin typeface="Lato Black"/>
                <a:ea typeface="Lato Black"/>
                <a:cs typeface="Lato Black"/>
                <a:sym typeface="Lato Black"/>
              </a:rPr>
              <a:t> </a:t>
            </a:r>
            <a:r>
              <a:rPr lang="en" sz="1800">
                <a:solidFill>
                  <a:srgbClr val="46B2D7"/>
                </a:solidFill>
                <a:latin typeface="Lato Black"/>
                <a:ea typeface="Lato Black"/>
                <a:cs typeface="Lato Black"/>
                <a:sym typeface="Lato Black"/>
              </a:rPr>
              <a:t>LWS Institute Results</a:t>
            </a:r>
            <a:r>
              <a:rPr lang="en" sz="1800" b="0" i="0" u="none" strike="noStrike" cap="none">
                <a:solidFill>
                  <a:srgbClr val="46B2D7"/>
                </a:solidFill>
                <a:latin typeface="Lato Black"/>
                <a:ea typeface="Lato Black"/>
                <a:cs typeface="Lato Black"/>
                <a:sym typeface="Lato Black"/>
              </a:rPr>
              <a:t>-</a:t>
            </a:r>
            <a:br>
              <a:rPr lang="en" sz="900" b="0" i="0" u="none" strike="noStrike" cap="none">
                <a:solidFill>
                  <a:srgbClr val="46B2D7"/>
                </a:solidFill>
                <a:latin typeface="Lato Black"/>
                <a:ea typeface="Lato Black"/>
                <a:cs typeface="Lato Black"/>
                <a:sym typeface="Lato Black"/>
              </a:rPr>
            </a:br>
            <a:endParaRPr sz="900" b="0" i="0" u="none" strike="noStrike" cap="none">
              <a:solidFill>
                <a:srgbClr val="46B2D7"/>
              </a:solidFill>
              <a:latin typeface="Lato Black"/>
              <a:ea typeface="Lato Black"/>
              <a:cs typeface="Lato Black"/>
              <a:sym typeface="Lato Black"/>
            </a:endParaRPr>
          </a:p>
        </p:txBody>
      </p:sp>
      <p:sp>
        <p:nvSpPr>
          <p:cNvPr id="330" name="Google Shape;330;p34"/>
          <p:cNvSpPr txBox="1"/>
          <p:nvPr/>
        </p:nvSpPr>
        <p:spPr>
          <a:xfrm>
            <a:off x="202000" y="596363"/>
            <a:ext cx="8716500" cy="561300"/>
          </a:xfrm>
          <a:prstGeom prst="rect">
            <a:avLst/>
          </a:prstGeom>
          <a:noFill/>
          <a:ln>
            <a:noFill/>
          </a:ln>
        </p:spPr>
        <p:txBody>
          <a:bodyPr spcFirstLastPara="1" wrap="square" lIns="91425" tIns="91425" rIns="91425" bIns="91425" anchor="t" anchorCtr="0">
            <a:noAutofit/>
          </a:bodyPr>
          <a:lstStyle/>
          <a:p>
            <a:pPr marL="457200" lvl="0" indent="0" algn="ctr" rtl="0">
              <a:lnSpc>
                <a:spcPct val="115000"/>
              </a:lnSpc>
              <a:spcBef>
                <a:spcPts val="0"/>
              </a:spcBef>
              <a:spcAft>
                <a:spcPts val="0"/>
              </a:spcAft>
              <a:buNone/>
            </a:pPr>
            <a:r>
              <a:rPr lang="en" sz="1800" b="1" dirty="0">
                <a:solidFill>
                  <a:schemeClr val="dk1"/>
                </a:solidFill>
                <a:latin typeface="Lato"/>
                <a:ea typeface="Lato"/>
                <a:cs typeface="Lato"/>
                <a:sym typeface="Lato"/>
              </a:rPr>
              <a:t>Nowcasts of atmospheric drag for LEO spacecraft</a:t>
            </a:r>
            <a:endParaRPr sz="1800" b="1" dirty="0">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800"/>
              <a:buFont typeface="Arial"/>
              <a:buNone/>
            </a:pPr>
            <a:endParaRPr sz="1800" dirty="0">
              <a:solidFill>
                <a:schemeClr val="dk1"/>
              </a:solidFill>
              <a:latin typeface="Lato"/>
              <a:ea typeface="Lato"/>
              <a:cs typeface="Lato"/>
              <a:sym typeface="Lato"/>
            </a:endParaRPr>
          </a:p>
        </p:txBody>
      </p:sp>
      <p:sp>
        <p:nvSpPr>
          <p:cNvPr id="331" name="Google Shape;331;p34"/>
          <p:cNvSpPr/>
          <p:nvPr/>
        </p:nvSpPr>
        <p:spPr>
          <a:xfrm>
            <a:off x="-29900" y="5558750"/>
            <a:ext cx="9180300" cy="156300"/>
          </a:xfrm>
          <a:prstGeom prst="rect">
            <a:avLst/>
          </a:prstGeom>
          <a:gradFill>
            <a:gsLst>
              <a:gs pos="0">
                <a:srgbClr val="6ACDED"/>
              </a:gs>
              <a:gs pos="100000">
                <a:srgbClr val="16407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34"/>
          <p:cNvSpPr txBox="1"/>
          <p:nvPr/>
        </p:nvSpPr>
        <p:spPr>
          <a:xfrm>
            <a:off x="4531725" y="1438376"/>
            <a:ext cx="4252500" cy="367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a:solidFill>
                <a:schemeClr val="dk1"/>
              </a:solidFill>
              <a:latin typeface="Lato Light"/>
              <a:ea typeface="Lato Light"/>
              <a:cs typeface="Lato Light"/>
              <a:sym typeface="Lato Light"/>
            </a:endParaRPr>
          </a:p>
        </p:txBody>
      </p:sp>
      <p:sp>
        <p:nvSpPr>
          <p:cNvPr id="333" name="Google Shape;333;p34"/>
          <p:cNvSpPr txBox="1"/>
          <p:nvPr/>
        </p:nvSpPr>
        <p:spPr>
          <a:xfrm>
            <a:off x="652900" y="1526250"/>
            <a:ext cx="7885800" cy="35019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endParaRPr sz="1500" dirty="0">
              <a:solidFill>
                <a:schemeClr val="dk1"/>
              </a:solidFill>
              <a:latin typeface="Lato Light"/>
              <a:ea typeface="Lato Light"/>
              <a:cs typeface="Lato Light"/>
              <a:sym typeface="Lato Light"/>
            </a:endParaRPr>
          </a:p>
          <a:p>
            <a:pPr marL="0" lvl="0" indent="0" algn="l" rtl="0">
              <a:lnSpc>
                <a:spcPct val="115000"/>
              </a:lnSpc>
              <a:spcBef>
                <a:spcPts val="0"/>
              </a:spcBef>
              <a:spcAft>
                <a:spcPts val="0"/>
              </a:spcAft>
              <a:buClr>
                <a:schemeClr val="dk1"/>
              </a:buClr>
              <a:buSzPts val="1100"/>
              <a:buFont typeface="Arial"/>
              <a:buNone/>
            </a:pPr>
            <a:endParaRPr sz="600" dirty="0">
              <a:solidFill>
                <a:schemeClr val="dk1"/>
              </a:solidFill>
              <a:latin typeface="Lato Light"/>
              <a:ea typeface="Lato Light"/>
              <a:cs typeface="Lato Light"/>
              <a:sym typeface="Lato Light"/>
            </a:endParaRPr>
          </a:p>
          <a:p>
            <a:pPr marL="0" lvl="0" indent="0" algn="l" rtl="0">
              <a:spcBef>
                <a:spcPts val="0"/>
              </a:spcBef>
              <a:spcAft>
                <a:spcPts val="0"/>
              </a:spcAft>
              <a:buNone/>
            </a:pPr>
            <a:r>
              <a:rPr lang="en" sz="1600" b="1" dirty="0">
                <a:solidFill>
                  <a:schemeClr val="dk1"/>
                </a:solidFill>
                <a:latin typeface="Lato"/>
                <a:ea typeface="Lato"/>
                <a:cs typeface="Lato"/>
                <a:sym typeface="Lato"/>
              </a:rPr>
              <a:t>Publications  </a:t>
            </a:r>
            <a:r>
              <a:rPr lang="en" sz="1600" dirty="0">
                <a:solidFill>
                  <a:schemeClr val="dk1"/>
                </a:solidFill>
                <a:latin typeface="Lato Light"/>
                <a:ea typeface="Lato Light"/>
                <a:cs typeface="Lato Light"/>
                <a:sym typeface="Lato Light"/>
              </a:rPr>
              <a:t>The group wrote a collection of  16 papers published in a special section of Space Weather Journal titled </a:t>
            </a:r>
            <a:r>
              <a:rPr lang="en" sz="1600" i="1" u="sng" dirty="0">
                <a:solidFill>
                  <a:srgbClr val="0000FF"/>
                </a:solidFill>
                <a:latin typeface="Lato Light"/>
                <a:ea typeface="Lato Light"/>
                <a:cs typeface="Lato Light"/>
                <a:sym typeface="Lato Light"/>
                <a:hlinkClick r:id="rId3"/>
              </a:rPr>
              <a:t>NASA Living With a Star Institute Special Section on Low Earth Orbit Drag: Science and Operational Impact</a:t>
            </a:r>
            <a:r>
              <a:rPr lang="en" sz="1600" dirty="0">
                <a:solidFill>
                  <a:schemeClr val="dk1"/>
                </a:solidFill>
                <a:latin typeface="Lato Light"/>
                <a:ea typeface="Lato Light"/>
                <a:cs typeface="Lato Light"/>
                <a:sym typeface="Lato Light"/>
              </a:rPr>
              <a:t>. </a:t>
            </a:r>
            <a:endParaRPr sz="1500" dirty="0">
              <a:solidFill>
                <a:schemeClr val="dk1"/>
              </a:solidFill>
              <a:latin typeface="Lato Light"/>
              <a:ea typeface="Lato Light"/>
              <a:cs typeface="Lato Light"/>
              <a:sym typeface="Lato Light"/>
            </a:endParaRPr>
          </a:p>
          <a:p>
            <a:pPr marL="457200" lvl="0" indent="0" algn="l" rtl="0">
              <a:lnSpc>
                <a:spcPct val="100000"/>
              </a:lnSpc>
              <a:spcBef>
                <a:spcPts val="0"/>
              </a:spcBef>
              <a:spcAft>
                <a:spcPts val="0"/>
              </a:spcAft>
              <a:buNone/>
            </a:pPr>
            <a:endParaRPr sz="1600" dirty="0">
              <a:solidFill>
                <a:srgbClr val="1C1D1E"/>
              </a:solidFill>
              <a:latin typeface="Lato Light"/>
              <a:ea typeface="Lato Light"/>
              <a:cs typeface="Lato Light"/>
              <a:sym typeface="Lato Light"/>
            </a:endParaRPr>
          </a:p>
          <a:p>
            <a:pPr marL="457200" lvl="0" indent="-330200" algn="l" rtl="0">
              <a:lnSpc>
                <a:spcPct val="100000"/>
              </a:lnSpc>
              <a:spcBef>
                <a:spcPts val="0"/>
              </a:spcBef>
              <a:spcAft>
                <a:spcPts val="0"/>
              </a:spcAft>
              <a:buClr>
                <a:srgbClr val="1C1D1E"/>
              </a:buClr>
              <a:buSzPts val="1600"/>
              <a:buFont typeface="Lato Light"/>
              <a:buChar char="●"/>
            </a:pPr>
            <a:r>
              <a:rPr lang="en" sz="1600" dirty="0">
                <a:solidFill>
                  <a:srgbClr val="1C1D1E"/>
                </a:solidFill>
                <a:latin typeface="Lato Light"/>
                <a:ea typeface="Lato Light"/>
                <a:cs typeface="Lato Light"/>
                <a:sym typeface="Lato Light"/>
              </a:rPr>
              <a:t>Variations in LEO satellite drag is dominated by changes in the </a:t>
            </a:r>
            <a:r>
              <a:rPr lang="en" sz="1600" dirty="0" err="1">
                <a:solidFill>
                  <a:srgbClr val="1C1D1E"/>
                </a:solidFill>
                <a:latin typeface="Lato Light"/>
                <a:ea typeface="Lato Light"/>
                <a:cs typeface="Lato Light"/>
                <a:sym typeface="Lato Light"/>
              </a:rPr>
              <a:t>thermospheric</a:t>
            </a:r>
            <a:r>
              <a:rPr lang="en" sz="1600" dirty="0">
                <a:solidFill>
                  <a:srgbClr val="1C1D1E"/>
                </a:solidFill>
                <a:latin typeface="Lato Light"/>
                <a:ea typeface="Lato Light"/>
                <a:cs typeface="Lato Light"/>
                <a:sym typeface="Lato Light"/>
              </a:rPr>
              <a:t> neutral density and composition</a:t>
            </a:r>
            <a:endParaRPr sz="1600" dirty="0">
              <a:solidFill>
                <a:srgbClr val="1C1D1E"/>
              </a:solidFill>
              <a:latin typeface="Lato Light"/>
              <a:ea typeface="Lato Light"/>
              <a:cs typeface="Lato Light"/>
              <a:sym typeface="Lato Light"/>
            </a:endParaRPr>
          </a:p>
          <a:p>
            <a:pPr marL="457200" lvl="0" indent="-330200" algn="l" rtl="0">
              <a:lnSpc>
                <a:spcPct val="100000"/>
              </a:lnSpc>
              <a:spcBef>
                <a:spcPts val="1000"/>
              </a:spcBef>
              <a:spcAft>
                <a:spcPts val="0"/>
              </a:spcAft>
              <a:buClr>
                <a:srgbClr val="1C1D1E"/>
              </a:buClr>
              <a:buSzPts val="1600"/>
              <a:buFont typeface="Lato Light"/>
              <a:buChar char="●"/>
            </a:pPr>
            <a:r>
              <a:rPr lang="en" sz="1600" dirty="0">
                <a:solidFill>
                  <a:srgbClr val="1C1D1E"/>
                </a:solidFill>
                <a:latin typeface="Lato Light"/>
                <a:ea typeface="Lato Light"/>
                <a:cs typeface="Lato Light"/>
                <a:sym typeface="Lato Light"/>
              </a:rPr>
              <a:t>A better solar EUV proxy is needed for </a:t>
            </a:r>
            <a:r>
              <a:rPr lang="en" sz="1600" dirty="0" err="1">
                <a:solidFill>
                  <a:srgbClr val="1C1D1E"/>
                </a:solidFill>
                <a:latin typeface="Lato Light"/>
                <a:ea typeface="Lato Light"/>
                <a:cs typeface="Lato Light"/>
                <a:sym typeface="Lato Light"/>
              </a:rPr>
              <a:t>thermospheric</a:t>
            </a:r>
            <a:r>
              <a:rPr lang="en" sz="1600" dirty="0">
                <a:solidFill>
                  <a:srgbClr val="1C1D1E"/>
                </a:solidFill>
                <a:latin typeface="Lato Light"/>
                <a:ea typeface="Lato Light"/>
                <a:cs typeface="Lato Light"/>
                <a:sym typeface="Lato Light"/>
              </a:rPr>
              <a:t> modeling. Satellite conjunction is greatly impacted errors in </a:t>
            </a:r>
            <a:r>
              <a:rPr lang="en" sz="1600" dirty="0" err="1">
                <a:solidFill>
                  <a:srgbClr val="1C1D1E"/>
                </a:solidFill>
                <a:latin typeface="Lato Light"/>
                <a:ea typeface="Lato Light"/>
                <a:cs typeface="Lato Light"/>
                <a:sym typeface="Lato Light"/>
              </a:rPr>
              <a:t>themospheric</a:t>
            </a:r>
            <a:r>
              <a:rPr lang="en" sz="1600" dirty="0">
                <a:solidFill>
                  <a:srgbClr val="1C1D1E"/>
                </a:solidFill>
                <a:latin typeface="Lato Light"/>
                <a:ea typeface="Lato Light"/>
                <a:cs typeface="Lato Light"/>
                <a:sym typeface="Lato Light"/>
              </a:rPr>
              <a:t> density</a:t>
            </a:r>
            <a:endParaRPr sz="1600" dirty="0">
              <a:solidFill>
                <a:srgbClr val="1C1D1E"/>
              </a:solidFill>
              <a:latin typeface="Lato Light"/>
              <a:ea typeface="Lato Light"/>
              <a:cs typeface="Lato Light"/>
              <a:sym typeface="Lato Light"/>
            </a:endParaRPr>
          </a:p>
          <a:p>
            <a:pPr marL="0" lvl="0" indent="0" algn="l" rtl="0">
              <a:spcBef>
                <a:spcPts val="0"/>
              </a:spcBef>
              <a:spcAft>
                <a:spcPts val="0"/>
              </a:spcAft>
              <a:buClr>
                <a:schemeClr val="dk1"/>
              </a:buClr>
              <a:buSzPts val="1100"/>
              <a:buFont typeface="Arial"/>
              <a:buNone/>
            </a:pPr>
            <a:endParaRPr sz="1500" dirty="0">
              <a:solidFill>
                <a:schemeClr val="dk1"/>
              </a:solidFill>
              <a:latin typeface="Lato Light"/>
              <a:ea typeface="Lato Light"/>
              <a:cs typeface="Lato Light"/>
              <a:sym typeface="Lato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5"/>
          <p:cNvSpPr/>
          <p:nvPr/>
        </p:nvSpPr>
        <p:spPr>
          <a:xfrm>
            <a:off x="330700" y="983600"/>
            <a:ext cx="8572500" cy="4445650"/>
          </a:xfrm>
          <a:prstGeom prst="rect">
            <a:avLst/>
          </a:prstGeom>
          <a:solidFill>
            <a:srgbClr val="555252">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35"/>
          <p:cNvSpPr txBox="1"/>
          <p:nvPr/>
        </p:nvSpPr>
        <p:spPr>
          <a:xfrm>
            <a:off x="0" y="179875"/>
            <a:ext cx="9144000" cy="28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b="0" i="0" u="none" strike="noStrike" cap="none">
                <a:solidFill>
                  <a:srgbClr val="46B2D7"/>
                </a:solidFill>
                <a:latin typeface="Lato Black"/>
                <a:ea typeface="Lato Black"/>
                <a:cs typeface="Lato Black"/>
                <a:sym typeface="Lato Black"/>
              </a:rPr>
              <a:t>-  201</a:t>
            </a:r>
            <a:r>
              <a:rPr lang="en" sz="1800">
                <a:solidFill>
                  <a:srgbClr val="46B2D7"/>
                </a:solidFill>
                <a:latin typeface="Lato Black"/>
                <a:ea typeface="Lato Black"/>
                <a:cs typeface="Lato Black"/>
                <a:sym typeface="Lato Black"/>
              </a:rPr>
              <a:t>7-2018 </a:t>
            </a:r>
            <a:r>
              <a:rPr lang="en" sz="1800" b="0" i="0" u="none" strike="noStrike" cap="none">
                <a:solidFill>
                  <a:srgbClr val="46B2D7"/>
                </a:solidFill>
                <a:latin typeface="Lato Black"/>
                <a:ea typeface="Lato Black"/>
                <a:cs typeface="Lato Black"/>
                <a:sym typeface="Lato Black"/>
              </a:rPr>
              <a:t> </a:t>
            </a:r>
            <a:r>
              <a:rPr lang="en" sz="1800">
                <a:solidFill>
                  <a:srgbClr val="46B2D7"/>
                </a:solidFill>
                <a:latin typeface="Lato Black"/>
                <a:ea typeface="Lato Black"/>
                <a:cs typeface="Lato Black"/>
                <a:sym typeface="Lato Black"/>
              </a:rPr>
              <a:t>LWS Institute Working Group </a:t>
            </a:r>
            <a:r>
              <a:rPr lang="en" sz="1800" b="0" i="0" u="none" strike="noStrike" cap="none">
                <a:solidFill>
                  <a:srgbClr val="46B2D7"/>
                </a:solidFill>
                <a:latin typeface="Lato Black"/>
                <a:ea typeface="Lato Black"/>
                <a:cs typeface="Lato Black"/>
                <a:sym typeface="Lato Black"/>
              </a:rPr>
              <a:t>-</a:t>
            </a:r>
            <a:br>
              <a:rPr lang="en" sz="900" b="0" i="0" u="none" strike="noStrike" cap="none">
                <a:solidFill>
                  <a:srgbClr val="46B2D7"/>
                </a:solidFill>
                <a:latin typeface="Lato Black"/>
                <a:ea typeface="Lato Black"/>
                <a:cs typeface="Lato Black"/>
                <a:sym typeface="Lato Black"/>
              </a:rPr>
            </a:br>
            <a:endParaRPr sz="900" b="0" i="0" u="none" strike="noStrike" cap="none">
              <a:solidFill>
                <a:srgbClr val="46B2D7"/>
              </a:solidFill>
              <a:latin typeface="Lato Black"/>
              <a:ea typeface="Lato Black"/>
              <a:cs typeface="Lato Black"/>
              <a:sym typeface="Lato Black"/>
            </a:endParaRPr>
          </a:p>
        </p:txBody>
      </p:sp>
      <p:sp>
        <p:nvSpPr>
          <p:cNvPr id="340" name="Google Shape;340;p35"/>
          <p:cNvSpPr txBox="1"/>
          <p:nvPr/>
        </p:nvSpPr>
        <p:spPr>
          <a:xfrm>
            <a:off x="202000" y="481738"/>
            <a:ext cx="8716500" cy="561300"/>
          </a:xfrm>
          <a:prstGeom prst="rect">
            <a:avLst/>
          </a:prstGeom>
          <a:noFill/>
          <a:ln>
            <a:noFill/>
          </a:ln>
        </p:spPr>
        <p:txBody>
          <a:bodyPr spcFirstLastPara="1" wrap="square" lIns="91425" tIns="91425" rIns="91425" bIns="91425" anchor="t" anchorCtr="0">
            <a:noAutofit/>
          </a:bodyPr>
          <a:lstStyle/>
          <a:p>
            <a:pPr marL="457200" lvl="0" indent="0" algn="ctr" rtl="0">
              <a:lnSpc>
                <a:spcPct val="115000"/>
              </a:lnSpc>
              <a:spcBef>
                <a:spcPts val="0"/>
              </a:spcBef>
              <a:spcAft>
                <a:spcPts val="0"/>
              </a:spcAft>
              <a:buNone/>
            </a:pPr>
            <a:r>
              <a:rPr lang="en" sz="1800" b="1" dirty="0">
                <a:solidFill>
                  <a:schemeClr val="dk1"/>
                </a:solidFill>
                <a:latin typeface="Lato"/>
                <a:ea typeface="Lato"/>
                <a:cs typeface="Lato"/>
                <a:sym typeface="Lato"/>
              </a:rPr>
              <a:t>TEC and ionospheric scintillation for GPS applications</a:t>
            </a:r>
            <a:endParaRPr sz="1800" b="1" dirty="0">
              <a:solidFill>
                <a:schemeClr val="dk1"/>
              </a:solidFill>
              <a:latin typeface="Lato"/>
              <a:ea typeface="Lato"/>
              <a:cs typeface="Lato"/>
              <a:sym typeface="Lato"/>
            </a:endParaRPr>
          </a:p>
          <a:p>
            <a:pPr marL="0" marR="0" lvl="0" indent="0" algn="ctr" rtl="0">
              <a:lnSpc>
                <a:spcPct val="100000"/>
              </a:lnSpc>
              <a:spcBef>
                <a:spcPts val="1000"/>
              </a:spcBef>
              <a:spcAft>
                <a:spcPts val="0"/>
              </a:spcAft>
              <a:buClr>
                <a:srgbClr val="000000"/>
              </a:buClr>
              <a:buSzPts val="1800"/>
              <a:buFont typeface="Arial"/>
              <a:buNone/>
            </a:pPr>
            <a:endParaRPr sz="1800" dirty="0">
              <a:solidFill>
                <a:schemeClr val="dk1"/>
              </a:solidFill>
              <a:latin typeface="Lato"/>
              <a:ea typeface="Lato"/>
              <a:cs typeface="Lato"/>
              <a:sym typeface="Lato"/>
            </a:endParaRPr>
          </a:p>
        </p:txBody>
      </p:sp>
      <p:sp>
        <p:nvSpPr>
          <p:cNvPr id="341" name="Google Shape;341;p35"/>
          <p:cNvSpPr/>
          <p:nvPr/>
        </p:nvSpPr>
        <p:spPr>
          <a:xfrm>
            <a:off x="-29900" y="5558750"/>
            <a:ext cx="9180300" cy="156300"/>
          </a:xfrm>
          <a:prstGeom prst="rect">
            <a:avLst/>
          </a:prstGeom>
          <a:gradFill>
            <a:gsLst>
              <a:gs pos="0">
                <a:srgbClr val="6ACDED"/>
              </a:gs>
              <a:gs pos="100000">
                <a:srgbClr val="16407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35"/>
          <p:cNvSpPr txBox="1"/>
          <p:nvPr/>
        </p:nvSpPr>
        <p:spPr>
          <a:xfrm>
            <a:off x="4531725" y="1438376"/>
            <a:ext cx="4252500" cy="367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a:solidFill>
                <a:schemeClr val="dk1"/>
              </a:solidFill>
              <a:latin typeface="Lato Light"/>
              <a:ea typeface="Lato Light"/>
              <a:cs typeface="Lato Light"/>
              <a:sym typeface="Lato Light"/>
            </a:endParaRPr>
          </a:p>
        </p:txBody>
      </p:sp>
      <p:sp>
        <p:nvSpPr>
          <p:cNvPr id="343" name="Google Shape;343;p35"/>
          <p:cNvSpPr txBox="1"/>
          <p:nvPr/>
        </p:nvSpPr>
        <p:spPr>
          <a:xfrm>
            <a:off x="559650" y="919575"/>
            <a:ext cx="3773100" cy="3891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b="1" dirty="0">
                <a:solidFill>
                  <a:schemeClr val="dk1"/>
                </a:solidFill>
                <a:latin typeface="Lato"/>
                <a:ea typeface="Lato"/>
                <a:cs typeface="Lato"/>
                <a:sym typeface="Lato"/>
              </a:rPr>
              <a:t>Working Group Members</a:t>
            </a:r>
            <a:endParaRPr sz="1500" b="1" dirty="0">
              <a:solidFill>
                <a:schemeClr val="dk1"/>
              </a:solidFill>
              <a:latin typeface="Lato"/>
              <a:ea typeface="Lato"/>
              <a:cs typeface="Lato"/>
              <a:sym typeface="Lato"/>
            </a:endParaRPr>
          </a:p>
          <a:p>
            <a:pPr marL="0" lvl="0" indent="0" algn="l" rtl="0">
              <a:lnSpc>
                <a:spcPct val="115000"/>
              </a:lnSpc>
              <a:spcBef>
                <a:spcPts val="1000"/>
              </a:spcBef>
              <a:spcAft>
                <a:spcPts val="0"/>
              </a:spcAft>
              <a:buNone/>
            </a:pPr>
            <a:r>
              <a:rPr lang="en" sz="1500" dirty="0">
                <a:solidFill>
                  <a:schemeClr val="dk1"/>
                </a:solidFill>
                <a:latin typeface="Lato Light"/>
                <a:ea typeface="Lato Light"/>
                <a:cs typeface="Lato Light"/>
                <a:sym typeface="Lato Light"/>
              </a:rPr>
              <a:t>Keith Groves (Team Lead) - Boston College</a:t>
            </a:r>
            <a:endParaRPr sz="1500" dirty="0">
              <a:solidFill>
                <a:schemeClr val="dk1"/>
              </a:solidFill>
              <a:latin typeface="Lato Light"/>
              <a:ea typeface="Lato Light"/>
              <a:cs typeface="Lato Light"/>
              <a:sym typeface="Lato Light"/>
            </a:endParaRPr>
          </a:p>
          <a:p>
            <a:pPr marL="0" lvl="0" indent="0" algn="l" rtl="0">
              <a:lnSpc>
                <a:spcPct val="115000"/>
              </a:lnSpc>
              <a:spcBef>
                <a:spcPts val="0"/>
              </a:spcBef>
              <a:spcAft>
                <a:spcPts val="0"/>
              </a:spcAft>
              <a:buNone/>
            </a:pPr>
            <a:r>
              <a:rPr lang="en" sz="1500" dirty="0">
                <a:solidFill>
                  <a:schemeClr val="dk1"/>
                </a:solidFill>
                <a:latin typeface="Lato Light"/>
                <a:ea typeface="Lato Light"/>
                <a:cs typeface="Lato Light"/>
                <a:sym typeface="Lato Light"/>
              </a:rPr>
              <a:t>Eric </a:t>
            </a:r>
            <a:r>
              <a:rPr lang="en" sz="1500" dirty="0" err="1">
                <a:solidFill>
                  <a:schemeClr val="dk1"/>
                </a:solidFill>
                <a:latin typeface="Lato Light"/>
                <a:ea typeface="Lato Light"/>
                <a:cs typeface="Lato Light"/>
                <a:sym typeface="Lato Light"/>
              </a:rPr>
              <a:t>Altshuler</a:t>
            </a:r>
            <a:r>
              <a:rPr lang="en" sz="1500" dirty="0">
                <a:solidFill>
                  <a:schemeClr val="dk1"/>
                </a:solidFill>
                <a:latin typeface="Lato Light"/>
                <a:ea typeface="Lato Light"/>
                <a:cs typeface="Lato Light"/>
                <a:sym typeface="Lato Light"/>
              </a:rPr>
              <a:t> - Sequoia Research Corp.</a:t>
            </a:r>
            <a:endParaRPr sz="1500" dirty="0">
              <a:solidFill>
                <a:schemeClr val="dk1"/>
              </a:solidFill>
              <a:latin typeface="Lato Light"/>
              <a:ea typeface="Lato Light"/>
              <a:cs typeface="Lato Light"/>
              <a:sym typeface="Lato Light"/>
            </a:endParaRPr>
          </a:p>
          <a:p>
            <a:pPr marL="0" lvl="0" indent="0" algn="l" rtl="0">
              <a:lnSpc>
                <a:spcPct val="115000"/>
              </a:lnSpc>
              <a:spcBef>
                <a:spcPts val="0"/>
              </a:spcBef>
              <a:spcAft>
                <a:spcPts val="0"/>
              </a:spcAft>
              <a:buNone/>
            </a:pPr>
            <a:r>
              <a:rPr lang="en" sz="1500" dirty="0">
                <a:solidFill>
                  <a:schemeClr val="dk1"/>
                </a:solidFill>
                <a:latin typeface="Lato Light"/>
                <a:ea typeface="Lato Light"/>
                <a:cs typeface="Lato Light"/>
                <a:sym typeface="Lato Light"/>
              </a:rPr>
              <a:t>Yannick </a:t>
            </a:r>
            <a:r>
              <a:rPr lang="en" sz="1500" dirty="0" err="1">
                <a:solidFill>
                  <a:schemeClr val="dk1"/>
                </a:solidFill>
                <a:latin typeface="Lato Light"/>
                <a:ea typeface="Lato Light"/>
                <a:cs typeface="Lato Light"/>
                <a:sym typeface="Lato Light"/>
              </a:rPr>
              <a:t>Beniguel</a:t>
            </a:r>
            <a:r>
              <a:rPr lang="en" sz="1500" dirty="0">
                <a:solidFill>
                  <a:schemeClr val="dk1"/>
                </a:solidFill>
                <a:latin typeface="Lato Light"/>
                <a:ea typeface="Lato Light"/>
                <a:cs typeface="Lato Light"/>
                <a:sym typeface="Lato Light"/>
              </a:rPr>
              <a:t> - IEEA</a:t>
            </a:r>
            <a:endParaRPr sz="1500" dirty="0">
              <a:solidFill>
                <a:schemeClr val="dk1"/>
              </a:solidFill>
              <a:latin typeface="Lato Light"/>
              <a:ea typeface="Lato Light"/>
              <a:cs typeface="Lato Light"/>
              <a:sym typeface="Lato Light"/>
            </a:endParaRPr>
          </a:p>
          <a:p>
            <a:pPr marL="0" lvl="0" indent="0" algn="l" rtl="0">
              <a:lnSpc>
                <a:spcPct val="115000"/>
              </a:lnSpc>
              <a:spcBef>
                <a:spcPts val="0"/>
              </a:spcBef>
              <a:spcAft>
                <a:spcPts val="0"/>
              </a:spcAft>
              <a:buNone/>
            </a:pPr>
            <a:r>
              <a:rPr lang="en" sz="1500" dirty="0">
                <a:solidFill>
                  <a:schemeClr val="dk1"/>
                </a:solidFill>
                <a:latin typeface="Lato Light"/>
                <a:ea typeface="Lato Light"/>
                <a:cs typeface="Lato Light"/>
                <a:sym typeface="Lato Light"/>
              </a:rPr>
              <a:t>Charles Carrano - Boston College</a:t>
            </a:r>
            <a:endParaRPr sz="1500" dirty="0">
              <a:solidFill>
                <a:schemeClr val="dk1"/>
              </a:solidFill>
              <a:latin typeface="Lato Light"/>
              <a:ea typeface="Lato Light"/>
              <a:cs typeface="Lato Light"/>
              <a:sym typeface="Lato Light"/>
            </a:endParaRPr>
          </a:p>
          <a:p>
            <a:pPr marL="0" lvl="0" indent="0" algn="l" rtl="0">
              <a:lnSpc>
                <a:spcPct val="115000"/>
              </a:lnSpc>
              <a:spcBef>
                <a:spcPts val="0"/>
              </a:spcBef>
              <a:spcAft>
                <a:spcPts val="0"/>
              </a:spcAft>
              <a:buNone/>
            </a:pPr>
            <a:r>
              <a:rPr lang="en" sz="1500" dirty="0">
                <a:solidFill>
                  <a:schemeClr val="dk1"/>
                </a:solidFill>
                <a:latin typeface="Lato Light"/>
                <a:ea typeface="Lato Light"/>
                <a:cs typeface="Lato Light"/>
                <a:sym typeface="Lato Light"/>
              </a:rPr>
              <a:t>Anthea </a:t>
            </a:r>
            <a:r>
              <a:rPr lang="en" sz="1500" dirty="0" err="1">
                <a:solidFill>
                  <a:schemeClr val="dk1"/>
                </a:solidFill>
                <a:latin typeface="Lato Light"/>
                <a:ea typeface="Lato Light"/>
                <a:cs typeface="Lato Light"/>
                <a:sym typeface="Lato Light"/>
              </a:rPr>
              <a:t>Coster</a:t>
            </a:r>
            <a:r>
              <a:rPr lang="en" sz="1500" dirty="0">
                <a:solidFill>
                  <a:schemeClr val="dk1"/>
                </a:solidFill>
                <a:latin typeface="Lato Light"/>
                <a:ea typeface="Lato Light"/>
                <a:cs typeface="Lato Light"/>
                <a:sym typeface="Lato Light"/>
              </a:rPr>
              <a:t> - MIT Haystack Observatory</a:t>
            </a:r>
            <a:endParaRPr sz="1500" dirty="0">
              <a:solidFill>
                <a:schemeClr val="dk1"/>
              </a:solidFill>
              <a:latin typeface="Lato Light"/>
              <a:ea typeface="Lato Light"/>
              <a:cs typeface="Lato Light"/>
              <a:sym typeface="Lato Light"/>
            </a:endParaRPr>
          </a:p>
          <a:p>
            <a:pPr marL="0" lvl="0" indent="0" algn="l" rtl="0">
              <a:lnSpc>
                <a:spcPct val="115000"/>
              </a:lnSpc>
              <a:spcBef>
                <a:spcPts val="0"/>
              </a:spcBef>
              <a:spcAft>
                <a:spcPts val="0"/>
              </a:spcAft>
              <a:buNone/>
            </a:pPr>
            <a:r>
              <a:rPr lang="en" sz="1500" dirty="0" err="1">
                <a:solidFill>
                  <a:schemeClr val="dk1"/>
                </a:solidFill>
                <a:latin typeface="Lato Light"/>
                <a:ea typeface="Lato Light"/>
                <a:cs typeface="Lato Light"/>
                <a:sym typeface="Lato Light"/>
              </a:rPr>
              <a:t>Seebany</a:t>
            </a:r>
            <a:r>
              <a:rPr lang="en" sz="1500" dirty="0">
                <a:solidFill>
                  <a:schemeClr val="dk1"/>
                </a:solidFill>
                <a:latin typeface="Lato Light"/>
                <a:ea typeface="Lato Light"/>
                <a:cs typeface="Lato Light"/>
                <a:sym typeface="Lato Light"/>
              </a:rPr>
              <a:t> </a:t>
            </a:r>
            <a:r>
              <a:rPr lang="en" sz="1500" dirty="0" err="1">
                <a:solidFill>
                  <a:schemeClr val="dk1"/>
                </a:solidFill>
                <a:latin typeface="Lato Light"/>
                <a:ea typeface="Lato Light"/>
                <a:cs typeface="Lato Light"/>
                <a:sym typeface="Lato Light"/>
              </a:rPr>
              <a:t>Datta</a:t>
            </a:r>
            <a:r>
              <a:rPr lang="en" sz="1500" dirty="0">
                <a:solidFill>
                  <a:schemeClr val="dk1"/>
                </a:solidFill>
                <a:latin typeface="Lato Light"/>
                <a:ea typeface="Lato Light"/>
                <a:cs typeface="Lato Light"/>
                <a:sym typeface="Lato Light"/>
              </a:rPr>
              <a:t> - </a:t>
            </a:r>
            <a:r>
              <a:rPr lang="en" sz="1500" dirty="0" err="1">
                <a:solidFill>
                  <a:schemeClr val="dk1"/>
                </a:solidFill>
                <a:latin typeface="Lato Light"/>
                <a:ea typeface="Lato Light"/>
                <a:cs typeface="Lato Light"/>
                <a:sym typeface="Lato Light"/>
              </a:rPr>
              <a:t>Barua</a:t>
            </a:r>
            <a:r>
              <a:rPr lang="en" sz="1500" dirty="0">
                <a:solidFill>
                  <a:schemeClr val="dk1"/>
                </a:solidFill>
                <a:latin typeface="Lato Light"/>
                <a:ea typeface="Lato Light"/>
                <a:cs typeface="Lato Light"/>
                <a:sym typeface="Lato Light"/>
              </a:rPr>
              <a:t> - Illinois Inst. of Tech.</a:t>
            </a:r>
            <a:endParaRPr sz="1500" dirty="0">
              <a:solidFill>
                <a:schemeClr val="dk1"/>
              </a:solidFill>
              <a:latin typeface="Lato Light"/>
              <a:ea typeface="Lato Light"/>
              <a:cs typeface="Lato Light"/>
              <a:sym typeface="Lato Light"/>
            </a:endParaRPr>
          </a:p>
          <a:p>
            <a:pPr marL="0" lvl="0" indent="0" algn="l" rtl="0">
              <a:lnSpc>
                <a:spcPct val="115000"/>
              </a:lnSpc>
              <a:spcBef>
                <a:spcPts val="0"/>
              </a:spcBef>
              <a:spcAft>
                <a:spcPts val="0"/>
              </a:spcAft>
              <a:buNone/>
            </a:pPr>
            <a:r>
              <a:rPr lang="en" sz="1500" dirty="0">
                <a:solidFill>
                  <a:schemeClr val="dk1"/>
                </a:solidFill>
                <a:latin typeface="Lato Light"/>
                <a:ea typeface="Lato Light"/>
                <a:cs typeface="Lato Light"/>
                <a:sym typeface="Lato Light"/>
              </a:rPr>
              <a:t>Tim Fuller-Rowell - NOAA CIRES</a:t>
            </a:r>
            <a:endParaRPr sz="1500" dirty="0">
              <a:solidFill>
                <a:schemeClr val="dk1"/>
              </a:solidFill>
              <a:latin typeface="Lato Light"/>
              <a:ea typeface="Lato Light"/>
              <a:cs typeface="Lato Light"/>
              <a:sym typeface="Lato Light"/>
            </a:endParaRPr>
          </a:p>
          <a:p>
            <a:pPr marL="0" lvl="0" indent="0" algn="l" rtl="0">
              <a:lnSpc>
                <a:spcPct val="115000"/>
              </a:lnSpc>
              <a:spcBef>
                <a:spcPts val="0"/>
              </a:spcBef>
              <a:spcAft>
                <a:spcPts val="0"/>
              </a:spcAft>
              <a:buNone/>
            </a:pPr>
            <a:r>
              <a:rPr lang="en" sz="1500" dirty="0">
                <a:solidFill>
                  <a:schemeClr val="dk1"/>
                </a:solidFill>
                <a:latin typeface="Lato Light"/>
                <a:ea typeface="Lato Light"/>
                <a:cs typeface="Lato Light"/>
                <a:sym typeface="Lato Light"/>
              </a:rPr>
              <a:t>Larisa </a:t>
            </a:r>
            <a:r>
              <a:rPr lang="en" sz="1500" dirty="0" err="1">
                <a:solidFill>
                  <a:schemeClr val="dk1"/>
                </a:solidFill>
                <a:latin typeface="Lato Light"/>
                <a:ea typeface="Lato Light"/>
                <a:cs typeface="Lato Light"/>
                <a:sym typeface="Lato Light"/>
              </a:rPr>
              <a:t>Goncharenko</a:t>
            </a:r>
            <a:r>
              <a:rPr lang="en" sz="1500" dirty="0">
                <a:solidFill>
                  <a:schemeClr val="dk1"/>
                </a:solidFill>
                <a:latin typeface="Lato Light"/>
                <a:ea typeface="Lato Light"/>
                <a:cs typeface="Lato Light"/>
                <a:sym typeface="Lato Light"/>
              </a:rPr>
              <a:t> - MIT Haystack </a:t>
            </a:r>
            <a:r>
              <a:rPr lang="en" sz="1500" dirty="0" err="1">
                <a:solidFill>
                  <a:schemeClr val="dk1"/>
                </a:solidFill>
                <a:latin typeface="Lato Light"/>
                <a:ea typeface="Lato Light"/>
                <a:cs typeface="Lato Light"/>
                <a:sym typeface="Lato Light"/>
              </a:rPr>
              <a:t>Obser</a:t>
            </a:r>
            <a:r>
              <a:rPr lang="en" sz="1500" dirty="0">
                <a:solidFill>
                  <a:schemeClr val="dk1"/>
                </a:solidFill>
                <a:latin typeface="Lato Light"/>
                <a:ea typeface="Lato Light"/>
                <a:cs typeface="Lato Light"/>
                <a:sym typeface="Lato Light"/>
              </a:rPr>
              <a:t>.</a:t>
            </a:r>
            <a:endParaRPr sz="1500" dirty="0">
              <a:solidFill>
                <a:schemeClr val="dk1"/>
              </a:solidFill>
              <a:latin typeface="Lato Light"/>
              <a:ea typeface="Lato Light"/>
              <a:cs typeface="Lato Light"/>
              <a:sym typeface="Lato Light"/>
            </a:endParaRPr>
          </a:p>
          <a:p>
            <a:pPr marL="0" lvl="0" indent="0" algn="l" rtl="0">
              <a:lnSpc>
                <a:spcPct val="115000"/>
              </a:lnSpc>
              <a:spcBef>
                <a:spcPts val="0"/>
              </a:spcBef>
              <a:spcAft>
                <a:spcPts val="0"/>
              </a:spcAft>
              <a:buNone/>
            </a:pPr>
            <a:r>
              <a:rPr lang="en" sz="1500" dirty="0">
                <a:solidFill>
                  <a:schemeClr val="dk1"/>
                </a:solidFill>
                <a:latin typeface="Lato Light"/>
                <a:ea typeface="Lato Light"/>
                <a:cs typeface="Lato Light"/>
                <a:sym typeface="Lato Light"/>
              </a:rPr>
              <a:t>Joseph </a:t>
            </a:r>
            <a:r>
              <a:rPr lang="en" sz="1500" dirty="0" err="1">
                <a:solidFill>
                  <a:schemeClr val="dk1"/>
                </a:solidFill>
                <a:latin typeface="Lato Light"/>
                <a:ea typeface="Lato Light"/>
                <a:cs typeface="Lato Light"/>
                <a:sym typeface="Lato Light"/>
              </a:rPr>
              <a:t>Huba</a:t>
            </a:r>
            <a:r>
              <a:rPr lang="en" sz="1500" dirty="0">
                <a:solidFill>
                  <a:schemeClr val="dk1"/>
                </a:solidFill>
                <a:latin typeface="Lato Light"/>
                <a:ea typeface="Lato Light"/>
                <a:cs typeface="Lato Light"/>
                <a:sym typeface="Lato Light"/>
              </a:rPr>
              <a:t> - Naval Research Laboratory</a:t>
            </a:r>
            <a:endParaRPr sz="1500" dirty="0">
              <a:solidFill>
                <a:schemeClr val="dk1"/>
              </a:solidFill>
              <a:latin typeface="Lato Light"/>
              <a:ea typeface="Lato Light"/>
              <a:cs typeface="Lato Light"/>
              <a:sym typeface="Lato Light"/>
            </a:endParaRPr>
          </a:p>
          <a:p>
            <a:pPr marL="0" lvl="0" indent="0" algn="l" rtl="0">
              <a:lnSpc>
                <a:spcPct val="115000"/>
              </a:lnSpc>
              <a:spcBef>
                <a:spcPts val="0"/>
              </a:spcBef>
              <a:spcAft>
                <a:spcPts val="0"/>
              </a:spcAft>
              <a:buNone/>
            </a:pPr>
            <a:r>
              <a:rPr lang="en" sz="1500" dirty="0">
                <a:solidFill>
                  <a:schemeClr val="dk1"/>
                </a:solidFill>
                <a:latin typeface="Lato Light"/>
                <a:ea typeface="Lato Light"/>
                <a:cs typeface="Lato Light"/>
                <a:sym typeface="Lato Light"/>
              </a:rPr>
              <a:t>Robert </a:t>
            </a:r>
            <a:r>
              <a:rPr lang="en" sz="1500" dirty="0" err="1">
                <a:solidFill>
                  <a:schemeClr val="dk1"/>
                </a:solidFill>
                <a:latin typeface="Lato Light"/>
                <a:ea typeface="Lato Light"/>
                <a:cs typeface="Lato Light"/>
                <a:sym typeface="Lato Light"/>
              </a:rPr>
              <a:t>Kursinski</a:t>
            </a:r>
            <a:r>
              <a:rPr lang="en" sz="1500" dirty="0">
                <a:solidFill>
                  <a:schemeClr val="dk1"/>
                </a:solidFill>
                <a:latin typeface="Lato Light"/>
                <a:ea typeface="Lato Light"/>
                <a:cs typeface="Lato Light"/>
                <a:sym typeface="Lato Light"/>
              </a:rPr>
              <a:t> - </a:t>
            </a:r>
            <a:r>
              <a:rPr lang="en" sz="1500" dirty="0" err="1">
                <a:solidFill>
                  <a:schemeClr val="dk1"/>
                </a:solidFill>
                <a:latin typeface="Lato Light"/>
                <a:ea typeface="Lato Light"/>
                <a:cs typeface="Lato Light"/>
                <a:sym typeface="Lato Light"/>
              </a:rPr>
              <a:t>PlanetIQ</a:t>
            </a:r>
            <a:endParaRPr sz="1500" dirty="0">
              <a:solidFill>
                <a:schemeClr val="dk1"/>
              </a:solidFill>
              <a:latin typeface="Lato Light"/>
              <a:ea typeface="Lato Light"/>
              <a:cs typeface="Lato Light"/>
              <a:sym typeface="Lato Light"/>
            </a:endParaRPr>
          </a:p>
          <a:p>
            <a:pPr marL="0" lvl="0" indent="0" algn="l" rtl="0">
              <a:lnSpc>
                <a:spcPct val="115000"/>
              </a:lnSpc>
              <a:spcBef>
                <a:spcPts val="0"/>
              </a:spcBef>
              <a:spcAft>
                <a:spcPts val="0"/>
              </a:spcAft>
              <a:buNone/>
            </a:pPr>
            <a:r>
              <a:rPr lang="en" sz="1500" dirty="0">
                <a:solidFill>
                  <a:schemeClr val="dk1"/>
                </a:solidFill>
                <a:latin typeface="Lato Light"/>
                <a:ea typeface="Lato Light"/>
                <a:cs typeface="Lato Light"/>
                <a:sym typeface="Lato Light"/>
              </a:rPr>
              <a:t>Ryan </a:t>
            </a:r>
            <a:r>
              <a:rPr lang="en" sz="1500" dirty="0" err="1">
                <a:solidFill>
                  <a:schemeClr val="dk1"/>
                </a:solidFill>
                <a:latin typeface="Lato Light"/>
                <a:ea typeface="Lato Light"/>
                <a:cs typeface="Lato Light"/>
                <a:sym typeface="Lato Light"/>
              </a:rPr>
              <a:t>McGranaghan</a:t>
            </a:r>
            <a:r>
              <a:rPr lang="en" sz="1500" dirty="0">
                <a:solidFill>
                  <a:schemeClr val="dk1"/>
                </a:solidFill>
                <a:latin typeface="Lato Light"/>
                <a:ea typeface="Lato Light"/>
                <a:cs typeface="Lato Light"/>
                <a:sym typeface="Lato Light"/>
              </a:rPr>
              <a:t> - NASA JPL</a:t>
            </a:r>
            <a:endParaRPr sz="1500" dirty="0">
              <a:solidFill>
                <a:schemeClr val="dk1"/>
              </a:solidFill>
              <a:latin typeface="Lato Light"/>
              <a:ea typeface="Lato Light"/>
              <a:cs typeface="Lato Light"/>
              <a:sym typeface="Lato Light"/>
            </a:endParaRPr>
          </a:p>
          <a:p>
            <a:pPr marL="0" lvl="0" indent="0" algn="l" rtl="0">
              <a:lnSpc>
                <a:spcPct val="115000"/>
              </a:lnSpc>
              <a:spcBef>
                <a:spcPts val="0"/>
              </a:spcBef>
              <a:spcAft>
                <a:spcPts val="0"/>
              </a:spcAft>
              <a:buNone/>
            </a:pPr>
            <a:r>
              <a:rPr lang="en" sz="1500" dirty="0">
                <a:solidFill>
                  <a:schemeClr val="dk1"/>
                </a:solidFill>
                <a:latin typeface="Lato Light"/>
                <a:ea typeface="Lato Light"/>
                <a:cs typeface="Lato Light"/>
                <a:sym typeface="Lato Light"/>
              </a:rPr>
              <a:t>Jade Morton - Univ. of Colorado, Boulder</a:t>
            </a:r>
            <a:endParaRPr sz="1500" dirty="0">
              <a:solidFill>
                <a:schemeClr val="dk1"/>
              </a:solidFill>
              <a:latin typeface="Lato Light"/>
              <a:ea typeface="Lato Light"/>
              <a:cs typeface="Lato Light"/>
              <a:sym typeface="Lato Light"/>
            </a:endParaRPr>
          </a:p>
          <a:p>
            <a:pPr marL="0" lvl="0" indent="0" algn="l" rtl="0">
              <a:spcBef>
                <a:spcPts val="0"/>
              </a:spcBef>
              <a:spcAft>
                <a:spcPts val="0"/>
              </a:spcAft>
              <a:buNone/>
            </a:pPr>
            <a:r>
              <a:rPr lang="en" sz="1500" dirty="0">
                <a:solidFill>
                  <a:schemeClr val="dk1"/>
                </a:solidFill>
                <a:latin typeface="Lato Light"/>
                <a:ea typeface="Lato Light"/>
                <a:cs typeface="Lato Light"/>
                <a:sym typeface="Lato Light"/>
              </a:rPr>
              <a:t>John </a:t>
            </a:r>
            <a:r>
              <a:rPr lang="en" sz="1500" dirty="0" err="1">
                <a:solidFill>
                  <a:schemeClr val="dk1"/>
                </a:solidFill>
                <a:latin typeface="Lato Light"/>
                <a:ea typeface="Lato Light"/>
                <a:cs typeface="Lato Light"/>
                <a:sym typeface="Lato Light"/>
              </a:rPr>
              <a:t>Retterer</a:t>
            </a:r>
            <a:r>
              <a:rPr lang="en" sz="1500" dirty="0">
                <a:solidFill>
                  <a:schemeClr val="dk1"/>
                </a:solidFill>
                <a:latin typeface="Lato Light"/>
                <a:ea typeface="Lato Light"/>
                <a:cs typeface="Lato Light"/>
                <a:sym typeface="Lato Light"/>
              </a:rPr>
              <a:t> - Boston College</a:t>
            </a:r>
            <a:endParaRPr sz="1500" dirty="0">
              <a:solidFill>
                <a:schemeClr val="dk1"/>
              </a:solidFill>
              <a:latin typeface="Lato Light"/>
              <a:ea typeface="Lato Light"/>
              <a:cs typeface="Lato Light"/>
              <a:sym typeface="Lato Light"/>
            </a:endParaRPr>
          </a:p>
          <a:p>
            <a:pPr marL="0" lvl="0" indent="0" algn="l" rtl="0">
              <a:lnSpc>
                <a:spcPct val="115000"/>
              </a:lnSpc>
              <a:spcBef>
                <a:spcPts val="0"/>
              </a:spcBef>
              <a:spcAft>
                <a:spcPts val="0"/>
              </a:spcAft>
              <a:buNone/>
            </a:pPr>
            <a:endParaRPr sz="600" dirty="0">
              <a:solidFill>
                <a:schemeClr val="dk1"/>
              </a:solidFill>
              <a:latin typeface="Lato Light"/>
              <a:ea typeface="Lato Light"/>
              <a:cs typeface="Lato Light"/>
              <a:sym typeface="Lato Light"/>
            </a:endParaRPr>
          </a:p>
          <a:p>
            <a:pPr marL="0" lvl="0" indent="0" algn="l" rtl="0">
              <a:spcBef>
                <a:spcPts val="0"/>
              </a:spcBef>
              <a:spcAft>
                <a:spcPts val="0"/>
              </a:spcAft>
              <a:buNone/>
            </a:pPr>
            <a:endParaRPr sz="1600" dirty="0">
              <a:solidFill>
                <a:srgbClr val="1C1D1E"/>
              </a:solidFill>
              <a:latin typeface="Lato Light"/>
              <a:ea typeface="Lato Light"/>
              <a:cs typeface="Lato Light"/>
              <a:sym typeface="Lato Light"/>
            </a:endParaRPr>
          </a:p>
          <a:p>
            <a:pPr marL="0" lvl="0" indent="0" algn="l" rtl="0">
              <a:spcBef>
                <a:spcPts val="0"/>
              </a:spcBef>
              <a:spcAft>
                <a:spcPts val="0"/>
              </a:spcAft>
              <a:buNone/>
            </a:pPr>
            <a:endParaRPr sz="1500" dirty="0">
              <a:solidFill>
                <a:schemeClr val="dk1"/>
              </a:solidFill>
              <a:latin typeface="Lato Light"/>
              <a:ea typeface="Lato Light"/>
              <a:cs typeface="Lato Light"/>
              <a:sym typeface="Lato Light"/>
            </a:endParaRPr>
          </a:p>
        </p:txBody>
      </p:sp>
      <p:sp>
        <p:nvSpPr>
          <p:cNvPr id="344" name="Google Shape;344;p35"/>
          <p:cNvSpPr txBox="1"/>
          <p:nvPr/>
        </p:nvSpPr>
        <p:spPr>
          <a:xfrm>
            <a:off x="4747800" y="1091025"/>
            <a:ext cx="4188600" cy="358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dirty="0" err="1">
                <a:latin typeface="Lato Light"/>
                <a:ea typeface="Lato Light"/>
                <a:cs typeface="Lato Light"/>
                <a:sym typeface="Lato Light"/>
              </a:rPr>
              <a:t>Ludger</a:t>
            </a:r>
            <a:r>
              <a:rPr lang="en" sz="1500" dirty="0">
                <a:latin typeface="Lato Light"/>
                <a:ea typeface="Lato Light"/>
                <a:cs typeface="Lato Light"/>
                <a:sym typeface="Lato Light"/>
              </a:rPr>
              <a:t> </a:t>
            </a:r>
            <a:r>
              <a:rPr lang="en" sz="1500" dirty="0" err="1">
                <a:latin typeface="Lato Light"/>
                <a:ea typeface="Lato Light"/>
                <a:cs typeface="Lato Light"/>
                <a:sym typeface="Lato Light"/>
              </a:rPr>
              <a:t>Scherliess</a:t>
            </a:r>
            <a:r>
              <a:rPr lang="en" sz="1500" dirty="0">
                <a:latin typeface="Lato Light"/>
                <a:ea typeface="Lato Light"/>
                <a:cs typeface="Lato Light"/>
                <a:sym typeface="Lato Light"/>
              </a:rPr>
              <a:t> - Utah State University</a:t>
            </a:r>
            <a:endParaRPr sz="1500" dirty="0">
              <a:latin typeface="Lato Light"/>
              <a:ea typeface="Lato Light"/>
              <a:cs typeface="Lato Light"/>
              <a:sym typeface="Lato Light"/>
            </a:endParaRPr>
          </a:p>
          <a:p>
            <a:pPr marL="0" lvl="0" indent="0" algn="l" rtl="0">
              <a:spcBef>
                <a:spcPts val="0"/>
              </a:spcBef>
              <a:spcAft>
                <a:spcPts val="0"/>
              </a:spcAft>
              <a:buNone/>
            </a:pPr>
            <a:r>
              <a:rPr lang="en" sz="1500" dirty="0">
                <a:latin typeface="Lato Light"/>
                <a:ea typeface="Lato Light"/>
                <a:cs typeface="Lato Light"/>
                <a:sym typeface="Lato Light"/>
              </a:rPr>
              <a:t>Ja-Soon Shim - NASA CCMC</a:t>
            </a:r>
            <a:endParaRPr sz="1500" dirty="0">
              <a:latin typeface="Lato Light"/>
              <a:ea typeface="Lato Light"/>
              <a:cs typeface="Lato Light"/>
              <a:sym typeface="Lato Light"/>
            </a:endParaRPr>
          </a:p>
          <a:p>
            <a:pPr marL="0" lvl="0" indent="0" algn="l" rtl="0">
              <a:spcBef>
                <a:spcPts val="0"/>
              </a:spcBef>
              <a:spcAft>
                <a:spcPts val="0"/>
              </a:spcAft>
              <a:buNone/>
            </a:pPr>
            <a:r>
              <a:rPr lang="en" sz="1500" dirty="0">
                <a:latin typeface="Lato Light"/>
                <a:ea typeface="Lato Light"/>
                <a:cs typeface="Lato Light"/>
                <a:sym typeface="Lato Light"/>
              </a:rPr>
              <a:t>Sergey </a:t>
            </a:r>
            <a:r>
              <a:rPr lang="en" sz="1500" dirty="0" err="1">
                <a:latin typeface="Lato Light"/>
                <a:ea typeface="Lato Light"/>
                <a:cs typeface="Lato Light"/>
                <a:sym typeface="Lato Light"/>
              </a:rPr>
              <a:t>Sokolovskiy</a:t>
            </a:r>
            <a:r>
              <a:rPr lang="en" sz="1500" dirty="0">
                <a:latin typeface="Lato Light"/>
                <a:ea typeface="Lato Light"/>
                <a:cs typeface="Lato Light"/>
                <a:sym typeface="Lato Light"/>
              </a:rPr>
              <a:t> - UCAR</a:t>
            </a:r>
            <a:endParaRPr sz="1500" dirty="0">
              <a:latin typeface="Lato Light"/>
              <a:ea typeface="Lato Light"/>
              <a:cs typeface="Lato Light"/>
              <a:sym typeface="Lato Light"/>
            </a:endParaRPr>
          </a:p>
          <a:p>
            <a:pPr marL="0" lvl="0" indent="0" algn="l" rtl="0">
              <a:spcBef>
                <a:spcPts val="0"/>
              </a:spcBef>
              <a:spcAft>
                <a:spcPts val="0"/>
              </a:spcAft>
              <a:buNone/>
            </a:pPr>
            <a:r>
              <a:rPr lang="en" sz="1500" dirty="0">
                <a:latin typeface="Lato Light"/>
                <a:ea typeface="Lato Light"/>
                <a:cs typeface="Lato Light"/>
                <a:sym typeface="Lato Light"/>
              </a:rPr>
              <a:t>Jens </a:t>
            </a:r>
            <a:r>
              <a:rPr lang="en" sz="1500" dirty="0" err="1">
                <a:latin typeface="Lato Light"/>
                <a:ea typeface="Lato Light"/>
                <a:cs typeface="Lato Light"/>
                <a:sym typeface="Lato Light"/>
              </a:rPr>
              <a:t>Wickert</a:t>
            </a:r>
            <a:r>
              <a:rPr lang="en" sz="1500" dirty="0">
                <a:latin typeface="Lato Light"/>
                <a:ea typeface="Lato Light"/>
                <a:cs typeface="Lato Light"/>
                <a:sym typeface="Lato Light"/>
              </a:rPr>
              <a:t> - </a:t>
            </a:r>
            <a:r>
              <a:rPr lang="en" sz="1500" dirty="0" err="1">
                <a:latin typeface="Lato Light"/>
                <a:ea typeface="Lato Light"/>
                <a:cs typeface="Lato Light"/>
                <a:sym typeface="Lato Light"/>
              </a:rPr>
              <a:t>GFz</a:t>
            </a:r>
            <a:endParaRPr sz="1500" dirty="0">
              <a:latin typeface="Lato Light"/>
              <a:ea typeface="Lato Light"/>
              <a:cs typeface="Lato Light"/>
              <a:sym typeface="Lato Light"/>
            </a:endParaRPr>
          </a:p>
          <a:p>
            <a:pPr marL="0" lvl="0" indent="0" algn="l" rtl="0">
              <a:spcBef>
                <a:spcPts val="0"/>
              </a:spcBef>
              <a:spcAft>
                <a:spcPts val="0"/>
              </a:spcAft>
              <a:buNone/>
            </a:pPr>
            <a:r>
              <a:rPr lang="en" sz="1500" dirty="0" err="1">
                <a:latin typeface="Lato Light"/>
                <a:ea typeface="Lato Light"/>
                <a:cs typeface="Lato Light"/>
                <a:sym typeface="Lato Light"/>
              </a:rPr>
              <a:t>Endawoke</a:t>
            </a:r>
            <a:r>
              <a:rPr lang="en" sz="1500" dirty="0">
                <a:latin typeface="Lato Light"/>
                <a:ea typeface="Lato Light"/>
                <a:cs typeface="Lato Light"/>
                <a:sym typeface="Lato Light"/>
              </a:rPr>
              <a:t> </a:t>
            </a:r>
            <a:r>
              <a:rPr lang="en" sz="1500" dirty="0" err="1">
                <a:latin typeface="Lato Light"/>
                <a:ea typeface="Lato Light"/>
                <a:cs typeface="Lato Light"/>
                <a:sym typeface="Lato Light"/>
              </a:rPr>
              <a:t>Yizengaw</a:t>
            </a:r>
            <a:r>
              <a:rPr lang="en" sz="1500" dirty="0">
                <a:latin typeface="Lato Light"/>
                <a:ea typeface="Lato Light"/>
                <a:cs typeface="Lato Light"/>
                <a:sym typeface="Lato Light"/>
              </a:rPr>
              <a:t> - Boston College</a:t>
            </a:r>
            <a:endParaRPr sz="1500" dirty="0">
              <a:latin typeface="Lato"/>
              <a:ea typeface="Lato"/>
              <a:cs typeface="Lato"/>
              <a:sym typeface="Lato"/>
            </a:endParaRPr>
          </a:p>
          <a:p>
            <a:pPr marL="0" lvl="0" indent="0" algn="l" rtl="0">
              <a:spcBef>
                <a:spcPts val="1000"/>
              </a:spcBef>
              <a:spcAft>
                <a:spcPts val="0"/>
              </a:spcAft>
              <a:buNone/>
            </a:pPr>
            <a:r>
              <a:rPr lang="en" sz="1500" b="1" dirty="0">
                <a:latin typeface="Lato"/>
                <a:ea typeface="Lato"/>
                <a:cs typeface="Lato"/>
                <a:sym typeface="Lato"/>
              </a:rPr>
              <a:t>Senior Advisory Panel</a:t>
            </a:r>
            <a:endParaRPr sz="1500" b="1" dirty="0">
              <a:latin typeface="Lato"/>
              <a:ea typeface="Lato"/>
              <a:cs typeface="Lato"/>
              <a:sym typeface="Lato"/>
            </a:endParaRPr>
          </a:p>
          <a:p>
            <a:pPr marL="0" lvl="0" indent="0" algn="l" rtl="0">
              <a:spcBef>
                <a:spcPts val="1000"/>
              </a:spcBef>
              <a:spcAft>
                <a:spcPts val="0"/>
              </a:spcAft>
              <a:buNone/>
            </a:pPr>
            <a:r>
              <a:rPr lang="en" sz="1500" dirty="0">
                <a:latin typeface="Lato Light"/>
                <a:ea typeface="Lato Light"/>
                <a:cs typeface="Lato Light"/>
                <a:sym typeface="Lato Light"/>
              </a:rPr>
              <a:t>Sunanda </a:t>
            </a:r>
            <a:r>
              <a:rPr lang="en" sz="1500" dirty="0" err="1">
                <a:latin typeface="Lato Light"/>
                <a:ea typeface="Lato Light"/>
                <a:cs typeface="Lato Light"/>
                <a:sym typeface="Lato Light"/>
              </a:rPr>
              <a:t>Basu</a:t>
            </a:r>
            <a:r>
              <a:rPr lang="en" sz="1500" dirty="0">
                <a:latin typeface="Lato Light"/>
                <a:ea typeface="Lato Light"/>
                <a:cs typeface="Lato Light"/>
                <a:sym typeface="Lato Light"/>
              </a:rPr>
              <a:t> - NSF</a:t>
            </a:r>
            <a:endParaRPr sz="1500" dirty="0">
              <a:latin typeface="Lato Light"/>
              <a:ea typeface="Lato Light"/>
              <a:cs typeface="Lato Light"/>
              <a:sym typeface="Lato Light"/>
            </a:endParaRPr>
          </a:p>
          <a:p>
            <a:pPr marL="0" lvl="0" indent="0" algn="l" rtl="0">
              <a:spcBef>
                <a:spcPts val="0"/>
              </a:spcBef>
              <a:spcAft>
                <a:spcPts val="0"/>
              </a:spcAft>
              <a:buNone/>
            </a:pPr>
            <a:r>
              <a:rPr lang="en" sz="1500" dirty="0">
                <a:latin typeface="Lato Light"/>
                <a:ea typeface="Lato Light"/>
                <a:cs typeface="Lato Light"/>
                <a:sym typeface="Lato Light"/>
              </a:rPr>
              <a:t>Patricia Doherty - Boston College</a:t>
            </a:r>
            <a:endParaRPr sz="1500" dirty="0">
              <a:latin typeface="Lato Light"/>
              <a:ea typeface="Lato Light"/>
              <a:cs typeface="Lato Light"/>
              <a:sym typeface="Lato Light"/>
            </a:endParaRPr>
          </a:p>
          <a:p>
            <a:pPr marL="0" lvl="0" indent="0" algn="l" rtl="0">
              <a:spcBef>
                <a:spcPts val="0"/>
              </a:spcBef>
              <a:spcAft>
                <a:spcPts val="0"/>
              </a:spcAft>
              <a:buNone/>
            </a:pPr>
            <a:r>
              <a:rPr lang="en" sz="1500" dirty="0">
                <a:latin typeface="Lato Light"/>
                <a:ea typeface="Lato Light"/>
                <a:cs typeface="Lato Light"/>
                <a:sym typeface="Lato Light"/>
              </a:rPr>
              <a:t>John Foster - MIT Haystack Observatory</a:t>
            </a:r>
            <a:endParaRPr sz="1500" dirty="0">
              <a:latin typeface="Lato Light"/>
              <a:ea typeface="Lato Light"/>
              <a:cs typeface="Lato Light"/>
              <a:sym typeface="Lato Light"/>
            </a:endParaRPr>
          </a:p>
          <a:p>
            <a:pPr marL="0" lvl="0" indent="0" algn="l" rtl="0">
              <a:spcBef>
                <a:spcPts val="0"/>
              </a:spcBef>
              <a:spcAft>
                <a:spcPts val="0"/>
              </a:spcAft>
              <a:buNone/>
            </a:pPr>
            <a:r>
              <a:rPr lang="en" sz="1500" dirty="0">
                <a:latin typeface="Lato Light"/>
                <a:ea typeface="Lato Light"/>
                <a:cs typeface="Lato Light"/>
                <a:sym typeface="Lato Light"/>
              </a:rPr>
              <a:t>Norbert </a:t>
            </a:r>
            <a:r>
              <a:rPr lang="en" sz="1500" dirty="0" err="1">
                <a:latin typeface="Lato Light"/>
                <a:ea typeface="Lato Light"/>
                <a:cs typeface="Lato Light"/>
                <a:sym typeface="Lato Light"/>
              </a:rPr>
              <a:t>Jakowski</a:t>
            </a:r>
            <a:r>
              <a:rPr lang="en" sz="1500" dirty="0">
                <a:latin typeface="Lato Light"/>
                <a:ea typeface="Lato Light"/>
                <a:cs typeface="Lato Light"/>
                <a:sym typeface="Lato Light"/>
              </a:rPr>
              <a:t> - DLR</a:t>
            </a:r>
            <a:endParaRPr sz="1500" dirty="0">
              <a:latin typeface="Lato Light"/>
              <a:ea typeface="Lato Light"/>
              <a:cs typeface="Lato Light"/>
              <a:sym typeface="Lato Light"/>
            </a:endParaRPr>
          </a:p>
          <a:p>
            <a:pPr marL="0" lvl="0" indent="0" algn="l" rtl="0">
              <a:spcBef>
                <a:spcPts val="0"/>
              </a:spcBef>
              <a:spcAft>
                <a:spcPts val="0"/>
              </a:spcAft>
              <a:buNone/>
            </a:pPr>
            <a:r>
              <a:rPr lang="en" sz="1500" dirty="0">
                <a:latin typeface="Lato Light"/>
                <a:ea typeface="Lato Light"/>
                <a:cs typeface="Lato Light"/>
                <a:sym typeface="Lato Light"/>
              </a:rPr>
              <a:t>Charles </a:t>
            </a:r>
            <a:r>
              <a:rPr lang="en" sz="1500" dirty="0" err="1">
                <a:latin typeface="Lato Light"/>
                <a:ea typeface="Lato Light"/>
                <a:cs typeface="Lato Light"/>
                <a:sym typeface="Lato Light"/>
              </a:rPr>
              <a:t>Rino</a:t>
            </a:r>
            <a:r>
              <a:rPr lang="en" sz="1500" dirty="0">
                <a:latin typeface="Lato Light"/>
                <a:ea typeface="Lato Light"/>
                <a:cs typeface="Lato Light"/>
                <a:sym typeface="Lato Light"/>
              </a:rPr>
              <a:t> - Boston College</a:t>
            </a:r>
            <a:endParaRPr sz="1500" dirty="0">
              <a:latin typeface="Lato Light"/>
              <a:ea typeface="Lato Light"/>
              <a:cs typeface="Lato Light"/>
              <a:sym typeface="Lato Light"/>
            </a:endParaRPr>
          </a:p>
          <a:p>
            <a:pPr marL="0" lvl="0" indent="0" algn="l" rtl="0">
              <a:spcBef>
                <a:spcPts val="1000"/>
              </a:spcBef>
              <a:spcAft>
                <a:spcPts val="0"/>
              </a:spcAft>
              <a:buNone/>
            </a:pPr>
            <a:r>
              <a:rPr lang="en" sz="1500" b="1" dirty="0">
                <a:latin typeface="Lato"/>
                <a:ea typeface="Lato"/>
                <a:cs typeface="Lato"/>
                <a:sym typeface="Lato"/>
              </a:rPr>
              <a:t>Unsupported Contributors</a:t>
            </a:r>
            <a:endParaRPr sz="1500" b="1" dirty="0">
              <a:latin typeface="Lato"/>
              <a:ea typeface="Lato"/>
              <a:cs typeface="Lato"/>
              <a:sym typeface="Lato"/>
            </a:endParaRPr>
          </a:p>
          <a:p>
            <a:pPr marL="0" lvl="0" indent="0" algn="l" rtl="0">
              <a:spcBef>
                <a:spcPts val="1000"/>
              </a:spcBef>
              <a:spcAft>
                <a:spcPts val="0"/>
              </a:spcAft>
              <a:buNone/>
            </a:pPr>
            <a:r>
              <a:rPr lang="en" sz="1500" dirty="0" err="1">
                <a:latin typeface="Lato Light"/>
                <a:ea typeface="Lato Light"/>
                <a:cs typeface="Lato Light"/>
                <a:sym typeface="Lato Light"/>
              </a:rPr>
              <a:t>Sebastijan</a:t>
            </a:r>
            <a:r>
              <a:rPr lang="en" sz="1500" dirty="0">
                <a:latin typeface="Lato Light"/>
                <a:ea typeface="Lato Light"/>
                <a:cs typeface="Lato Light"/>
                <a:sym typeface="Lato Light"/>
              </a:rPr>
              <a:t> </a:t>
            </a:r>
            <a:r>
              <a:rPr lang="en" sz="1500" dirty="0" err="1">
                <a:latin typeface="Lato Light"/>
                <a:ea typeface="Lato Light"/>
                <a:cs typeface="Lato Light"/>
                <a:sym typeface="Lato Light"/>
              </a:rPr>
              <a:t>Mrak</a:t>
            </a:r>
            <a:r>
              <a:rPr lang="en" sz="1500" dirty="0">
                <a:latin typeface="Lato Light"/>
                <a:ea typeface="Lato Light"/>
                <a:cs typeface="Lato Light"/>
                <a:sym typeface="Lato Light"/>
              </a:rPr>
              <a:t> - Boston University</a:t>
            </a:r>
            <a:endParaRPr sz="1500" dirty="0">
              <a:latin typeface="Lato Light"/>
              <a:ea typeface="Lato Light"/>
              <a:cs typeface="Lato Light"/>
              <a:sym typeface="Lato Light"/>
            </a:endParaRPr>
          </a:p>
          <a:p>
            <a:pPr marL="0" lvl="0" indent="0" algn="l" rtl="0">
              <a:spcBef>
                <a:spcPts val="0"/>
              </a:spcBef>
              <a:spcAft>
                <a:spcPts val="0"/>
              </a:spcAft>
              <a:buNone/>
            </a:pPr>
            <a:r>
              <a:rPr lang="en" sz="1500" dirty="0" err="1">
                <a:latin typeface="Lato Light"/>
                <a:ea typeface="Lato Light"/>
                <a:cs typeface="Lato Light"/>
                <a:sym typeface="Lato Light"/>
              </a:rPr>
              <a:t>Toshi</a:t>
            </a:r>
            <a:r>
              <a:rPr lang="en" sz="1500" dirty="0">
                <a:latin typeface="Lato Light"/>
                <a:ea typeface="Lato Light"/>
                <a:cs typeface="Lato Light"/>
                <a:sym typeface="Lato Light"/>
              </a:rPr>
              <a:t> Nishimura - Boston University</a:t>
            </a:r>
            <a:endParaRPr sz="1500" dirty="0">
              <a:latin typeface="Lato Light"/>
              <a:ea typeface="Lato Light"/>
              <a:cs typeface="Lato Light"/>
              <a:sym typeface="Lato Light"/>
            </a:endParaRPr>
          </a:p>
          <a:p>
            <a:pPr marL="0" lvl="0" indent="0" algn="l" rtl="0">
              <a:spcBef>
                <a:spcPts val="0"/>
              </a:spcBef>
              <a:spcAft>
                <a:spcPts val="0"/>
              </a:spcAft>
              <a:buNone/>
            </a:pPr>
            <a:r>
              <a:rPr lang="en" sz="1500" dirty="0">
                <a:latin typeface="Lato Light"/>
                <a:ea typeface="Lato Light"/>
                <a:cs typeface="Lato Light"/>
                <a:sym typeface="Lato Light"/>
              </a:rPr>
              <a:t>Josh </a:t>
            </a:r>
            <a:r>
              <a:rPr lang="en" sz="1500" dirty="0" err="1">
                <a:latin typeface="Lato Light"/>
                <a:ea typeface="Lato Light"/>
                <a:cs typeface="Lato Light"/>
                <a:sym typeface="Lato Light"/>
              </a:rPr>
              <a:t>Semeter</a:t>
            </a:r>
            <a:r>
              <a:rPr lang="en" sz="1500" dirty="0">
                <a:latin typeface="Lato Light"/>
                <a:ea typeface="Lato Light"/>
                <a:cs typeface="Lato Light"/>
                <a:sym typeface="Lato Light"/>
              </a:rPr>
              <a:t> - Boston University</a:t>
            </a:r>
            <a:endParaRPr sz="1500" dirty="0">
              <a:latin typeface="Lato Light"/>
              <a:ea typeface="Lato Light"/>
              <a:cs typeface="Lato Light"/>
              <a:sym typeface="Lato Light"/>
            </a:endParaRPr>
          </a:p>
          <a:p>
            <a:pPr marL="0" lvl="0" indent="0" algn="l" rtl="0">
              <a:spcBef>
                <a:spcPts val="0"/>
              </a:spcBef>
              <a:spcAft>
                <a:spcPts val="0"/>
              </a:spcAft>
              <a:buNone/>
            </a:pPr>
            <a:endParaRPr sz="1500" dirty="0">
              <a:latin typeface="Lato Light"/>
              <a:ea typeface="Lato Light"/>
              <a:cs typeface="Lato Light"/>
              <a:sym typeface="Lato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6"/>
          <p:cNvSpPr/>
          <p:nvPr/>
        </p:nvSpPr>
        <p:spPr>
          <a:xfrm>
            <a:off x="1285875" y="0"/>
            <a:ext cx="933300" cy="5558700"/>
          </a:xfrm>
          <a:prstGeom prst="rect">
            <a:avLst/>
          </a:prstGeom>
          <a:gradFill>
            <a:gsLst>
              <a:gs pos="0">
                <a:srgbClr val="FFFFFF"/>
              </a:gs>
              <a:gs pos="100000">
                <a:srgbClr val="FFFFFF">
                  <a:alpha val="0"/>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36"/>
          <p:cNvSpPr/>
          <p:nvPr/>
        </p:nvSpPr>
        <p:spPr>
          <a:xfrm>
            <a:off x="-29900" y="5558750"/>
            <a:ext cx="9180300" cy="156300"/>
          </a:xfrm>
          <a:prstGeom prst="rect">
            <a:avLst/>
          </a:prstGeom>
          <a:gradFill>
            <a:gsLst>
              <a:gs pos="0">
                <a:srgbClr val="6ACDED"/>
              </a:gs>
              <a:gs pos="100000">
                <a:srgbClr val="16407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36"/>
          <p:cNvSpPr txBox="1">
            <a:spLocks noGrp="1"/>
          </p:cNvSpPr>
          <p:nvPr>
            <p:ph type="subTitle" idx="4294967295"/>
          </p:nvPr>
        </p:nvSpPr>
        <p:spPr>
          <a:xfrm>
            <a:off x="2656243" y="194667"/>
            <a:ext cx="5773800" cy="34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1600"/>
              </a:spcAft>
              <a:buClr>
                <a:srgbClr val="000000"/>
              </a:buClr>
              <a:buSzPts val="1100"/>
              <a:buFont typeface="Arial"/>
              <a:buNone/>
            </a:pPr>
            <a:r>
              <a:rPr lang="en" sz="1400" b="1" i="0" u="none" strike="noStrike" cap="none">
                <a:solidFill>
                  <a:srgbClr val="46B2D7"/>
                </a:solidFill>
                <a:latin typeface="Lato"/>
                <a:ea typeface="Lato"/>
                <a:cs typeface="Lato"/>
                <a:sym typeface="Lato"/>
              </a:rPr>
              <a:t>Cooperative Programs for the Advancement of Earth System Science</a:t>
            </a:r>
            <a:endParaRPr sz="1400" b="1" i="0" u="none" strike="noStrike" cap="none">
              <a:solidFill>
                <a:srgbClr val="46B2D7"/>
              </a:solidFill>
              <a:latin typeface="Lato"/>
              <a:ea typeface="Lato"/>
              <a:cs typeface="Lato"/>
              <a:sym typeface="Lato"/>
            </a:endParaRPr>
          </a:p>
        </p:txBody>
      </p:sp>
      <p:sp>
        <p:nvSpPr>
          <p:cNvPr id="352" name="Google Shape;352;p36"/>
          <p:cNvSpPr txBox="1"/>
          <p:nvPr/>
        </p:nvSpPr>
        <p:spPr>
          <a:xfrm>
            <a:off x="2660044" y="440357"/>
            <a:ext cx="39510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434343"/>
                </a:solidFill>
                <a:latin typeface="Lato"/>
                <a:ea typeface="Lato"/>
                <a:cs typeface="Lato"/>
                <a:sym typeface="Lato"/>
              </a:rPr>
              <a:t>Part of the University Corporation for Atmospheric Research (UCAR)</a:t>
            </a:r>
            <a:endParaRPr sz="900" b="0" i="0" u="none" strike="noStrike" cap="none">
              <a:solidFill>
                <a:srgbClr val="434343"/>
              </a:solidFill>
              <a:latin typeface="Lato"/>
              <a:ea typeface="Lato"/>
              <a:cs typeface="Lato"/>
              <a:sym typeface="Lato"/>
            </a:endParaRPr>
          </a:p>
        </p:txBody>
      </p:sp>
      <p:pic>
        <p:nvPicPr>
          <p:cNvPr id="353" name="Google Shape;353;p36" descr="LWS_Logo.png"/>
          <p:cNvPicPr preferRelativeResize="0"/>
          <p:nvPr/>
        </p:nvPicPr>
        <p:blipFill rotWithShape="1">
          <a:blip r:embed="rId3">
            <a:alphaModFix/>
          </a:blip>
          <a:srcRect/>
          <a:stretch/>
        </p:blipFill>
        <p:spPr>
          <a:xfrm>
            <a:off x="7877402" y="4329210"/>
            <a:ext cx="783055" cy="783055"/>
          </a:xfrm>
          <a:prstGeom prst="rect">
            <a:avLst/>
          </a:prstGeom>
          <a:noFill/>
          <a:ln>
            <a:noFill/>
          </a:ln>
        </p:spPr>
      </p:pic>
      <p:pic>
        <p:nvPicPr>
          <p:cNvPr id="354" name="Google Shape;354;p36" descr="Nasa.png"/>
          <p:cNvPicPr preferRelativeResize="0"/>
          <p:nvPr/>
        </p:nvPicPr>
        <p:blipFill rotWithShape="1">
          <a:blip r:embed="rId4">
            <a:alphaModFix/>
          </a:blip>
          <a:srcRect/>
          <a:stretch/>
        </p:blipFill>
        <p:spPr>
          <a:xfrm>
            <a:off x="6862610" y="4332108"/>
            <a:ext cx="1021376" cy="768292"/>
          </a:xfrm>
          <a:prstGeom prst="rect">
            <a:avLst/>
          </a:prstGeom>
          <a:noFill/>
          <a:ln>
            <a:noFill/>
          </a:ln>
        </p:spPr>
      </p:pic>
      <p:pic>
        <p:nvPicPr>
          <p:cNvPr id="355" name="Google Shape;355;p36" descr="CPAESS.png"/>
          <p:cNvPicPr preferRelativeResize="0"/>
          <p:nvPr/>
        </p:nvPicPr>
        <p:blipFill rotWithShape="1">
          <a:blip r:embed="rId5">
            <a:alphaModFix/>
          </a:blip>
          <a:srcRect/>
          <a:stretch/>
        </p:blipFill>
        <p:spPr>
          <a:xfrm>
            <a:off x="120281" y="215044"/>
            <a:ext cx="2225412" cy="548640"/>
          </a:xfrm>
          <a:prstGeom prst="rect">
            <a:avLst/>
          </a:prstGeom>
          <a:noFill/>
          <a:ln>
            <a:noFill/>
          </a:ln>
        </p:spPr>
      </p:pic>
      <p:sp>
        <p:nvSpPr>
          <p:cNvPr id="356" name="Google Shape;356;p36"/>
          <p:cNvSpPr txBox="1"/>
          <p:nvPr/>
        </p:nvSpPr>
        <p:spPr>
          <a:xfrm>
            <a:off x="2652293" y="3530561"/>
            <a:ext cx="3954600" cy="107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800" b="0" i="0" u="none" strike="noStrike" cap="none" dirty="0">
              <a:solidFill>
                <a:srgbClr val="000000"/>
              </a:solidFill>
              <a:latin typeface="Lucida Sans"/>
              <a:ea typeface="Lucida Sans"/>
              <a:cs typeface="Lucida Sans"/>
              <a:sym typeface="Lucida Sans"/>
            </a:endParaRPr>
          </a:p>
          <a:p>
            <a:pPr marL="0" marR="0" lvl="0" indent="0" algn="ctr" rtl="0">
              <a:lnSpc>
                <a:spcPct val="100000"/>
              </a:lnSpc>
              <a:spcBef>
                <a:spcPts val="0"/>
              </a:spcBef>
              <a:spcAft>
                <a:spcPts val="0"/>
              </a:spcAft>
              <a:buNone/>
            </a:pPr>
            <a:endParaRPr sz="800" b="0" i="0" u="none" strike="noStrike" cap="none" dirty="0">
              <a:solidFill>
                <a:srgbClr val="000000"/>
              </a:solidFill>
              <a:latin typeface="Lucida Sans"/>
              <a:ea typeface="Lucida Sans"/>
              <a:cs typeface="Lucida Sans"/>
              <a:sym typeface="Lucida Sans"/>
            </a:endParaRPr>
          </a:p>
        </p:txBody>
      </p:sp>
      <p:pic>
        <p:nvPicPr>
          <p:cNvPr id="357" name="Google Shape;357;p36"/>
          <p:cNvPicPr preferRelativeResize="0"/>
          <p:nvPr/>
        </p:nvPicPr>
        <p:blipFill rotWithShape="1">
          <a:blip r:embed="rId6">
            <a:alphaModFix/>
          </a:blip>
          <a:srcRect r="6681"/>
          <a:stretch/>
        </p:blipFill>
        <p:spPr>
          <a:xfrm>
            <a:off x="597150" y="4177650"/>
            <a:ext cx="1615599" cy="1077199"/>
          </a:xfrm>
          <a:prstGeom prst="rect">
            <a:avLst/>
          </a:prstGeom>
          <a:noFill/>
          <a:ln>
            <a:noFill/>
          </a:ln>
        </p:spPr>
      </p:pic>
      <p:sp>
        <p:nvSpPr>
          <p:cNvPr id="358" name="Google Shape;358;p36"/>
          <p:cNvSpPr txBox="1"/>
          <p:nvPr/>
        </p:nvSpPr>
        <p:spPr>
          <a:xfrm>
            <a:off x="1628000" y="1254925"/>
            <a:ext cx="6249300" cy="78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Lato"/>
                <a:ea typeface="Lato"/>
                <a:cs typeface="Lato"/>
                <a:sym typeface="Lato"/>
              </a:rPr>
              <a:t>Thank you for your time!</a:t>
            </a:r>
            <a:endParaRPr sz="1800">
              <a:latin typeface="Lato"/>
              <a:ea typeface="Lato"/>
              <a:cs typeface="Lato"/>
              <a:sym typeface="Lato"/>
            </a:endParaRPr>
          </a:p>
          <a:p>
            <a:pPr marL="0" lvl="0" indent="0" algn="ctr" rtl="0">
              <a:spcBef>
                <a:spcPts val="0"/>
              </a:spcBef>
              <a:spcAft>
                <a:spcPts val="0"/>
              </a:spcAft>
              <a:buNone/>
            </a:pPr>
            <a:r>
              <a:rPr lang="en" sz="1800">
                <a:latin typeface="Lato"/>
                <a:ea typeface="Lato"/>
                <a:cs typeface="Lato"/>
                <a:sym typeface="Lato"/>
              </a:rPr>
              <a:t>For additional information on the programs please visit:</a:t>
            </a:r>
            <a:endParaRPr sz="1800">
              <a:latin typeface="Lato"/>
              <a:ea typeface="Lato"/>
              <a:cs typeface="Lato"/>
              <a:sym typeface="Lato"/>
            </a:endParaRPr>
          </a:p>
        </p:txBody>
      </p:sp>
      <p:sp>
        <p:nvSpPr>
          <p:cNvPr id="359" name="Google Shape;359;p36"/>
          <p:cNvSpPr txBox="1"/>
          <p:nvPr/>
        </p:nvSpPr>
        <p:spPr>
          <a:xfrm>
            <a:off x="2840550" y="2085900"/>
            <a:ext cx="3578100" cy="40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p36"/>
          <p:cNvSpPr/>
          <p:nvPr/>
        </p:nvSpPr>
        <p:spPr>
          <a:xfrm>
            <a:off x="2489800" y="2411975"/>
            <a:ext cx="4542600" cy="523800"/>
          </a:xfrm>
          <a:prstGeom prst="roundRect">
            <a:avLst>
              <a:gd name="adj" fmla="val 16667"/>
            </a:avLst>
          </a:prstGeom>
          <a:solidFill>
            <a:srgbClr val="3C78D8"/>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36"/>
          <p:cNvSpPr txBox="1"/>
          <p:nvPr/>
        </p:nvSpPr>
        <p:spPr>
          <a:xfrm>
            <a:off x="2755750" y="2450150"/>
            <a:ext cx="4010700" cy="34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cpaess.ucar.edu/heliophysics/home</a:t>
            </a:r>
            <a:endParaRPr sz="1800" b="1">
              <a:solidFill>
                <a:srgbClr val="FFFFFF"/>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140306-space-asteroid_3cf63df8bfe814cd4de8f5f88dc8dd78.jpg" descr="140306-space-asteroid_3cf63df8bfe814cd4de8f5f88dc8dd78.jpg"/>
          <p:cNvPicPr>
            <a:picLocks noChangeAspect="1"/>
          </p:cNvPicPr>
          <p:nvPr/>
        </p:nvPicPr>
        <p:blipFill>
          <a:blip r:embed="rId3">
            <a:extLst/>
          </a:blip>
          <a:srcRect t="14972" b="11974"/>
          <a:stretch>
            <a:fillRect/>
          </a:stretch>
        </p:blipFill>
        <p:spPr>
          <a:xfrm>
            <a:off x="0" y="275303"/>
            <a:ext cx="9144000" cy="5164394"/>
          </a:xfrm>
          <a:prstGeom prst="rect">
            <a:avLst/>
          </a:prstGeom>
          <a:ln w="12700">
            <a:miter lim="400000"/>
          </a:ln>
        </p:spPr>
      </p:pic>
      <p:sp>
        <p:nvSpPr>
          <p:cNvPr id="307" name="Over the past four years FDL has demonstrated a model for breakthrough AI application over a highly accelerated time period - and commercial and international partnership."/>
          <p:cNvSpPr txBox="1"/>
          <p:nvPr/>
        </p:nvSpPr>
        <p:spPr>
          <a:xfrm>
            <a:off x="373307" y="3178855"/>
            <a:ext cx="4864647" cy="1769715"/>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spAutoFit/>
          </a:bodyPr>
          <a:lstStyle/>
          <a:p>
            <a:pPr defTabSz="171450">
              <a:defRPr sz="5000">
                <a:solidFill>
                  <a:srgbClr val="FFFFFF"/>
                </a:solidFill>
                <a:latin typeface="Helvetica"/>
                <a:ea typeface="Helvetica"/>
                <a:cs typeface="Helvetica"/>
                <a:sym typeface="Helvetica"/>
              </a:defRPr>
            </a:pPr>
            <a:endParaRPr sz="1875" dirty="0"/>
          </a:p>
          <a:p>
            <a:pPr defTabSz="171450">
              <a:defRPr sz="5000">
                <a:solidFill>
                  <a:srgbClr val="FFFFFF"/>
                </a:solidFill>
                <a:latin typeface="Helvetica"/>
                <a:ea typeface="Helvetica"/>
                <a:cs typeface="Helvetica"/>
                <a:sym typeface="Helvetica"/>
              </a:defRPr>
            </a:pPr>
            <a:r>
              <a:rPr sz="1875" dirty="0"/>
              <a:t>Over the past </a:t>
            </a:r>
            <a:r>
              <a:rPr lang="en-US" sz="1875" dirty="0"/>
              <a:t>three </a:t>
            </a:r>
            <a:r>
              <a:rPr sz="1875" dirty="0"/>
              <a:t>years FDL has demonstrated a</a:t>
            </a:r>
            <a:r>
              <a:rPr lang="en-US" sz="1875" dirty="0"/>
              <a:t> mod</a:t>
            </a:r>
            <a:r>
              <a:rPr sz="1875" dirty="0"/>
              <a:t>el for breakthrough AI application over a highly accelerated time period - and commercial and international partnership.   </a:t>
            </a:r>
          </a:p>
        </p:txBody>
      </p:sp>
      <p:pic>
        <p:nvPicPr>
          <p:cNvPr id="308" name="full_w.20948c42.png" descr="full_w.20948c42.png"/>
          <p:cNvPicPr>
            <a:picLocks noChangeAspect="1"/>
          </p:cNvPicPr>
          <p:nvPr/>
        </p:nvPicPr>
        <p:blipFill>
          <a:blip r:embed="rId4">
            <a:extLst/>
          </a:blip>
          <a:stretch>
            <a:fillRect/>
          </a:stretch>
        </p:blipFill>
        <p:spPr>
          <a:xfrm>
            <a:off x="7131457" y="562751"/>
            <a:ext cx="1650842" cy="608205"/>
          </a:xfrm>
          <a:prstGeom prst="rect">
            <a:avLst/>
          </a:prstGeom>
          <a:ln w="12700">
            <a:miter lim="400000"/>
          </a:ln>
        </p:spPr>
      </p:pic>
      <p:sp>
        <p:nvSpPr>
          <p:cNvPr id="2" name="TextBox 1">
            <a:extLst>
              <a:ext uri="{FF2B5EF4-FFF2-40B4-BE49-F238E27FC236}">
                <a16:creationId xmlns:a16="http://schemas.microsoft.com/office/drawing/2014/main" id="{2D081738-A70B-2A40-A80D-3AE82A01E902}"/>
              </a:ext>
            </a:extLst>
          </p:cNvPr>
          <p:cNvSpPr txBox="1"/>
          <p:nvPr/>
        </p:nvSpPr>
        <p:spPr>
          <a:xfrm>
            <a:off x="3785617" y="1366333"/>
            <a:ext cx="3840480" cy="1292662"/>
          </a:xfrm>
          <a:prstGeom prst="rect">
            <a:avLst/>
          </a:prstGeom>
          <a:noFill/>
        </p:spPr>
        <p:txBody>
          <a:bodyPr wrap="square" rtlCol="0">
            <a:spAutoFit/>
          </a:bodyPr>
          <a:lstStyle/>
          <a:p>
            <a:r>
              <a:rPr lang="en-US" sz="1600" dirty="0">
                <a:solidFill>
                  <a:schemeClr val="bg1"/>
                </a:solidFill>
              </a:rPr>
              <a:t>FDL is a public / private research partnership between NASA, the SETI Institute and leaders in commercial AI and private space.  </a:t>
            </a:r>
          </a:p>
          <a:p>
            <a:endParaRPr lang="en-US" dirty="0"/>
          </a:p>
        </p:txBody>
      </p:sp>
    </p:spTree>
    <p:extLst>
      <p:ext uri="{BB962C8B-B14F-4D97-AF65-F5344CB8AC3E}">
        <p14:creationId xmlns:p14="http://schemas.microsoft.com/office/powerpoint/2010/main" val="321857986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AlisonFDL1.jpg" descr="AlisonFDL1.jpg"/>
          <p:cNvPicPr>
            <a:picLocks noChangeAspect="1"/>
          </p:cNvPicPr>
          <p:nvPr/>
        </p:nvPicPr>
        <p:blipFill>
          <a:blip r:embed="rId3">
            <a:extLst/>
          </a:blip>
          <a:srcRect t="15113" r="7357" b="15113"/>
          <a:stretch>
            <a:fillRect/>
          </a:stretch>
        </p:blipFill>
        <p:spPr>
          <a:xfrm>
            <a:off x="-17433" y="265112"/>
            <a:ext cx="9178865" cy="5184776"/>
          </a:xfrm>
          <a:prstGeom prst="rect">
            <a:avLst/>
          </a:prstGeom>
          <a:ln w="12700">
            <a:miter lim="400000"/>
          </a:ln>
        </p:spPr>
      </p:pic>
      <p:grpSp>
        <p:nvGrpSpPr>
          <p:cNvPr id="222" name="Group"/>
          <p:cNvGrpSpPr/>
          <p:nvPr/>
        </p:nvGrpSpPr>
        <p:grpSpPr>
          <a:xfrm>
            <a:off x="-42417" y="102370"/>
            <a:ext cx="9186417" cy="5167361"/>
            <a:chOff x="0" y="0"/>
            <a:chExt cx="24497112" cy="13779627"/>
          </a:xfrm>
        </p:grpSpPr>
        <p:grpSp>
          <p:nvGrpSpPr>
            <p:cNvPr id="220" name="Group"/>
            <p:cNvGrpSpPr/>
            <p:nvPr/>
          </p:nvGrpSpPr>
          <p:grpSpPr>
            <a:xfrm>
              <a:off x="-1" y="0"/>
              <a:ext cx="24497113" cy="13779628"/>
              <a:chOff x="0" y="0"/>
              <a:chExt cx="24497112" cy="13779627"/>
            </a:xfrm>
          </p:grpSpPr>
          <p:pic>
            <p:nvPicPr>
              <p:cNvPr id="218" name="Google Shape;44;p11" descr="Google Shape;44;p11"/>
              <p:cNvPicPr>
                <a:picLocks noChangeAspect="1"/>
              </p:cNvPicPr>
              <p:nvPr/>
            </p:nvPicPr>
            <p:blipFill>
              <a:blip r:embed="rId4">
                <a:extLst/>
              </a:blip>
              <a:stretch>
                <a:fillRect/>
              </a:stretch>
            </p:blipFill>
            <p:spPr>
              <a:xfrm>
                <a:off x="-1" y="0"/>
                <a:ext cx="24497114" cy="13779628"/>
              </a:xfrm>
              <a:prstGeom prst="rect">
                <a:avLst/>
              </a:prstGeom>
              <a:ln w="12700" cap="flat">
                <a:noFill/>
                <a:miter lim="400000"/>
              </a:ln>
              <a:effectLst/>
            </p:spPr>
          </p:pic>
          <p:sp>
            <p:nvSpPr>
              <p:cNvPr id="219" name="Rectangle"/>
              <p:cNvSpPr/>
              <p:nvPr/>
            </p:nvSpPr>
            <p:spPr>
              <a:xfrm>
                <a:off x="22544582" y="12516555"/>
                <a:ext cx="1732804" cy="1170962"/>
              </a:xfrm>
              <a:prstGeom prst="rect">
                <a:avLst/>
              </a:prstGeom>
              <a:solidFill>
                <a:srgbClr val="000000"/>
              </a:solidFill>
              <a:ln w="12700" cap="flat">
                <a:noFill/>
                <a:miter lim="400000"/>
              </a:ln>
              <a:effectLst/>
            </p:spPr>
            <p:txBody>
              <a:bodyPr wrap="square" lIns="19050" tIns="19050" rIns="19050" bIns="19050" numCol="1" anchor="ctr">
                <a:noAutofit/>
              </a:bodyPr>
              <a:lstStyle/>
              <a:p>
                <a:pPr>
                  <a:defRPr sz="3200">
                    <a:solidFill>
                      <a:srgbClr val="FFFFFF"/>
                    </a:solidFill>
                  </a:defRPr>
                </a:pPr>
                <a:endParaRPr sz="1200"/>
              </a:p>
            </p:txBody>
          </p:sp>
        </p:grpSp>
        <p:pic>
          <p:nvPicPr>
            <p:cNvPr id="221" name="SETI_white.png" descr="SETI_white.png"/>
            <p:cNvPicPr>
              <a:picLocks noChangeAspect="1"/>
            </p:cNvPicPr>
            <p:nvPr/>
          </p:nvPicPr>
          <p:blipFill>
            <a:blip r:embed="rId5">
              <a:extLst/>
            </a:blip>
            <a:stretch>
              <a:fillRect/>
            </a:stretch>
          </p:blipFill>
          <p:spPr>
            <a:xfrm>
              <a:off x="22935854" y="12813884"/>
              <a:ext cx="950255" cy="576302"/>
            </a:xfrm>
            <a:prstGeom prst="rect">
              <a:avLst/>
            </a:prstGeom>
            <a:ln w="12700" cap="flat">
              <a:noFill/>
              <a:miter lim="400000"/>
            </a:ln>
            <a:effectLst/>
          </p:spPr>
        </p:pic>
      </p:grpSp>
      <p:sp>
        <p:nvSpPr>
          <p:cNvPr id="223" name="Rectangle"/>
          <p:cNvSpPr/>
          <p:nvPr/>
        </p:nvSpPr>
        <p:spPr>
          <a:xfrm>
            <a:off x="2080" y="869316"/>
            <a:ext cx="5825705" cy="476251"/>
          </a:xfrm>
          <a:prstGeom prst="rect">
            <a:avLst/>
          </a:prstGeom>
          <a:solidFill>
            <a:srgbClr val="FFFFFF"/>
          </a:solidFill>
          <a:ln w="12700">
            <a:miter lim="400000"/>
          </a:ln>
        </p:spPr>
        <p:txBody>
          <a:bodyPr lIns="19050" tIns="19050" rIns="19050" bIns="19050" anchor="ctr"/>
          <a:lstStyle/>
          <a:p>
            <a:pPr>
              <a:defRPr sz="3200">
                <a:solidFill>
                  <a:srgbClr val="FFFFFF"/>
                </a:solidFill>
              </a:defRPr>
            </a:pPr>
            <a:endParaRPr sz="1200"/>
          </a:p>
        </p:txBody>
      </p:sp>
      <p:sp>
        <p:nvSpPr>
          <p:cNvPr id="224" name="WHY PARTNER WITH SILICON VALLEY?"/>
          <p:cNvSpPr txBox="1"/>
          <p:nvPr/>
        </p:nvSpPr>
        <p:spPr>
          <a:xfrm>
            <a:off x="646583" y="949706"/>
            <a:ext cx="4655121" cy="315471"/>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defRPr sz="4800" b="1">
                <a:latin typeface="+mj-lt"/>
                <a:ea typeface="+mj-ea"/>
                <a:cs typeface="+mj-cs"/>
                <a:sym typeface="Helvetica Neue"/>
              </a:defRPr>
            </a:lvl1pPr>
          </a:lstStyle>
          <a:p>
            <a:r>
              <a:rPr sz="1800" dirty="0">
                <a:solidFill>
                  <a:schemeClr val="tx1"/>
                </a:solidFill>
              </a:rPr>
              <a:t>WHY PARTNER WITH SILICON VALLEY?  </a:t>
            </a:r>
          </a:p>
        </p:txBody>
      </p:sp>
      <p:sp>
        <p:nvSpPr>
          <p:cNvPr id="225" name="Rectangle"/>
          <p:cNvSpPr/>
          <p:nvPr/>
        </p:nvSpPr>
        <p:spPr>
          <a:xfrm>
            <a:off x="3965962" y="4018248"/>
            <a:ext cx="5198666" cy="780369"/>
          </a:xfrm>
          <a:prstGeom prst="rect">
            <a:avLst/>
          </a:prstGeom>
          <a:solidFill>
            <a:srgbClr val="FFFFFF"/>
          </a:solidFill>
          <a:ln w="12700">
            <a:miter lim="400000"/>
          </a:ln>
        </p:spPr>
        <p:txBody>
          <a:bodyPr lIns="19050" tIns="19050" rIns="19050" bIns="19050" anchor="ctr"/>
          <a:lstStyle/>
          <a:p>
            <a:pPr>
              <a:defRPr sz="3200">
                <a:solidFill>
                  <a:srgbClr val="FFFFFF"/>
                </a:solidFill>
              </a:defRPr>
            </a:pPr>
            <a:endParaRPr sz="1200"/>
          </a:p>
        </p:txBody>
      </p:sp>
      <p:sp>
        <p:nvSpPr>
          <p:cNvPr id="226" name="GPU POWER OUTSTRIPPING MOORE’S LAW"/>
          <p:cNvSpPr txBox="1"/>
          <p:nvPr/>
        </p:nvSpPr>
        <p:spPr>
          <a:xfrm>
            <a:off x="4098664" y="4086117"/>
            <a:ext cx="2628925" cy="182807"/>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defRPr sz="2500" b="1">
                <a:latin typeface="+mj-lt"/>
                <a:ea typeface="+mj-ea"/>
                <a:cs typeface="+mj-cs"/>
                <a:sym typeface="Helvetica Neue"/>
              </a:defRPr>
            </a:lvl1pPr>
          </a:lstStyle>
          <a:p>
            <a:r>
              <a:rPr sz="938" dirty="0">
                <a:solidFill>
                  <a:schemeClr val="tx1"/>
                </a:solidFill>
              </a:rPr>
              <a:t>GPU POWER OUTSTRIPPING MOORE’S LAW</a:t>
            </a:r>
          </a:p>
        </p:txBody>
      </p:sp>
      <p:sp>
        <p:nvSpPr>
          <p:cNvPr id="227" name="PETA-SCALE ERA OF DATA - ALGORITHM DEV IS 5% OF TASK"/>
          <p:cNvSpPr txBox="1"/>
          <p:nvPr/>
        </p:nvSpPr>
        <p:spPr>
          <a:xfrm>
            <a:off x="4074799" y="4321792"/>
            <a:ext cx="3726982" cy="182807"/>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defRPr sz="2500" b="1">
                <a:latin typeface="+mj-lt"/>
                <a:ea typeface="+mj-ea"/>
                <a:cs typeface="+mj-cs"/>
                <a:sym typeface="Helvetica Neue"/>
              </a:defRPr>
            </a:lvl1pPr>
          </a:lstStyle>
          <a:p>
            <a:r>
              <a:rPr sz="938" dirty="0">
                <a:solidFill>
                  <a:schemeClr val="tx1"/>
                </a:solidFill>
              </a:rPr>
              <a:t>PETA-SCALE ERA OF DATA - ALGORITHM DEV IS 5% OF TASK </a:t>
            </a:r>
          </a:p>
        </p:txBody>
      </p:sp>
      <p:sp>
        <p:nvSpPr>
          <p:cNvPr id="228" name="DEVELOPING INFERENCE MODELS IS COSTLY (FDL = $1M USD DONATED COMPUTE)"/>
          <p:cNvSpPr txBox="1"/>
          <p:nvPr/>
        </p:nvSpPr>
        <p:spPr>
          <a:xfrm>
            <a:off x="4070026" y="4562833"/>
            <a:ext cx="4901983" cy="176972"/>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a:defRPr sz="2400" b="1">
                <a:latin typeface="+mj-lt"/>
                <a:ea typeface="+mj-ea"/>
                <a:cs typeface="+mj-cs"/>
                <a:sym typeface="Helvetica Neue"/>
              </a:defRPr>
            </a:lvl1pPr>
          </a:lstStyle>
          <a:p>
            <a:r>
              <a:rPr sz="900" dirty="0">
                <a:solidFill>
                  <a:schemeClr val="tx1"/>
                </a:solidFill>
              </a:rPr>
              <a:t>DEVELOPING INFERENCE MODELS IS COSTLY (FDL = $1M USD DONATED COMPUTE)  </a:t>
            </a:r>
          </a:p>
        </p:txBody>
      </p:sp>
    </p:spTree>
    <p:extLst>
      <p:ext uri="{BB962C8B-B14F-4D97-AF65-F5344CB8AC3E}">
        <p14:creationId xmlns:p14="http://schemas.microsoft.com/office/powerpoint/2010/main" val="3426044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WHAT’S IN IT FOR PARTNERS?…"/>
          <p:cNvSpPr txBox="1"/>
          <p:nvPr/>
        </p:nvSpPr>
        <p:spPr>
          <a:xfrm>
            <a:off x="5024823" y="1118625"/>
            <a:ext cx="4408077" cy="3210810"/>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lstStyle/>
          <a:p>
            <a:pPr defTabSz="171450" hangingPunct="0">
              <a:buClrTx/>
              <a:defRPr b="0">
                <a:solidFill>
                  <a:srgbClr val="FFFFFF"/>
                </a:solidFill>
                <a:latin typeface="Helvetica Light"/>
                <a:ea typeface="Helvetica Light"/>
                <a:cs typeface="Helvetica Light"/>
                <a:sym typeface="Helvetica Light"/>
              </a:defRPr>
            </a:pPr>
            <a:r>
              <a:rPr sz="1125" dirty="0">
                <a:solidFill>
                  <a:srgbClr val="FFFFFF"/>
                </a:solidFill>
                <a:latin typeface="Helvetica Light"/>
                <a:sym typeface="Helvetica Light"/>
              </a:rPr>
              <a:t>WHAT’S IN IT FOR PARTNERS? </a:t>
            </a:r>
          </a:p>
          <a:p>
            <a:pPr defTabSz="171450" hangingPunct="0">
              <a:buClrTx/>
              <a:defRPr b="0">
                <a:solidFill>
                  <a:srgbClr val="FFFFFF"/>
                </a:solidFill>
                <a:latin typeface="Helvetica"/>
                <a:ea typeface="Helvetica"/>
                <a:cs typeface="Helvetica"/>
                <a:sym typeface="Helvetica"/>
              </a:defRPr>
            </a:pPr>
            <a:endParaRPr sz="1125" dirty="0">
              <a:solidFill>
                <a:srgbClr val="FFFFFF"/>
              </a:solidFill>
              <a:latin typeface="Helvetica"/>
              <a:sym typeface="Helvetica"/>
            </a:endParaRPr>
          </a:p>
          <a:p>
            <a:pPr defTabSz="171450" hangingPunct="0">
              <a:buClrTx/>
              <a:defRPr b="0">
                <a:solidFill>
                  <a:srgbClr val="FFFFFF"/>
                </a:solidFill>
                <a:latin typeface="Helvetica"/>
                <a:ea typeface="Helvetica"/>
                <a:cs typeface="Helvetica"/>
                <a:sym typeface="Helvetica"/>
              </a:defRPr>
            </a:pPr>
            <a:r>
              <a:rPr sz="1125" dirty="0">
                <a:solidFill>
                  <a:srgbClr val="FFFFFF"/>
                </a:solidFill>
                <a:latin typeface="Helvetica"/>
                <a:sym typeface="Helvetica"/>
              </a:rPr>
              <a:t>Brand association / Outreach</a:t>
            </a:r>
          </a:p>
          <a:p>
            <a:pPr defTabSz="171450" hangingPunct="0">
              <a:buClrTx/>
              <a:defRPr b="0">
                <a:solidFill>
                  <a:srgbClr val="FFFFFF"/>
                </a:solidFill>
                <a:latin typeface="Helvetica"/>
                <a:ea typeface="Helvetica"/>
                <a:cs typeface="Helvetica"/>
                <a:sym typeface="Helvetica"/>
              </a:defRPr>
            </a:pPr>
            <a:r>
              <a:rPr sz="1125" dirty="0">
                <a:solidFill>
                  <a:srgbClr val="FFFFFF"/>
                </a:solidFill>
                <a:latin typeface="Helvetica"/>
                <a:sym typeface="Helvetica"/>
              </a:rPr>
              <a:t>Inspirational case studies </a:t>
            </a:r>
          </a:p>
          <a:p>
            <a:pPr defTabSz="171450" hangingPunct="0">
              <a:buClrTx/>
              <a:defRPr b="0">
                <a:solidFill>
                  <a:srgbClr val="FFFFFF"/>
                </a:solidFill>
                <a:latin typeface="Helvetica"/>
                <a:ea typeface="Helvetica"/>
                <a:cs typeface="Helvetica"/>
                <a:sym typeface="Helvetica"/>
              </a:defRPr>
            </a:pPr>
            <a:r>
              <a:rPr sz="1125" dirty="0">
                <a:solidFill>
                  <a:srgbClr val="FFFFFF"/>
                </a:solidFill>
                <a:latin typeface="Helvetica"/>
                <a:sym typeface="Helvetica"/>
              </a:rPr>
              <a:t>Access to talent </a:t>
            </a:r>
          </a:p>
          <a:p>
            <a:pPr defTabSz="171450" hangingPunct="0">
              <a:buClrTx/>
              <a:defRPr b="0">
                <a:solidFill>
                  <a:srgbClr val="FFFFFF"/>
                </a:solidFill>
                <a:latin typeface="Helvetica"/>
                <a:ea typeface="Helvetica"/>
                <a:cs typeface="Helvetica"/>
                <a:sym typeface="Helvetica"/>
              </a:defRPr>
            </a:pPr>
            <a:r>
              <a:rPr sz="1125" dirty="0">
                <a:solidFill>
                  <a:srgbClr val="FFFFFF"/>
                </a:solidFill>
                <a:latin typeface="Helvetica"/>
                <a:sym typeface="Helvetica"/>
              </a:rPr>
              <a:t>Critical learning about tools and user feedback</a:t>
            </a:r>
          </a:p>
          <a:p>
            <a:pPr defTabSz="171450" hangingPunct="0">
              <a:buClrTx/>
              <a:defRPr b="0">
                <a:solidFill>
                  <a:srgbClr val="FFFFFF"/>
                </a:solidFill>
                <a:latin typeface="Helvetica"/>
                <a:ea typeface="Helvetica"/>
                <a:cs typeface="Helvetica"/>
                <a:sym typeface="Helvetica"/>
              </a:defRPr>
            </a:pPr>
            <a:r>
              <a:rPr sz="1125" dirty="0">
                <a:solidFill>
                  <a:srgbClr val="FFFFFF"/>
                </a:solidFill>
                <a:latin typeface="Helvetica"/>
                <a:sym typeface="Helvetica"/>
              </a:rPr>
              <a:t>Relations with other partners. </a:t>
            </a:r>
          </a:p>
        </p:txBody>
      </p:sp>
      <p:sp>
        <p:nvSpPr>
          <p:cNvPr id="384" name="WHAT’S IN IT FOR SPACE?…"/>
          <p:cNvSpPr txBox="1"/>
          <p:nvPr/>
        </p:nvSpPr>
        <p:spPr>
          <a:xfrm>
            <a:off x="1260559" y="1973676"/>
            <a:ext cx="3019046" cy="2150769"/>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lstStyle/>
          <a:p>
            <a:pPr defTabSz="171450" hangingPunct="0">
              <a:buClrTx/>
              <a:defRPr b="0">
                <a:solidFill>
                  <a:srgbClr val="FFFFFF"/>
                </a:solidFill>
                <a:latin typeface="Helvetica Light"/>
                <a:ea typeface="Helvetica Light"/>
                <a:cs typeface="Helvetica Light"/>
                <a:sym typeface="Helvetica Light"/>
              </a:defRPr>
            </a:pPr>
            <a:r>
              <a:rPr sz="1125" dirty="0">
                <a:solidFill>
                  <a:srgbClr val="FFFFFF"/>
                </a:solidFill>
                <a:latin typeface="Helvetica Light"/>
                <a:sym typeface="Helvetica Light"/>
              </a:rPr>
              <a:t>WHAT’S IN IT FOR SPACE? </a:t>
            </a:r>
          </a:p>
          <a:p>
            <a:pPr defTabSz="171450" hangingPunct="0">
              <a:buClrTx/>
              <a:defRPr b="0">
                <a:solidFill>
                  <a:srgbClr val="FFFFFF"/>
                </a:solidFill>
                <a:latin typeface="Helvetica"/>
                <a:ea typeface="Helvetica"/>
                <a:cs typeface="Helvetica"/>
                <a:sym typeface="Helvetica"/>
              </a:defRPr>
            </a:pPr>
            <a:endParaRPr sz="1125" dirty="0">
              <a:solidFill>
                <a:srgbClr val="FFFFFF"/>
              </a:solidFill>
              <a:latin typeface="Helvetica"/>
              <a:sym typeface="Helvetica"/>
            </a:endParaRPr>
          </a:p>
          <a:p>
            <a:pPr defTabSz="171450" hangingPunct="0">
              <a:buClrTx/>
              <a:defRPr b="0">
                <a:solidFill>
                  <a:srgbClr val="FFFFFF"/>
                </a:solidFill>
                <a:latin typeface="Helvetica"/>
                <a:ea typeface="Helvetica"/>
                <a:cs typeface="Helvetica"/>
                <a:sym typeface="Helvetica"/>
              </a:defRPr>
            </a:pPr>
            <a:r>
              <a:rPr sz="1125" dirty="0">
                <a:solidFill>
                  <a:srgbClr val="FFFFFF"/>
                </a:solidFill>
                <a:latin typeface="Helvetica"/>
                <a:sym typeface="Helvetica"/>
              </a:rPr>
              <a:t>Capital </a:t>
            </a:r>
          </a:p>
          <a:p>
            <a:pPr defTabSz="171450" hangingPunct="0">
              <a:buClrTx/>
              <a:defRPr b="0">
                <a:solidFill>
                  <a:srgbClr val="FFFFFF"/>
                </a:solidFill>
                <a:latin typeface="Helvetica"/>
                <a:ea typeface="Helvetica"/>
                <a:cs typeface="Helvetica"/>
                <a:sym typeface="Helvetica"/>
              </a:defRPr>
            </a:pPr>
            <a:r>
              <a:rPr sz="1125" dirty="0">
                <a:solidFill>
                  <a:srgbClr val="FFFFFF"/>
                </a:solidFill>
                <a:latin typeface="Helvetica"/>
                <a:sym typeface="Helvetica"/>
              </a:rPr>
              <a:t>(50% of FDL’s capital requirement*) </a:t>
            </a:r>
          </a:p>
          <a:p>
            <a:pPr defTabSz="171450" hangingPunct="0">
              <a:buClrTx/>
              <a:defRPr b="0">
                <a:solidFill>
                  <a:srgbClr val="FFFFFF"/>
                </a:solidFill>
                <a:latin typeface="Helvetica"/>
                <a:ea typeface="Helvetica"/>
                <a:cs typeface="Helvetica"/>
                <a:sym typeface="Helvetica"/>
              </a:defRPr>
            </a:pPr>
            <a:r>
              <a:rPr sz="1125" dirty="0">
                <a:solidFill>
                  <a:srgbClr val="FFFFFF"/>
                </a:solidFill>
                <a:latin typeface="Helvetica"/>
                <a:sym typeface="Helvetica"/>
              </a:rPr>
              <a:t>Massive GPU compute = </a:t>
            </a:r>
            <a:r>
              <a:rPr sz="1125" b="1" dirty="0">
                <a:solidFill>
                  <a:srgbClr val="FFFFFF"/>
                </a:solidFill>
                <a:latin typeface="Helvetica"/>
                <a:sym typeface="Helvetica"/>
              </a:rPr>
              <a:t>rapid iteration</a:t>
            </a:r>
            <a:r>
              <a:rPr sz="1125" dirty="0">
                <a:solidFill>
                  <a:srgbClr val="FFFFFF"/>
                </a:solidFill>
                <a:latin typeface="Helvetica"/>
                <a:sym typeface="Helvetica"/>
              </a:rPr>
              <a:t> </a:t>
            </a:r>
          </a:p>
          <a:p>
            <a:pPr defTabSz="171450" hangingPunct="0">
              <a:buClrTx/>
              <a:defRPr b="0">
                <a:solidFill>
                  <a:srgbClr val="FFFFFF"/>
                </a:solidFill>
                <a:latin typeface="Helvetica"/>
                <a:ea typeface="Helvetica"/>
                <a:cs typeface="Helvetica"/>
                <a:sym typeface="Helvetica"/>
              </a:defRPr>
            </a:pPr>
            <a:r>
              <a:rPr sz="1125" dirty="0">
                <a:solidFill>
                  <a:srgbClr val="FFFFFF"/>
                </a:solidFill>
                <a:latin typeface="Helvetica"/>
                <a:sym typeface="Helvetica"/>
              </a:rPr>
              <a:t>Expertise and mentorship</a:t>
            </a:r>
          </a:p>
          <a:p>
            <a:pPr defTabSz="171450" hangingPunct="0">
              <a:buClrTx/>
              <a:defRPr b="0">
                <a:solidFill>
                  <a:srgbClr val="FFFFFF"/>
                </a:solidFill>
                <a:latin typeface="Helvetica"/>
                <a:ea typeface="Helvetica"/>
                <a:cs typeface="Helvetica"/>
                <a:sym typeface="Helvetica"/>
              </a:defRPr>
            </a:pPr>
            <a:r>
              <a:rPr sz="1125" dirty="0">
                <a:solidFill>
                  <a:srgbClr val="FFFFFF"/>
                </a:solidFill>
                <a:latin typeface="Helvetica"/>
                <a:sym typeface="Helvetica"/>
              </a:rPr>
              <a:t>Software services / Hardware</a:t>
            </a:r>
          </a:p>
          <a:p>
            <a:pPr defTabSz="171450" hangingPunct="0">
              <a:buClrTx/>
              <a:defRPr b="0">
                <a:solidFill>
                  <a:srgbClr val="FFFFFF"/>
                </a:solidFill>
                <a:latin typeface="Helvetica"/>
                <a:ea typeface="Helvetica"/>
                <a:cs typeface="Helvetica"/>
                <a:sym typeface="Helvetica"/>
              </a:defRPr>
            </a:pPr>
            <a:r>
              <a:rPr sz="1125" dirty="0">
                <a:solidFill>
                  <a:srgbClr val="FFFFFF"/>
                </a:solidFill>
                <a:latin typeface="Helvetica"/>
                <a:sym typeface="Helvetica"/>
              </a:rPr>
              <a:t>Locations and event hosting </a:t>
            </a:r>
          </a:p>
          <a:p>
            <a:pPr defTabSz="171450" hangingPunct="0">
              <a:buClrTx/>
              <a:defRPr b="0">
                <a:solidFill>
                  <a:srgbClr val="FFFFFF"/>
                </a:solidFill>
                <a:latin typeface="Helvetica"/>
                <a:ea typeface="Helvetica"/>
                <a:cs typeface="Helvetica"/>
                <a:sym typeface="Helvetica"/>
              </a:defRPr>
            </a:pPr>
            <a:r>
              <a:rPr sz="1125" dirty="0">
                <a:solidFill>
                  <a:srgbClr val="FFFFFF"/>
                </a:solidFill>
                <a:latin typeface="Helvetica"/>
                <a:sym typeface="Helvetica"/>
              </a:rPr>
              <a:t>New perspectives and Solutions </a:t>
            </a:r>
          </a:p>
          <a:p>
            <a:pPr defTabSz="171450" hangingPunct="0">
              <a:buClrTx/>
              <a:defRPr b="0">
                <a:solidFill>
                  <a:srgbClr val="FFFFFF"/>
                </a:solidFill>
                <a:latin typeface="Helvetica"/>
                <a:ea typeface="Helvetica"/>
                <a:cs typeface="Helvetica"/>
                <a:sym typeface="Helvetica"/>
              </a:defRPr>
            </a:pPr>
            <a:r>
              <a:rPr sz="1125" dirty="0">
                <a:solidFill>
                  <a:srgbClr val="FFFFFF"/>
                </a:solidFill>
                <a:latin typeface="Helvetica"/>
                <a:sym typeface="Helvetica"/>
              </a:rPr>
              <a:t>Validation as AI leader</a:t>
            </a:r>
          </a:p>
          <a:p>
            <a:pPr defTabSz="171450" hangingPunct="0">
              <a:buClrTx/>
              <a:defRPr b="0">
                <a:solidFill>
                  <a:srgbClr val="FFFFFF"/>
                </a:solidFill>
                <a:latin typeface="Helvetica"/>
                <a:ea typeface="Helvetica"/>
                <a:cs typeface="Helvetica"/>
                <a:sym typeface="Helvetica"/>
              </a:defRPr>
            </a:pPr>
            <a:r>
              <a:rPr sz="1125" dirty="0">
                <a:solidFill>
                  <a:srgbClr val="FFFFFF"/>
                </a:solidFill>
                <a:latin typeface="Helvetica"/>
                <a:sym typeface="Helvetica"/>
              </a:rPr>
              <a:t>Continuity  </a:t>
            </a:r>
          </a:p>
        </p:txBody>
      </p:sp>
      <p:sp>
        <p:nvSpPr>
          <p:cNvPr id="385" name="Line"/>
          <p:cNvSpPr/>
          <p:nvPr/>
        </p:nvSpPr>
        <p:spPr>
          <a:xfrm flipV="1">
            <a:off x="4652214" y="1809498"/>
            <a:ext cx="0" cy="2316615"/>
          </a:xfrm>
          <a:prstGeom prst="line">
            <a:avLst/>
          </a:prstGeom>
          <a:ln w="25400">
            <a:solidFill>
              <a:srgbClr val="FFFFFF"/>
            </a:solidFill>
            <a:prstDash val="sysDot"/>
            <a:miter lim="400000"/>
          </a:ln>
        </p:spPr>
        <p:txBody>
          <a:bodyPr lIns="19050" tIns="19050" rIns="19050" bIns="19050" anchor="ctr"/>
          <a:lstStyle/>
          <a:p>
            <a:pPr algn="ctr" defTabSz="219075" hangingPunct="0">
              <a:buClrTx/>
              <a:defRPr sz="2400" b="0">
                <a:solidFill>
                  <a:srgbClr val="FFFFFF"/>
                </a:solidFill>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900">
              <a:solidFill>
                <a:srgbClr val="FFFFFF"/>
              </a:solidFill>
              <a:effectLst>
                <a:outerShdw blurRad="25400" dist="23998" dir="2700000" rotWithShape="0">
                  <a:srgbClr val="000000">
                    <a:alpha val="31034"/>
                  </a:srgbClr>
                </a:outerShdw>
              </a:effectLst>
              <a:latin typeface="Helvetica Light"/>
              <a:sym typeface="Helvetica Light"/>
            </a:endParaRPr>
          </a:p>
        </p:txBody>
      </p:sp>
      <p:pic>
        <p:nvPicPr>
          <p:cNvPr id="386" name="intel-512.png" descr="intel-512.png"/>
          <p:cNvPicPr>
            <a:picLocks noChangeAspect="1"/>
          </p:cNvPicPr>
          <p:nvPr/>
        </p:nvPicPr>
        <p:blipFill>
          <a:blip r:embed="rId3">
            <a:extLst/>
          </a:blip>
          <a:stretch>
            <a:fillRect/>
          </a:stretch>
        </p:blipFill>
        <p:spPr>
          <a:xfrm>
            <a:off x="542935" y="702084"/>
            <a:ext cx="667233" cy="667233"/>
          </a:xfrm>
          <a:prstGeom prst="rect">
            <a:avLst/>
          </a:prstGeom>
          <a:ln w="12700">
            <a:miter lim="400000"/>
          </a:ln>
        </p:spPr>
      </p:pic>
      <p:pic>
        <p:nvPicPr>
          <p:cNvPr id="387" name="lockheed-martin.jpg" descr="lockheed-martin.jpg"/>
          <p:cNvPicPr>
            <a:picLocks noChangeAspect="1"/>
          </p:cNvPicPr>
          <p:nvPr/>
        </p:nvPicPr>
        <p:blipFill>
          <a:blip r:embed="rId4">
            <a:extLst/>
          </a:blip>
          <a:srcRect l="5124" t="36645" r="5271" b="36302"/>
          <a:stretch>
            <a:fillRect/>
          </a:stretch>
        </p:blipFill>
        <p:spPr>
          <a:xfrm>
            <a:off x="1498616" y="849646"/>
            <a:ext cx="1643510" cy="372137"/>
          </a:xfrm>
          <a:custGeom>
            <a:avLst/>
            <a:gdLst/>
            <a:ahLst/>
            <a:cxnLst>
              <a:cxn ang="0">
                <a:pos x="wd2" y="hd2"/>
              </a:cxn>
              <a:cxn ang="5400000">
                <a:pos x="wd2" y="hd2"/>
              </a:cxn>
              <a:cxn ang="10800000">
                <a:pos x="wd2" y="hd2"/>
              </a:cxn>
              <a:cxn ang="16200000">
                <a:pos x="wd2" y="hd2"/>
              </a:cxn>
            </a:cxnLst>
            <a:rect l="0" t="0" r="r" b="b"/>
            <a:pathLst>
              <a:path w="21600" h="21187" extrusionOk="0">
                <a:moveTo>
                  <a:pt x="20037" y="32"/>
                </a:moveTo>
                <a:cubicBezTo>
                  <a:pt x="20060" y="-233"/>
                  <a:pt x="19754" y="1129"/>
                  <a:pt x="18836" y="5396"/>
                </a:cubicBezTo>
                <a:lnTo>
                  <a:pt x="18245" y="8150"/>
                </a:lnTo>
                <a:lnTo>
                  <a:pt x="14036" y="8175"/>
                </a:lnTo>
                <a:cubicBezTo>
                  <a:pt x="9694" y="8198"/>
                  <a:pt x="9580" y="8263"/>
                  <a:pt x="13406" y="8548"/>
                </a:cubicBezTo>
                <a:cubicBezTo>
                  <a:pt x="16501" y="8779"/>
                  <a:pt x="17968" y="8931"/>
                  <a:pt x="18005" y="9031"/>
                </a:cubicBezTo>
                <a:cubicBezTo>
                  <a:pt x="18024" y="9081"/>
                  <a:pt x="17851" y="9983"/>
                  <a:pt x="17606" y="11115"/>
                </a:cubicBezTo>
                <a:cubicBezTo>
                  <a:pt x="16846" y="14621"/>
                  <a:pt x="16860" y="14639"/>
                  <a:pt x="17706" y="11242"/>
                </a:cubicBezTo>
                <a:lnTo>
                  <a:pt x="18273" y="8963"/>
                </a:lnTo>
                <a:lnTo>
                  <a:pt x="18752" y="8963"/>
                </a:lnTo>
                <a:cubicBezTo>
                  <a:pt x="19161" y="8963"/>
                  <a:pt x="19235" y="8999"/>
                  <a:pt x="19251" y="9183"/>
                </a:cubicBezTo>
                <a:cubicBezTo>
                  <a:pt x="19269" y="9388"/>
                  <a:pt x="19259" y="9663"/>
                  <a:pt x="19147" y="11852"/>
                </a:cubicBezTo>
                <a:lnTo>
                  <a:pt x="19100" y="12768"/>
                </a:lnTo>
                <a:lnTo>
                  <a:pt x="18873" y="13293"/>
                </a:lnTo>
                <a:cubicBezTo>
                  <a:pt x="18749" y="13586"/>
                  <a:pt x="18331" y="14573"/>
                  <a:pt x="17942" y="15487"/>
                </a:cubicBezTo>
                <a:cubicBezTo>
                  <a:pt x="17554" y="16402"/>
                  <a:pt x="17145" y="17366"/>
                  <a:pt x="17033" y="17631"/>
                </a:cubicBezTo>
                <a:cubicBezTo>
                  <a:pt x="16921" y="17897"/>
                  <a:pt x="16645" y="18549"/>
                  <a:pt x="16421" y="19080"/>
                </a:cubicBezTo>
                <a:cubicBezTo>
                  <a:pt x="16196" y="19611"/>
                  <a:pt x="15946" y="20201"/>
                  <a:pt x="15865" y="20385"/>
                </a:cubicBezTo>
                <a:cubicBezTo>
                  <a:pt x="15784" y="20569"/>
                  <a:pt x="15723" y="20734"/>
                  <a:pt x="15728" y="20758"/>
                </a:cubicBezTo>
                <a:cubicBezTo>
                  <a:pt x="15737" y="20795"/>
                  <a:pt x="17225" y="17671"/>
                  <a:pt x="18601" y="14725"/>
                </a:cubicBezTo>
                <a:cubicBezTo>
                  <a:pt x="18817" y="14263"/>
                  <a:pt x="19004" y="13930"/>
                  <a:pt x="19016" y="13979"/>
                </a:cubicBezTo>
                <a:cubicBezTo>
                  <a:pt x="19028" y="14028"/>
                  <a:pt x="18962" y="15623"/>
                  <a:pt x="18867" y="17530"/>
                </a:cubicBezTo>
                <a:cubicBezTo>
                  <a:pt x="18773" y="19436"/>
                  <a:pt x="18698" y="21056"/>
                  <a:pt x="18699" y="21131"/>
                </a:cubicBezTo>
                <a:cubicBezTo>
                  <a:pt x="18703" y="21367"/>
                  <a:pt x="18727" y="21013"/>
                  <a:pt x="18973" y="17174"/>
                </a:cubicBezTo>
                <a:lnTo>
                  <a:pt x="19214" y="13420"/>
                </a:lnTo>
                <a:lnTo>
                  <a:pt x="20407" y="10819"/>
                </a:lnTo>
                <a:lnTo>
                  <a:pt x="21600" y="8217"/>
                </a:lnTo>
                <a:lnTo>
                  <a:pt x="20610" y="8183"/>
                </a:lnTo>
                <a:cubicBezTo>
                  <a:pt x="20066" y="8165"/>
                  <a:pt x="19606" y="8124"/>
                  <a:pt x="19585" y="8090"/>
                </a:cubicBezTo>
                <a:cubicBezTo>
                  <a:pt x="19557" y="8045"/>
                  <a:pt x="19561" y="7790"/>
                  <a:pt x="19605" y="7099"/>
                </a:cubicBezTo>
                <a:cubicBezTo>
                  <a:pt x="19637" y="6590"/>
                  <a:pt x="19743" y="4850"/>
                  <a:pt x="19840" y="3227"/>
                </a:cubicBezTo>
                <a:cubicBezTo>
                  <a:pt x="19936" y="1603"/>
                  <a:pt x="20026" y="166"/>
                  <a:pt x="20037" y="32"/>
                </a:cubicBezTo>
                <a:close/>
                <a:moveTo>
                  <a:pt x="2670" y="11064"/>
                </a:moveTo>
                <a:cubicBezTo>
                  <a:pt x="2580" y="11113"/>
                  <a:pt x="2489" y="11229"/>
                  <a:pt x="2406" y="11412"/>
                </a:cubicBezTo>
                <a:cubicBezTo>
                  <a:pt x="2061" y="12175"/>
                  <a:pt x="1960" y="14827"/>
                  <a:pt x="2249" y="15521"/>
                </a:cubicBezTo>
                <a:cubicBezTo>
                  <a:pt x="2334" y="15725"/>
                  <a:pt x="2401" y="15771"/>
                  <a:pt x="2549" y="15725"/>
                </a:cubicBezTo>
                <a:cubicBezTo>
                  <a:pt x="2779" y="15653"/>
                  <a:pt x="2921" y="15347"/>
                  <a:pt x="3002" y="14767"/>
                </a:cubicBezTo>
                <a:cubicBezTo>
                  <a:pt x="3098" y="14088"/>
                  <a:pt x="3085" y="13996"/>
                  <a:pt x="2895" y="13996"/>
                </a:cubicBezTo>
                <a:cubicBezTo>
                  <a:pt x="2749" y="13996"/>
                  <a:pt x="2720" y="14042"/>
                  <a:pt x="2676" y="14335"/>
                </a:cubicBezTo>
                <a:cubicBezTo>
                  <a:pt x="2618" y="14718"/>
                  <a:pt x="2557" y="14767"/>
                  <a:pt x="2502" y="14479"/>
                </a:cubicBezTo>
                <a:cubicBezTo>
                  <a:pt x="2450" y="14210"/>
                  <a:pt x="2521" y="12682"/>
                  <a:pt x="2601" y="12335"/>
                </a:cubicBezTo>
                <a:cubicBezTo>
                  <a:pt x="2677" y="12008"/>
                  <a:pt x="2764" y="12076"/>
                  <a:pt x="2778" y="12471"/>
                </a:cubicBezTo>
                <a:cubicBezTo>
                  <a:pt x="2787" y="12747"/>
                  <a:pt x="2804" y="12768"/>
                  <a:pt x="2973" y="12768"/>
                </a:cubicBezTo>
                <a:lnTo>
                  <a:pt x="3159" y="12768"/>
                </a:lnTo>
                <a:lnTo>
                  <a:pt x="3159" y="12327"/>
                </a:lnTo>
                <a:cubicBezTo>
                  <a:pt x="3159" y="11701"/>
                  <a:pt x="3084" y="11311"/>
                  <a:pt x="2930" y="11132"/>
                </a:cubicBezTo>
                <a:cubicBezTo>
                  <a:pt x="2849" y="11037"/>
                  <a:pt x="2760" y="11016"/>
                  <a:pt x="2670" y="11064"/>
                </a:cubicBezTo>
                <a:close/>
                <a:moveTo>
                  <a:pt x="1485" y="11073"/>
                </a:moveTo>
                <a:cubicBezTo>
                  <a:pt x="1395" y="11113"/>
                  <a:pt x="1306" y="11205"/>
                  <a:pt x="1244" y="11344"/>
                </a:cubicBezTo>
                <a:cubicBezTo>
                  <a:pt x="1068" y="11741"/>
                  <a:pt x="943" y="12631"/>
                  <a:pt x="906" y="13750"/>
                </a:cubicBezTo>
                <a:lnTo>
                  <a:pt x="882" y="14471"/>
                </a:lnTo>
                <a:lnTo>
                  <a:pt x="698" y="14513"/>
                </a:lnTo>
                <a:cubicBezTo>
                  <a:pt x="597" y="14536"/>
                  <a:pt x="501" y="14495"/>
                  <a:pt x="485" y="14428"/>
                </a:cubicBezTo>
                <a:cubicBezTo>
                  <a:pt x="462" y="14328"/>
                  <a:pt x="538" y="12366"/>
                  <a:pt x="604" y="11378"/>
                </a:cubicBezTo>
                <a:cubicBezTo>
                  <a:pt x="618" y="11169"/>
                  <a:pt x="596" y="11141"/>
                  <a:pt x="421" y="11141"/>
                </a:cubicBezTo>
                <a:lnTo>
                  <a:pt x="221" y="11141"/>
                </a:lnTo>
                <a:lnTo>
                  <a:pt x="110" y="13386"/>
                </a:lnTo>
                <a:lnTo>
                  <a:pt x="0" y="15632"/>
                </a:lnTo>
                <a:lnTo>
                  <a:pt x="395" y="15598"/>
                </a:lnTo>
                <a:lnTo>
                  <a:pt x="788" y="15555"/>
                </a:lnTo>
                <a:lnTo>
                  <a:pt x="798" y="15191"/>
                </a:lnTo>
                <a:cubicBezTo>
                  <a:pt x="803" y="14991"/>
                  <a:pt x="827" y="14758"/>
                  <a:pt x="851" y="14674"/>
                </a:cubicBezTo>
                <a:cubicBezTo>
                  <a:pt x="884" y="14553"/>
                  <a:pt x="902" y="14603"/>
                  <a:pt x="935" y="14903"/>
                </a:cubicBezTo>
                <a:cubicBezTo>
                  <a:pt x="958" y="15113"/>
                  <a:pt x="1027" y="15391"/>
                  <a:pt x="1088" y="15521"/>
                </a:cubicBezTo>
                <a:cubicBezTo>
                  <a:pt x="1251" y="15875"/>
                  <a:pt x="1455" y="15826"/>
                  <a:pt x="1655" y="15386"/>
                </a:cubicBezTo>
                <a:cubicBezTo>
                  <a:pt x="1796" y="15075"/>
                  <a:pt x="1839" y="14889"/>
                  <a:pt x="1913" y="14267"/>
                </a:cubicBezTo>
                <a:cubicBezTo>
                  <a:pt x="1990" y="13627"/>
                  <a:pt x="2001" y="13395"/>
                  <a:pt x="1991" y="12674"/>
                </a:cubicBezTo>
                <a:cubicBezTo>
                  <a:pt x="1977" y="11682"/>
                  <a:pt x="1922" y="11339"/>
                  <a:pt x="1737" y="11124"/>
                </a:cubicBezTo>
                <a:cubicBezTo>
                  <a:pt x="1667" y="11043"/>
                  <a:pt x="1575" y="11033"/>
                  <a:pt x="1485" y="11073"/>
                </a:cubicBezTo>
                <a:close/>
                <a:moveTo>
                  <a:pt x="3572" y="11141"/>
                </a:moveTo>
                <a:cubicBezTo>
                  <a:pt x="3399" y="11141"/>
                  <a:pt x="3379" y="11170"/>
                  <a:pt x="3364" y="11446"/>
                </a:cubicBezTo>
                <a:cubicBezTo>
                  <a:pt x="3334" y="12012"/>
                  <a:pt x="3159" y="15547"/>
                  <a:pt x="3159" y="15589"/>
                </a:cubicBezTo>
                <a:cubicBezTo>
                  <a:pt x="3159" y="15612"/>
                  <a:pt x="3244" y="15623"/>
                  <a:pt x="3347" y="15623"/>
                </a:cubicBezTo>
                <a:lnTo>
                  <a:pt x="3533" y="15623"/>
                </a:lnTo>
                <a:lnTo>
                  <a:pt x="3564" y="15115"/>
                </a:lnTo>
                <a:cubicBezTo>
                  <a:pt x="3580" y="14834"/>
                  <a:pt x="3599" y="14485"/>
                  <a:pt x="3605" y="14335"/>
                </a:cubicBezTo>
                <a:cubicBezTo>
                  <a:pt x="3625" y="13815"/>
                  <a:pt x="3699" y="14056"/>
                  <a:pt x="3752" y="14810"/>
                </a:cubicBezTo>
                <a:lnTo>
                  <a:pt x="3804" y="15555"/>
                </a:lnTo>
                <a:lnTo>
                  <a:pt x="4016" y="15598"/>
                </a:lnTo>
                <a:cubicBezTo>
                  <a:pt x="4132" y="15620"/>
                  <a:pt x="4227" y="15611"/>
                  <a:pt x="4227" y="15572"/>
                </a:cubicBezTo>
                <a:cubicBezTo>
                  <a:pt x="4227" y="15534"/>
                  <a:pt x="4184" y="14996"/>
                  <a:pt x="4133" y="14386"/>
                </a:cubicBezTo>
                <a:lnTo>
                  <a:pt x="4039" y="13276"/>
                </a:lnTo>
                <a:lnTo>
                  <a:pt x="4201" y="12378"/>
                </a:lnTo>
                <a:cubicBezTo>
                  <a:pt x="4291" y="11883"/>
                  <a:pt x="4377" y="11404"/>
                  <a:pt x="4393" y="11310"/>
                </a:cubicBezTo>
                <a:cubicBezTo>
                  <a:pt x="4416" y="11178"/>
                  <a:pt x="4375" y="11141"/>
                  <a:pt x="4215" y="11141"/>
                </a:cubicBezTo>
                <a:lnTo>
                  <a:pt x="4008" y="11141"/>
                </a:lnTo>
                <a:lnTo>
                  <a:pt x="3877" y="11946"/>
                </a:lnTo>
                <a:cubicBezTo>
                  <a:pt x="3698" y="13047"/>
                  <a:pt x="3667" y="12932"/>
                  <a:pt x="3746" y="11446"/>
                </a:cubicBezTo>
                <a:cubicBezTo>
                  <a:pt x="3761" y="11154"/>
                  <a:pt x="3754" y="11141"/>
                  <a:pt x="3572" y="11141"/>
                </a:cubicBezTo>
                <a:close/>
                <a:moveTo>
                  <a:pt x="4777" y="11141"/>
                </a:moveTo>
                <a:cubicBezTo>
                  <a:pt x="4588" y="11141"/>
                  <a:pt x="4579" y="11154"/>
                  <a:pt x="4561" y="11513"/>
                </a:cubicBezTo>
                <a:cubicBezTo>
                  <a:pt x="4551" y="11719"/>
                  <a:pt x="4501" y="12731"/>
                  <a:pt x="4450" y="13759"/>
                </a:cubicBezTo>
                <a:lnTo>
                  <a:pt x="4358" y="15623"/>
                </a:lnTo>
                <a:lnTo>
                  <a:pt x="4554" y="15623"/>
                </a:lnTo>
                <a:lnTo>
                  <a:pt x="4747" y="15623"/>
                </a:lnTo>
                <a:lnTo>
                  <a:pt x="4792" y="14843"/>
                </a:lnTo>
                <a:cubicBezTo>
                  <a:pt x="4838" y="14065"/>
                  <a:pt x="4890" y="13871"/>
                  <a:pt x="4996" y="14047"/>
                </a:cubicBezTo>
                <a:cubicBezTo>
                  <a:pt x="5031" y="14107"/>
                  <a:pt x="5032" y="14236"/>
                  <a:pt x="4998" y="14869"/>
                </a:cubicBezTo>
                <a:lnTo>
                  <a:pt x="4956" y="15623"/>
                </a:lnTo>
                <a:lnTo>
                  <a:pt x="5154" y="15623"/>
                </a:lnTo>
                <a:lnTo>
                  <a:pt x="5352" y="15623"/>
                </a:lnTo>
                <a:lnTo>
                  <a:pt x="5418" y="14301"/>
                </a:lnTo>
                <a:cubicBezTo>
                  <a:pt x="5455" y="13572"/>
                  <a:pt x="5504" y="12596"/>
                  <a:pt x="5530" y="12132"/>
                </a:cubicBezTo>
                <a:cubicBezTo>
                  <a:pt x="5555" y="11668"/>
                  <a:pt x="5577" y="11258"/>
                  <a:pt x="5577" y="11217"/>
                </a:cubicBezTo>
                <a:cubicBezTo>
                  <a:pt x="5577" y="11176"/>
                  <a:pt x="5486" y="11141"/>
                  <a:pt x="5375" y="11141"/>
                </a:cubicBezTo>
                <a:lnTo>
                  <a:pt x="5174" y="11141"/>
                </a:lnTo>
                <a:lnTo>
                  <a:pt x="5152" y="11717"/>
                </a:lnTo>
                <a:cubicBezTo>
                  <a:pt x="5122" y="12492"/>
                  <a:pt x="5084" y="12768"/>
                  <a:pt x="5009" y="12768"/>
                </a:cubicBezTo>
                <a:cubicBezTo>
                  <a:pt x="4924" y="12768"/>
                  <a:pt x="4905" y="12494"/>
                  <a:pt x="4941" y="11759"/>
                </a:cubicBezTo>
                <a:lnTo>
                  <a:pt x="4972" y="11141"/>
                </a:lnTo>
                <a:lnTo>
                  <a:pt x="4777" y="11141"/>
                </a:lnTo>
                <a:close/>
                <a:moveTo>
                  <a:pt x="5803" y="11141"/>
                </a:moveTo>
                <a:lnTo>
                  <a:pt x="5733" y="12598"/>
                </a:lnTo>
                <a:cubicBezTo>
                  <a:pt x="5694" y="13402"/>
                  <a:pt x="5646" y="14413"/>
                  <a:pt x="5623" y="14843"/>
                </a:cubicBezTo>
                <a:lnTo>
                  <a:pt x="5582" y="15623"/>
                </a:lnTo>
                <a:lnTo>
                  <a:pt x="5987" y="15623"/>
                </a:lnTo>
                <a:cubicBezTo>
                  <a:pt x="6210" y="15623"/>
                  <a:pt x="6392" y="15570"/>
                  <a:pt x="6392" y="15504"/>
                </a:cubicBezTo>
                <a:cubicBezTo>
                  <a:pt x="6392" y="15439"/>
                  <a:pt x="6401" y="15196"/>
                  <a:pt x="6412" y="14962"/>
                </a:cubicBezTo>
                <a:lnTo>
                  <a:pt x="6431" y="14538"/>
                </a:lnTo>
                <a:lnTo>
                  <a:pt x="6244" y="14538"/>
                </a:lnTo>
                <a:cubicBezTo>
                  <a:pt x="6033" y="14538"/>
                  <a:pt x="6005" y="14477"/>
                  <a:pt x="6050" y="14115"/>
                </a:cubicBezTo>
                <a:cubicBezTo>
                  <a:pt x="6075" y="13915"/>
                  <a:pt x="6116" y="13861"/>
                  <a:pt x="6247" y="13861"/>
                </a:cubicBezTo>
                <a:cubicBezTo>
                  <a:pt x="6395" y="13861"/>
                  <a:pt x="6419" y="13824"/>
                  <a:pt x="6435" y="13556"/>
                </a:cubicBezTo>
                <a:cubicBezTo>
                  <a:pt x="6481" y="12817"/>
                  <a:pt x="6468" y="12743"/>
                  <a:pt x="6290" y="12793"/>
                </a:cubicBezTo>
                <a:cubicBezTo>
                  <a:pt x="6143" y="12835"/>
                  <a:pt x="6126" y="12807"/>
                  <a:pt x="6126" y="12564"/>
                </a:cubicBezTo>
                <a:cubicBezTo>
                  <a:pt x="6126" y="12323"/>
                  <a:pt x="6150" y="12295"/>
                  <a:pt x="6337" y="12259"/>
                </a:cubicBezTo>
                <a:cubicBezTo>
                  <a:pt x="6512" y="12226"/>
                  <a:pt x="6548" y="12171"/>
                  <a:pt x="6549" y="11979"/>
                </a:cubicBezTo>
                <a:cubicBezTo>
                  <a:pt x="6549" y="11852"/>
                  <a:pt x="6558" y="11614"/>
                  <a:pt x="6568" y="11446"/>
                </a:cubicBezTo>
                <a:cubicBezTo>
                  <a:pt x="6587" y="11140"/>
                  <a:pt x="6588" y="11141"/>
                  <a:pt x="6197" y="11141"/>
                </a:cubicBezTo>
                <a:lnTo>
                  <a:pt x="5803" y="11141"/>
                </a:lnTo>
                <a:close/>
                <a:moveTo>
                  <a:pt x="7225" y="11141"/>
                </a:moveTo>
                <a:cubicBezTo>
                  <a:pt x="6882" y="11141"/>
                  <a:pt x="6833" y="11168"/>
                  <a:pt x="6819" y="11378"/>
                </a:cubicBezTo>
                <a:cubicBezTo>
                  <a:pt x="6809" y="11509"/>
                  <a:pt x="6767" y="12383"/>
                  <a:pt x="6723" y="13318"/>
                </a:cubicBezTo>
                <a:cubicBezTo>
                  <a:pt x="6679" y="14253"/>
                  <a:pt x="6635" y="15150"/>
                  <a:pt x="6627" y="15318"/>
                </a:cubicBezTo>
                <a:cubicBezTo>
                  <a:pt x="6611" y="15623"/>
                  <a:pt x="6612" y="15623"/>
                  <a:pt x="7004" y="15623"/>
                </a:cubicBezTo>
                <a:cubicBezTo>
                  <a:pt x="7292" y="15623"/>
                  <a:pt x="7402" y="15578"/>
                  <a:pt x="7411" y="15454"/>
                </a:cubicBezTo>
                <a:cubicBezTo>
                  <a:pt x="7418" y="15360"/>
                  <a:pt x="7430" y="15117"/>
                  <a:pt x="7441" y="14911"/>
                </a:cubicBezTo>
                <a:lnTo>
                  <a:pt x="7460" y="14538"/>
                </a:lnTo>
                <a:lnTo>
                  <a:pt x="7272" y="14538"/>
                </a:lnTo>
                <a:cubicBezTo>
                  <a:pt x="7077" y="14538"/>
                  <a:pt x="7021" y="14390"/>
                  <a:pt x="7085" y="14055"/>
                </a:cubicBezTo>
                <a:cubicBezTo>
                  <a:pt x="7109" y="13927"/>
                  <a:pt x="7180" y="13861"/>
                  <a:pt x="7290" y="13861"/>
                </a:cubicBezTo>
                <a:cubicBezTo>
                  <a:pt x="7383" y="13861"/>
                  <a:pt x="7460" y="13807"/>
                  <a:pt x="7460" y="13742"/>
                </a:cubicBezTo>
                <a:cubicBezTo>
                  <a:pt x="7460" y="13677"/>
                  <a:pt x="7467" y="13438"/>
                  <a:pt x="7478" y="13208"/>
                </a:cubicBezTo>
                <a:lnTo>
                  <a:pt x="7497" y="12784"/>
                </a:lnTo>
                <a:lnTo>
                  <a:pt x="7329" y="12742"/>
                </a:lnTo>
                <a:cubicBezTo>
                  <a:pt x="7205" y="12711"/>
                  <a:pt x="7161" y="12647"/>
                  <a:pt x="7161" y="12496"/>
                </a:cubicBezTo>
                <a:cubicBezTo>
                  <a:pt x="7161" y="12341"/>
                  <a:pt x="7207" y="12290"/>
                  <a:pt x="7356" y="12259"/>
                </a:cubicBezTo>
                <a:cubicBezTo>
                  <a:pt x="7541" y="12221"/>
                  <a:pt x="7554" y="12190"/>
                  <a:pt x="7572" y="11844"/>
                </a:cubicBezTo>
                <a:cubicBezTo>
                  <a:pt x="7582" y="11642"/>
                  <a:pt x="7596" y="11404"/>
                  <a:pt x="7603" y="11310"/>
                </a:cubicBezTo>
                <a:cubicBezTo>
                  <a:pt x="7612" y="11180"/>
                  <a:pt x="7522" y="11141"/>
                  <a:pt x="7225" y="11141"/>
                </a:cubicBezTo>
                <a:close/>
                <a:moveTo>
                  <a:pt x="7847" y="11141"/>
                </a:moveTo>
                <a:lnTo>
                  <a:pt x="7738" y="13386"/>
                </a:lnTo>
                <a:lnTo>
                  <a:pt x="7628" y="15623"/>
                </a:lnTo>
                <a:lnTo>
                  <a:pt x="7953" y="15623"/>
                </a:lnTo>
                <a:cubicBezTo>
                  <a:pt x="8175" y="15623"/>
                  <a:pt x="8314" y="15564"/>
                  <a:pt x="8393" y="15420"/>
                </a:cubicBezTo>
                <a:cubicBezTo>
                  <a:pt x="8644" y="14965"/>
                  <a:pt x="8777" y="14049"/>
                  <a:pt x="8777" y="12776"/>
                </a:cubicBezTo>
                <a:cubicBezTo>
                  <a:pt x="8777" y="11432"/>
                  <a:pt x="8670" y="11141"/>
                  <a:pt x="8170" y="11141"/>
                </a:cubicBezTo>
                <a:lnTo>
                  <a:pt x="7847" y="11141"/>
                </a:lnTo>
                <a:close/>
                <a:moveTo>
                  <a:pt x="9882" y="11141"/>
                </a:moveTo>
                <a:cubicBezTo>
                  <a:pt x="9639" y="11141"/>
                  <a:pt x="9596" y="11174"/>
                  <a:pt x="9582" y="11378"/>
                </a:cubicBezTo>
                <a:cubicBezTo>
                  <a:pt x="9564" y="11653"/>
                  <a:pt x="9373" y="15471"/>
                  <a:pt x="9373" y="15564"/>
                </a:cubicBezTo>
                <a:cubicBezTo>
                  <a:pt x="9373" y="15598"/>
                  <a:pt x="9448" y="15623"/>
                  <a:pt x="9539" y="15623"/>
                </a:cubicBezTo>
                <a:lnTo>
                  <a:pt x="9704" y="15623"/>
                </a:lnTo>
                <a:lnTo>
                  <a:pt x="9751" y="14572"/>
                </a:lnTo>
                <a:cubicBezTo>
                  <a:pt x="9776" y="13993"/>
                  <a:pt x="9812" y="13537"/>
                  <a:pt x="9829" y="13556"/>
                </a:cubicBezTo>
                <a:cubicBezTo>
                  <a:pt x="9846" y="13574"/>
                  <a:pt x="9865" y="14045"/>
                  <a:pt x="9870" y="14606"/>
                </a:cubicBezTo>
                <a:lnTo>
                  <a:pt x="9878" y="15623"/>
                </a:lnTo>
                <a:lnTo>
                  <a:pt x="10064" y="15623"/>
                </a:lnTo>
                <a:lnTo>
                  <a:pt x="10247" y="15623"/>
                </a:lnTo>
                <a:lnTo>
                  <a:pt x="10333" y="14666"/>
                </a:lnTo>
                <a:cubicBezTo>
                  <a:pt x="10381" y="14138"/>
                  <a:pt x="10433" y="13679"/>
                  <a:pt x="10447" y="13640"/>
                </a:cubicBezTo>
                <a:cubicBezTo>
                  <a:pt x="10500" y="13499"/>
                  <a:pt x="10506" y="13979"/>
                  <a:pt x="10463" y="14793"/>
                </a:cubicBezTo>
                <a:lnTo>
                  <a:pt x="10418" y="15623"/>
                </a:lnTo>
                <a:lnTo>
                  <a:pt x="10586" y="15623"/>
                </a:lnTo>
                <a:cubicBezTo>
                  <a:pt x="10678" y="15623"/>
                  <a:pt x="10754" y="15598"/>
                  <a:pt x="10754" y="15564"/>
                </a:cubicBezTo>
                <a:cubicBezTo>
                  <a:pt x="10754" y="15453"/>
                  <a:pt x="10945" y="11623"/>
                  <a:pt x="10963" y="11369"/>
                </a:cubicBezTo>
                <a:cubicBezTo>
                  <a:pt x="10979" y="11146"/>
                  <a:pt x="10956" y="11130"/>
                  <a:pt x="10691" y="11166"/>
                </a:cubicBezTo>
                <a:lnTo>
                  <a:pt x="10404" y="11208"/>
                </a:lnTo>
                <a:lnTo>
                  <a:pt x="10304" y="12276"/>
                </a:lnTo>
                <a:cubicBezTo>
                  <a:pt x="10250" y="12863"/>
                  <a:pt x="10192" y="13337"/>
                  <a:pt x="10175" y="13327"/>
                </a:cubicBezTo>
                <a:cubicBezTo>
                  <a:pt x="10156" y="13316"/>
                  <a:pt x="10147" y="12879"/>
                  <a:pt x="10154" y="12225"/>
                </a:cubicBezTo>
                <a:lnTo>
                  <a:pt x="10163" y="11141"/>
                </a:lnTo>
                <a:lnTo>
                  <a:pt x="9882" y="11141"/>
                </a:lnTo>
                <a:close/>
                <a:moveTo>
                  <a:pt x="12395" y="11141"/>
                </a:moveTo>
                <a:lnTo>
                  <a:pt x="12325" y="12598"/>
                </a:lnTo>
                <a:cubicBezTo>
                  <a:pt x="12286" y="13402"/>
                  <a:pt x="12236" y="14413"/>
                  <a:pt x="12213" y="14843"/>
                </a:cubicBezTo>
                <a:lnTo>
                  <a:pt x="12172" y="15623"/>
                </a:lnTo>
                <a:lnTo>
                  <a:pt x="12370" y="15623"/>
                </a:lnTo>
                <a:lnTo>
                  <a:pt x="12569" y="15623"/>
                </a:lnTo>
                <a:lnTo>
                  <a:pt x="12589" y="15030"/>
                </a:lnTo>
                <a:cubicBezTo>
                  <a:pt x="12634" y="13717"/>
                  <a:pt x="12796" y="13600"/>
                  <a:pt x="12796" y="14877"/>
                </a:cubicBezTo>
                <a:lnTo>
                  <a:pt x="12796" y="15623"/>
                </a:lnTo>
                <a:lnTo>
                  <a:pt x="12980" y="15623"/>
                </a:lnTo>
                <a:lnTo>
                  <a:pt x="13164" y="15623"/>
                </a:lnTo>
                <a:lnTo>
                  <a:pt x="13181" y="14776"/>
                </a:lnTo>
                <a:cubicBezTo>
                  <a:pt x="13194" y="14177"/>
                  <a:pt x="13186" y="13840"/>
                  <a:pt x="13156" y="13640"/>
                </a:cubicBezTo>
                <a:cubicBezTo>
                  <a:pt x="13118" y="13386"/>
                  <a:pt x="13124" y="13326"/>
                  <a:pt x="13203" y="13005"/>
                </a:cubicBezTo>
                <a:cubicBezTo>
                  <a:pt x="13287" y="12661"/>
                  <a:pt x="13326" y="12134"/>
                  <a:pt x="13305" y="11666"/>
                </a:cubicBezTo>
                <a:cubicBezTo>
                  <a:pt x="13286" y="11274"/>
                  <a:pt x="13148" y="11141"/>
                  <a:pt x="12767" y="11141"/>
                </a:cubicBezTo>
                <a:lnTo>
                  <a:pt x="12395" y="11141"/>
                </a:lnTo>
                <a:close/>
                <a:moveTo>
                  <a:pt x="13946" y="11141"/>
                </a:moveTo>
                <a:cubicBezTo>
                  <a:pt x="13539" y="11141"/>
                  <a:pt x="13489" y="11165"/>
                  <a:pt x="13475" y="11378"/>
                </a:cubicBezTo>
                <a:cubicBezTo>
                  <a:pt x="13466" y="11509"/>
                  <a:pt x="13451" y="11752"/>
                  <a:pt x="13440" y="11920"/>
                </a:cubicBezTo>
                <a:cubicBezTo>
                  <a:pt x="13421" y="12196"/>
                  <a:pt x="13430" y="12225"/>
                  <a:pt x="13530" y="12225"/>
                </a:cubicBezTo>
                <a:cubicBezTo>
                  <a:pt x="13590" y="12225"/>
                  <a:pt x="13648" y="12286"/>
                  <a:pt x="13659" y="12361"/>
                </a:cubicBezTo>
                <a:cubicBezTo>
                  <a:pt x="13675" y="12475"/>
                  <a:pt x="13583" y="14621"/>
                  <a:pt x="13530" y="15386"/>
                </a:cubicBezTo>
                <a:cubicBezTo>
                  <a:pt x="13515" y="15595"/>
                  <a:pt x="13538" y="15623"/>
                  <a:pt x="13715" y="15623"/>
                </a:cubicBezTo>
                <a:lnTo>
                  <a:pt x="13917" y="15623"/>
                </a:lnTo>
                <a:lnTo>
                  <a:pt x="13987" y="14166"/>
                </a:lnTo>
                <a:cubicBezTo>
                  <a:pt x="14076" y="12327"/>
                  <a:pt x="14088" y="12225"/>
                  <a:pt x="14222" y="12225"/>
                </a:cubicBezTo>
                <a:cubicBezTo>
                  <a:pt x="14342" y="12225"/>
                  <a:pt x="14348" y="12202"/>
                  <a:pt x="14378" y="11581"/>
                </a:cubicBezTo>
                <a:lnTo>
                  <a:pt x="14400" y="11141"/>
                </a:lnTo>
                <a:lnTo>
                  <a:pt x="13946" y="11141"/>
                </a:lnTo>
                <a:close/>
                <a:moveTo>
                  <a:pt x="14560" y="11141"/>
                </a:moveTo>
                <a:lnTo>
                  <a:pt x="14527" y="11717"/>
                </a:lnTo>
                <a:cubicBezTo>
                  <a:pt x="14509" y="12035"/>
                  <a:pt x="14464" y="12940"/>
                  <a:pt x="14427" y="13725"/>
                </a:cubicBezTo>
                <a:cubicBezTo>
                  <a:pt x="14391" y="14510"/>
                  <a:pt x="14354" y="15255"/>
                  <a:pt x="14345" y="15386"/>
                </a:cubicBezTo>
                <a:cubicBezTo>
                  <a:pt x="14331" y="15595"/>
                  <a:pt x="14353" y="15623"/>
                  <a:pt x="14529" y="15623"/>
                </a:cubicBezTo>
                <a:lnTo>
                  <a:pt x="14731" y="15623"/>
                </a:lnTo>
                <a:lnTo>
                  <a:pt x="14830" y="13556"/>
                </a:lnTo>
                <a:cubicBezTo>
                  <a:pt x="14885" y="12415"/>
                  <a:pt x="14930" y="11404"/>
                  <a:pt x="14930" y="11310"/>
                </a:cubicBezTo>
                <a:cubicBezTo>
                  <a:pt x="14930" y="11194"/>
                  <a:pt x="14871" y="11141"/>
                  <a:pt x="14744" y="11141"/>
                </a:cubicBezTo>
                <a:lnTo>
                  <a:pt x="14560" y="11141"/>
                </a:lnTo>
                <a:close/>
                <a:moveTo>
                  <a:pt x="15194" y="11141"/>
                </a:moveTo>
                <a:lnTo>
                  <a:pt x="15092" y="13217"/>
                </a:lnTo>
                <a:cubicBezTo>
                  <a:pt x="15037" y="14357"/>
                  <a:pt x="14993" y="15364"/>
                  <a:pt x="14993" y="15462"/>
                </a:cubicBezTo>
                <a:cubicBezTo>
                  <a:pt x="14993" y="15589"/>
                  <a:pt x="15035" y="15627"/>
                  <a:pt x="15141" y="15598"/>
                </a:cubicBezTo>
                <a:lnTo>
                  <a:pt x="15290" y="15555"/>
                </a:lnTo>
                <a:lnTo>
                  <a:pt x="15339" y="14547"/>
                </a:lnTo>
                <a:cubicBezTo>
                  <a:pt x="15384" y="13605"/>
                  <a:pt x="15444" y="13185"/>
                  <a:pt x="15476" y="13606"/>
                </a:cubicBezTo>
                <a:cubicBezTo>
                  <a:pt x="15483" y="13706"/>
                  <a:pt x="15500" y="14203"/>
                  <a:pt x="15511" y="14708"/>
                </a:cubicBezTo>
                <a:lnTo>
                  <a:pt x="15531" y="15623"/>
                </a:lnTo>
                <a:lnTo>
                  <a:pt x="15779" y="15623"/>
                </a:lnTo>
                <a:cubicBezTo>
                  <a:pt x="15916" y="15623"/>
                  <a:pt x="16027" y="15598"/>
                  <a:pt x="16027" y="15564"/>
                </a:cubicBezTo>
                <a:cubicBezTo>
                  <a:pt x="16027" y="15471"/>
                  <a:pt x="16218" y="11653"/>
                  <a:pt x="16237" y="11378"/>
                </a:cubicBezTo>
                <a:cubicBezTo>
                  <a:pt x="16250" y="11174"/>
                  <a:pt x="16229" y="11141"/>
                  <a:pt x="16094" y="11141"/>
                </a:cubicBezTo>
                <a:cubicBezTo>
                  <a:pt x="15938" y="11141"/>
                  <a:pt x="15935" y="11145"/>
                  <a:pt x="15904" y="11649"/>
                </a:cubicBezTo>
                <a:cubicBezTo>
                  <a:pt x="15887" y="11929"/>
                  <a:pt x="15865" y="12423"/>
                  <a:pt x="15853" y="12742"/>
                </a:cubicBezTo>
                <a:cubicBezTo>
                  <a:pt x="15832" y="13327"/>
                  <a:pt x="15796" y="13562"/>
                  <a:pt x="15763" y="13335"/>
                </a:cubicBezTo>
                <a:cubicBezTo>
                  <a:pt x="15754" y="13268"/>
                  <a:pt x="15730" y="12744"/>
                  <a:pt x="15711" y="12174"/>
                </a:cubicBezTo>
                <a:lnTo>
                  <a:pt x="15675" y="11141"/>
                </a:lnTo>
                <a:lnTo>
                  <a:pt x="15435" y="11141"/>
                </a:lnTo>
                <a:lnTo>
                  <a:pt x="15194" y="11141"/>
                </a:lnTo>
                <a:close/>
                <a:moveTo>
                  <a:pt x="11679" y="11166"/>
                </a:moveTo>
                <a:lnTo>
                  <a:pt x="11409" y="11208"/>
                </a:lnTo>
                <a:lnTo>
                  <a:pt x="11308" y="12022"/>
                </a:lnTo>
                <a:cubicBezTo>
                  <a:pt x="10971" y="14724"/>
                  <a:pt x="10881" y="15478"/>
                  <a:pt x="10881" y="15547"/>
                </a:cubicBezTo>
                <a:cubicBezTo>
                  <a:pt x="10881" y="15589"/>
                  <a:pt x="10962" y="15623"/>
                  <a:pt x="11063" y="15623"/>
                </a:cubicBezTo>
                <a:cubicBezTo>
                  <a:pt x="11229" y="15623"/>
                  <a:pt x="11251" y="15590"/>
                  <a:pt x="11284" y="15276"/>
                </a:cubicBezTo>
                <a:cubicBezTo>
                  <a:pt x="11317" y="14964"/>
                  <a:pt x="11336" y="14933"/>
                  <a:pt x="11470" y="14971"/>
                </a:cubicBezTo>
                <a:cubicBezTo>
                  <a:pt x="11597" y="15006"/>
                  <a:pt x="11620" y="15057"/>
                  <a:pt x="11628" y="15318"/>
                </a:cubicBezTo>
                <a:cubicBezTo>
                  <a:pt x="11638" y="15601"/>
                  <a:pt x="11655" y="15623"/>
                  <a:pt x="11849" y="15623"/>
                </a:cubicBezTo>
                <a:lnTo>
                  <a:pt x="12059" y="15623"/>
                </a:lnTo>
                <a:lnTo>
                  <a:pt x="12006" y="13556"/>
                </a:lnTo>
                <a:cubicBezTo>
                  <a:pt x="11976" y="12415"/>
                  <a:pt x="11950" y="11398"/>
                  <a:pt x="11949" y="11302"/>
                </a:cubicBezTo>
                <a:cubicBezTo>
                  <a:pt x="11948" y="11170"/>
                  <a:pt x="11882" y="11136"/>
                  <a:pt x="11679" y="11166"/>
                </a:cubicBezTo>
                <a:close/>
              </a:path>
            </a:pathLst>
          </a:custGeom>
          <a:ln w="12700">
            <a:miter lim="400000"/>
          </a:ln>
        </p:spPr>
      </p:pic>
      <p:pic>
        <p:nvPicPr>
          <p:cNvPr id="388" name="IBM-logo.jpg" descr="IBM-logo.jpg"/>
          <p:cNvPicPr>
            <a:picLocks noChangeAspect="1"/>
          </p:cNvPicPr>
          <p:nvPr/>
        </p:nvPicPr>
        <p:blipFill>
          <a:blip r:embed="rId5">
            <a:extLst/>
          </a:blip>
          <a:stretch>
            <a:fillRect/>
          </a:stretch>
        </p:blipFill>
        <p:spPr>
          <a:xfrm>
            <a:off x="3430476" y="796000"/>
            <a:ext cx="948951" cy="479401"/>
          </a:xfrm>
          <a:prstGeom prst="rect">
            <a:avLst/>
          </a:prstGeom>
          <a:ln w="12700">
            <a:miter lim="400000"/>
          </a:ln>
        </p:spPr>
      </p:pic>
      <p:pic>
        <p:nvPicPr>
          <p:cNvPr id="389" name="kx_white.png" descr="kx_white.png"/>
          <p:cNvPicPr>
            <a:picLocks noChangeAspect="1"/>
          </p:cNvPicPr>
          <p:nvPr/>
        </p:nvPicPr>
        <p:blipFill>
          <a:blip r:embed="rId6">
            <a:extLst/>
          </a:blip>
          <a:stretch>
            <a:fillRect/>
          </a:stretch>
        </p:blipFill>
        <p:spPr>
          <a:xfrm>
            <a:off x="5967993" y="687387"/>
            <a:ext cx="667233" cy="667233"/>
          </a:xfrm>
          <a:prstGeom prst="rect">
            <a:avLst/>
          </a:prstGeom>
          <a:ln w="12700">
            <a:miter lim="400000"/>
          </a:ln>
        </p:spPr>
      </p:pic>
      <p:pic>
        <p:nvPicPr>
          <p:cNvPr id="390" name="logo-footer.png" descr="logo-footer.png"/>
          <p:cNvPicPr>
            <a:picLocks noChangeAspect="1"/>
          </p:cNvPicPr>
          <p:nvPr/>
        </p:nvPicPr>
        <p:blipFill>
          <a:blip r:embed="rId7">
            <a:extLst/>
          </a:blip>
          <a:stretch>
            <a:fillRect/>
          </a:stretch>
        </p:blipFill>
        <p:spPr>
          <a:xfrm>
            <a:off x="6923634" y="868044"/>
            <a:ext cx="355037" cy="335313"/>
          </a:xfrm>
          <a:prstGeom prst="rect">
            <a:avLst/>
          </a:prstGeom>
          <a:ln w="12700">
            <a:miter lim="400000"/>
          </a:ln>
        </p:spPr>
      </p:pic>
      <p:pic>
        <p:nvPicPr>
          <p:cNvPr id="391" name="logo_lockup_analytics_icon_horizontal_white_2x.png" descr="logo_lockup_analytics_icon_horizontal_white_2x.png"/>
          <p:cNvPicPr>
            <a:picLocks noChangeAspect="1"/>
          </p:cNvPicPr>
          <p:nvPr/>
        </p:nvPicPr>
        <p:blipFill>
          <a:blip r:embed="rId8">
            <a:extLst/>
          </a:blip>
          <a:srcRect l="22327" r="45293"/>
          <a:stretch>
            <a:fillRect/>
          </a:stretch>
        </p:blipFill>
        <p:spPr>
          <a:xfrm>
            <a:off x="7694768" y="521797"/>
            <a:ext cx="1033985" cy="1027737"/>
          </a:xfrm>
          <a:prstGeom prst="rect">
            <a:avLst/>
          </a:prstGeom>
          <a:ln w="12700">
            <a:miter lim="400000"/>
          </a:ln>
        </p:spPr>
      </p:pic>
      <p:pic>
        <p:nvPicPr>
          <p:cNvPr id="392" name="esa_nvidia_oxford_catapult.png" descr="esa_nvidia_oxford_catapult.png"/>
          <p:cNvPicPr>
            <a:picLocks noChangeAspect="1"/>
          </p:cNvPicPr>
          <p:nvPr/>
        </p:nvPicPr>
        <p:blipFill>
          <a:blip r:embed="rId9">
            <a:extLst/>
          </a:blip>
          <a:stretch>
            <a:fillRect/>
          </a:stretch>
        </p:blipFill>
        <p:spPr>
          <a:xfrm>
            <a:off x="2484063" y="4489355"/>
            <a:ext cx="3980854" cy="733122"/>
          </a:xfrm>
          <a:prstGeom prst="rect">
            <a:avLst/>
          </a:prstGeom>
          <a:ln w="12700">
            <a:miter lim="400000"/>
          </a:ln>
        </p:spPr>
      </p:pic>
      <p:pic>
        <p:nvPicPr>
          <p:cNvPr id="393" name="Unknown-2.png" descr="Unknown-2.png"/>
          <p:cNvPicPr>
            <a:picLocks noChangeAspect="1"/>
          </p:cNvPicPr>
          <p:nvPr/>
        </p:nvPicPr>
        <p:blipFill>
          <a:blip r:embed="rId10">
            <a:extLst/>
          </a:blip>
          <a:srcRect l="33873" t="1947" r="195" b="6089"/>
          <a:stretch>
            <a:fillRect/>
          </a:stretch>
        </p:blipFill>
        <p:spPr>
          <a:xfrm>
            <a:off x="4587188" y="883933"/>
            <a:ext cx="1162161" cy="274142"/>
          </a:xfrm>
          <a:custGeom>
            <a:avLst/>
            <a:gdLst/>
            <a:ahLst/>
            <a:cxnLst>
              <a:cxn ang="0">
                <a:pos x="wd2" y="hd2"/>
              </a:cxn>
              <a:cxn ang="5400000">
                <a:pos x="wd2" y="hd2"/>
              </a:cxn>
              <a:cxn ang="10800000">
                <a:pos x="wd2" y="hd2"/>
              </a:cxn>
              <a:cxn ang="16200000">
                <a:pos x="wd2" y="hd2"/>
              </a:cxn>
            </a:cxnLst>
            <a:rect l="0" t="0" r="r" b="b"/>
            <a:pathLst>
              <a:path w="21516" h="21600" extrusionOk="0">
                <a:moveTo>
                  <a:pt x="4351" y="0"/>
                </a:moveTo>
                <a:lnTo>
                  <a:pt x="3913" y="1137"/>
                </a:lnTo>
                <a:cubicBezTo>
                  <a:pt x="3574" y="2017"/>
                  <a:pt x="3061" y="3862"/>
                  <a:pt x="2775" y="5242"/>
                </a:cubicBezTo>
                <a:lnTo>
                  <a:pt x="2254" y="7763"/>
                </a:lnTo>
                <a:lnTo>
                  <a:pt x="1689" y="4890"/>
                </a:lnTo>
                <a:cubicBezTo>
                  <a:pt x="1196" y="2386"/>
                  <a:pt x="1052" y="2017"/>
                  <a:pt x="562" y="2017"/>
                </a:cubicBezTo>
                <a:lnTo>
                  <a:pt x="0" y="2017"/>
                </a:lnTo>
                <a:lnTo>
                  <a:pt x="700" y="5746"/>
                </a:lnTo>
                <a:cubicBezTo>
                  <a:pt x="1086" y="7800"/>
                  <a:pt x="1458" y="9819"/>
                  <a:pt x="1526" y="10237"/>
                </a:cubicBezTo>
                <a:cubicBezTo>
                  <a:pt x="1606" y="10726"/>
                  <a:pt x="1387" y="12869"/>
                  <a:pt x="909" y="16241"/>
                </a:cubicBezTo>
                <a:cubicBezTo>
                  <a:pt x="595" y="18458"/>
                  <a:pt x="326" y="20550"/>
                  <a:pt x="218" y="21600"/>
                </a:cubicBezTo>
                <a:lnTo>
                  <a:pt x="827" y="17754"/>
                </a:lnTo>
                <a:cubicBezTo>
                  <a:pt x="1286" y="14855"/>
                  <a:pt x="1711" y="12365"/>
                  <a:pt x="1772" y="12207"/>
                </a:cubicBezTo>
                <a:cubicBezTo>
                  <a:pt x="1832" y="12049"/>
                  <a:pt x="2167" y="13428"/>
                  <a:pt x="2516" y="15279"/>
                </a:cubicBezTo>
                <a:cubicBezTo>
                  <a:pt x="3084" y="18292"/>
                  <a:pt x="3210" y="18654"/>
                  <a:pt x="3714" y="18680"/>
                </a:cubicBezTo>
                <a:lnTo>
                  <a:pt x="4279" y="18704"/>
                </a:lnTo>
                <a:lnTo>
                  <a:pt x="3725" y="15772"/>
                </a:lnTo>
                <a:cubicBezTo>
                  <a:pt x="3422" y="14157"/>
                  <a:pt x="2987" y="11986"/>
                  <a:pt x="2758" y="10941"/>
                </a:cubicBezTo>
                <a:lnTo>
                  <a:pt x="2342" y="9029"/>
                </a:lnTo>
                <a:lnTo>
                  <a:pt x="3188" y="5605"/>
                </a:lnTo>
                <a:cubicBezTo>
                  <a:pt x="4117" y="1844"/>
                  <a:pt x="4578" y="889"/>
                  <a:pt x="4905" y="2040"/>
                </a:cubicBezTo>
                <a:cubicBezTo>
                  <a:pt x="5073" y="2632"/>
                  <a:pt x="5117" y="2598"/>
                  <a:pt x="5117" y="1900"/>
                </a:cubicBezTo>
                <a:cubicBezTo>
                  <a:pt x="5117" y="889"/>
                  <a:pt x="5049" y="331"/>
                  <a:pt x="4351" y="0"/>
                </a:cubicBezTo>
                <a:close/>
                <a:moveTo>
                  <a:pt x="5552" y="5582"/>
                </a:moveTo>
                <a:lnTo>
                  <a:pt x="5552" y="12137"/>
                </a:lnTo>
                <a:cubicBezTo>
                  <a:pt x="5552" y="18672"/>
                  <a:pt x="5555" y="18704"/>
                  <a:pt x="5908" y="18704"/>
                </a:cubicBezTo>
                <a:cubicBezTo>
                  <a:pt x="6163" y="18704"/>
                  <a:pt x="6276" y="18320"/>
                  <a:pt x="6310" y="17320"/>
                </a:cubicBezTo>
                <a:cubicBezTo>
                  <a:pt x="6338" y="16497"/>
                  <a:pt x="6473" y="15858"/>
                  <a:pt x="6646" y="15749"/>
                </a:cubicBezTo>
                <a:cubicBezTo>
                  <a:pt x="7742" y="15053"/>
                  <a:pt x="8032" y="14012"/>
                  <a:pt x="8032" y="10741"/>
                </a:cubicBezTo>
                <a:cubicBezTo>
                  <a:pt x="8032" y="6972"/>
                  <a:pt x="7781" y="6113"/>
                  <a:pt x="6591" y="5828"/>
                </a:cubicBezTo>
                <a:lnTo>
                  <a:pt x="5552" y="5582"/>
                </a:lnTo>
                <a:close/>
                <a:moveTo>
                  <a:pt x="9195" y="5722"/>
                </a:moveTo>
                <a:lnTo>
                  <a:pt x="9195" y="12207"/>
                </a:lnTo>
                <a:cubicBezTo>
                  <a:pt x="9195" y="18671"/>
                  <a:pt x="9197" y="18704"/>
                  <a:pt x="9550" y="18704"/>
                </a:cubicBezTo>
                <a:cubicBezTo>
                  <a:pt x="9828" y="18704"/>
                  <a:pt x="9916" y="18333"/>
                  <a:pt x="9953" y="17003"/>
                </a:cubicBezTo>
                <a:cubicBezTo>
                  <a:pt x="10018" y="14579"/>
                  <a:pt x="10437" y="14470"/>
                  <a:pt x="10721" y="16804"/>
                </a:cubicBezTo>
                <a:cubicBezTo>
                  <a:pt x="10900" y="18272"/>
                  <a:pt x="11049" y="18704"/>
                  <a:pt x="11385" y="18704"/>
                </a:cubicBezTo>
                <a:cubicBezTo>
                  <a:pt x="11895" y="18704"/>
                  <a:pt x="11909" y="18498"/>
                  <a:pt x="11542" y="16311"/>
                </a:cubicBezTo>
                <a:cubicBezTo>
                  <a:pt x="11300" y="14865"/>
                  <a:pt x="11289" y="14513"/>
                  <a:pt x="11468" y="13474"/>
                </a:cubicBezTo>
                <a:cubicBezTo>
                  <a:pt x="11768" y="11735"/>
                  <a:pt x="11725" y="8417"/>
                  <a:pt x="11383" y="6965"/>
                </a:cubicBezTo>
                <a:cubicBezTo>
                  <a:pt x="11151" y="5983"/>
                  <a:pt x="10895" y="5722"/>
                  <a:pt x="10143" y="5722"/>
                </a:cubicBezTo>
                <a:lnTo>
                  <a:pt x="9195" y="5722"/>
                </a:lnTo>
                <a:close/>
                <a:moveTo>
                  <a:pt x="12983" y="5722"/>
                </a:moveTo>
                <a:lnTo>
                  <a:pt x="12983" y="12207"/>
                </a:lnTo>
                <a:lnTo>
                  <a:pt x="12983" y="18704"/>
                </a:lnTo>
                <a:lnTo>
                  <a:pt x="13347" y="18704"/>
                </a:lnTo>
                <a:lnTo>
                  <a:pt x="13711" y="18704"/>
                </a:lnTo>
                <a:lnTo>
                  <a:pt x="13711" y="12207"/>
                </a:lnTo>
                <a:lnTo>
                  <a:pt x="13711" y="5722"/>
                </a:lnTo>
                <a:lnTo>
                  <a:pt x="13347" y="5722"/>
                </a:lnTo>
                <a:lnTo>
                  <a:pt x="12983" y="5722"/>
                </a:lnTo>
                <a:close/>
                <a:moveTo>
                  <a:pt x="16273" y="5722"/>
                </a:moveTo>
                <a:cubicBezTo>
                  <a:pt x="15120" y="5722"/>
                  <a:pt x="15025" y="5825"/>
                  <a:pt x="15025" y="6965"/>
                </a:cubicBezTo>
                <a:cubicBezTo>
                  <a:pt x="15025" y="7962"/>
                  <a:pt x="15120" y="8197"/>
                  <a:pt x="15524" y="8197"/>
                </a:cubicBezTo>
                <a:cubicBezTo>
                  <a:pt x="15800" y="8197"/>
                  <a:pt x="16067" y="8471"/>
                  <a:pt x="16116" y="8807"/>
                </a:cubicBezTo>
                <a:cubicBezTo>
                  <a:pt x="16165" y="9142"/>
                  <a:pt x="15940" y="11350"/>
                  <a:pt x="15615" y="13708"/>
                </a:cubicBezTo>
                <a:cubicBezTo>
                  <a:pt x="15290" y="16066"/>
                  <a:pt x="15025" y="18156"/>
                  <a:pt x="15025" y="18352"/>
                </a:cubicBezTo>
                <a:cubicBezTo>
                  <a:pt x="15025" y="18547"/>
                  <a:pt x="15581" y="18704"/>
                  <a:pt x="16262" y="18704"/>
                </a:cubicBezTo>
                <a:cubicBezTo>
                  <a:pt x="17404" y="18704"/>
                  <a:pt x="17500" y="18612"/>
                  <a:pt x="17500" y="17472"/>
                </a:cubicBezTo>
                <a:cubicBezTo>
                  <a:pt x="17500" y="16451"/>
                  <a:pt x="17404" y="16229"/>
                  <a:pt x="16943" y="16229"/>
                </a:cubicBezTo>
                <a:cubicBezTo>
                  <a:pt x="16636" y="16229"/>
                  <a:pt x="16340" y="16045"/>
                  <a:pt x="16287" y="15819"/>
                </a:cubicBezTo>
                <a:cubicBezTo>
                  <a:pt x="16199" y="15445"/>
                  <a:pt x="16446" y="13356"/>
                  <a:pt x="17241" y="7739"/>
                </a:cubicBezTo>
                <a:lnTo>
                  <a:pt x="17524" y="5722"/>
                </a:lnTo>
                <a:lnTo>
                  <a:pt x="16273" y="5722"/>
                </a:lnTo>
                <a:close/>
                <a:moveTo>
                  <a:pt x="18522" y="5722"/>
                </a:moveTo>
                <a:lnTo>
                  <a:pt x="18522" y="12207"/>
                </a:lnTo>
                <a:lnTo>
                  <a:pt x="18522" y="18704"/>
                </a:lnTo>
                <a:lnTo>
                  <a:pt x="19541" y="18704"/>
                </a:lnTo>
                <a:cubicBezTo>
                  <a:pt x="20454" y="18704"/>
                  <a:pt x="20561" y="18570"/>
                  <a:pt x="20561" y="17496"/>
                </a:cubicBezTo>
                <a:cubicBezTo>
                  <a:pt x="20561" y="16525"/>
                  <a:pt x="20441" y="16266"/>
                  <a:pt x="19941" y="16112"/>
                </a:cubicBezTo>
                <a:cubicBezTo>
                  <a:pt x="19434" y="15956"/>
                  <a:pt x="19321" y="15694"/>
                  <a:pt x="19321" y="14681"/>
                </a:cubicBezTo>
                <a:cubicBezTo>
                  <a:pt x="19321" y="13699"/>
                  <a:pt x="19435" y="13415"/>
                  <a:pt x="19869" y="13263"/>
                </a:cubicBezTo>
                <a:cubicBezTo>
                  <a:pt x="20291" y="13115"/>
                  <a:pt x="20415" y="12798"/>
                  <a:pt x="20415" y="11902"/>
                </a:cubicBezTo>
                <a:cubicBezTo>
                  <a:pt x="20415" y="11006"/>
                  <a:pt x="20291" y="10702"/>
                  <a:pt x="19869" y="10554"/>
                </a:cubicBezTo>
                <a:cubicBezTo>
                  <a:pt x="19069" y="10273"/>
                  <a:pt x="19124" y="8565"/>
                  <a:pt x="19941" y="8314"/>
                </a:cubicBezTo>
                <a:cubicBezTo>
                  <a:pt x="20441" y="8160"/>
                  <a:pt x="20561" y="7889"/>
                  <a:pt x="20561" y="6919"/>
                </a:cubicBezTo>
                <a:cubicBezTo>
                  <a:pt x="20561" y="5844"/>
                  <a:pt x="20454" y="5722"/>
                  <a:pt x="19541" y="5722"/>
                </a:cubicBezTo>
                <a:lnTo>
                  <a:pt x="18522" y="5722"/>
                </a:lnTo>
                <a:close/>
                <a:moveTo>
                  <a:pt x="21283" y="5875"/>
                </a:moveTo>
                <a:cubicBezTo>
                  <a:pt x="21129" y="5901"/>
                  <a:pt x="20995" y="6446"/>
                  <a:pt x="21076" y="7001"/>
                </a:cubicBezTo>
                <a:cubicBezTo>
                  <a:pt x="21122" y="7317"/>
                  <a:pt x="21218" y="7575"/>
                  <a:pt x="21288" y="7575"/>
                </a:cubicBezTo>
                <a:cubicBezTo>
                  <a:pt x="21492" y="7575"/>
                  <a:pt x="21600" y="6466"/>
                  <a:pt x="21437" y="6039"/>
                </a:cubicBezTo>
                <a:cubicBezTo>
                  <a:pt x="21389" y="5912"/>
                  <a:pt x="21334" y="5866"/>
                  <a:pt x="21283" y="5875"/>
                </a:cubicBezTo>
                <a:close/>
              </a:path>
            </a:pathLst>
          </a:custGeom>
          <a:ln w="12700">
            <a:miter lim="400000"/>
          </a:ln>
        </p:spPr>
      </p:pic>
    </p:spTree>
    <p:extLst>
      <p:ext uri="{BB962C8B-B14F-4D97-AF65-F5344CB8AC3E}">
        <p14:creationId xmlns:p14="http://schemas.microsoft.com/office/powerpoint/2010/main" val="402822747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8" name="grad.png" descr="grad.png"/>
          <p:cNvPicPr>
            <a:picLocks noChangeAspect="1"/>
          </p:cNvPicPr>
          <p:nvPr/>
        </p:nvPicPr>
        <p:blipFill>
          <a:blip r:embed="rId3">
            <a:extLst/>
          </a:blip>
          <a:srcRect t="3754" r="34416"/>
          <a:stretch>
            <a:fillRect/>
          </a:stretch>
        </p:blipFill>
        <p:spPr>
          <a:xfrm>
            <a:off x="1943704" y="240730"/>
            <a:ext cx="7235050" cy="5233603"/>
          </a:xfrm>
          <a:prstGeom prst="rect">
            <a:avLst/>
          </a:prstGeom>
          <a:ln w="12700">
            <a:miter lim="400000"/>
          </a:ln>
        </p:spPr>
      </p:pic>
      <p:grpSp>
        <p:nvGrpSpPr>
          <p:cNvPr id="992" name="Group"/>
          <p:cNvGrpSpPr/>
          <p:nvPr/>
        </p:nvGrpSpPr>
        <p:grpSpPr>
          <a:xfrm>
            <a:off x="0" y="773303"/>
            <a:ext cx="9186416" cy="4679807"/>
            <a:chOff x="0" y="0"/>
            <a:chExt cx="24497109" cy="12479484"/>
          </a:xfrm>
        </p:grpSpPr>
        <p:pic>
          <p:nvPicPr>
            <p:cNvPr id="989" name="Google Shape;44;p11" descr="Google Shape;44;p11"/>
            <p:cNvPicPr>
              <a:picLocks noChangeAspect="1"/>
            </p:cNvPicPr>
            <p:nvPr/>
          </p:nvPicPr>
          <p:blipFill>
            <a:blip r:embed="rId4">
              <a:extLst/>
            </a:blip>
            <a:srcRect t="9435"/>
            <a:stretch>
              <a:fillRect/>
            </a:stretch>
          </p:blipFill>
          <p:spPr>
            <a:xfrm>
              <a:off x="0" y="0"/>
              <a:ext cx="24497110" cy="12479485"/>
            </a:xfrm>
            <a:prstGeom prst="rect">
              <a:avLst/>
            </a:prstGeom>
            <a:ln w="12700" cap="flat">
              <a:noFill/>
              <a:miter lim="400000"/>
            </a:ln>
            <a:effectLst/>
          </p:spPr>
        </p:pic>
        <p:sp>
          <p:nvSpPr>
            <p:cNvPr id="990" name="Rectangle"/>
            <p:cNvSpPr/>
            <p:nvPr/>
          </p:nvSpPr>
          <p:spPr>
            <a:xfrm>
              <a:off x="22544580" y="11216413"/>
              <a:ext cx="1732803" cy="1170961"/>
            </a:xfrm>
            <a:prstGeom prst="rect">
              <a:avLst/>
            </a:prstGeom>
            <a:solidFill>
              <a:srgbClr val="000000"/>
            </a:solidFill>
            <a:ln w="12700" cap="flat">
              <a:noFill/>
              <a:miter lim="400000"/>
            </a:ln>
            <a:effectLst/>
          </p:spPr>
          <p:txBody>
            <a:bodyPr wrap="square" lIns="19050" tIns="19050" rIns="19050" bIns="19050" numCol="1" anchor="ctr">
              <a:noAutofit/>
            </a:bodyPr>
            <a:lstStyle/>
            <a:p>
              <a:pPr algn="ctr" defTabSz="309563" hangingPunct="0">
                <a:buClrTx/>
                <a:defRPr sz="3200" b="0">
                  <a:latin typeface="+mn-lt"/>
                  <a:ea typeface="+mn-ea"/>
                  <a:cs typeface="+mn-cs"/>
                  <a:sym typeface="Helvetica Neue Medium"/>
                </a:defRPr>
              </a:pPr>
              <a:endParaRPr sz="1200">
                <a:solidFill>
                  <a:srgbClr val="FFFFFF"/>
                </a:solidFill>
                <a:latin typeface="Helvetica Neue Medium"/>
                <a:ea typeface="Helvetica Neue Medium"/>
                <a:cs typeface="Helvetica Neue Medium"/>
                <a:sym typeface="Helvetica Neue Medium"/>
              </a:endParaRPr>
            </a:p>
          </p:txBody>
        </p:sp>
        <p:pic>
          <p:nvPicPr>
            <p:cNvPr id="991" name="SETI_white.png" descr="SETI_white.png"/>
            <p:cNvPicPr>
              <a:picLocks noChangeAspect="1"/>
            </p:cNvPicPr>
            <p:nvPr/>
          </p:nvPicPr>
          <p:blipFill>
            <a:blip r:embed="rId5">
              <a:extLst/>
            </a:blip>
            <a:stretch>
              <a:fillRect/>
            </a:stretch>
          </p:blipFill>
          <p:spPr>
            <a:xfrm>
              <a:off x="22935854" y="11513743"/>
              <a:ext cx="950254" cy="576301"/>
            </a:xfrm>
            <a:prstGeom prst="rect">
              <a:avLst/>
            </a:prstGeom>
            <a:ln w="12700" cap="flat">
              <a:noFill/>
              <a:miter lim="400000"/>
            </a:ln>
            <a:effectLst/>
          </p:spPr>
        </p:pic>
      </p:grpSp>
      <p:pic>
        <p:nvPicPr>
          <p:cNvPr id="993" name="geomag1.png" descr="geomag1.png"/>
          <p:cNvPicPr>
            <a:picLocks noChangeAspect="1"/>
          </p:cNvPicPr>
          <p:nvPr/>
        </p:nvPicPr>
        <p:blipFill>
          <a:blip r:embed="rId6">
            <a:extLst/>
          </a:blip>
          <a:stretch>
            <a:fillRect/>
          </a:stretch>
        </p:blipFill>
        <p:spPr>
          <a:xfrm>
            <a:off x="3509784" y="1303595"/>
            <a:ext cx="3020494" cy="2698969"/>
          </a:xfrm>
          <a:prstGeom prst="rect">
            <a:avLst/>
          </a:prstGeom>
          <a:ln w="12700">
            <a:miter lim="400000"/>
          </a:ln>
        </p:spPr>
      </p:pic>
      <p:pic>
        <p:nvPicPr>
          <p:cNvPr id="994" name="solarwind.png" descr="solarwind.png"/>
          <p:cNvPicPr>
            <a:picLocks noChangeAspect="1"/>
          </p:cNvPicPr>
          <p:nvPr/>
        </p:nvPicPr>
        <p:blipFill>
          <a:blip r:embed="rId7">
            <a:extLst/>
          </a:blip>
          <a:stretch>
            <a:fillRect/>
          </a:stretch>
        </p:blipFill>
        <p:spPr>
          <a:xfrm>
            <a:off x="165582" y="1318080"/>
            <a:ext cx="3081225" cy="2670000"/>
          </a:xfrm>
          <a:prstGeom prst="rect">
            <a:avLst/>
          </a:prstGeom>
          <a:ln w="12700">
            <a:miter lim="400000"/>
          </a:ln>
        </p:spPr>
      </p:pic>
      <p:sp>
        <p:nvSpPr>
          <p:cNvPr id="995" name="GEOMAG DATA"/>
          <p:cNvSpPr txBox="1"/>
          <p:nvPr/>
        </p:nvSpPr>
        <p:spPr>
          <a:xfrm>
            <a:off x="4117411" y="889679"/>
            <a:ext cx="2478244" cy="346226"/>
          </a:xfrm>
          <a:prstGeom prst="rect">
            <a:avLst/>
          </a:prstGeom>
          <a:ln w="12700">
            <a:miter lim="400000"/>
          </a:ln>
          <a:extLst>
            <a:ext uri="{C572A759-6A51-4108-AA02-DFA0A04FC94B}">
              <ma14:wrappingTextBoxFlag xmlns="" xmlns:ma14="http://schemas.microsoft.com/office/mac/drawingml/2011/main" val="1"/>
            </a:ext>
          </a:extLst>
        </p:spPr>
        <p:txBody>
          <a:bodyPr lIns="68569" tIns="68569" rIns="68569" bIns="68569">
            <a:spAutoFit/>
          </a:bodyPr>
          <a:lstStyle>
            <a:lvl1pPr algn="l" defTabSz="1285875">
              <a:defRPr sz="3600">
                <a:latin typeface="Roboto"/>
                <a:ea typeface="Roboto"/>
                <a:cs typeface="Roboto"/>
                <a:sym typeface="Roboto"/>
              </a:defRPr>
            </a:lvl1pPr>
          </a:lstStyle>
          <a:p>
            <a:pPr defTabSz="482203" hangingPunct="0">
              <a:buClrTx/>
              <a:defRPr>
                <a:latin typeface="Arial"/>
                <a:ea typeface="Arial"/>
                <a:cs typeface="Arial"/>
                <a:sym typeface="Arial"/>
              </a:defRPr>
            </a:pPr>
            <a:r>
              <a:rPr sz="1350" b="1">
                <a:solidFill>
                  <a:srgbClr val="FFFFFF"/>
                </a:solidFill>
              </a:rPr>
              <a:t>GEOMAG DATA </a:t>
            </a:r>
          </a:p>
        </p:txBody>
      </p:sp>
      <p:sp>
        <p:nvSpPr>
          <p:cNvPr id="996" name="SOLAR WIND DATA"/>
          <p:cNvSpPr txBox="1"/>
          <p:nvPr/>
        </p:nvSpPr>
        <p:spPr>
          <a:xfrm>
            <a:off x="919461" y="899204"/>
            <a:ext cx="2817321" cy="346226"/>
          </a:xfrm>
          <a:prstGeom prst="rect">
            <a:avLst/>
          </a:prstGeom>
          <a:ln w="12700">
            <a:miter lim="400000"/>
          </a:ln>
          <a:extLst>
            <a:ext uri="{C572A759-6A51-4108-AA02-DFA0A04FC94B}">
              <ma14:wrappingTextBoxFlag xmlns="" xmlns:ma14="http://schemas.microsoft.com/office/mac/drawingml/2011/main" val="1"/>
            </a:ext>
          </a:extLst>
        </p:spPr>
        <p:txBody>
          <a:bodyPr lIns="68569" tIns="68569" rIns="68569" bIns="68569">
            <a:spAutoFit/>
          </a:bodyPr>
          <a:lstStyle>
            <a:lvl1pPr algn="l" defTabSz="1285875">
              <a:defRPr sz="3600">
                <a:latin typeface="Roboto"/>
                <a:ea typeface="Roboto"/>
                <a:cs typeface="Roboto"/>
                <a:sym typeface="Roboto"/>
              </a:defRPr>
            </a:lvl1pPr>
          </a:lstStyle>
          <a:p>
            <a:pPr defTabSz="482203" hangingPunct="0">
              <a:buClrTx/>
              <a:defRPr>
                <a:latin typeface="Arial"/>
                <a:ea typeface="Arial"/>
                <a:cs typeface="Arial"/>
                <a:sym typeface="Arial"/>
              </a:defRPr>
            </a:pPr>
            <a:r>
              <a:rPr sz="1350" b="1">
                <a:solidFill>
                  <a:srgbClr val="FFFFFF"/>
                </a:solidFill>
              </a:rPr>
              <a:t>SOLAR WIND DATA</a:t>
            </a:r>
          </a:p>
        </p:txBody>
      </p:sp>
      <p:sp>
        <p:nvSpPr>
          <p:cNvPr id="997" name="“STING”…"/>
          <p:cNvSpPr txBox="1"/>
          <p:nvPr/>
        </p:nvSpPr>
        <p:spPr>
          <a:xfrm>
            <a:off x="6988136" y="2137434"/>
            <a:ext cx="2046102" cy="1031292"/>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spAutoFit/>
          </a:bodyPr>
          <a:lstStyle/>
          <a:p>
            <a:pPr defTabSz="241101" hangingPunct="0">
              <a:spcBef>
                <a:spcPts val="600"/>
              </a:spcBef>
              <a:buClrTx/>
              <a:defRPr sz="4200">
                <a:latin typeface="Helvetica"/>
                <a:ea typeface="Helvetica"/>
                <a:cs typeface="Helvetica"/>
                <a:sym typeface="Helvetica"/>
              </a:defRPr>
            </a:pPr>
            <a:r>
              <a:rPr sz="1575" b="1">
                <a:solidFill>
                  <a:srgbClr val="FFFFFF"/>
                </a:solidFill>
                <a:latin typeface="Helvetica"/>
                <a:sym typeface="Helvetica"/>
              </a:rPr>
              <a:t>“STING” </a:t>
            </a:r>
          </a:p>
          <a:p>
            <a:pPr defTabSz="241101" hangingPunct="0">
              <a:spcBef>
                <a:spcPts val="600"/>
              </a:spcBef>
              <a:buClrTx/>
              <a:defRPr sz="4200">
                <a:latin typeface="Helvetica"/>
                <a:ea typeface="Helvetica"/>
                <a:cs typeface="Helvetica"/>
                <a:sym typeface="Helvetica"/>
              </a:defRPr>
            </a:pPr>
            <a:r>
              <a:rPr sz="1350" b="1">
                <a:solidFill>
                  <a:srgbClr val="E8A433"/>
                </a:solidFill>
                <a:latin typeface="Helvetica"/>
                <a:sym typeface="Helvetica"/>
              </a:rPr>
              <a:t>(Solar Terrestrial Interactions Neural Network Generator)</a:t>
            </a:r>
            <a:r>
              <a:rPr sz="1575" b="1">
                <a:solidFill>
                  <a:srgbClr val="E8A433"/>
                </a:solidFill>
                <a:latin typeface="Helvetica"/>
                <a:sym typeface="Helvetica"/>
              </a:rPr>
              <a:t> </a:t>
            </a:r>
          </a:p>
        </p:txBody>
      </p:sp>
      <p:sp>
        <p:nvSpPr>
          <p:cNvPr id="998" name="+"/>
          <p:cNvSpPr txBox="1"/>
          <p:nvPr/>
        </p:nvSpPr>
        <p:spPr>
          <a:xfrm>
            <a:off x="3269686" y="2470829"/>
            <a:ext cx="325594" cy="346226"/>
          </a:xfrm>
          <a:prstGeom prst="rect">
            <a:avLst/>
          </a:prstGeom>
          <a:ln w="12700">
            <a:miter lim="400000"/>
          </a:ln>
          <a:extLst>
            <a:ext uri="{C572A759-6A51-4108-AA02-DFA0A04FC94B}">
              <ma14:wrappingTextBoxFlag xmlns="" xmlns:ma14="http://schemas.microsoft.com/office/mac/drawingml/2011/main" val="1"/>
            </a:ext>
          </a:extLst>
        </p:spPr>
        <p:txBody>
          <a:bodyPr lIns="68569" tIns="68569" rIns="68569" bIns="68569">
            <a:spAutoFit/>
          </a:bodyPr>
          <a:lstStyle>
            <a:lvl1pPr algn="l" defTabSz="1285875">
              <a:defRPr sz="3600">
                <a:latin typeface="Roboto"/>
                <a:ea typeface="Roboto"/>
                <a:cs typeface="Roboto"/>
                <a:sym typeface="Roboto"/>
              </a:defRPr>
            </a:lvl1pPr>
          </a:lstStyle>
          <a:p>
            <a:pPr defTabSz="482203" hangingPunct="0">
              <a:buClrTx/>
              <a:defRPr>
                <a:latin typeface="Arial"/>
                <a:ea typeface="Arial"/>
                <a:cs typeface="Arial"/>
                <a:sym typeface="Arial"/>
              </a:defRPr>
            </a:pPr>
            <a:r>
              <a:rPr sz="1350" b="1">
                <a:solidFill>
                  <a:srgbClr val="FFFFFF"/>
                </a:solidFill>
              </a:rPr>
              <a:t>+</a:t>
            </a:r>
          </a:p>
        </p:txBody>
      </p:sp>
      <p:sp>
        <p:nvSpPr>
          <p:cNvPr id="999" name="="/>
          <p:cNvSpPr txBox="1"/>
          <p:nvPr/>
        </p:nvSpPr>
        <p:spPr>
          <a:xfrm>
            <a:off x="6713209" y="2470829"/>
            <a:ext cx="325594" cy="346226"/>
          </a:xfrm>
          <a:prstGeom prst="rect">
            <a:avLst/>
          </a:prstGeom>
          <a:ln w="12700">
            <a:miter lim="400000"/>
          </a:ln>
          <a:extLst>
            <a:ext uri="{C572A759-6A51-4108-AA02-DFA0A04FC94B}">
              <ma14:wrappingTextBoxFlag xmlns="" xmlns:ma14="http://schemas.microsoft.com/office/mac/drawingml/2011/main" val="1"/>
            </a:ext>
          </a:extLst>
        </p:spPr>
        <p:txBody>
          <a:bodyPr lIns="68569" tIns="68569" rIns="68569" bIns="68569">
            <a:spAutoFit/>
          </a:bodyPr>
          <a:lstStyle>
            <a:lvl1pPr algn="l" defTabSz="1285875">
              <a:defRPr sz="3600">
                <a:latin typeface="Roboto"/>
                <a:ea typeface="Roboto"/>
                <a:cs typeface="Roboto"/>
                <a:sym typeface="Roboto"/>
              </a:defRPr>
            </a:lvl1pPr>
          </a:lstStyle>
          <a:p>
            <a:pPr defTabSz="482203" hangingPunct="0">
              <a:buClrTx/>
              <a:defRPr>
                <a:latin typeface="Arial"/>
                <a:ea typeface="Arial"/>
                <a:cs typeface="Arial"/>
                <a:sym typeface="Arial"/>
              </a:defRPr>
            </a:pPr>
            <a:r>
              <a:rPr sz="1350" b="1">
                <a:solidFill>
                  <a:srgbClr val="FFFFFF"/>
                </a:solidFill>
              </a:rPr>
              <a:t>=</a:t>
            </a:r>
          </a:p>
        </p:txBody>
      </p:sp>
      <p:sp>
        <p:nvSpPr>
          <p:cNvPr id="1000" name="SOME LEARNINGS…"/>
          <p:cNvSpPr txBox="1"/>
          <p:nvPr/>
        </p:nvSpPr>
        <p:spPr>
          <a:xfrm>
            <a:off x="3846209" y="1586903"/>
            <a:ext cx="1493999" cy="211596"/>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lgn="ctr" defTabSz="309563" hangingPunct="0">
              <a:buClrTx/>
            </a:pPr>
            <a:r>
              <a:rPr sz="1125" b="1">
                <a:solidFill>
                  <a:srgbClr val="FFFFFF"/>
                </a:solidFill>
                <a:latin typeface="Helvetica Neue"/>
                <a:ea typeface="Helvetica Neue"/>
                <a:cs typeface="Helvetica Neue"/>
                <a:sym typeface="Helvetica Neue"/>
              </a:rPr>
              <a:t>SOME LEARNINGS…</a:t>
            </a:r>
          </a:p>
        </p:txBody>
      </p:sp>
    </p:spTree>
    <p:extLst>
      <p:ext uri="{BB962C8B-B14F-4D97-AF65-F5344CB8AC3E}">
        <p14:creationId xmlns:p14="http://schemas.microsoft.com/office/powerpoint/2010/main" val="336049126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4" name="kp03hforecastv1.jpg" descr="kp03hforecastv1.jpg"/>
          <p:cNvPicPr>
            <a:picLocks noChangeAspect="1"/>
          </p:cNvPicPr>
          <p:nvPr/>
        </p:nvPicPr>
        <p:blipFill>
          <a:blip r:embed="rId3">
            <a:extLst/>
          </a:blip>
          <a:srcRect l="8945" t="10346" r="8457"/>
          <a:stretch>
            <a:fillRect/>
          </a:stretch>
        </p:blipFill>
        <p:spPr>
          <a:xfrm>
            <a:off x="1231766" y="1129830"/>
            <a:ext cx="5187582" cy="2941369"/>
          </a:xfrm>
          <a:prstGeom prst="rect">
            <a:avLst/>
          </a:prstGeom>
          <a:ln w="12700">
            <a:miter lim="400000"/>
          </a:ln>
        </p:spPr>
      </p:pic>
      <p:sp>
        <p:nvSpPr>
          <p:cNvPr id="1005" name="STING is able to predict Kp 3 hours in advance."/>
          <p:cNvSpPr txBox="1"/>
          <p:nvPr/>
        </p:nvSpPr>
        <p:spPr>
          <a:xfrm>
            <a:off x="6687086" y="1908478"/>
            <a:ext cx="1647351" cy="1246473"/>
          </a:xfrm>
          <a:prstGeom prst="rect">
            <a:avLst/>
          </a:prstGeom>
          <a:ln w="12700">
            <a:miter lim="400000"/>
          </a:ln>
          <a:extLst>
            <a:ext uri="{C572A759-6A51-4108-AA02-DFA0A04FC94B}">
              <ma14:wrappingTextBoxFlag xmlns="" xmlns:ma14="http://schemas.microsoft.com/office/mac/drawingml/2011/main" val="1"/>
            </a:ext>
          </a:extLst>
        </p:spPr>
        <p:txBody>
          <a:bodyPr lIns="68569" tIns="68569" rIns="68569" bIns="68569">
            <a:spAutoFit/>
          </a:bodyPr>
          <a:lstStyle/>
          <a:p>
            <a:pPr defTabSz="482203" hangingPunct="0">
              <a:buClrTx/>
              <a:defRPr sz="4800">
                <a:latin typeface="Helvetica"/>
                <a:ea typeface="Helvetica"/>
                <a:cs typeface="Helvetica"/>
                <a:sym typeface="Helvetica"/>
              </a:defRPr>
            </a:pPr>
            <a:r>
              <a:rPr sz="1800" b="1">
                <a:solidFill>
                  <a:srgbClr val="FFFFFF"/>
                </a:solidFill>
                <a:latin typeface="Helvetica"/>
                <a:sym typeface="Helvetica"/>
              </a:rPr>
              <a:t>STING is able to predict Kp 3 hours in advance. </a:t>
            </a:r>
          </a:p>
        </p:txBody>
      </p:sp>
      <p:sp>
        <p:nvSpPr>
          <p:cNvPr id="1006" name="Refers to a range of geomagnetic activity levels within a 3-hr interval each day."/>
          <p:cNvSpPr txBox="1"/>
          <p:nvPr/>
        </p:nvSpPr>
        <p:spPr>
          <a:xfrm>
            <a:off x="2785968" y="266386"/>
            <a:ext cx="3096115" cy="946391"/>
          </a:xfrm>
          <a:prstGeom prst="rect">
            <a:avLst/>
          </a:prstGeom>
          <a:ln w="12700">
            <a:miter lim="400000"/>
          </a:ln>
          <a:extLst>
            <a:ext uri="{C572A759-6A51-4108-AA02-DFA0A04FC94B}">
              <ma14:wrappingTextBoxFlag xmlns="" xmlns:ma14="http://schemas.microsoft.com/office/mac/drawingml/2011/main" val="1"/>
            </a:ext>
          </a:extLst>
        </p:spPr>
        <p:txBody>
          <a:bodyPr lIns="68569" tIns="68569" rIns="68569" bIns="68569" anchor="ctr">
            <a:spAutoFit/>
          </a:bodyPr>
          <a:lstStyle/>
          <a:p>
            <a:pPr algn="ctr" defTabSz="482203" hangingPunct="0">
              <a:buClrTx/>
              <a:defRPr sz="2800">
                <a:solidFill>
                  <a:srgbClr val="000000"/>
                </a:solidFill>
                <a:latin typeface="Helvetica"/>
                <a:ea typeface="Helvetica"/>
                <a:cs typeface="Helvetica"/>
                <a:sym typeface="Helvetica"/>
              </a:defRPr>
            </a:pPr>
            <a:endParaRPr sz="1050" b="1">
              <a:solidFill>
                <a:srgbClr val="5E317B"/>
              </a:solidFill>
              <a:latin typeface="Helvetica"/>
              <a:sym typeface="Helvetica"/>
            </a:endParaRPr>
          </a:p>
          <a:p>
            <a:pPr algn="ctr" defTabSz="482203" hangingPunct="0">
              <a:buClrTx/>
              <a:defRPr sz="2800">
                <a:solidFill>
                  <a:srgbClr val="000000"/>
                </a:solidFill>
                <a:latin typeface="Helvetica"/>
                <a:ea typeface="Helvetica"/>
                <a:cs typeface="Helvetica"/>
                <a:sym typeface="Helvetica"/>
              </a:defRPr>
            </a:pPr>
            <a:endParaRPr sz="1050" b="1">
              <a:solidFill>
                <a:srgbClr val="5E317B"/>
              </a:solidFill>
              <a:latin typeface="Helvetica"/>
              <a:sym typeface="Helvetica"/>
            </a:endParaRPr>
          </a:p>
          <a:p>
            <a:pPr defTabSz="482203" hangingPunct="0">
              <a:buClrTx/>
              <a:defRPr sz="2800">
                <a:latin typeface="Helvetica"/>
                <a:ea typeface="Helvetica"/>
                <a:cs typeface="Helvetica"/>
                <a:sym typeface="Helvetica"/>
              </a:defRPr>
            </a:pPr>
            <a:r>
              <a:rPr sz="1050" b="1">
                <a:solidFill>
                  <a:srgbClr val="FFFFFF"/>
                </a:solidFill>
                <a:latin typeface="Helvetica"/>
                <a:sym typeface="Helvetica"/>
              </a:rPr>
              <a:t>Refers to a range of geomagnetic activity levels within a 3-hr interval each day.</a:t>
            </a:r>
          </a:p>
          <a:p>
            <a:pPr defTabSz="482203" hangingPunct="0">
              <a:buClrTx/>
              <a:defRPr sz="2800">
                <a:solidFill>
                  <a:srgbClr val="000000"/>
                </a:solidFill>
                <a:latin typeface="Helvetica"/>
                <a:ea typeface="Helvetica"/>
                <a:cs typeface="Helvetica"/>
                <a:sym typeface="Helvetica"/>
              </a:defRPr>
            </a:pPr>
            <a:endParaRPr sz="1050" b="1">
              <a:latin typeface="Helvetica"/>
              <a:sym typeface="Helvetica"/>
            </a:endParaRPr>
          </a:p>
        </p:txBody>
      </p:sp>
      <p:sp>
        <p:nvSpPr>
          <p:cNvPr id="1007" name="Accurately predicting the variability of Earth’s geomagnetic fields in response to solar driving."/>
          <p:cNvSpPr txBox="1"/>
          <p:nvPr/>
        </p:nvSpPr>
        <p:spPr>
          <a:xfrm>
            <a:off x="1281442" y="4173305"/>
            <a:ext cx="5088202" cy="538849"/>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spAutoFit/>
          </a:bodyPr>
          <a:lstStyle>
            <a:lvl1pPr algn="l" defTabSz="642937">
              <a:spcBef>
                <a:spcPts val="1600"/>
              </a:spcBef>
              <a:defRPr sz="4200">
                <a:solidFill>
                  <a:srgbClr val="E8A433"/>
                </a:solidFill>
                <a:latin typeface="Helvetica"/>
                <a:ea typeface="Helvetica"/>
                <a:cs typeface="Helvetica"/>
                <a:sym typeface="Helvetica"/>
              </a:defRPr>
            </a:lvl1pPr>
          </a:lstStyle>
          <a:p>
            <a:pPr defTabSz="241101" hangingPunct="0">
              <a:spcBef>
                <a:spcPts val="600"/>
              </a:spcBef>
              <a:buClrTx/>
              <a:defRPr>
                <a:solidFill>
                  <a:srgbClr val="FFFFFF"/>
                </a:solidFill>
              </a:defRPr>
            </a:pPr>
            <a:r>
              <a:rPr sz="1575" b="1"/>
              <a:t>Accurately predicting the variability of Earth’s geomagnetic fields in response to solar driving.</a:t>
            </a:r>
          </a:p>
        </p:txBody>
      </p:sp>
      <p:grpSp>
        <p:nvGrpSpPr>
          <p:cNvPr id="1011" name="Group"/>
          <p:cNvGrpSpPr/>
          <p:nvPr/>
        </p:nvGrpSpPr>
        <p:grpSpPr>
          <a:xfrm>
            <a:off x="0" y="773303"/>
            <a:ext cx="9186416" cy="4679807"/>
            <a:chOff x="0" y="0"/>
            <a:chExt cx="24497109" cy="12479484"/>
          </a:xfrm>
        </p:grpSpPr>
        <p:pic>
          <p:nvPicPr>
            <p:cNvPr id="1008" name="Google Shape;44;p11" descr="Google Shape;44;p11"/>
            <p:cNvPicPr>
              <a:picLocks noChangeAspect="1"/>
            </p:cNvPicPr>
            <p:nvPr/>
          </p:nvPicPr>
          <p:blipFill>
            <a:blip r:embed="rId4">
              <a:extLst/>
            </a:blip>
            <a:srcRect t="9435"/>
            <a:stretch>
              <a:fillRect/>
            </a:stretch>
          </p:blipFill>
          <p:spPr>
            <a:xfrm>
              <a:off x="0" y="0"/>
              <a:ext cx="24497110" cy="12479485"/>
            </a:xfrm>
            <a:prstGeom prst="rect">
              <a:avLst/>
            </a:prstGeom>
            <a:ln w="12700" cap="flat">
              <a:noFill/>
              <a:miter lim="400000"/>
            </a:ln>
            <a:effectLst/>
          </p:spPr>
        </p:pic>
        <p:sp>
          <p:nvSpPr>
            <p:cNvPr id="1009" name="Rectangle"/>
            <p:cNvSpPr/>
            <p:nvPr/>
          </p:nvSpPr>
          <p:spPr>
            <a:xfrm>
              <a:off x="22544580" y="11216413"/>
              <a:ext cx="1732803" cy="1170961"/>
            </a:xfrm>
            <a:prstGeom prst="rect">
              <a:avLst/>
            </a:prstGeom>
            <a:solidFill>
              <a:srgbClr val="000000"/>
            </a:solidFill>
            <a:ln w="12700" cap="flat">
              <a:noFill/>
              <a:miter lim="400000"/>
            </a:ln>
            <a:effectLst/>
          </p:spPr>
          <p:txBody>
            <a:bodyPr wrap="square" lIns="19050" tIns="19050" rIns="19050" bIns="19050" numCol="1" anchor="ctr">
              <a:noAutofit/>
            </a:bodyPr>
            <a:lstStyle/>
            <a:p>
              <a:pPr algn="ctr" defTabSz="309563" hangingPunct="0">
                <a:buClrTx/>
                <a:defRPr sz="3200" b="0">
                  <a:latin typeface="+mn-lt"/>
                  <a:ea typeface="+mn-ea"/>
                  <a:cs typeface="+mn-cs"/>
                  <a:sym typeface="Helvetica Neue Medium"/>
                </a:defRPr>
              </a:pPr>
              <a:endParaRPr sz="1200">
                <a:solidFill>
                  <a:srgbClr val="FFFFFF"/>
                </a:solidFill>
                <a:latin typeface="Helvetica Neue Medium"/>
                <a:ea typeface="Helvetica Neue Medium"/>
                <a:cs typeface="Helvetica Neue Medium"/>
                <a:sym typeface="Helvetica Neue Medium"/>
              </a:endParaRPr>
            </a:p>
          </p:txBody>
        </p:sp>
        <p:pic>
          <p:nvPicPr>
            <p:cNvPr id="1010" name="SETI_white.png" descr="SETI_white.png"/>
            <p:cNvPicPr>
              <a:picLocks noChangeAspect="1"/>
            </p:cNvPicPr>
            <p:nvPr/>
          </p:nvPicPr>
          <p:blipFill>
            <a:blip r:embed="rId5">
              <a:extLst/>
            </a:blip>
            <a:stretch>
              <a:fillRect/>
            </a:stretch>
          </p:blipFill>
          <p:spPr>
            <a:xfrm>
              <a:off x="22935854" y="11513743"/>
              <a:ext cx="950254" cy="576301"/>
            </a:xfrm>
            <a:prstGeom prst="rect">
              <a:avLst/>
            </a:prstGeom>
            <a:ln w="12700" cap="flat">
              <a:noFill/>
              <a:miter lim="400000"/>
            </a:ln>
            <a:effectLst/>
          </p:spPr>
        </p:pic>
      </p:grpSp>
      <p:sp>
        <p:nvSpPr>
          <p:cNvPr id="1012" name="Kp Index"/>
          <p:cNvSpPr txBox="1"/>
          <p:nvPr/>
        </p:nvSpPr>
        <p:spPr>
          <a:xfrm>
            <a:off x="1288224" y="535680"/>
            <a:ext cx="1421864" cy="407804"/>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defTabSz="482203" hangingPunct="0">
              <a:buClrTx/>
              <a:defRPr sz="6400">
                <a:latin typeface="Helvetica"/>
                <a:ea typeface="Helvetica"/>
                <a:cs typeface="Helvetica"/>
                <a:sym typeface="Helvetica"/>
              </a:defRPr>
            </a:pPr>
            <a:r>
              <a:rPr sz="2400" b="1" u="sng">
                <a:solidFill>
                  <a:srgbClr val="FFFFFF"/>
                </a:solidFill>
                <a:latin typeface="Helvetica"/>
                <a:sym typeface="Helvetica"/>
              </a:rPr>
              <a:t>Kp Index</a:t>
            </a:r>
            <a:r>
              <a:rPr sz="2400" b="1">
                <a:solidFill>
                  <a:srgbClr val="FFFFFF"/>
                </a:solidFill>
                <a:latin typeface="Helvetica"/>
                <a:sym typeface="Helvetica"/>
              </a:rPr>
              <a:t> </a:t>
            </a:r>
          </a:p>
        </p:txBody>
      </p:sp>
    </p:spTree>
    <p:extLst>
      <p:ext uri="{BB962C8B-B14F-4D97-AF65-F5344CB8AC3E}">
        <p14:creationId xmlns:p14="http://schemas.microsoft.com/office/powerpoint/2010/main" val="356585100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6" name="image326.png" descr="image326.png"/>
          <p:cNvPicPr>
            <a:picLocks noChangeAspect="1"/>
          </p:cNvPicPr>
          <p:nvPr/>
        </p:nvPicPr>
        <p:blipFill>
          <a:blip r:embed="rId3">
            <a:extLst/>
          </a:blip>
          <a:srcRect t="4818" r="1684"/>
          <a:stretch>
            <a:fillRect/>
          </a:stretch>
        </p:blipFill>
        <p:spPr>
          <a:xfrm>
            <a:off x="3420715" y="286845"/>
            <a:ext cx="6620864" cy="9459856"/>
          </a:xfrm>
          <a:prstGeom prst="rect">
            <a:avLst/>
          </a:prstGeom>
          <a:ln w="12700">
            <a:miter lim="400000"/>
          </a:ln>
        </p:spPr>
      </p:pic>
      <p:sp>
        <p:nvSpPr>
          <p:cNvPr id="1017" name="Other important predictors:…"/>
          <p:cNvSpPr txBox="1"/>
          <p:nvPr/>
        </p:nvSpPr>
        <p:spPr>
          <a:xfrm>
            <a:off x="5558491" y="1256520"/>
            <a:ext cx="3595305" cy="1800471"/>
          </a:xfrm>
          <a:prstGeom prst="rect">
            <a:avLst/>
          </a:prstGeom>
          <a:ln w="12700">
            <a:miter lim="400000"/>
          </a:ln>
          <a:extLst>
            <a:ext uri="{C572A759-6A51-4108-AA02-DFA0A04FC94B}">
              <ma14:wrappingTextBoxFlag xmlns="" xmlns:ma14="http://schemas.microsoft.com/office/mac/drawingml/2011/main" val="1"/>
            </a:ext>
          </a:extLst>
        </p:spPr>
        <p:txBody>
          <a:bodyPr lIns="68569" tIns="68569" rIns="68569" bIns="68569">
            <a:spAutoFit/>
          </a:bodyPr>
          <a:lstStyle/>
          <a:p>
            <a:pPr defTabSz="482203" hangingPunct="0">
              <a:buClrTx/>
              <a:defRPr sz="3200" b="0">
                <a:solidFill>
                  <a:srgbClr val="000000"/>
                </a:solidFill>
                <a:latin typeface="Arial"/>
                <a:ea typeface="Arial"/>
                <a:cs typeface="Arial"/>
                <a:sym typeface="Arial"/>
              </a:defRPr>
            </a:pPr>
            <a:endParaRPr sz="1200" u="sng"/>
          </a:p>
          <a:p>
            <a:pPr defTabSz="482203" hangingPunct="0">
              <a:buClrTx/>
              <a:defRPr sz="3200" b="0">
                <a:solidFill>
                  <a:srgbClr val="000000"/>
                </a:solidFill>
                <a:latin typeface="Arial"/>
                <a:ea typeface="Arial"/>
                <a:cs typeface="Arial"/>
                <a:sym typeface="Arial"/>
              </a:defRPr>
            </a:pPr>
            <a:r>
              <a:rPr sz="1200" u="sng"/>
              <a:t>Other important predictors:</a:t>
            </a:r>
          </a:p>
          <a:p>
            <a:pPr marL="281668" indent="-195943" defTabSz="482203" hangingPunct="0">
              <a:buClrTx/>
              <a:buSzPct val="100000"/>
              <a:buFontTx/>
              <a:buChar char="-"/>
              <a:defRPr sz="3200" b="0">
                <a:solidFill>
                  <a:srgbClr val="000000"/>
                </a:solidFill>
                <a:latin typeface="Arial"/>
                <a:ea typeface="Arial"/>
                <a:cs typeface="Arial"/>
                <a:sym typeface="Arial"/>
              </a:defRPr>
            </a:pPr>
            <a:r>
              <a:rPr sz="1200"/>
              <a:t>Solar wind magnetic field strength and Bz,</a:t>
            </a:r>
          </a:p>
          <a:p>
            <a:pPr marL="281668" indent="-195943" defTabSz="482203" hangingPunct="0">
              <a:buClrTx/>
              <a:buSzPct val="100000"/>
              <a:buFontTx/>
              <a:buChar char="-"/>
              <a:defRPr sz="3200" b="0">
                <a:solidFill>
                  <a:srgbClr val="000000"/>
                </a:solidFill>
                <a:latin typeface="Arial"/>
                <a:ea typeface="Arial"/>
                <a:cs typeface="Arial"/>
                <a:sym typeface="Arial"/>
              </a:defRPr>
            </a:pPr>
            <a:r>
              <a:rPr sz="1200"/>
              <a:t>Solar wind speed and proton density,</a:t>
            </a:r>
          </a:p>
          <a:p>
            <a:pPr marL="281668" indent="-195943" defTabSz="482203" hangingPunct="0">
              <a:buClr>
                <a:srgbClr val="FF0000"/>
              </a:buClr>
              <a:buSzPct val="100000"/>
              <a:buFontTx/>
              <a:buChar char="-"/>
              <a:defRPr sz="3200" b="0">
                <a:solidFill>
                  <a:srgbClr val="000000"/>
                </a:solidFill>
                <a:latin typeface="Arial"/>
                <a:ea typeface="Arial"/>
                <a:cs typeface="Arial"/>
                <a:sym typeface="Arial"/>
              </a:defRPr>
            </a:pPr>
            <a:r>
              <a:rPr sz="1200" b="1">
                <a:solidFill>
                  <a:srgbClr val="FF0000"/>
                </a:solidFill>
              </a:rPr>
              <a:t>Unexpected Result:</a:t>
            </a:r>
            <a:r>
              <a:rPr sz="1200"/>
              <a:t> N-S component of the geomagnetic field at low latitude stations (Guam, Hawaii, Puerto Rico). </a:t>
            </a:r>
            <a:r>
              <a:rPr sz="1200" b="1"/>
              <a:t>This points to the importance of the magnetospheric ring current. </a:t>
            </a:r>
          </a:p>
        </p:txBody>
      </p:sp>
      <p:sp>
        <p:nvSpPr>
          <p:cNvPr id="1018" name="Machine learning extracted important physical parameters without prior knowledge of the system."/>
          <p:cNvSpPr txBox="1"/>
          <p:nvPr/>
        </p:nvSpPr>
        <p:spPr>
          <a:xfrm>
            <a:off x="5651714" y="3145657"/>
            <a:ext cx="2937215" cy="692475"/>
          </a:xfrm>
          <a:prstGeom prst="rect">
            <a:avLst/>
          </a:prstGeom>
          <a:ln w="12700">
            <a:miter lim="400000"/>
          </a:ln>
          <a:extLst>
            <a:ext uri="{C572A759-6A51-4108-AA02-DFA0A04FC94B}">
              <ma14:wrappingTextBoxFlag xmlns="" xmlns:ma14="http://schemas.microsoft.com/office/mac/drawingml/2011/main" val="1"/>
            </a:ext>
          </a:extLst>
        </p:spPr>
        <p:txBody>
          <a:bodyPr lIns="68569" tIns="68569" rIns="68569" bIns="68569" anchor="ctr">
            <a:spAutoFit/>
          </a:bodyPr>
          <a:lstStyle>
            <a:lvl1pPr algn="l" defTabSz="1285875">
              <a:defRPr sz="3200">
                <a:solidFill>
                  <a:srgbClr val="000000"/>
                </a:solidFill>
                <a:latin typeface="Arial"/>
                <a:ea typeface="Arial"/>
                <a:cs typeface="Arial"/>
                <a:sym typeface="Arial"/>
              </a:defRPr>
            </a:lvl1pPr>
          </a:lstStyle>
          <a:p>
            <a:pPr defTabSz="482203" hangingPunct="0">
              <a:buClrTx/>
            </a:pPr>
            <a:r>
              <a:rPr sz="1200" b="1"/>
              <a:t>Machine learning extracted important physical parameters without prior knowledge of the system.</a:t>
            </a:r>
          </a:p>
        </p:txBody>
      </p:sp>
      <p:sp>
        <p:nvSpPr>
          <p:cNvPr id="1019" name="Oval"/>
          <p:cNvSpPr/>
          <p:nvPr/>
        </p:nvSpPr>
        <p:spPr>
          <a:xfrm>
            <a:off x="5659480" y="2044678"/>
            <a:ext cx="150075" cy="141750"/>
          </a:xfrm>
          <a:prstGeom prst="ellipse">
            <a:avLst/>
          </a:prstGeom>
          <a:solidFill>
            <a:srgbClr val="971817"/>
          </a:solidFill>
          <a:ln w="12700">
            <a:solidFill>
              <a:srgbClr val="38761D"/>
            </a:solidFill>
          </a:ln>
        </p:spPr>
        <p:txBody>
          <a:bodyPr tIns="34290" bIns="34290" anchor="ctr"/>
          <a:lstStyle/>
          <a:p>
            <a:pPr defTabSz="482203" hangingPunct="0">
              <a:buClrTx/>
              <a:defRPr sz="3200" b="0">
                <a:solidFill>
                  <a:srgbClr val="000000"/>
                </a:solidFill>
                <a:latin typeface="Arial"/>
                <a:ea typeface="Arial"/>
                <a:cs typeface="Arial"/>
                <a:sym typeface="Arial"/>
              </a:defRPr>
            </a:pPr>
            <a:endParaRPr sz="1200"/>
          </a:p>
        </p:txBody>
      </p:sp>
      <p:sp>
        <p:nvSpPr>
          <p:cNvPr id="1020" name="Relative importance of physical parameters for Kp prediction."/>
          <p:cNvSpPr txBox="1"/>
          <p:nvPr/>
        </p:nvSpPr>
        <p:spPr>
          <a:xfrm rot="16200000">
            <a:off x="-660939" y="1106173"/>
            <a:ext cx="6599026" cy="284158"/>
          </a:xfrm>
          <a:prstGeom prst="rect">
            <a:avLst/>
          </a:prstGeom>
          <a:ln w="12700">
            <a:miter lim="400000"/>
          </a:ln>
          <a:extLst>
            <a:ext uri="{C572A759-6A51-4108-AA02-DFA0A04FC94B}">
              <ma14:wrappingTextBoxFlag xmlns="" xmlns:ma14="http://schemas.microsoft.com/office/mac/drawingml/2011/main" val="1"/>
            </a:ext>
          </a:extLst>
        </p:spPr>
        <p:txBody>
          <a:bodyPr lIns="68569" tIns="68569" rIns="68569" bIns="68569" anchor="ctr">
            <a:spAutoFit/>
          </a:bodyPr>
          <a:lstStyle>
            <a:lvl1pPr algn="l" defTabSz="1285875">
              <a:lnSpc>
                <a:spcPct val="115000"/>
              </a:lnSpc>
              <a:defRPr sz="2400">
                <a:latin typeface="Arial"/>
                <a:ea typeface="Arial"/>
                <a:cs typeface="Arial"/>
                <a:sym typeface="Arial"/>
              </a:defRPr>
            </a:lvl1pPr>
          </a:lstStyle>
          <a:p>
            <a:pPr defTabSz="482203" hangingPunct="0">
              <a:buClrTx/>
            </a:pPr>
            <a:r>
              <a:rPr sz="900" b="1">
                <a:solidFill>
                  <a:srgbClr val="FFFFFF"/>
                </a:solidFill>
              </a:rPr>
              <a:t>Relative importance of physical parameters for Kp prediction.</a:t>
            </a:r>
          </a:p>
        </p:txBody>
      </p:sp>
      <p:sp>
        <p:nvSpPr>
          <p:cNvPr id="1021" name="Rectangle"/>
          <p:cNvSpPr/>
          <p:nvPr/>
        </p:nvSpPr>
        <p:spPr>
          <a:xfrm>
            <a:off x="4351636" y="266753"/>
            <a:ext cx="5501673" cy="148448"/>
          </a:xfrm>
          <a:prstGeom prst="rect">
            <a:avLst/>
          </a:prstGeom>
          <a:solidFill>
            <a:srgbClr val="971817"/>
          </a:solidFill>
          <a:ln w="12700">
            <a:miter lim="400000"/>
          </a:ln>
        </p:spPr>
        <p:txBody>
          <a:bodyPr lIns="26789" tIns="26789" rIns="26789" bIns="26789" anchor="ctr"/>
          <a:lstStyle/>
          <a:p>
            <a:pPr algn="ctr" defTabSz="308074" hangingPunct="0">
              <a:buClrTx/>
              <a:defRPr sz="3200" b="0">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a:solidFill>
                <a:srgbClr val="FFFFFF"/>
              </a:solidFill>
              <a:effectLst>
                <a:outerShdw blurRad="25400" dist="23998" dir="2700000" rotWithShape="0">
                  <a:srgbClr val="000000">
                    <a:alpha val="31034"/>
                  </a:srgbClr>
                </a:outerShdw>
              </a:effectLst>
              <a:latin typeface="Helvetica Light"/>
              <a:sym typeface="Helvetica Light"/>
            </a:endParaRPr>
          </a:p>
        </p:txBody>
      </p:sp>
      <p:sp>
        <p:nvSpPr>
          <p:cNvPr id="1022" name="Rounded Rectangle"/>
          <p:cNvSpPr/>
          <p:nvPr/>
        </p:nvSpPr>
        <p:spPr>
          <a:xfrm>
            <a:off x="5515985" y="3061241"/>
            <a:ext cx="3311982" cy="861305"/>
          </a:xfrm>
          <a:prstGeom prst="roundRect">
            <a:avLst>
              <a:gd name="adj" fmla="val 15000"/>
            </a:avLst>
          </a:prstGeom>
          <a:ln w="25400">
            <a:solidFill>
              <a:srgbClr val="000000"/>
            </a:solidFill>
            <a:prstDash val="sysDot"/>
            <a:miter lim="400000"/>
          </a:ln>
        </p:spPr>
        <p:txBody>
          <a:bodyPr lIns="26789" tIns="26789" rIns="26789" bIns="26789" anchor="ctr"/>
          <a:lstStyle/>
          <a:p>
            <a:pPr algn="ctr" defTabSz="308074" hangingPunct="0">
              <a:buClrTx/>
              <a:defRPr sz="3200" b="0">
                <a:effectLst>
                  <a:outerShdw blurRad="25400" dist="23998" dir="2700000" rotWithShape="0">
                    <a:srgbClr val="000000">
                      <a:alpha val="31034"/>
                    </a:srgbClr>
                  </a:outerShdw>
                </a:effectLst>
                <a:latin typeface="Helvetica Light"/>
                <a:ea typeface="Helvetica Light"/>
                <a:cs typeface="Helvetica Light"/>
                <a:sym typeface="Helvetica Light"/>
              </a:defRPr>
            </a:pPr>
            <a:endParaRPr sz="1200">
              <a:solidFill>
                <a:srgbClr val="FFFFFF"/>
              </a:solidFill>
              <a:effectLst>
                <a:outerShdw blurRad="25400" dist="23998" dir="2700000" rotWithShape="0">
                  <a:srgbClr val="000000">
                    <a:alpha val="31034"/>
                  </a:srgbClr>
                </a:outerShdw>
              </a:effectLst>
              <a:latin typeface="Helvetica Light"/>
              <a:sym typeface="Helvetica Light"/>
            </a:endParaRPr>
          </a:p>
        </p:txBody>
      </p:sp>
      <p:sp>
        <p:nvSpPr>
          <p:cNvPr id="1023" name="Rectangle"/>
          <p:cNvSpPr/>
          <p:nvPr/>
        </p:nvSpPr>
        <p:spPr>
          <a:xfrm>
            <a:off x="4360610" y="1031987"/>
            <a:ext cx="1139187" cy="127389"/>
          </a:xfrm>
          <a:prstGeom prst="rect">
            <a:avLst/>
          </a:prstGeom>
          <a:solidFill>
            <a:schemeClr val="accent4">
              <a:hueOff val="-624705"/>
              <a:lumOff val="1372"/>
            </a:schemeClr>
          </a:solidFill>
          <a:ln w="12700">
            <a:miter lim="400000"/>
          </a:ln>
        </p:spPr>
        <p:txBody>
          <a:bodyPr lIns="19050" tIns="19050" rIns="19050" bIns="19050" anchor="ctr"/>
          <a:lstStyle/>
          <a:p>
            <a:pPr algn="ctr" defTabSz="309563" hangingPunct="0">
              <a:buClrTx/>
              <a:defRPr sz="3200" b="0">
                <a:solidFill>
                  <a:srgbClr val="F8BA00">
                    <a:hueOff val="-624705"/>
                    <a:lumOff val="1372"/>
                  </a:srgbClr>
                </a:solidFill>
                <a:latin typeface="+mn-lt"/>
                <a:ea typeface="+mn-ea"/>
                <a:cs typeface="+mn-cs"/>
                <a:sym typeface="Helvetica Neue Medium"/>
              </a:defRPr>
            </a:pPr>
            <a:endParaRPr sz="1200">
              <a:solidFill>
                <a:srgbClr val="F8BA00">
                  <a:hueOff val="-624705"/>
                  <a:lumOff val="1372"/>
                </a:srgbClr>
              </a:solidFill>
              <a:latin typeface="Helvetica Neue Medium"/>
              <a:ea typeface="Helvetica Neue Medium"/>
              <a:cs typeface="Helvetica Neue Medium"/>
              <a:sym typeface="Helvetica Neue Medium"/>
            </a:endParaRPr>
          </a:p>
        </p:txBody>
      </p:sp>
      <p:sp>
        <p:nvSpPr>
          <p:cNvPr id="1024" name="Rectangle"/>
          <p:cNvSpPr/>
          <p:nvPr/>
        </p:nvSpPr>
        <p:spPr>
          <a:xfrm>
            <a:off x="4360610" y="1340079"/>
            <a:ext cx="1139187" cy="127389"/>
          </a:xfrm>
          <a:prstGeom prst="rect">
            <a:avLst/>
          </a:prstGeom>
          <a:solidFill>
            <a:schemeClr val="accent4">
              <a:hueOff val="-624705"/>
              <a:lumOff val="1372"/>
            </a:schemeClr>
          </a:solidFill>
          <a:ln w="12700">
            <a:miter lim="400000"/>
          </a:ln>
        </p:spPr>
        <p:txBody>
          <a:bodyPr lIns="19050" tIns="19050" rIns="19050" bIns="19050" anchor="ctr"/>
          <a:lstStyle/>
          <a:p>
            <a:pPr algn="ctr" defTabSz="309563" hangingPunct="0">
              <a:buClrTx/>
              <a:defRPr sz="3200" b="0">
                <a:solidFill>
                  <a:srgbClr val="F8BA00">
                    <a:hueOff val="-624705"/>
                    <a:lumOff val="1372"/>
                  </a:srgbClr>
                </a:solidFill>
                <a:latin typeface="+mn-lt"/>
                <a:ea typeface="+mn-ea"/>
                <a:cs typeface="+mn-cs"/>
                <a:sym typeface="Helvetica Neue Medium"/>
              </a:defRPr>
            </a:pPr>
            <a:endParaRPr sz="1200">
              <a:solidFill>
                <a:srgbClr val="F8BA00">
                  <a:hueOff val="-624705"/>
                  <a:lumOff val="1372"/>
                </a:srgbClr>
              </a:solidFill>
              <a:latin typeface="Helvetica Neue Medium"/>
              <a:ea typeface="Helvetica Neue Medium"/>
              <a:cs typeface="Helvetica Neue Medium"/>
              <a:sym typeface="Helvetica Neue Medium"/>
            </a:endParaRPr>
          </a:p>
        </p:txBody>
      </p:sp>
      <p:sp>
        <p:nvSpPr>
          <p:cNvPr id="1025" name="Rectangle"/>
          <p:cNvSpPr/>
          <p:nvPr/>
        </p:nvSpPr>
        <p:spPr>
          <a:xfrm>
            <a:off x="4360610" y="1643409"/>
            <a:ext cx="856265" cy="127389"/>
          </a:xfrm>
          <a:prstGeom prst="rect">
            <a:avLst/>
          </a:prstGeom>
          <a:solidFill>
            <a:schemeClr val="accent4">
              <a:hueOff val="-624705"/>
              <a:lumOff val="1372"/>
            </a:schemeClr>
          </a:solidFill>
          <a:ln w="12700">
            <a:miter lim="400000"/>
          </a:ln>
        </p:spPr>
        <p:txBody>
          <a:bodyPr lIns="19050" tIns="19050" rIns="19050" bIns="19050" anchor="ctr"/>
          <a:lstStyle/>
          <a:p>
            <a:pPr algn="ctr" defTabSz="309563" hangingPunct="0">
              <a:buClrTx/>
              <a:defRPr sz="3200" b="0">
                <a:solidFill>
                  <a:srgbClr val="F8BA00">
                    <a:hueOff val="-624705"/>
                    <a:lumOff val="1372"/>
                  </a:srgbClr>
                </a:solidFill>
                <a:latin typeface="+mn-lt"/>
                <a:ea typeface="+mn-ea"/>
                <a:cs typeface="+mn-cs"/>
                <a:sym typeface="Helvetica Neue Medium"/>
              </a:defRPr>
            </a:pPr>
            <a:endParaRPr sz="1200">
              <a:solidFill>
                <a:srgbClr val="F8BA00">
                  <a:hueOff val="-624705"/>
                  <a:lumOff val="1372"/>
                </a:srgbClr>
              </a:solidFill>
              <a:latin typeface="Helvetica Neue Medium"/>
              <a:ea typeface="Helvetica Neue Medium"/>
              <a:cs typeface="Helvetica Neue Medium"/>
              <a:sym typeface="Helvetica Neue Medium"/>
            </a:endParaRPr>
          </a:p>
        </p:txBody>
      </p:sp>
      <p:sp>
        <p:nvSpPr>
          <p:cNvPr id="1026" name="Rectangle"/>
          <p:cNvSpPr/>
          <p:nvPr/>
        </p:nvSpPr>
        <p:spPr>
          <a:xfrm>
            <a:off x="4360610" y="1491744"/>
            <a:ext cx="856265" cy="127388"/>
          </a:xfrm>
          <a:prstGeom prst="rect">
            <a:avLst/>
          </a:prstGeom>
          <a:solidFill>
            <a:schemeClr val="accent4">
              <a:hueOff val="-624705"/>
              <a:lumOff val="1372"/>
            </a:schemeClr>
          </a:solidFill>
          <a:ln w="12700">
            <a:miter lim="400000"/>
          </a:ln>
        </p:spPr>
        <p:txBody>
          <a:bodyPr lIns="19050" tIns="19050" rIns="19050" bIns="19050" anchor="ctr"/>
          <a:lstStyle/>
          <a:p>
            <a:pPr algn="ctr" defTabSz="309563" hangingPunct="0">
              <a:buClrTx/>
              <a:defRPr sz="3200" b="0">
                <a:solidFill>
                  <a:srgbClr val="F8BA00">
                    <a:hueOff val="-624705"/>
                    <a:lumOff val="1372"/>
                  </a:srgbClr>
                </a:solidFill>
                <a:latin typeface="+mn-lt"/>
                <a:ea typeface="+mn-ea"/>
                <a:cs typeface="+mn-cs"/>
                <a:sym typeface="Helvetica Neue Medium"/>
              </a:defRPr>
            </a:pPr>
            <a:endParaRPr sz="1200">
              <a:solidFill>
                <a:srgbClr val="F8BA00">
                  <a:hueOff val="-624705"/>
                  <a:lumOff val="1372"/>
                </a:srgbClr>
              </a:solidFill>
              <a:latin typeface="Helvetica Neue Medium"/>
              <a:ea typeface="Helvetica Neue Medium"/>
              <a:cs typeface="Helvetica Neue Medium"/>
              <a:sym typeface="Helvetica Neue Medium"/>
            </a:endParaRPr>
          </a:p>
        </p:txBody>
      </p:sp>
      <p:sp>
        <p:nvSpPr>
          <p:cNvPr id="1027" name="In the process STING discovered the imprint of the magnetospheric ring current in precursors of geomagnetic storms - an example of an AI derived discovery."/>
          <p:cNvSpPr txBox="1"/>
          <p:nvPr/>
        </p:nvSpPr>
        <p:spPr>
          <a:xfrm>
            <a:off x="5676660" y="4047496"/>
            <a:ext cx="2937215" cy="684803"/>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marL="219456" indent="-219456" algn="l" defTabSz="642937">
              <a:spcBef>
                <a:spcPts val="1600"/>
              </a:spcBef>
              <a:buSzPct val="100000"/>
              <a:buChar char="•"/>
              <a:defRPr sz="2800">
                <a:solidFill>
                  <a:schemeClr val="accent4">
                    <a:hueOff val="-1109302"/>
                    <a:lumOff val="-6470"/>
                  </a:schemeClr>
                </a:solidFill>
                <a:latin typeface="Helvetica"/>
                <a:ea typeface="Helvetica"/>
                <a:cs typeface="Helvetica"/>
                <a:sym typeface="Helvetica"/>
              </a:defRPr>
            </a:lvl1pPr>
          </a:lstStyle>
          <a:p>
            <a:pPr marL="82296" indent="-82296" defTabSz="241101" hangingPunct="0">
              <a:spcBef>
                <a:spcPts val="600"/>
              </a:spcBef>
              <a:buClrTx/>
              <a:buFontTx/>
              <a:buChar char="•"/>
            </a:pPr>
            <a:r>
              <a:rPr sz="1050" b="1">
                <a:solidFill>
                  <a:srgbClr val="F8BA00">
                    <a:hueOff val="-1109302"/>
                    <a:lumOff val="-6470"/>
                  </a:srgbClr>
                </a:solidFill>
              </a:rPr>
              <a:t>In the process STING discovered the imprint of the magnetospheric ring current in precursors of geomagnetic storms - an example of an AI derived discovery. </a:t>
            </a:r>
          </a:p>
        </p:txBody>
      </p:sp>
      <p:pic>
        <p:nvPicPr>
          <p:cNvPr id="1028" name="booklet30.png" descr="booklet30.png"/>
          <p:cNvPicPr>
            <a:picLocks noChangeAspect="1"/>
          </p:cNvPicPr>
          <p:nvPr/>
        </p:nvPicPr>
        <p:blipFill>
          <a:blip r:embed="rId4">
            <a:extLst/>
          </a:blip>
          <a:srcRect t="7389" r="2353" b="921"/>
          <a:stretch>
            <a:fillRect/>
          </a:stretch>
        </p:blipFill>
        <p:spPr>
          <a:xfrm>
            <a:off x="1926" y="270719"/>
            <a:ext cx="3427774" cy="4974225"/>
          </a:xfrm>
          <a:prstGeom prst="rect">
            <a:avLst/>
          </a:prstGeom>
          <a:ln w="12700">
            <a:miter lim="400000"/>
          </a:ln>
        </p:spPr>
      </p:pic>
      <p:grpSp>
        <p:nvGrpSpPr>
          <p:cNvPr id="1032" name="Group"/>
          <p:cNvGrpSpPr/>
          <p:nvPr/>
        </p:nvGrpSpPr>
        <p:grpSpPr>
          <a:xfrm>
            <a:off x="0" y="773303"/>
            <a:ext cx="9186416" cy="4679807"/>
            <a:chOff x="0" y="0"/>
            <a:chExt cx="24497109" cy="12479484"/>
          </a:xfrm>
        </p:grpSpPr>
        <p:pic>
          <p:nvPicPr>
            <p:cNvPr id="1029" name="Google Shape;44;p11" descr="Google Shape;44;p11"/>
            <p:cNvPicPr>
              <a:picLocks noChangeAspect="1"/>
            </p:cNvPicPr>
            <p:nvPr/>
          </p:nvPicPr>
          <p:blipFill>
            <a:blip r:embed="rId5">
              <a:extLst/>
            </a:blip>
            <a:srcRect t="9435"/>
            <a:stretch>
              <a:fillRect/>
            </a:stretch>
          </p:blipFill>
          <p:spPr>
            <a:xfrm>
              <a:off x="0" y="0"/>
              <a:ext cx="24497110" cy="12479485"/>
            </a:xfrm>
            <a:prstGeom prst="rect">
              <a:avLst/>
            </a:prstGeom>
            <a:ln w="12700" cap="flat">
              <a:noFill/>
              <a:miter lim="400000"/>
            </a:ln>
            <a:effectLst/>
          </p:spPr>
        </p:pic>
        <p:sp>
          <p:nvSpPr>
            <p:cNvPr id="1030" name="Rectangle"/>
            <p:cNvSpPr/>
            <p:nvPr/>
          </p:nvSpPr>
          <p:spPr>
            <a:xfrm>
              <a:off x="22544580" y="11216413"/>
              <a:ext cx="1732803" cy="1170961"/>
            </a:xfrm>
            <a:prstGeom prst="rect">
              <a:avLst/>
            </a:prstGeom>
            <a:solidFill>
              <a:srgbClr val="000000"/>
            </a:solidFill>
            <a:ln w="12700" cap="flat">
              <a:noFill/>
              <a:miter lim="400000"/>
            </a:ln>
            <a:effectLst/>
          </p:spPr>
          <p:txBody>
            <a:bodyPr wrap="square" lIns="19050" tIns="19050" rIns="19050" bIns="19050" numCol="1" anchor="ctr">
              <a:noAutofit/>
            </a:bodyPr>
            <a:lstStyle/>
            <a:p>
              <a:pPr algn="ctr" defTabSz="309563" hangingPunct="0">
                <a:buClrTx/>
                <a:defRPr sz="3200" b="0">
                  <a:latin typeface="+mn-lt"/>
                  <a:ea typeface="+mn-ea"/>
                  <a:cs typeface="+mn-cs"/>
                  <a:sym typeface="Helvetica Neue Medium"/>
                </a:defRPr>
              </a:pPr>
              <a:endParaRPr sz="1200">
                <a:solidFill>
                  <a:srgbClr val="FFFFFF"/>
                </a:solidFill>
                <a:latin typeface="Helvetica Neue Medium"/>
                <a:ea typeface="Helvetica Neue Medium"/>
                <a:cs typeface="Helvetica Neue Medium"/>
                <a:sym typeface="Helvetica Neue Medium"/>
              </a:endParaRPr>
            </a:p>
          </p:txBody>
        </p:sp>
        <p:pic>
          <p:nvPicPr>
            <p:cNvPr id="1031" name="SETI_white.png" descr="SETI_white.png"/>
            <p:cNvPicPr>
              <a:picLocks noChangeAspect="1"/>
            </p:cNvPicPr>
            <p:nvPr/>
          </p:nvPicPr>
          <p:blipFill>
            <a:blip r:embed="rId6">
              <a:extLst/>
            </a:blip>
            <a:stretch>
              <a:fillRect/>
            </a:stretch>
          </p:blipFill>
          <p:spPr>
            <a:xfrm>
              <a:off x="22935854" y="11513743"/>
              <a:ext cx="950254" cy="576301"/>
            </a:xfrm>
            <a:prstGeom prst="rect">
              <a:avLst/>
            </a:prstGeom>
            <a:ln w="12700" cap="flat">
              <a:noFill/>
              <a:miter lim="400000"/>
            </a:ln>
            <a:effectLst/>
          </p:spPr>
        </p:pic>
      </p:grpSp>
    </p:spTree>
    <p:extLst>
      <p:ext uri="{BB962C8B-B14F-4D97-AF65-F5344CB8AC3E}">
        <p14:creationId xmlns:p14="http://schemas.microsoft.com/office/powerpoint/2010/main" val="235703964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5"/>
          <p:cNvSpPr/>
          <p:nvPr/>
        </p:nvSpPr>
        <p:spPr>
          <a:xfrm>
            <a:off x="75" y="0"/>
            <a:ext cx="9144000" cy="5564400"/>
          </a:xfrm>
          <a:prstGeom prst="rect">
            <a:avLst/>
          </a:prstGeom>
          <a:gradFill>
            <a:gsLst>
              <a:gs pos="0">
                <a:srgbClr val="FFC982"/>
              </a:gs>
              <a:gs pos="100000">
                <a:srgbClr val="F58F09"/>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5"/>
          <p:cNvSpPr/>
          <p:nvPr/>
        </p:nvSpPr>
        <p:spPr>
          <a:xfrm>
            <a:off x="75" y="5558750"/>
            <a:ext cx="9144000" cy="156300"/>
          </a:xfrm>
          <a:prstGeom prst="rect">
            <a:avLst/>
          </a:prstGeom>
          <a:gradFill>
            <a:gsLst>
              <a:gs pos="0">
                <a:srgbClr val="6ACDED"/>
              </a:gs>
              <a:gs pos="100000">
                <a:srgbClr val="16407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5"/>
          <p:cNvSpPr txBox="1"/>
          <p:nvPr/>
        </p:nvSpPr>
        <p:spPr>
          <a:xfrm>
            <a:off x="304875" y="850400"/>
            <a:ext cx="2331600" cy="2569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Font typeface="Arial"/>
              <a:buNone/>
            </a:pPr>
            <a:r>
              <a:rPr lang="en" sz="1600" dirty="0">
                <a:solidFill>
                  <a:schemeClr val="tx1"/>
                </a:solidFill>
                <a:latin typeface="Lato Light"/>
                <a:ea typeface="Lato Light"/>
                <a:cs typeface="Lato Light"/>
                <a:sym typeface="Lato Light"/>
              </a:rPr>
              <a:t>Teaching the next generation of scientists about the physics of space weather events that start at the Sun and influence atmospheres, Ionospheres and the Magnetospheres throughout the solar system</a:t>
            </a:r>
            <a:endParaRPr sz="1400" b="0" i="1" u="none" strike="noStrike" cap="none" dirty="0">
              <a:solidFill>
                <a:schemeClr val="tx1"/>
              </a:solidFill>
              <a:latin typeface="Lato"/>
              <a:ea typeface="Lato"/>
              <a:cs typeface="Lato"/>
              <a:sym typeface="Lato"/>
            </a:endParaRPr>
          </a:p>
        </p:txBody>
      </p:sp>
      <p:pic>
        <p:nvPicPr>
          <p:cNvPr id="98" name="Google Shape;98;p15"/>
          <p:cNvPicPr preferRelativeResize="0"/>
          <p:nvPr/>
        </p:nvPicPr>
        <p:blipFill>
          <a:blip r:embed="rId3">
            <a:alphaModFix/>
          </a:blip>
          <a:stretch>
            <a:fillRect/>
          </a:stretch>
        </p:blipFill>
        <p:spPr>
          <a:xfrm>
            <a:off x="3221350" y="76200"/>
            <a:ext cx="5770250" cy="4508000"/>
          </a:xfrm>
          <a:prstGeom prst="rect">
            <a:avLst/>
          </a:prstGeom>
          <a:noFill/>
          <a:ln>
            <a:noFill/>
          </a:ln>
        </p:spPr>
      </p:pic>
      <p:sp>
        <p:nvSpPr>
          <p:cNvPr id="99" name="Google Shape;99;p15"/>
          <p:cNvSpPr/>
          <p:nvPr/>
        </p:nvSpPr>
        <p:spPr>
          <a:xfrm>
            <a:off x="304875" y="4691875"/>
            <a:ext cx="5007900" cy="523800"/>
          </a:xfrm>
          <a:prstGeom prst="roundRect">
            <a:avLst>
              <a:gd name="adj" fmla="val 16667"/>
            </a:avLst>
          </a:prstGeom>
          <a:solidFill>
            <a:srgbClr val="164071">
              <a:alpha val="60392"/>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5"/>
          <p:cNvSpPr txBox="1"/>
          <p:nvPr/>
        </p:nvSpPr>
        <p:spPr>
          <a:xfrm>
            <a:off x="504975" y="4710925"/>
            <a:ext cx="4807800" cy="485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200"/>
              <a:buFont typeface="Arial"/>
              <a:buNone/>
            </a:pPr>
            <a:r>
              <a:rPr lang="en" sz="2200">
                <a:solidFill>
                  <a:srgbClr val="FFFFFF"/>
                </a:solidFill>
                <a:latin typeface="Lato Light"/>
                <a:ea typeface="Lato Light"/>
                <a:cs typeface="Lato Light"/>
                <a:sym typeface="Lato Light"/>
              </a:rPr>
              <a:t>HELIOPHYSICS SUMMER SCHOOL</a:t>
            </a:r>
            <a:endParaRPr sz="2200" b="0" i="0" u="none" strike="noStrike" cap="none">
              <a:solidFill>
                <a:srgbClr val="FFFFFF"/>
              </a:solidFill>
              <a:latin typeface="Lato Light"/>
              <a:ea typeface="Lato Light"/>
              <a:cs typeface="Lato Light"/>
              <a:sym typeface="Lato Ligh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2" name="Rectangle 1"/>
          <p:cNvSpPr/>
          <p:nvPr/>
        </p:nvSpPr>
        <p:spPr>
          <a:xfrm>
            <a:off x="4216631" y="1371600"/>
            <a:ext cx="171450" cy="1543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563" hangingPunct="0">
              <a:buClrTx/>
            </a:pPr>
            <a:endParaRPr lang="en-US" sz="2250" b="1">
              <a:solidFill>
                <a:srgbClr val="FFFFFF"/>
              </a:solidFill>
              <a:latin typeface="Helvetica Neue Medium"/>
              <a:ea typeface="Helvetica Neue Medium"/>
              <a:cs typeface="Helvetica Neue Medium"/>
              <a:sym typeface="Helvetica Neue"/>
            </a:endParaRPr>
          </a:p>
        </p:txBody>
      </p:sp>
      <p:pic>
        <p:nvPicPr>
          <p:cNvPr id="4" name="Picture 3"/>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286250" y="1783139"/>
            <a:ext cx="4725090" cy="3371850"/>
          </a:xfrm>
          <a:prstGeom prst="rect">
            <a:avLst/>
          </a:prstGeom>
        </p:spPr>
      </p:pic>
      <p:sp>
        <p:nvSpPr>
          <p:cNvPr id="6" name="Rectangle 5"/>
          <p:cNvSpPr/>
          <p:nvPr/>
        </p:nvSpPr>
        <p:spPr>
          <a:xfrm>
            <a:off x="5200650" y="1840289"/>
            <a:ext cx="971550" cy="2914650"/>
          </a:xfrm>
          <a:prstGeom prst="rect">
            <a:avLst/>
          </a:prstGeom>
          <a:solidFill>
            <a:srgbClr val="F8512F">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563" hangingPunct="0">
              <a:buClrTx/>
            </a:pPr>
            <a:endParaRPr lang="en-US" sz="2250" b="1">
              <a:solidFill>
                <a:srgbClr val="FFFFFF"/>
              </a:solidFill>
              <a:latin typeface="Helvetica Neue Medium"/>
              <a:ea typeface="Helvetica Neue Medium"/>
              <a:cs typeface="Helvetica Neue Medium"/>
              <a:sym typeface="Helvetica Neue"/>
            </a:endParaRPr>
          </a:p>
        </p:txBody>
      </p:sp>
      <p:sp>
        <p:nvSpPr>
          <p:cNvPr id="9" name="TextBox 8"/>
          <p:cNvSpPr txBox="1"/>
          <p:nvPr/>
        </p:nvSpPr>
        <p:spPr>
          <a:xfrm>
            <a:off x="171450" y="2228850"/>
            <a:ext cx="4114800" cy="2031325"/>
          </a:xfrm>
          <a:prstGeom prst="rect">
            <a:avLst/>
          </a:prstGeom>
          <a:noFill/>
        </p:spPr>
        <p:txBody>
          <a:bodyPr wrap="square" rtlCol="0">
            <a:spAutoFit/>
          </a:bodyPr>
          <a:lstStyle/>
          <a:p>
            <a:pPr marL="214313" indent="-214313" algn="ctr" defTabSz="309563" hangingPunct="0">
              <a:buClrTx/>
              <a:buFont typeface="Arial" panose="020B0604020202020204" pitchFamily="34" charset="0"/>
              <a:buChar char="•"/>
            </a:pPr>
            <a:endParaRPr lang="en-US" sz="1800" b="1" dirty="0">
              <a:solidFill>
                <a:srgbClr val="E8E3C2"/>
              </a:solidFill>
              <a:latin typeface="Helvetica Neue"/>
              <a:ea typeface="Helvetica Neue"/>
              <a:cs typeface="Helvetica Neue"/>
              <a:sym typeface="Helvetica Neue"/>
            </a:endParaRPr>
          </a:p>
          <a:p>
            <a:pPr marL="214313" indent="-214313" algn="ctr" defTabSz="309563" hangingPunct="0">
              <a:buClrTx/>
              <a:buFont typeface="Arial" panose="020B0604020202020204" pitchFamily="34" charset="0"/>
              <a:buChar char="•"/>
            </a:pPr>
            <a:r>
              <a:rPr lang="en-US" sz="1800" b="1" dirty="0">
                <a:solidFill>
                  <a:srgbClr val="E8E3C2"/>
                </a:solidFill>
                <a:latin typeface="Helvetica Neue"/>
                <a:ea typeface="Helvetica Neue"/>
                <a:cs typeface="Helvetica Neue"/>
                <a:sym typeface="Helvetica Neue"/>
              </a:rPr>
              <a:t>EUV spectrograph.</a:t>
            </a:r>
          </a:p>
          <a:p>
            <a:pPr marL="214313" indent="-214313" algn="ctr" defTabSz="309563" hangingPunct="0">
              <a:buClrTx/>
              <a:buFont typeface="Arial" panose="020B0604020202020204" pitchFamily="34" charset="0"/>
              <a:buChar char="•"/>
            </a:pPr>
            <a:r>
              <a:rPr lang="en-US" sz="1800" b="1" dirty="0">
                <a:solidFill>
                  <a:srgbClr val="E8E3C2"/>
                </a:solidFill>
                <a:latin typeface="Helvetica Neue"/>
                <a:ea typeface="Helvetica Neue"/>
                <a:cs typeface="Helvetica Neue"/>
                <a:sym typeface="Helvetica Neue"/>
              </a:rPr>
              <a:t>EUV spectral irradiance.</a:t>
            </a:r>
          </a:p>
          <a:p>
            <a:pPr marL="214313" indent="-214313" algn="ctr" defTabSz="309563" hangingPunct="0">
              <a:buClrTx/>
              <a:buFont typeface="Arial" panose="020B0604020202020204" pitchFamily="34" charset="0"/>
              <a:buChar char="•"/>
            </a:pPr>
            <a:r>
              <a:rPr lang="en-US" sz="1800" b="1" dirty="0">
                <a:solidFill>
                  <a:srgbClr val="F8512F"/>
                </a:solidFill>
                <a:latin typeface="Helvetica Neue"/>
                <a:ea typeface="Helvetica Neue"/>
                <a:cs typeface="Helvetica Neue"/>
                <a:sym typeface="Helvetica Neue"/>
              </a:rPr>
              <a:t>MEGS-A suffered electrical fault in 2014 and is no longer operational.</a:t>
            </a:r>
          </a:p>
          <a:p>
            <a:pPr algn="ctr" defTabSz="309563" hangingPunct="0">
              <a:buClrTx/>
            </a:pPr>
            <a:endParaRPr lang="en-US" sz="1800" b="1" dirty="0">
              <a:solidFill>
                <a:srgbClr val="E8E3C2"/>
              </a:solidFill>
              <a:latin typeface="Helvetica Neue"/>
              <a:ea typeface="Helvetica Neue"/>
              <a:cs typeface="Helvetica Neue"/>
              <a:sym typeface="Helvetica Neue"/>
            </a:endParaRPr>
          </a:p>
        </p:txBody>
      </p:sp>
      <p:sp>
        <p:nvSpPr>
          <p:cNvPr id="10" name="Title 1"/>
          <p:cNvSpPr txBox="1">
            <a:spLocks/>
          </p:cNvSpPr>
          <p:nvPr/>
        </p:nvSpPr>
        <p:spPr>
          <a:xfrm>
            <a:off x="362607" y="457200"/>
            <a:ext cx="8438493"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342900">
              <a:buClrTx/>
            </a:pPr>
            <a:r>
              <a:rPr lang="en-US" sz="2700" dirty="0">
                <a:solidFill>
                  <a:srgbClr val="FFFFFF"/>
                </a:solidFill>
                <a:latin typeface="Roboto Slab" pitchFamily="2" charset="0"/>
                <a:ea typeface="Roboto Slab" pitchFamily="2" charset="0"/>
                <a:cs typeface="Helvetica Neue Medium"/>
                <a:sym typeface="Helvetica Neue"/>
              </a:rPr>
              <a:t>EUV Variability Experiment (EVE)</a:t>
            </a:r>
          </a:p>
        </p:txBody>
      </p:sp>
    </p:spTree>
    <p:extLst>
      <p:ext uri="{BB962C8B-B14F-4D97-AF65-F5344CB8AC3E}">
        <p14:creationId xmlns:p14="http://schemas.microsoft.com/office/powerpoint/2010/main" val="18874985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3349"/>
          <a:stretch/>
        </p:blipFill>
        <p:spPr>
          <a:xfrm>
            <a:off x="12469" y="1657350"/>
            <a:ext cx="4330931" cy="3460272"/>
          </a:xfrm>
          <a:prstGeom prst="rect">
            <a:avLst/>
          </a:prstGeom>
        </p:spPr>
      </p:pic>
      <p:sp>
        <p:nvSpPr>
          <p:cNvPr id="2" name="Rectangle 1"/>
          <p:cNvSpPr/>
          <p:nvPr/>
        </p:nvSpPr>
        <p:spPr>
          <a:xfrm>
            <a:off x="4216631" y="1371600"/>
            <a:ext cx="171450" cy="1543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563" hangingPunct="0">
              <a:buClrTx/>
            </a:pPr>
            <a:endParaRPr lang="en-US" sz="2250" b="1">
              <a:solidFill>
                <a:srgbClr val="FFFFFF"/>
              </a:solidFill>
              <a:latin typeface="Helvetica Neue Medium"/>
              <a:ea typeface="Helvetica Neue Medium"/>
              <a:cs typeface="Helvetica Neue Medium"/>
              <a:sym typeface="Helvetica Neue"/>
            </a:endParaRPr>
          </a:p>
        </p:txBody>
      </p:sp>
      <p:pic>
        <p:nvPicPr>
          <p:cNvPr id="4" name="Picture 3"/>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286250" y="1783139"/>
            <a:ext cx="4725090" cy="3371850"/>
          </a:xfrm>
          <a:prstGeom prst="rect">
            <a:avLst/>
          </a:prstGeom>
        </p:spPr>
      </p:pic>
      <p:sp>
        <p:nvSpPr>
          <p:cNvPr id="6" name="Rectangle 5"/>
          <p:cNvSpPr/>
          <p:nvPr/>
        </p:nvSpPr>
        <p:spPr>
          <a:xfrm>
            <a:off x="5200650" y="1840289"/>
            <a:ext cx="971550" cy="2914650"/>
          </a:xfrm>
          <a:prstGeom prst="rect">
            <a:avLst/>
          </a:prstGeom>
          <a:solidFill>
            <a:srgbClr val="F8512F">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563" hangingPunct="0">
              <a:buClrTx/>
            </a:pPr>
            <a:endParaRPr lang="en-US" sz="2250" b="1">
              <a:solidFill>
                <a:srgbClr val="FFFFFF"/>
              </a:solidFill>
              <a:latin typeface="Helvetica Neue Medium"/>
              <a:ea typeface="Helvetica Neue Medium"/>
              <a:cs typeface="Helvetica Neue Medium"/>
              <a:sym typeface="Helvetica Neue"/>
            </a:endParaRPr>
          </a:p>
        </p:txBody>
      </p:sp>
      <p:sp>
        <p:nvSpPr>
          <p:cNvPr id="7" name="Rectangle 6"/>
          <p:cNvSpPr/>
          <p:nvPr/>
        </p:nvSpPr>
        <p:spPr>
          <a:xfrm>
            <a:off x="628650" y="1840289"/>
            <a:ext cx="965315" cy="2914650"/>
          </a:xfrm>
          <a:prstGeom prst="rect">
            <a:avLst/>
          </a:prstGeom>
          <a:solidFill>
            <a:srgbClr val="F8512F">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9563" hangingPunct="0">
              <a:buClrTx/>
            </a:pPr>
            <a:endParaRPr lang="en-US" sz="2250" b="1">
              <a:solidFill>
                <a:srgbClr val="FFFFFF"/>
              </a:solidFill>
              <a:latin typeface="Helvetica Neue Medium"/>
              <a:ea typeface="Helvetica Neue Medium"/>
              <a:cs typeface="Helvetica Neue Medium"/>
              <a:sym typeface="Helvetica Neue"/>
            </a:endParaRPr>
          </a:p>
        </p:txBody>
      </p:sp>
      <p:sp>
        <p:nvSpPr>
          <p:cNvPr id="8" name="Title 1"/>
          <p:cNvSpPr txBox="1">
            <a:spLocks/>
          </p:cNvSpPr>
          <p:nvPr/>
        </p:nvSpPr>
        <p:spPr>
          <a:xfrm>
            <a:off x="362607" y="457200"/>
            <a:ext cx="8438493"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342900">
              <a:buClrTx/>
            </a:pPr>
            <a:r>
              <a:rPr lang="en-US" sz="2700" dirty="0">
                <a:solidFill>
                  <a:srgbClr val="FFFFFF"/>
                </a:solidFill>
                <a:latin typeface="Roboto Slab" pitchFamily="2" charset="0"/>
                <a:ea typeface="Roboto Slab" pitchFamily="2" charset="0"/>
                <a:cs typeface="Helvetica Neue Medium"/>
                <a:sym typeface="Helvetica Neue"/>
              </a:rPr>
              <a:t>This left an observational blackout in the most energetic part of the EUV spectrum</a:t>
            </a:r>
          </a:p>
        </p:txBody>
      </p:sp>
    </p:spTree>
    <p:extLst>
      <p:ext uri="{BB962C8B-B14F-4D97-AF65-F5344CB8AC3E}">
        <p14:creationId xmlns:p14="http://schemas.microsoft.com/office/powerpoint/2010/main" val="7955626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subTitle" idx="1"/>
          </p:nvPr>
        </p:nvSpPr>
        <p:spPr>
          <a:xfrm>
            <a:off x="134179" y="2505667"/>
            <a:ext cx="3950865" cy="2798340"/>
          </a:xfrm>
          <a:prstGeom prst="rect">
            <a:avLst/>
          </a:prstGeom>
          <a:noFill/>
          <a:ln>
            <a:noFill/>
          </a:ln>
        </p:spPr>
        <p:txBody>
          <a:bodyPr spcFirstLastPara="1" vert="horz" wrap="square" lIns="50623" tIns="25305" rIns="50623" bIns="25305" rtlCol="0" anchor="t" anchorCtr="0">
            <a:noAutofit/>
          </a:bodyPr>
          <a:lstStyle/>
          <a:p>
            <a:pPr indent="-189868" algn="l">
              <a:buSzPts val="1800"/>
              <a:buFont typeface="Arial"/>
              <a:buChar char="●"/>
            </a:pPr>
            <a:r>
              <a:rPr lang="en-US" sz="900" b="1" dirty="0">
                <a:latin typeface="+mj-lt"/>
              </a:rPr>
              <a:t>Need: </a:t>
            </a:r>
            <a:r>
              <a:rPr lang="en-US" sz="900" dirty="0">
                <a:latin typeface="+mj-lt"/>
              </a:rPr>
              <a:t>Measurement of solar spectral irradiance is needed for </a:t>
            </a:r>
            <a:r>
              <a:rPr lang="en-US" sz="900" dirty="0"/>
              <a:t>satellite </a:t>
            </a:r>
            <a:r>
              <a:rPr lang="en-US" sz="900" dirty="0">
                <a:latin typeface="+mj-lt"/>
              </a:rPr>
              <a:t>orbit boost planning. Currently, this can be difficult because the MEGS-A module on SDO stopped functioning in 2014. </a:t>
            </a:r>
          </a:p>
          <a:p>
            <a:pPr indent="-189868" algn="l">
              <a:buSzPts val="1800"/>
              <a:buFont typeface="Arial"/>
              <a:buChar char="●"/>
            </a:pPr>
            <a:endParaRPr lang="en-US" sz="900" dirty="0">
              <a:latin typeface="+mj-lt"/>
            </a:endParaRPr>
          </a:p>
          <a:p>
            <a:pPr indent="-189868" algn="l">
              <a:buSzPts val="1800"/>
              <a:buFont typeface="Arial"/>
              <a:buChar char="●"/>
            </a:pPr>
            <a:r>
              <a:rPr lang="en-US" sz="900" b="1" dirty="0">
                <a:latin typeface="+mj-lt"/>
              </a:rPr>
              <a:t>Goal: </a:t>
            </a:r>
            <a:r>
              <a:rPr lang="en-US" sz="900" dirty="0">
                <a:latin typeface="+mj-lt"/>
              </a:rPr>
              <a:t>The SDO AIA EUV imager co-observed with MEGS-A from 2011 to 2014 -- Can we use this data overlap to train a deep learning model to “virtually resurrect” the MEGS-A instrument and fill the observational gap left by the MEGS-A failure, thereby improving spectral irradiance prediction?</a:t>
            </a:r>
          </a:p>
          <a:p>
            <a:pPr indent="-189868" algn="l">
              <a:buSzPts val="1800"/>
              <a:buFont typeface="Arial"/>
              <a:buChar char="●"/>
            </a:pPr>
            <a:endParaRPr lang="en-US" sz="900" dirty="0">
              <a:latin typeface="+mj-lt"/>
            </a:endParaRPr>
          </a:p>
          <a:p>
            <a:pPr indent="-189868" algn="l">
              <a:buSzPts val="1800"/>
              <a:buChar char="●"/>
            </a:pPr>
            <a:r>
              <a:rPr lang="en-US" sz="900" b="1" dirty="0">
                <a:latin typeface="+mj-lt"/>
              </a:rPr>
              <a:t>Methodology: </a:t>
            </a:r>
            <a:r>
              <a:rPr lang="en-US" sz="900" dirty="0">
                <a:latin typeface="+mj-lt"/>
              </a:rPr>
              <a:t>Develop a machine learning model using 2011/2014 data, test the accuracy using 2012/2013 data. After training and testing over 1000 machine learning configurations, the best implementation was found to be a Residual neural net model augmented with a Multi-Layer Perceptron.</a:t>
            </a:r>
          </a:p>
          <a:p>
            <a:pPr marL="253157" indent="-189868" algn="l">
              <a:buSzPts val="1800"/>
              <a:buChar char="●"/>
            </a:pPr>
            <a:endParaRPr lang="en-US" sz="900" dirty="0">
              <a:latin typeface="+mj-lt"/>
            </a:endParaRPr>
          </a:p>
          <a:p>
            <a:pPr indent="-189868" algn="l">
              <a:buSzPts val="1800"/>
              <a:buChar char="●"/>
            </a:pPr>
            <a:r>
              <a:rPr lang="en-US" sz="900" b="1" dirty="0">
                <a:latin typeface="+mj-lt"/>
              </a:rPr>
              <a:t>Findings: </a:t>
            </a:r>
            <a:r>
              <a:rPr lang="en-US" sz="900" dirty="0">
                <a:latin typeface="+mj-lt"/>
              </a:rPr>
              <a:t>The neural net model significantly improved upon physics based models, </a:t>
            </a:r>
            <a:r>
              <a:rPr lang="en-US" sz="900" b="1" dirty="0">
                <a:solidFill>
                  <a:srgbClr val="FF0000"/>
                </a:solidFill>
                <a:latin typeface="+mj-lt"/>
              </a:rPr>
              <a:t>reducing mean error from 7.46% to 2.83%. </a:t>
            </a:r>
            <a:r>
              <a:rPr lang="en-US" sz="900" dirty="0">
                <a:latin typeface="+mj-lt"/>
              </a:rPr>
              <a:t>This improved accuracy may constitute a scientifically useful virtualization of MEGS-A.</a:t>
            </a:r>
            <a:endParaRPr lang="en-US" sz="900" b="1" dirty="0">
              <a:latin typeface="+mj-lt"/>
            </a:endParaRPr>
          </a:p>
        </p:txBody>
      </p:sp>
      <p:sp>
        <p:nvSpPr>
          <p:cNvPr id="100" name="Google Shape;100;p14"/>
          <p:cNvSpPr txBox="1">
            <a:spLocks noGrp="1"/>
          </p:cNvSpPr>
          <p:nvPr>
            <p:ph type="title" idx="4294967295"/>
          </p:nvPr>
        </p:nvSpPr>
        <p:spPr>
          <a:xfrm>
            <a:off x="2544904" y="406245"/>
            <a:ext cx="4246214" cy="734055"/>
          </a:xfrm>
          <a:prstGeom prst="rect">
            <a:avLst/>
          </a:prstGeom>
          <a:noFill/>
          <a:ln>
            <a:noFill/>
          </a:ln>
        </p:spPr>
        <p:txBody>
          <a:bodyPr spcFirstLastPara="1" vert="horz" wrap="square" lIns="50623" tIns="25305" rIns="50623" bIns="25305" rtlCol="0" anchor="ctr" anchorCtr="0">
            <a:noAutofit/>
          </a:bodyPr>
          <a:lstStyle/>
          <a:p>
            <a:pPr lvl="0" algn="ctr"/>
            <a:r>
              <a:rPr lang="en-US" sz="1969" b="1" dirty="0">
                <a:solidFill>
                  <a:srgbClr val="000000"/>
                </a:solidFill>
                <a:ea typeface="Helvetica Neue"/>
                <a:cs typeface="Helvetica Neue"/>
                <a:sym typeface="Helvetica Neue"/>
              </a:rPr>
              <a:t>FDL 2018 Case Study</a:t>
            </a:r>
            <a:br>
              <a:rPr lang="en-US" sz="1550" dirty="0">
                <a:solidFill>
                  <a:srgbClr val="000000"/>
                </a:solidFill>
                <a:ea typeface="Helvetica Neue"/>
                <a:cs typeface="Helvetica Neue"/>
                <a:sym typeface="Helvetica Neue"/>
              </a:rPr>
            </a:br>
            <a:r>
              <a:rPr lang="en-US" sz="1550" dirty="0">
                <a:solidFill>
                  <a:srgbClr val="000000"/>
                </a:solidFill>
                <a:ea typeface="Helvetica Neue"/>
                <a:cs typeface="Helvetica Neue"/>
                <a:sym typeface="Helvetica Neue"/>
              </a:rPr>
              <a:t>“</a:t>
            </a:r>
            <a:r>
              <a:rPr lang="en-US" sz="1550" i="1" dirty="0">
                <a:solidFill>
                  <a:srgbClr val="000000"/>
                </a:solidFill>
                <a:ea typeface="Helvetica Neue"/>
                <a:cs typeface="Helvetica Neue"/>
                <a:sym typeface="Helvetica Neue"/>
              </a:rPr>
              <a:t>RESURRECT</a:t>
            </a:r>
            <a:r>
              <a:rPr lang="en-US" sz="1550" dirty="0">
                <a:solidFill>
                  <a:srgbClr val="000000"/>
                </a:solidFill>
                <a:ea typeface="Helvetica Neue"/>
                <a:cs typeface="Helvetica Neue"/>
                <a:sym typeface="Helvetica Neue"/>
              </a:rPr>
              <a:t>” SDO MEGS-A TO IMPROVE </a:t>
            </a:r>
            <a:br>
              <a:rPr lang="en-US" sz="1550" dirty="0">
                <a:solidFill>
                  <a:srgbClr val="000000"/>
                </a:solidFill>
                <a:ea typeface="Helvetica Neue"/>
                <a:cs typeface="Helvetica Neue"/>
                <a:sym typeface="Helvetica Neue"/>
              </a:rPr>
            </a:br>
            <a:r>
              <a:rPr lang="en-US" sz="1550" dirty="0">
                <a:solidFill>
                  <a:srgbClr val="000000"/>
                </a:solidFill>
                <a:ea typeface="Helvetica Neue"/>
                <a:cs typeface="Helvetica Neue"/>
                <a:sym typeface="Helvetica Neue"/>
              </a:rPr>
              <a:t>SATELLITE ORBITAL BOOST PLANNING</a:t>
            </a:r>
            <a:endParaRPr lang="en-US" sz="1550" dirty="0">
              <a:solidFill>
                <a:schemeClr val="dk1"/>
              </a:solidFill>
              <a:ea typeface="Helvetica Neue"/>
              <a:cs typeface="Helvetica Neue"/>
              <a:sym typeface="Helvetica Neue"/>
            </a:endParaRPr>
          </a:p>
        </p:txBody>
      </p:sp>
      <p:pic>
        <p:nvPicPr>
          <p:cNvPr id="9" name="Google Shape;240;p22">
            <a:extLst>
              <a:ext uri="{FF2B5EF4-FFF2-40B4-BE49-F238E27FC236}">
                <a16:creationId xmlns:a16="http://schemas.microsoft.com/office/drawing/2014/main" id="{AF44AF17-102B-418D-B40E-B0A4FC50AEF4}"/>
              </a:ext>
            </a:extLst>
          </p:cNvPr>
          <p:cNvPicPr preferRelativeResize="0"/>
          <p:nvPr/>
        </p:nvPicPr>
        <p:blipFill rotWithShape="1">
          <a:blip r:embed="rId3">
            <a:alphaModFix/>
          </a:blip>
          <a:srcRect l="39516" r="14743" b="48643"/>
          <a:stretch/>
        </p:blipFill>
        <p:spPr>
          <a:xfrm>
            <a:off x="5446020" y="2552117"/>
            <a:ext cx="3367927" cy="1568656"/>
          </a:xfrm>
          <a:prstGeom prst="rect">
            <a:avLst/>
          </a:prstGeom>
          <a:noFill/>
          <a:ln>
            <a:noFill/>
          </a:ln>
        </p:spPr>
      </p:pic>
      <p:pic>
        <p:nvPicPr>
          <p:cNvPr id="2" name="Picture 1">
            <a:extLst>
              <a:ext uri="{FF2B5EF4-FFF2-40B4-BE49-F238E27FC236}">
                <a16:creationId xmlns:a16="http://schemas.microsoft.com/office/drawing/2014/main" id="{9E67E539-942E-4180-9DE1-CE82247E266D}"/>
              </a:ext>
            </a:extLst>
          </p:cNvPr>
          <p:cNvPicPr>
            <a:picLocks noChangeAspect="1"/>
          </p:cNvPicPr>
          <p:nvPr/>
        </p:nvPicPr>
        <p:blipFill>
          <a:blip r:embed="rId4"/>
          <a:stretch>
            <a:fillRect/>
          </a:stretch>
        </p:blipFill>
        <p:spPr>
          <a:xfrm>
            <a:off x="4734144" y="4164088"/>
            <a:ext cx="1279539" cy="1265162"/>
          </a:xfrm>
          <a:prstGeom prst="rect">
            <a:avLst/>
          </a:prstGeom>
        </p:spPr>
      </p:pic>
      <p:sp>
        <p:nvSpPr>
          <p:cNvPr id="4" name="TextBox 3">
            <a:extLst>
              <a:ext uri="{FF2B5EF4-FFF2-40B4-BE49-F238E27FC236}">
                <a16:creationId xmlns:a16="http://schemas.microsoft.com/office/drawing/2014/main" id="{749EFDF0-92FC-418A-B600-415E8911D84F}"/>
              </a:ext>
            </a:extLst>
          </p:cNvPr>
          <p:cNvSpPr txBox="1"/>
          <p:nvPr/>
        </p:nvSpPr>
        <p:spPr>
          <a:xfrm>
            <a:off x="6252286" y="4505579"/>
            <a:ext cx="1332410" cy="808683"/>
          </a:xfrm>
          <a:prstGeom prst="rect">
            <a:avLst/>
          </a:prstGeom>
          <a:noFill/>
        </p:spPr>
        <p:txBody>
          <a:bodyPr wrap="square" rtlCol="0">
            <a:spAutoFit/>
          </a:bodyPr>
          <a:lstStyle/>
          <a:p>
            <a:pPr algn="ctr" defTabSz="309563" hangingPunct="0">
              <a:buClrTx/>
            </a:pPr>
            <a:r>
              <a:rPr lang="en-US" sz="665" b="1" dirty="0">
                <a:solidFill>
                  <a:srgbClr val="FFFFFF"/>
                </a:solidFill>
                <a:latin typeface="Helvetica Neue"/>
                <a:ea typeface="Helvetica Neue"/>
                <a:cs typeface="Helvetica Neue"/>
                <a:sym typeface="Helvetica Neue"/>
              </a:rPr>
              <a:t>Plot of Predicted </a:t>
            </a:r>
            <a:r>
              <a:rPr lang="en-US" sz="665" b="1" dirty="0" err="1">
                <a:solidFill>
                  <a:srgbClr val="FFFFFF"/>
                </a:solidFill>
                <a:latin typeface="Helvetica Neue"/>
                <a:ea typeface="Helvetica Neue"/>
                <a:cs typeface="Helvetica Neue"/>
                <a:sym typeface="Helvetica Neue"/>
              </a:rPr>
              <a:t>v.s</a:t>
            </a:r>
            <a:r>
              <a:rPr lang="en-US" sz="665" b="1" dirty="0">
                <a:solidFill>
                  <a:srgbClr val="FFFFFF"/>
                </a:solidFill>
                <a:latin typeface="Helvetica Neue"/>
                <a:ea typeface="Helvetica Neue"/>
                <a:cs typeface="Helvetica Neue"/>
                <a:sym typeface="Helvetica Neue"/>
              </a:rPr>
              <a:t> Observed</a:t>
            </a:r>
          </a:p>
          <a:p>
            <a:pPr algn="ctr" defTabSz="309563" hangingPunct="0">
              <a:buClrTx/>
            </a:pPr>
            <a:endParaRPr lang="en-US" sz="665" b="1" dirty="0">
              <a:solidFill>
                <a:srgbClr val="FFFFFF"/>
              </a:solidFill>
              <a:latin typeface="Helvetica Neue"/>
              <a:ea typeface="Helvetica Neue"/>
              <a:cs typeface="Helvetica Neue"/>
              <a:sym typeface="Helvetica Neue"/>
            </a:endParaRPr>
          </a:p>
          <a:p>
            <a:pPr algn="ctr" defTabSz="309563" hangingPunct="0">
              <a:buClrTx/>
            </a:pPr>
            <a:r>
              <a:rPr lang="en-US" sz="665" b="1" dirty="0">
                <a:solidFill>
                  <a:srgbClr val="FFFFFF"/>
                </a:solidFill>
                <a:latin typeface="Helvetica Neue"/>
                <a:ea typeface="Helvetica Neue"/>
                <a:cs typeface="Helvetica Neue"/>
                <a:sym typeface="Helvetica Neue"/>
              </a:rPr>
              <a:t>Physics-based model</a:t>
            </a:r>
          </a:p>
          <a:p>
            <a:pPr algn="ctr" defTabSz="309563" hangingPunct="0">
              <a:buClrTx/>
            </a:pPr>
            <a:endParaRPr lang="en-US" sz="665" b="1" dirty="0">
              <a:solidFill>
                <a:srgbClr val="FFFFFF"/>
              </a:solidFill>
              <a:latin typeface="Helvetica Neue"/>
              <a:ea typeface="Helvetica Neue"/>
              <a:cs typeface="Helvetica Neue"/>
              <a:sym typeface="Helvetica Neue"/>
            </a:endParaRPr>
          </a:p>
          <a:p>
            <a:pPr algn="ctr" defTabSz="309563" hangingPunct="0">
              <a:buClrTx/>
            </a:pPr>
            <a:r>
              <a:rPr lang="en-US" sz="665" b="1" dirty="0">
                <a:solidFill>
                  <a:srgbClr val="FFFFFF"/>
                </a:solidFill>
                <a:latin typeface="Helvetica Neue"/>
                <a:ea typeface="Helvetica Neue"/>
                <a:cs typeface="Helvetica Neue"/>
                <a:sym typeface="Helvetica Neue"/>
              </a:rPr>
              <a:t>                  Improved AI model</a:t>
            </a:r>
          </a:p>
        </p:txBody>
      </p:sp>
      <p:cxnSp>
        <p:nvCxnSpPr>
          <p:cNvPr id="6" name="Straight Arrow Connector 5">
            <a:extLst>
              <a:ext uri="{FF2B5EF4-FFF2-40B4-BE49-F238E27FC236}">
                <a16:creationId xmlns:a16="http://schemas.microsoft.com/office/drawing/2014/main" id="{3B813423-8FAA-4F7A-AEB5-D327D378EF41}"/>
              </a:ext>
            </a:extLst>
          </p:cNvPr>
          <p:cNvCxnSpPr>
            <a:cxnSpLocks/>
          </p:cNvCxnSpPr>
          <p:nvPr/>
        </p:nvCxnSpPr>
        <p:spPr>
          <a:xfrm flipH="1">
            <a:off x="5878431" y="4827099"/>
            <a:ext cx="65233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E306C82-AC3C-447B-9069-A3BC05AE2CB6}"/>
              </a:ext>
            </a:extLst>
          </p:cNvPr>
          <p:cNvCxnSpPr>
            <a:cxnSpLocks/>
          </p:cNvCxnSpPr>
          <p:nvPr/>
        </p:nvCxnSpPr>
        <p:spPr>
          <a:xfrm>
            <a:off x="6396199" y="5085088"/>
            <a:ext cx="78983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Related image">
            <a:extLst>
              <a:ext uri="{FF2B5EF4-FFF2-40B4-BE49-F238E27FC236}">
                <a16:creationId xmlns:a16="http://schemas.microsoft.com/office/drawing/2014/main" id="{0AD775C9-8E83-41CD-918F-775356115D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4175" y="899614"/>
            <a:ext cx="1273036" cy="10184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C4316A1-C21A-44C1-8464-EA8C8AA8C76A}"/>
              </a:ext>
            </a:extLst>
          </p:cNvPr>
          <p:cNvPicPr>
            <a:picLocks noChangeAspect="1"/>
          </p:cNvPicPr>
          <p:nvPr/>
        </p:nvPicPr>
        <p:blipFill>
          <a:blip r:embed="rId6"/>
          <a:stretch>
            <a:fillRect/>
          </a:stretch>
        </p:blipFill>
        <p:spPr>
          <a:xfrm>
            <a:off x="4698616" y="791994"/>
            <a:ext cx="1804252" cy="1193582"/>
          </a:xfrm>
          <a:prstGeom prst="rect">
            <a:avLst/>
          </a:prstGeom>
        </p:spPr>
      </p:pic>
      <p:cxnSp>
        <p:nvCxnSpPr>
          <p:cNvPr id="10" name="Straight Connector 9">
            <a:extLst>
              <a:ext uri="{FF2B5EF4-FFF2-40B4-BE49-F238E27FC236}">
                <a16:creationId xmlns:a16="http://schemas.microsoft.com/office/drawing/2014/main" id="{914EBB00-5D1D-43A4-9ED6-ED1EEF16BA54}"/>
              </a:ext>
            </a:extLst>
          </p:cNvPr>
          <p:cNvCxnSpPr/>
          <p:nvPr/>
        </p:nvCxnSpPr>
        <p:spPr>
          <a:xfrm>
            <a:off x="5823183" y="1261240"/>
            <a:ext cx="190500" cy="2322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E6698B7-CF4F-4DFD-BDC3-9D39D886C4EB}"/>
              </a:ext>
            </a:extLst>
          </p:cNvPr>
          <p:cNvCxnSpPr>
            <a:cxnSpLocks/>
          </p:cNvCxnSpPr>
          <p:nvPr/>
        </p:nvCxnSpPr>
        <p:spPr>
          <a:xfrm flipV="1">
            <a:off x="5793405" y="1309012"/>
            <a:ext cx="202407" cy="1544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7D072AE-897D-4C27-874F-5C396A9CD834}"/>
              </a:ext>
            </a:extLst>
          </p:cNvPr>
          <p:cNvSpPr txBox="1"/>
          <p:nvPr/>
        </p:nvSpPr>
        <p:spPr>
          <a:xfrm>
            <a:off x="6335858" y="1925925"/>
            <a:ext cx="1435008" cy="323165"/>
          </a:xfrm>
          <a:prstGeom prst="rect">
            <a:avLst/>
          </a:prstGeom>
          <a:noFill/>
        </p:spPr>
        <p:txBody>
          <a:bodyPr wrap="none" rtlCol="0">
            <a:spAutoFit/>
          </a:bodyPr>
          <a:lstStyle/>
          <a:p>
            <a:pPr algn="ctr" defTabSz="309563" hangingPunct="0">
              <a:buClrTx/>
            </a:pPr>
            <a:r>
              <a:rPr lang="en-US" sz="1500" b="1" dirty="0">
                <a:solidFill>
                  <a:srgbClr val="FF0000"/>
                </a:solidFill>
                <a:latin typeface="Helvetica Neue"/>
                <a:ea typeface="Helvetica Neue"/>
                <a:cs typeface="Helvetica Neue"/>
                <a:sym typeface="Helvetica Neue"/>
              </a:rPr>
              <a:t>Failed in 2014</a:t>
            </a:r>
          </a:p>
        </p:txBody>
      </p:sp>
      <p:cxnSp>
        <p:nvCxnSpPr>
          <p:cNvPr id="17" name="Straight Connector 16">
            <a:extLst>
              <a:ext uri="{FF2B5EF4-FFF2-40B4-BE49-F238E27FC236}">
                <a16:creationId xmlns:a16="http://schemas.microsoft.com/office/drawing/2014/main" id="{F46D7FA9-509F-4F8E-A9B2-45B41482566A}"/>
              </a:ext>
            </a:extLst>
          </p:cNvPr>
          <p:cNvCxnSpPr>
            <a:cxnSpLocks/>
            <a:endCxn id="12" idx="1"/>
          </p:cNvCxnSpPr>
          <p:nvPr/>
        </p:nvCxnSpPr>
        <p:spPr>
          <a:xfrm>
            <a:off x="5894609" y="1365038"/>
            <a:ext cx="441249" cy="7224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4C519F4-5005-4728-9AD3-19859DE77DF1}"/>
              </a:ext>
            </a:extLst>
          </p:cNvPr>
          <p:cNvCxnSpPr>
            <a:cxnSpLocks/>
          </p:cNvCxnSpPr>
          <p:nvPr/>
        </p:nvCxnSpPr>
        <p:spPr>
          <a:xfrm flipH="1">
            <a:off x="3280202" y="1246549"/>
            <a:ext cx="1418414"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F5A798A-EB50-4235-B371-F14F1F90A214}"/>
              </a:ext>
            </a:extLst>
          </p:cNvPr>
          <p:cNvSpPr txBox="1"/>
          <p:nvPr/>
        </p:nvSpPr>
        <p:spPr>
          <a:xfrm>
            <a:off x="4244983" y="2233125"/>
            <a:ext cx="3924983" cy="222240"/>
          </a:xfrm>
          <a:prstGeom prst="rect">
            <a:avLst/>
          </a:prstGeom>
          <a:noFill/>
        </p:spPr>
        <p:txBody>
          <a:bodyPr wrap="square" rtlCol="0">
            <a:spAutoFit/>
          </a:bodyPr>
          <a:lstStyle/>
          <a:p>
            <a:pPr algn="ctr" defTabSz="309563" hangingPunct="0">
              <a:buClrTx/>
            </a:pPr>
            <a:r>
              <a:rPr lang="en-US" sz="844" b="1" dirty="0">
                <a:solidFill>
                  <a:srgbClr val="FFFFFF"/>
                </a:solidFill>
                <a:latin typeface="Helvetica Neue"/>
                <a:ea typeface="Helvetica Neue"/>
                <a:cs typeface="Helvetica Neue"/>
                <a:sym typeface="Helvetica Neue"/>
              </a:rPr>
              <a:t>AI model reduced mean error of spectral irradiance prediction to 2.83%</a:t>
            </a:r>
          </a:p>
        </p:txBody>
      </p:sp>
      <p:sp>
        <p:nvSpPr>
          <p:cNvPr id="20" name="TextBox 19">
            <a:extLst>
              <a:ext uri="{FF2B5EF4-FFF2-40B4-BE49-F238E27FC236}">
                <a16:creationId xmlns:a16="http://schemas.microsoft.com/office/drawing/2014/main" id="{94B197AA-A027-41A6-BAF6-3033503A6E57}"/>
              </a:ext>
            </a:extLst>
          </p:cNvPr>
          <p:cNvSpPr txBox="1"/>
          <p:nvPr/>
        </p:nvSpPr>
        <p:spPr>
          <a:xfrm>
            <a:off x="1392560" y="1458290"/>
            <a:ext cx="950976" cy="741870"/>
          </a:xfrm>
          <a:prstGeom prst="rect">
            <a:avLst/>
          </a:prstGeom>
          <a:noFill/>
        </p:spPr>
        <p:txBody>
          <a:bodyPr wrap="square" rtlCol="0">
            <a:spAutoFit/>
          </a:bodyPr>
          <a:lstStyle/>
          <a:p>
            <a:pPr algn="r" defTabSz="309563" hangingPunct="0">
              <a:buClrTx/>
            </a:pPr>
            <a:r>
              <a:rPr lang="en-US" sz="844" b="1" dirty="0">
                <a:solidFill>
                  <a:srgbClr val="FFFFFF"/>
                </a:solidFill>
                <a:latin typeface="Helvetica Neue"/>
                <a:ea typeface="Helvetica Neue"/>
                <a:cs typeface="Helvetica Neue"/>
                <a:sym typeface="Helvetica Neue"/>
              </a:rPr>
              <a:t>NASA </a:t>
            </a:r>
            <a:br>
              <a:rPr lang="en-US" sz="844" b="1" dirty="0">
                <a:solidFill>
                  <a:srgbClr val="FFFFFF"/>
                </a:solidFill>
                <a:latin typeface="Helvetica Neue"/>
                <a:ea typeface="Helvetica Neue"/>
                <a:cs typeface="Helvetica Neue"/>
                <a:sym typeface="Helvetica Neue"/>
              </a:rPr>
            </a:br>
            <a:r>
              <a:rPr lang="en-US" sz="844" b="1" dirty="0">
                <a:solidFill>
                  <a:srgbClr val="FFFFFF"/>
                </a:solidFill>
                <a:latin typeface="Helvetica Neue"/>
                <a:ea typeface="Helvetica Neue"/>
                <a:cs typeface="Helvetica Neue"/>
                <a:sym typeface="Helvetica Neue"/>
              </a:rPr>
              <a:t>Solar Dynamics Observatory (SDO)</a:t>
            </a:r>
          </a:p>
        </p:txBody>
      </p:sp>
      <p:pic>
        <p:nvPicPr>
          <p:cNvPr id="22" name="Picture 21">
            <a:extLst>
              <a:ext uri="{FF2B5EF4-FFF2-40B4-BE49-F238E27FC236}">
                <a16:creationId xmlns:a16="http://schemas.microsoft.com/office/drawing/2014/main" id="{180ADA28-0EBE-9C4E-A056-4C4F268FDEAB}"/>
              </a:ext>
            </a:extLst>
          </p:cNvPr>
          <p:cNvPicPr>
            <a:picLocks noChangeAspect="1"/>
          </p:cNvPicPr>
          <p:nvPr/>
        </p:nvPicPr>
        <p:blipFill>
          <a:blip r:embed="rId7"/>
          <a:stretch>
            <a:fillRect/>
          </a:stretch>
        </p:blipFill>
        <p:spPr>
          <a:xfrm>
            <a:off x="7873752" y="4220109"/>
            <a:ext cx="1233962" cy="1209141"/>
          </a:xfrm>
          <a:prstGeom prst="rect">
            <a:avLst/>
          </a:prstGeom>
        </p:spPr>
      </p:pic>
    </p:spTree>
    <p:extLst>
      <p:ext uri="{BB962C8B-B14F-4D97-AF65-F5344CB8AC3E}">
        <p14:creationId xmlns:p14="http://schemas.microsoft.com/office/powerpoint/2010/main" val="352762560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64"/>
          <p:cNvSpPr txBox="1"/>
          <p:nvPr/>
        </p:nvSpPr>
        <p:spPr>
          <a:xfrm>
            <a:off x="876301" y="157286"/>
            <a:ext cx="7048500" cy="405142"/>
          </a:xfrm>
          <a:prstGeom prst="rect">
            <a:avLst/>
          </a:prstGeom>
          <a:ln w="12700">
            <a:miter lim="400000"/>
          </a:ln>
          <a:extLst>
            <a:ext uri="{C572A759-6A51-4108-AA02-DFA0A04FC94B}">
              <ma14:wrappingTextBoxFlag xmlns="" xmlns:ma14="http://schemas.microsoft.com/office/mac/drawingml/2011/main" val="1"/>
            </a:ext>
          </a:extLst>
        </p:spPr>
        <p:txBody>
          <a:bodyPr wrap="square" lIns="48212" tIns="48212" rIns="48212" bIns="48212">
            <a:spAutoFit/>
          </a:bodyPr>
          <a:lstStyle>
            <a:lvl1pPr defTabSz="914400">
              <a:defRPr sz="2400" b="1">
                <a:latin typeface="Helvetica Neue"/>
                <a:ea typeface="Helvetica Neue"/>
                <a:cs typeface="Helvetica Neue"/>
                <a:sym typeface="Helvetica Neue"/>
              </a:defRPr>
            </a:lvl1pPr>
          </a:lstStyle>
          <a:p>
            <a:pPr algn="ctr" defTabSz="342900" hangingPunct="0">
              <a:buClrTx/>
            </a:pPr>
            <a:r>
              <a:rPr lang="en-US" sz="2000" dirty="0">
                <a:solidFill>
                  <a:srgbClr val="FFFFFF"/>
                </a:solidFill>
              </a:rPr>
              <a:t>NASA </a:t>
            </a:r>
            <a:r>
              <a:rPr sz="2000" dirty="0">
                <a:solidFill>
                  <a:srgbClr val="FFFFFF"/>
                </a:solidFill>
              </a:rPr>
              <a:t>FRONTIER DEVELOPMENT LAB - FORMULA</a:t>
            </a:r>
          </a:p>
        </p:txBody>
      </p:sp>
      <p:sp>
        <p:nvSpPr>
          <p:cNvPr id="359" name="Shape"/>
          <p:cNvSpPr/>
          <p:nvPr/>
        </p:nvSpPr>
        <p:spPr>
          <a:xfrm>
            <a:off x="4361254" y="2932316"/>
            <a:ext cx="314640" cy="396105"/>
          </a:xfrm>
          <a:custGeom>
            <a:avLst/>
            <a:gdLst/>
            <a:ahLst/>
            <a:cxnLst>
              <a:cxn ang="0">
                <a:pos x="wd2" y="hd2"/>
              </a:cxn>
              <a:cxn ang="5400000">
                <a:pos x="wd2" y="hd2"/>
              </a:cxn>
              <a:cxn ang="10800000">
                <a:pos x="wd2" y="hd2"/>
              </a:cxn>
              <a:cxn ang="16200000">
                <a:pos x="wd2" y="hd2"/>
              </a:cxn>
            </a:cxnLst>
            <a:rect l="0" t="0" r="r" b="b"/>
            <a:pathLst>
              <a:path w="20955" h="20887" extrusionOk="0">
                <a:moveTo>
                  <a:pt x="11007" y="93"/>
                </a:moveTo>
                <a:cubicBezTo>
                  <a:pt x="9975" y="-328"/>
                  <a:pt x="9150" y="748"/>
                  <a:pt x="8887" y="1947"/>
                </a:cubicBezTo>
                <a:cubicBezTo>
                  <a:pt x="8299" y="4632"/>
                  <a:pt x="5694" y="6730"/>
                  <a:pt x="4163" y="9197"/>
                </a:cubicBezTo>
                <a:cubicBezTo>
                  <a:pt x="2847" y="11317"/>
                  <a:pt x="2267" y="13707"/>
                  <a:pt x="1090" y="15785"/>
                </a:cubicBezTo>
                <a:cubicBezTo>
                  <a:pt x="249" y="17270"/>
                  <a:pt x="-645" y="18796"/>
                  <a:pt x="657" y="20022"/>
                </a:cubicBezTo>
                <a:cubicBezTo>
                  <a:pt x="1985" y="21272"/>
                  <a:pt x="3897" y="20860"/>
                  <a:pt x="5853" y="20654"/>
                </a:cubicBezTo>
                <a:cubicBezTo>
                  <a:pt x="7706" y="20459"/>
                  <a:pt x="9826" y="20705"/>
                  <a:pt x="11804" y="20744"/>
                </a:cubicBezTo>
                <a:cubicBezTo>
                  <a:pt x="14877" y="20805"/>
                  <a:pt x="17916" y="20655"/>
                  <a:pt x="20955" y="20287"/>
                </a:cubicBezTo>
                <a:cubicBezTo>
                  <a:pt x="20748" y="19235"/>
                  <a:pt x="20505" y="18188"/>
                  <a:pt x="20226" y="17147"/>
                </a:cubicBezTo>
                <a:cubicBezTo>
                  <a:pt x="19419" y="14127"/>
                  <a:pt x="18282" y="11157"/>
                  <a:pt x="16576" y="8400"/>
                </a:cubicBezTo>
                <a:cubicBezTo>
                  <a:pt x="15012" y="5872"/>
                  <a:pt x="12821" y="3518"/>
                  <a:pt x="11669" y="890"/>
                </a:cubicBezTo>
                <a:cubicBezTo>
                  <a:pt x="11532" y="577"/>
                  <a:pt x="11378" y="245"/>
                  <a:pt x="11007" y="93"/>
                </a:cubicBezTo>
                <a:close/>
              </a:path>
            </a:pathLst>
          </a:custGeom>
          <a:solidFill>
            <a:schemeClr val="accent1">
              <a:alpha val="58842"/>
            </a:schemeClr>
          </a:solidFill>
          <a:ln w="12700">
            <a:miter lim="400000"/>
          </a:ln>
        </p:spPr>
        <p:txBody>
          <a:bodyPr lIns="26789" tIns="26789" rIns="26789" bIns="26789" anchor="ctr"/>
          <a:lstStyle/>
          <a:p>
            <a:pPr algn="ctr" defTabSz="309563" hangingPunct="0">
              <a:buClrTx/>
              <a:defRPr sz="2400">
                <a:effectLst>
                  <a:outerShdw blurRad="25400" dist="23998" dir="2700000" rotWithShape="0">
                    <a:srgbClr val="000000">
                      <a:alpha val="31034"/>
                    </a:srgbClr>
                  </a:outerShdw>
                </a:effectLst>
              </a:defRPr>
            </a:pPr>
            <a:endParaRPr sz="1266" b="1">
              <a:solidFill>
                <a:srgbClr val="FFFFFF"/>
              </a:solidFill>
              <a:effectLst>
                <a:outerShdw blurRad="25400" dist="23998" dir="2700000" rotWithShape="0">
                  <a:srgbClr val="000000">
                    <a:alpha val="31034"/>
                  </a:srgbClr>
                </a:outerShdw>
              </a:effectLst>
              <a:latin typeface="Helvetica Neue"/>
              <a:ea typeface="Helvetica Neue"/>
              <a:cs typeface="Helvetica Neue"/>
              <a:sym typeface="Helvetica Neue"/>
            </a:endParaRPr>
          </a:p>
        </p:txBody>
      </p:sp>
      <p:sp>
        <p:nvSpPr>
          <p:cNvPr id="360" name="Circle"/>
          <p:cNvSpPr/>
          <p:nvPr/>
        </p:nvSpPr>
        <p:spPr>
          <a:xfrm>
            <a:off x="2679700" y="2487633"/>
            <a:ext cx="2014033" cy="2014033"/>
          </a:xfrm>
          <a:prstGeom prst="ellipse">
            <a:avLst/>
          </a:prstGeom>
          <a:ln w="25400">
            <a:solidFill>
              <a:srgbClr val="FFFFFF"/>
            </a:solidFill>
            <a:prstDash val="sysDot"/>
            <a:miter lim="400000"/>
          </a:ln>
          <a:effectLst>
            <a:outerShdw blurRad="76200" dir="18900000" rotWithShape="0">
              <a:srgbClr val="000000">
                <a:alpha val="80000"/>
              </a:srgbClr>
            </a:outerShdw>
          </a:effectLst>
        </p:spPr>
        <p:txBody>
          <a:bodyPr lIns="26789" tIns="26789" rIns="26789" bIns="26789" anchor="ctr"/>
          <a:lstStyle/>
          <a:p>
            <a:pPr algn="ctr" defTabSz="309563" hangingPunct="0">
              <a:buClrTx/>
              <a:defRPr sz="2400">
                <a:effectLst>
                  <a:outerShdw blurRad="25400" dist="23998" dir="2700000" rotWithShape="0">
                    <a:srgbClr val="000000">
                      <a:alpha val="31034"/>
                    </a:srgbClr>
                  </a:outerShdw>
                </a:effectLst>
              </a:defRPr>
            </a:pPr>
            <a:endParaRPr sz="1266" b="1">
              <a:solidFill>
                <a:srgbClr val="FFFFFF"/>
              </a:solidFill>
              <a:effectLst>
                <a:outerShdw blurRad="25400" dist="23998" dir="2700000" rotWithShape="0">
                  <a:srgbClr val="000000">
                    <a:alpha val="31034"/>
                  </a:srgbClr>
                </a:outerShdw>
              </a:effectLst>
              <a:latin typeface="Helvetica Neue"/>
              <a:ea typeface="Helvetica Neue"/>
              <a:cs typeface="Helvetica Neue"/>
              <a:sym typeface="Helvetica Neue"/>
            </a:endParaRPr>
          </a:p>
        </p:txBody>
      </p:sp>
      <p:sp>
        <p:nvSpPr>
          <p:cNvPr id="361" name="Circle"/>
          <p:cNvSpPr/>
          <p:nvPr/>
        </p:nvSpPr>
        <p:spPr>
          <a:xfrm>
            <a:off x="4351995" y="2451262"/>
            <a:ext cx="2086775" cy="2086775"/>
          </a:xfrm>
          <a:prstGeom prst="ellipse">
            <a:avLst/>
          </a:prstGeom>
          <a:ln w="25400">
            <a:solidFill>
              <a:srgbClr val="FFFFFF"/>
            </a:solidFill>
            <a:prstDash val="sysDot"/>
            <a:miter lim="400000"/>
          </a:ln>
          <a:effectLst>
            <a:outerShdw blurRad="76200" dir="18900000" rotWithShape="0">
              <a:srgbClr val="000000">
                <a:alpha val="80000"/>
              </a:srgbClr>
            </a:outerShdw>
          </a:effectLst>
        </p:spPr>
        <p:txBody>
          <a:bodyPr lIns="26789" tIns="26789" rIns="26789" bIns="26789" anchor="ctr"/>
          <a:lstStyle/>
          <a:p>
            <a:pPr algn="ctr" defTabSz="309563" hangingPunct="0">
              <a:buClrTx/>
              <a:defRPr sz="2400">
                <a:effectLst>
                  <a:outerShdw blurRad="25400" dist="23998" dir="2700000" rotWithShape="0">
                    <a:srgbClr val="000000">
                      <a:alpha val="31034"/>
                    </a:srgbClr>
                  </a:outerShdw>
                </a:effectLst>
              </a:defRPr>
            </a:pPr>
            <a:endParaRPr sz="1266" b="1">
              <a:solidFill>
                <a:srgbClr val="FFFFFF"/>
              </a:solidFill>
              <a:effectLst>
                <a:outerShdw blurRad="25400" dist="23998" dir="2700000" rotWithShape="0">
                  <a:srgbClr val="000000">
                    <a:alpha val="31034"/>
                  </a:srgbClr>
                </a:outerShdw>
              </a:effectLst>
              <a:latin typeface="Helvetica Neue"/>
              <a:ea typeface="Helvetica Neue"/>
              <a:cs typeface="Helvetica Neue"/>
              <a:sym typeface="Helvetica Neue"/>
            </a:endParaRPr>
          </a:p>
        </p:txBody>
      </p:sp>
      <p:sp>
        <p:nvSpPr>
          <p:cNvPr id="362" name="Circle"/>
          <p:cNvSpPr/>
          <p:nvPr/>
        </p:nvSpPr>
        <p:spPr>
          <a:xfrm>
            <a:off x="3477858" y="1241431"/>
            <a:ext cx="2086775" cy="2086774"/>
          </a:xfrm>
          <a:prstGeom prst="ellipse">
            <a:avLst/>
          </a:prstGeom>
          <a:ln w="25400">
            <a:solidFill>
              <a:srgbClr val="FFFFFF"/>
            </a:solidFill>
            <a:prstDash val="sysDot"/>
            <a:miter lim="400000"/>
          </a:ln>
          <a:effectLst>
            <a:outerShdw blurRad="76200" dir="18900000" rotWithShape="0">
              <a:srgbClr val="000000">
                <a:alpha val="80000"/>
              </a:srgbClr>
            </a:outerShdw>
          </a:effectLst>
        </p:spPr>
        <p:txBody>
          <a:bodyPr lIns="26789" tIns="26789" rIns="26789" bIns="26789" anchor="ctr"/>
          <a:lstStyle/>
          <a:p>
            <a:pPr algn="ctr" defTabSz="309563" hangingPunct="0">
              <a:buClrTx/>
              <a:defRPr sz="2400">
                <a:effectLst>
                  <a:outerShdw blurRad="25400" dist="23998" dir="2700000" rotWithShape="0">
                    <a:srgbClr val="000000">
                      <a:alpha val="31034"/>
                    </a:srgbClr>
                  </a:outerShdw>
                </a:effectLst>
              </a:defRPr>
            </a:pPr>
            <a:endParaRPr sz="1266" b="1">
              <a:solidFill>
                <a:srgbClr val="FFFFFF"/>
              </a:solidFill>
              <a:effectLst>
                <a:outerShdw blurRad="25400" dist="23998" dir="2700000" rotWithShape="0">
                  <a:srgbClr val="000000">
                    <a:alpha val="31034"/>
                  </a:srgbClr>
                </a:outerShdw>
              </a:effectLst>
              <a:latin typeface="Helvetica Neue"/>
              <a:ea typeface="Helvetica Neue"/>
              <a:cs typeface="Helvetica Neue"/>
              <a:sym typeface="Helvetica Neue"/>
            </a:endParaRPr>
          </a:p>
        </p:txBody>
      </p:sp>
      <p:sp>
        <p:nvSpPr>
          <p:cNvPr id="363" name="Late-stage Phd /…"/>
          <p:cNvSpPr txBox="1"/>
          <p:nvPr/>
        </p:nvSpPr>
        <p:spPr>
          <a:xfrm>
            <a:off x="3765363" y="1759446"/>
            <a:ext cx="1506423" cy="521793"/>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algn="ctr" defTabSz="241110" hangingPunct="0">
              <a:spcBef>
                <a:spcPts val="422"/>
              </a:spcBef>
              <a:buClrTx/>
              <a:defRPr sz="1500" b="1">
                <a:uFill>
                  <a:solidFill>
                    <a:srgbClr val="000000"/>
                  </a:solidFill>
                </a:uFill>
                <a:latin typeface="Helvetica"/>
                <a:ea typeface="Helvetica"/>
                <a:cs typeface="Helvetica"/>
                <a:sym typeface="Helvetica"/>
              </a:defRPr>
            </a:pPr>
            <a:r>
              <a:rPr sz="791" b="1">
                <a:solidFill>
                  <a:srgbClr val="FFFFFF"/>
                </a:solidFill>
                <a:uFill>
                  <a:solidFill>
                    <a:srgbClr val="000000"/>
                  </a:solidFill>
                </a:uFill>
                <a:latin typeface="Helvetica"/>
                <a:sym typeface="Helvetica"/>
              </a:rPr>
              <a:t>Late-stage Phd / </a:t>
            </a:r>
          </a:p>
          <a:p>
            <a:pPr algn="ctr" defTabSz="241110" hangingPunct="0">
              <a:spcBef>
                <a:spcPts val="422"/>
              </a:spcBef>
              <a:buClrTx/>
              <a:defRPr sz="1500" b="1">
                <a:uFill>
                  <a:solidFill>
                    <a:srgbClr val="000000"/>
                  </a:solidFill>
                </a:uFill>
                <a:latin typeface="Helvetica"/>
                <a:ea typeface="Helvetica"/>
                <a:cs typeface="Helvetica"/>
                <a:sym typeface="Helvetica"/>
              </a:defRPr>
            </a:pPr>
            <a:r>
              <a:rPr sz="791" b="1">
                <a:solidFill>
                  <a:srgbClr val="11DBE3"/>
                </a:solidFill>
                <a:uFill>
                  <a:solidFill>
                    <a:srgbClr val="000000"/>
                  </a:solidFill>
                </a:uFill>
                <a:latin typeface="Helvetica"/>
                <a:sym typeface="Helvetica"/>
              </a:rPr>
              <a:t>POST DOC</a:t>
            </a:r>
            <a:r>
              <a:rPr sz="791" b="1">
                <a:solidFill>
                  <a:srgbClr val="FFFFFF"/>
                </a:solidFill>
                <a:uFill>
                  <a:solidFill>
                    <a:srgbClr val="000000"/>
                  </a:solidFill>
                </a:uFill>
                <a:latin typeface="Helvetica"/>
                <a:sym typeface="Helvetica"/>
              </a:rPr>
              <a:t> in space sciences </a:t>
            </a:r>
          </a:p>
          <a:p>
            <a:pPr algn="ctr" defTabSz="241110" hangingPunct="0">
              <a:spcBef>
                <a:spcPts val="422"/>
              </a:spcBef>
              <a:buClrTx/>
              <a:defRPr sz="1500" b="1">
                <a:uFill>
                  <a:solidFill>
                    <a:srgbClr val="000000"/>
                  </a:solidFill>
                </a:uFill>
                <a:latin typeface="Helvetica"/>
                <a:ea typeface="Helvetica"/>
                <a:cs typeface="Helvetica"/>
                <a:sym typeface="Helvetica"/>
              </a:defRPr>
            </a:pPr>
            <a:r>
              <a:rPr sz="791" b="1">
                <a:solidFill>
                  <a:srgbClr val="FFFFFF"/>
                </a:solidFill>
                <a:uFill>
                  <a:solidFill>
                    <a:srgbClr val="000000"/>
                  </a:solidFill>
                </a:uFill>
                <a:latin typeface="Helvetica"/>
                <a:sym typeface="Helvetica"/>
              </a:rPr>
              <a:t>and data sciences </a:t>
            </a:r>
          </a:p>
        </p:txBody>
      </p:sp>
      <p:sp>
        <p:nvSpPr>
          <p:cNvPr id="364" name="Challenges which have a…"/>
          <p:cNvSpPr txBox="1"/>
          <p:nvPr/>
        </p:nvSpPr>
        <p:spPr>
          <a:xfrm>
            <a:off x="2900502" y="3272873"/>
            <a:ext cx="1288414" cy="1040782"/>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algn="ctr" defTabSz="241110" hangingPunct="0">
              <a:spcBef>
                <a:spcPts val="422"/>
              </a:spcBef>
              <a:buClrTx/>
              <a:defRPr sz="1500" b="1">
                <a:uFill>
                  <a:solidFill>
                    <a:srgbClr val="000000"/>
                  </a:solidFill>
                </a:uFill>
                <a:latin typeface="Helvetica"/>
                <a:ea typeface="Helvetica"/>
                <a:cs typeface="Helvetica"/>
                <a:sym typeface="Helvetica"/>
              </a:defRPr>
            </a:pPr>
            <a:r>
              <a:rPr sz="791" b="1" dirty="0">
                <a:solidFill>
                  <a:srgbClr val="FFFFFF"/>
                </a:solidFill>
                <a:uFill>
                  <a:solidFill>
                    <a:srgbClr val="000000"/>
                  </a:solidFill>
                </a:uFill>
                <a:latin typeface="Helvetica"/>
                <a:sym typeface="Helvetica"/>
              </a:rPr>
              <a:t>Challenges which have a </a:t>
            </a:r>
          </a:p>
          <a:p>
            <a:pPr algn="ctr" defTabSz="241110" hangingPunct="0">
              <a:spcBef>
                <a:spcPts val="422"/>
              </a:spcBef>
              <a:buClrTx/>
              <a:defRPr sz="1500" b="1">
                <a:uFill>
                  <a:solidFill>
                    <a:srgbClr val="000000"/>
                  </a:solidFill>
                </a:uFill>
                <a:latin typeface="Helvetica"/>
                <a:ea typeface="Helvetica"/>
                <a:cs typeface="Helvetica"/>
                <a:sym typeface="Helvetica"/>
              </a:defRPr>
            </a:pPr>
            <a:r>
              <a:rPr sz="791" b="1" dirty="0">
                <a:solidFill>
                  <a:srgbClr val="11DBE3"/>
                </a:solidFill>
                <a:uFill>
                  <a:solidFill>
                    <a:srgbClr val="000000"/>
                  </a:solidFill>
                </a:uFill>
                <a:latin typeface="Helvetica"/>
                <a:sym typeface="Helvetica"/>
              </a:rPr>
              <a:t>SPACE INDUSTRY </a:t>
            </a:r>
          </a:p>
          <a:p>
            <a:pPr algn="ctr" defTabSz="241110" hangingPunct="0">
              <a:spcBef>
                <a:spcPts val="422"/>
              </a:spcBef>
              <a:buClrTx/>
              <a:defRPr sz="1500" b="1">
                <a:uFill>
                  <a:solidFill>
                    <a:srgbClr val="000000"/>
                  </a:solidFill>
                </a:uFill>
                <a:latin typeface="Helvetica"/>
                <a:ea typeface="Helvetica"/>
                <a:cs typeface="Helvetica"/>
                <a:sym typeface="Helvetica"/>
              </a:defRPr>
            </a:pPr>
            <a:r>
              <a:rPr sz="791" b="1" dirty="0">
                <a:solidFill>
                  <a:srgbClr val="11DBE3"/>
                </a:solidFill>
                <a:uFill>
                  <a:solidFill>
                    <a:srgbClr val="000000"/>
                  </a:solidFill>
                </a:uFill>
                <a:latin typeface="Helvetica"/>
                <a:sym typeface="Helvetica"/>
              </a:rPr>
              <a:t>STAKEHOLER </a:t>
            </a:r>
          </a:p>
          <a:p>
            <a:pPr algn="ctr" defTabSz="241110" hangingPunct="0">
              <a:spcBef>
                <a:spcPts val="422"/>
              </a:spcBef>
              <a:buClrTx/>
              <a:defRPr sz="1500" b="1">
                <a:uFill>
                  <a:solidFill>
                    <a:srgbClr val="000000"/>
                  </a:solidFill>
                </a:uFill>
                <a:latin typeface="Helvetica"/>
                <a:ea typeface="Helvetica"/>
                <a:cs typeface="Helvetica"/>
                <a:sym typeface="Helvetica"/>
              </a:defRPr>
            </a:pPr>
            <a:r>
              <a:rPr sz="791" b="1" dirty="0">
                <a:solidFill>
                  <a:srgbClr val="FFFFFF"/>
                </a:solidFill>
                <a:uFill>
                  <a:solidFill>
                    <a:srgbClr val="000000"/>
                  </a:solidFill>
                </a:uFill>
                <a:latin typeface="Helvetica"/>
                <a:sym typeface="Helvetica"/>
              </a:rPr>
              <a:t>strong narrative</a:t>
            </a:r>
          </a:p>
          <a:p>
            <a:pPr algn="ctr" defTabSz="241110" hangingPunct="0">
              <a:spcBef>
                <a:spcPts val="422"/>
              </a:spcBef>
              <a:buClrTx/>
              <a:defRPr sz="1500" b="1">
                <a:uFill>
                  <a:solidFill>
                    <a:srgbClr val="000000"/>
                  </a:solidFill>
                </a:uFill>
                <a:latin typeface="Helvetica"/>
                <a:ea typeface="Helvetica"/>
                <a:cs typeface="Helvetica"/>
                <a:sym typeface="Helvetica"/>
              </a:defRPr>
            </a:pPr>
            <a:r>
              <a:rPr sz="791" b="1" dirty="0">
                <a:solidFill>
                  <a:srgbClr val="FFFFFF"/>
                </a:solidFill>
                <a:uFill>
                  <a:solidFill>
                    <a:srgbClr val="000000"/>
                  </a:solidFill>
                </a:uFill>
                <a:latin typeface="Helvetica"/>
                <a:sym typeface="Helvetica"/>
              </a:rPr>
              <a:t>and LOTS OF DATA</a:t>
            </a:r>
          </a:p>
          <a:p>
            <a:pPr algn="ctr" defTabSz="241110" hangingPunct="0">
              <a:spcBef>
                <a:spcPts val="422"/>
              </a:spcBef>
              <a:buClrTx/>
              <a:defRPr sz="1500" b="1">
                <a:uFill>
                  <a:solidFill>
                    <a:srgbClr val="000000"/>
                  </a:solidFill>
                </a:uFill>
                <a:latin typeface="Helvetica"/>
                <a:ea typeface="Helvetica"/>
                <a:cs typeface="Helvetica"/>
                <a:sym typeface="Helvetica"/>
              </a:defRPr>
            </a:pPr>
            <a:r>
              <a:rPr sz="791" b="1" dirty="0">
                <a:solidFill>
                  <a:srgbClr val="FFFFFF"/>
                </a:solidFill>
                <a:uFill>
                  <a:solidFill>
                    <a:srgbClr val="000000"/>
                  </a:solidFill>
                </a:uFill>
                <a:latin typeface="Helvetica"/>
                <a:sym typeface="Helvetica"/>
              </a:rPr>
              <a:t> </a:t>
            </a:r>
          </a:p>
        </p:txBody>
      </p:sp>
      <p:sp>
        <p:nvSpPr>
          <p:cNvPr id="365" name="Commercial sector…"/>
          <p:cNvSpPr txBox="1"/>
          <p:nvPr/>
        </p:nvSpPr>
        <p:spPr>
          <a:xfrm>
            <a:off x="4901078" y="3272873"/>
            <a:ext cx="1305271" cy="1040782"/>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spAutoFit/>
          </a:bodyPr>
          <a:lstStyle/>
          <a:p>
            <a:pPr algn="ctr" defTabSz="241110" hangingPunct="0">
              <a:spcBef>
                <a:spcPts val="422"/>
              </a:spcBef>
              <a:buClrTx/>
              <a:defRPr sz="1500" b="1">
                <a:uFill>
                  <a:solidFill>
                    <a:srgbClr val="000000"/>
                  </a:solidFill>
                </a:uFill>
                <a:latin typeface="Helvetica"/>
                <a:ea typeface="Helvetica"/>
                <a:cs typeface="Helvetica"/>
                <a:sym typeface="Helvetica"/>
              </a:defRPr>
            </a:pPr>
            <a:r>
              <a:rPr sz="791" b="1">
                <a:solidFill>
                  <a:srgbClr val="FFFFFF"/>
                </a:solidFill>
                <a:uFill>
                  <a:solidFill>
                    <a:srgbClr val="000000"/>
                  </a:solidFill>
                </a:uFill>
                <a:latin typeface="Helvetica"/>
                <a:sym typeface="Helvetica"/>
              </a:rPr>
              <a:t>Commercial sector </a:t>
            </a:r>
          </a:p>
          <a:p>
            <a:pPr algn="ctr" defTabSz="241110" hangingPunct="0">
              <a:spcBef>
                <a:spcPts val="422"/>
              </a:spcBef>
              <a:buClrTx/>
              <a:defRPr sz="1500" b="1">
                <a:uFill>
                  <a:solidFill>
                    <a:srgbClr val="000000"/>
                  </a:solidFill>
                </a:uFill>
                <a:latin typeface="Helvetica"/>
                <a:ea typeface="Helvetica"/>
                <a:cs typeface="Helvetica"/>
                <a:sym typeface="Helvetica"/>
              </a:defRPr>
            </a:pPr>
            <a:r>
              <a:rPr sz="791" b="1">
                <a:solidFill>
                  <a:srgbClr val="FFFFFF"/>
                </a:solidFill>
                <a:uFill>
                  <a:solidFill>
                    <a:srgbClr val="000000"/>
                  </a:solidFill>
                </a:uFill>
                <a:latin typeface="Helvetica"/>
                <a:sym typeface="Helvetica"/>
              </a:rPr>
              <a:t>and academic partners</a:t>
            </a:r>
          </a:p>
          <a:p>
            <a:pPr algn="ctr" defTabSz="241110" hangingPunct="0">
              <a:spcBef>
                <a:spcPts val="422"/>
              </a:spcBef>
              <a:buClrTx/>
              <a:defRPr sz="1500" b="1">
                <a:uFill>
                  <a:solidFill>
                    <a:srgbClr val="000000"/>
                  </a:solidFill>
                </a:uFill>
                <a:latin typeface="Helvetica"/>
                <a:ea typeface="Helvetica"/>
                <a:cs typeface="Helvetica"/>
                <a:sym typeface="Helvetica"/>
              </a:defRPr>
            </a:pPr>
            <a:r>
              <a:rPr sz="791" b="1">
                <a:solidFill>
                  <a:srgbClr val="FFFFFF"/>
                </a:solidFill>
                <a:uFill>
                  <a:solidFill>
                    <a:srgbClr val="000000"/>
                  </a:solidFill>
                </a:uFill>
                <a:latin typeface="Helvetica"/>
                <a:sym typeface="Helvetica"/>
              </a:rPr>
              <a:t>with </a:t>
            </a:r>
            <a:r>
              <a:rPr sz="791" b="1">
                <a:solidFill>
                  <a:srgbClr val="11DBE3"/>
                </a:solidFill>
                <a:uFill>
                  <a:solidFill>
                    <a:srgbClr val="000000"/>
                  </a:solidFill>
                </a:uFill>
                <a:latin typeface="Helvetica"/>
                <a:sym typeface="Helvetica"/>
              </a:rPr>
              <a:t>DEEP AI </a:t>
            </a:r>
            <a:r>
              <a:rPr sz="791" b="1">
                <a:solidFill>
                  <a:srgbClr val="FFFFFF"/>
                </a:solidFill>
                <a:uFill>
                  <a:solidFill>
                    <a:srgbClr val="000000"/>
                  </a:solidFill>
                </a:uFill>
                <a:latin typeface="Helvetica"/>
                <a:sym typeface="Helvetica"/>
              </a:rPr>
              <a:t>and data </a:t>
            </a:r>
          </a:p>
          <a:p>
            <a:pPr algn="ctr" defTabSz="241110" hangingPunct="0">
              <a:spcBef>
                <a:spcPts val="422"/>
              </a:spcBef>
              <a:buClrTx/>
              <a:defRPr sz="1500" b="1">
                <a:uFill>
                  <a:solidFill>
                    <a:srgbClr val="000000"/>
                  </a:solidFill>
                </a:uFill>
                <a:latin typeface="Helvetica"/>
                <a:ea typeface="Helvetica"/>
                <a:cs typeface="Helvetica"/>
                <a:sym typeface="Helvetica"/>
              </a:defRPr>
            </a:pPr>
            <a:r>
              <a:rPr sz="791" b="1">
                <a:solidFill>
                  <a:srgbClr val="FFFFFF"/>
                </a:solidFill>
                <a:uFill>
                  <a:solidFill>
                    <a:srgbClr val="000000"/>
                  </a:solidFill>
                </a:uFill>
                <a:latin typeface="Helvetica"/>
                <a:sym typeface="Helvetica"/>
              </a:rPr>
              <a:t>capabilities or subject </a:t>
            </a:r>
          </a:p>
          <a:p>
            <a:pPr algn="ctr" defTabSz="241110" hangingPunct="0">
              <a:spcBef>
                <a:spcPts val="422"/>
              </a:spcBef>
              <a:buClrTx/>
              <a:defRPr sz="1500" b="1">
                <a:uFill>
                  <a:solidFill>
                    <a:srgbClr val="000000"/>
                  </a:solidFill>
                </a:uFill>
                <a:latin typeface="Helvetica"/>
                <a:ea typeface="Helvetica"/>
                <a:cs typeface="Helvetica"/>
                <a:sym typeface="Helvetica"/>
              </a:defRPr>
            </a:pPr>
            <a:r>
              <a:rPr sz="791" b="1">
                <a:solidFill>
                  <a:srgbClr val="FFFFFF"/>
                </a:solidFill>
                <a:uFill>
                  <a:solidFill>
                    <a:srgbClr val="000000"/>
                  </a:solidFill>
                </a:uFill>
                <a:latin typeface="Helvetica"/>
                <a:sym typeface="Helvetica"/>
              </a:rPr>
              <a:t>area interest. </a:t>
            </a:r>
          </a:p>
          <a:p>
            <a:pPr algn="ctr" defTabSz="241110" hangingPunct="0">
              <a:spcBef>
                <a:spcPts val="422"/>
              </a:spcBef>
              <a:buClrTx/>
              <a:defRPr sz="1500" b="1">
                <a:uFill>
                  <a:solidFill>
                    <a:srgbClr val="000000"/>
                  </a:solidFill>
                </a:uFill>
                <a:latin typeface="Helvetica"/>
                <a:ea typeface="Helvetica"/>
                <a:cs typeface="Helvetica"/>
                <a:sym typeface="Helvetica"/>
              </a:defRPr>
            </a:pPr>
            <a:r>
              <a:rPr sz="791" b="1">
                <a:solidFill>
                  <a:srgbClr val="FFFFFF"/>
                </a:solidFill>
                <a:uFill>
                  <a:solidFill>
                    <a:srgbClr val="000000"/>
                  </a:solidFill>
                </a:uFill>
                <a:latin typeface="Helvetica"/>
                <a:sym typeface="Helvetica"/>
              </a:rPr>
              <a:t> </a:t>
            </a:r>
          </a:p>
        </p:txBody>
      </p:sp>
      <p:sp>
        <p:nvSpPr>
          <p:cNvPr id="366" name="A culture…"/>
          <p:cNvSpPr txBox="1"/>
          <p:nvPr/>
        </p:nvSpPr>
        <p:spPr>
          <a:xfrm>
            <a:off x="6720662" y="4505239"/>
            <a:ext cx="746598" cy="555521"/>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algn="ctr" defTabSz="241110" hangingPunct="0">
              <a:lnSpc>
                <a:spcPct val="70000"/>
              </a:lnSpc>
              <a:spcBef>
                <a:spcPts val="422"/>
              </a:spcBef>
              <a:buClrTx/>
              <a:defRPr sz="1500" b="1">
                <a:uFill>
                  <a:solidFill>
                    <a:srgbClr val="000000"/>
                  </a:solidFill>
                </a:uFill>
                <a:latin typeface="Helvetica"/>
                <a:ea typeface="Helvetica"/>
                <a:cs typeface="Helvetica"/>
                <a:sym typeface="Helvetica"/>
              </a:defRPr>
            </a:pPr>
            <a:r>
              <a:rPr sz="791" b="1">
                <a:solidFill>
                  <a:srgbClr val="FFFFFF"/>
                </a:solidFill>
                <a:uFill>
                  <a:solidFill>
                    <a:srgbClr val="000000"/>
                  </a:solidFill>
                </a:uFill>
                <a:latin typeface="Helvetica"/>
                <a:sym typeface="Helvetica"/>
              </a:rPr>
              <a:t>A culture</a:t>
            </a:r>
          </a:p>
          <a:p>
            <a:pPr algn="ctr" defTabSz="241110" hangingPunct="0">
              <a:lnSpc>
                <a:spcPct val="70000"/>
              </a:lnSpc>
              <a:spcBef>
                <a:spcPts val="422"/>
              </a:spcBef>
              <a:buClrTx/>
              <a:defRPr sz="1500" b="1">
                <a:uFill>
                  <a:solidFill>
                    <a:srgbClr val="000000"/>
                  </a:solidFill>
                </a:uFill>
                <a:latin typeface="Helvetica"/>
                <a:ea typeface="Helvetica"/>
                <a:cs typeface="Helvetica"/>
                <a:sym typeface="Helvetica"/>
              </a:defRPr>
            </a:pPr>
            <a:r>
              <a:rPr sz="791" b="1">
                <a:solidFill>
                  <a:srgbClr val="FFFFFF"/>
                </a:solidFill>
                <a:uFill>
                  <a:solidFill>
                    <a:srgbClr val="000000"/>
                  </a:solidFill>
                </a:uFill>
                <a:latin typeface="Helvetica"/>
                <a:sym typeface="Helvetica"/>
              </a:rPr>
              <a:t>of ‘anything is</a:t>
            </a:r>
          </a:p>
          <a:p>
            <a:pPr algn="ctr" defTabSz="241110" hangingPunct="0">
              <a:lnSpc>
                <a:spcPct val="70000"/>
              </a:lnSpc>
              <a:spcBef>
                <a:spcPts val="422"/>
              </a:spcBef>
              <a:buClrTx/>
              <a:defRPr sz="1500" b="1">
                <a:uFill>
                  <a:solidFill>
                    <a:srgbClr val="000000"/>
                  </a:solidFill>
                </a:uFill>
                <a:latin typeface="Helvetica"/>
                <a:ea typeface="Helvetica"/>
                <a:cs typeface="Helvetica"/>
                <a:sym typeface="Helvetica"/>
              </a:defRPr>
            </a:pPr>
            <a:r>
              <a:rPr sz="791" b="1">
                <a:solidFill>
                  <a:srgbClr val="FFFFFF"/>
                </a:solidFill>
                <a:uFill>
                  <a:solidFill>
                    <a:srgbClr val="000000"/>
                  </a:solidFill>
                </a:uFill>
                <a:latin typeface="Helvetica"/>
                <a:sym typeface="Helvetica"/>
              </a:rPr>
              <a:t>possible ‘</a:t>
            </a:r>
          </a:p>
          <a:p>
            <a:pPr algn="ctr" defTabSz="241110" hangingPunct="0">
              <a:lnSpc>
                <a:spcPct val="70000"/>
              </a:lnSpc>
              <a:spcBef>
                <a:spcPts val="422"/>
              </a:spcBef>
              <a:buClrTx/>
              <a:defRPr sz="1500" b="1">
                <a:uFill>
                  <a:solidFill>
                    <a:srgbClr val="000000"/>
                  </a:solidFill>
                </a:uFill>
                <a:latin typeface="Helvetica"/>
                <a:ea typeface="Helvetica"/>
                <a:cs typeface="Helvetica"/>
                <a:sym typeface="Helvetica"/>
              </a:defRPr>
            </a:pPr>
            <a:r>
              <a:rPr sz="791" b="1">
                <a:solidFill>
                  <a:srgbClr val="FFFFFF"/>
                </a:solidFill>
                <a:uFill>
                  <a:solidFill>
                    <a:srgbClr val="000000"/>
                  </a:solidFill>
                </a:uFill>
                <a:latin typeface="Helvetica"/>
                <a:sym typeface="Helvetica"/>
              </a:rPr>
              <a:t> </a:t>
            </a:r>
          </a:p>
        </p:txBody>
      </p:sp>
      <p:pic>
        <p:nvPicPr>
          <p:cNvPr id="367" name="Nasa Bits Preso.417.png" descr="Nasa Bits Preso.417.png"/>
          <p:cNvPicPr>
            <a:picLocks noChangeAspect="1"/>
          </p:cNvPicPr>
          <p:nvPr/>
        </p:nvPicPr>
        <p:blipFill>
          <a:blip r:embed="rId3">
            <a:extLst/>
          </a:blip>
          <a:srcRect/>
          <a:stretch>
            <a:fillRect/>
          </a:stretch>
        </p:blipFill>
        <p:spPr>
          <a:xfrm>
            <a:off x="5948859" y="4015324"/>
            <a:ext cx="2294342" cy="1481763"/>
          </a:xfrm>
          <a:prstGeom prst="rect">
            <a:avLst/>
          </a:prstGeom>
          <a:ln w="12700">
            <a:miter lim="400000"/>
          </a:ln>
        </p:spPr>
      </p:pic>
      <p:pic>
        <p:nvPicPr>
          <p:cNvPr id="368" name="nasa_w.644fa212.png" descr="nasa_w.644fa212.png"/>
          <p:cNvPicPr>
            <a:picLocks noChangeAspect="1"/>
          </p:cNvPicPr>
          <p:nvPr/>
        </p:nvPicPr>
        <p:blipFill>
          <a:blip r:embed="rId4">
            <a:extLst/>
          </a:blip>
          <a:stretch>
            <a:fillRect/>
          </a:stretch>
        </p:blipFill>
        <p:spPr>
          <a:xfrm>
            <a:off x="4433609" y="3122720"/>
            <a:ext cx="169929" cy="113487"/>
          </a:xfrm>
          <a:prstGeom prst="rect">
            <a:avLst/>
          </a:prstGeom>
          <a:ln w="12700">
            <a:miter lim="400000"/>
          </a:ln>
        </p:spPr>
      </p:pic>
      <p:sp>
        <p:nvSpPr>
          <p:cNvPr id="369" name="Shape 64"/>
          <p:cNvSpPr txBox="1"/>
          <p:nvPr/>
        </p:nvSpPr>
        <p:spPr>
          <a:xfrm>
            <a:off x="2537550" y="1819841"/>
            <a:ext cx="948278" cy="389497"/>
          </a:xfrm>
          <a:prstGeom prst="rect">
            <a:avLst/>
          </a:prstGeom>
          <a:ln w="12700">
            <a:miter lim="400000"/>
          </a:ln>
          <a:extLst>
            <a:ext uri="{C572A759-6A51-4108-AA02-DFA0A04FC94B}">
              <ma14:wrappingTextBoxFlag xmlns="" xmlns:ma14="http://schemas.microsoft.com/office/mac/drawingml/2011/main" val="1"/>
            </a:ext>
          </a:extLst>
        </p:spPr>
        <p:txBody>
          <a:bodyPr lIns="48212" tIns="48212" rIns="48212" bIns="48212">
            <a:spAutoFit/>
          </a:bodyPr>
          <a:lstStyle>
            <a:lvl1pPr defTabSz="914400">
              <a:defRPr sz="1800" b="1">
                <a:latin typeface="Helvetica Neue"/>
                <a:ea typeface="Helvetica Neue"/>
                <a:cs typeface="Helvetica Neue"/>
                <a:sym typeface="Helvetica Neue"/>
              </a:defRPr>
            </a:lvl1pPr>
          </a:lstStyle>
          <a:p>
            <a:pPr algn="ctr" defTabSz="342900" hangingPunct="0">
              <a:buClrTx/>
            </a:pPr>
            <a:r>
              <a:rPr sz="949">
                <a:solidFill>
                  <a:srgbClr val="FFFFFF"/>
                </a:solidFill>
              </a:rPr>
              <a:t>RESEARCH TALENT</a:t>
            </a:r>
          </a:p>
        </p:txBody>
      </p:sp>
      <p:sp>
        <p:nvSpPr>
          <p:cNvPr id="370" name="Shape 64"/>
          <p:cNvSpPr txBox="1"/>
          <p:nvPr/>
        </p:nvSpPr>
        <p:spPr>
          <a:xfrm>
            <a:off x="1621712" y="3395327"/>
            <a:ext cx="948278" cy="389497"/>
          </a:xfrm>
          <a:prstGeom prst="rect">
            <a:avLst/>
          </a:prstGeom>
          <a:ln w="12700">
            <a:miter lim="400000"/>
          </a:ln>
          <a:extLst>
            <a:ext uri="{C572A759-6A51-4108-AA02-DFA0A04FC94B}">
              <ma14:wrappingTextBoxFlag xmlns="" xmlns:ma14="http://schemas.microsoft.com/office/mac/drawingml/2011/main" val="1"/>
            </a:ext>
          </a:extLst>
        </p:spPr>
        <p:txBody>
          <a:bodyPr lIns="48212" tIns="48212" rIns="48212" bIns="48212">
            <a:spAutoFit/>
          </a:bodyPr>
          <a:lstStyle/>
          <a:p>
            <a:pPr algn="ctr" defTabSz="482220" hangingPunct="0">
              <a:buClrTx/>
              <a:defRPr sz="1800" b="1">
                <a:latin typeface="Helvetica Neue"/>
                <a:ea typeface="Helvetica Neue"/>
                <a:cs typeface="Helvetica Neue"/>
                <a:sym typeface="Helvetica Neue"/>
              </a:defRPr>
            </a:pPr>
            <a:r>
              <a:rPr sz="949" b="1">
                <a:solidFill>
                  <a:srgbClr val="FFFFFF"/>
                </a:solidFill>
                <a:latin typeface="Helvetica Neue"/>
                <a:ea typeface="Helvetica Neue"/>
                <a:cs typeface="Helvetica Neue"/>
                <a:sym typeface="Helvetica Neue"/>
              </a:rPr>
              <a:t>CHALLENGE </a:t>
            </a:r>
          </a:p>
          <a:p>
            <a:pPr algn="ctr" defTabSz="482220" hangingPunct="0">
              <a:buClrTx/>
              <a:defRPr sz="1800" b="1">
                <a:latin typeface="Helvetica Neue"/>
                <a:ea typeface="Helvetica Neue"/>
                <a:cs typeface="Helvetica Neue"/>
                <a:sym typeface="Helvetica Neue"/>
              </a:defRPr>
            </a:pPr>
            <a:r>
              <a:rPr sz="949" b="1">
                <a:solidFill>
                  <a:srgbClr val="FFFFFF"/>
                </a:solidFill>
                <a:latin typeface="Helvetica Neue"/>
                <a:ea typeface="Helvetica Neue"/>
                <a:cs typeface="Helvetica Neue"/>
                <a:sym typeface="Helvetica Neue"/>
              </a:rPr>
              <a:t>+ DATA</a:t>
            </a:r>
          </a:p>
        </p:txBody>
      </p:sp>
      <p:sp>
        <p:nvSpPr>
          <p:cNvPr id="371" name="Shape 64"/>
          <p:cNvSpPr txBox="1"/>
          <p:nvPr/>
        </p:nvSpPr>
        <p:spPr>
          <a:xfrm>
            <a:off x="6431533" y="3395327"/>
            <a:ext cx="948278" cy="389497"/>
          </a:xfrm>
          <a:prstGeom prst="rect">
            <a:avLst/>
          </a:prstGeom>
          <a:ln w="12700">
            <a:miter lim="400000"/>
          </a:ln>
          <a:extLst>
            <a:ext uri="{C572A759-6A51-4108-AA02-DFA0A04FC94B}">
              <ma14:wrappingTextBoxFlag xmlns="" xmlns:ma14="http://schemas.microsoft.com/office/mac/drawingml/2011/main" val="1"/>
            </a:ext>
          </a:extLst>
        </p:spPr>
        <p:txBody>
          <a:bodyPr lIns="48212" tIns="48212" rIns="48212" bIns="48212">
            <a:spAutoFit/>
          </a:bodyPr>
          <a:lstStyle/>
          <a:p>
            <a:pPr algn="ctr" defTabSz="482220" hangingPunct="0">
              <a:buClrTx/>
              <a:defRPr sz="1800" b="1">
                <a:latin typeface="Helvetica Neue"/>
                <a:ea typeface="Helvetica Neue"/>
                <a:cs typeface="Helvetica Neue"/>
                <a:sym typeface="Helvetica Neue"/>
              </a:defRPr>
            </a:pPr>
            <a:r>
              <a:rPr sz="949" b="1">
                <a:solidFill>
                  <a:srgbClr val="FFFFFF"/>
                </a:solidFill>
                <a:latin typeface="Helvetica Neue"/>
                <a:ea typeface="Helvetica Neue"/>
                <a:cs typeface="Helvetica Neue"/>
                <a:sym typeface="Helvetica Neue"/>
              </a:rPr>
              <a:t>CAPITAL </a:t>
            </a:r>
          </a:p>
          <a:p>
            <a:pPr algn="ctr" defTabSz="482220" hangingPunct="0">
              <a:buClrTx/>
              <a:defRPr sz="1800" b="1">
                <a:latin typeface="Helvetica Neue"/>
                <a:ea typeface="Helvetica Neue"/>
                <a:cs typeface="Helvetica Neue"/>
                <a:sym typeface="Helvetica Neue"/>
              </a:defRPr>
            </a:pPr>
            <a:r>
              <a:rPr sz="949" b="1">
                <a:solidFill>
                  <a:srgbClr val="FFFFFF"/>
                </a:solidFill>
                <a:latin typeface="Helvetica Neue"/>
                <a:ea typeface="Helvetica Neue"/>
                <a:cs typeface="Helvetica Neue"/>
                <a:sym typeface="Helvetica Neue"/>
              </a:rPr>
              <a:t>+ CAPACITY</a:t>
            </a:r>
          </a:p>
        </p:txBody>
      </p:sp>
    </p:spTree>
    <p:extLst>
      <p:ext uri="{BB962C8B-B14F-4D97-AF65-F5344CB8AC3E}">
        <p14:creationId xmlns:p14="http://schemas.microsoft.com/office/powerpoint/2010/main" val="199763929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p:nvPr/>
        </p:nvSpPr>
        <p:spPr>
          <a:xfrm>
            <a:off x="328452" y="186697"/>
            <a:ext cx="4570500" cy="46325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0" i="0" u="none" strike="noStrike" cap="none">
                <a:solidFill>
                  <a:srgbClr val="46B2D7"/>
                </a:solidFill>
                <a:latin typeface="Lato Black"/>
                <a:ea typeface="Lato Black"/>
                <a:cs typeface="Lato Black"/>
                <a:sym typeface="Lato Black"/>
              </a:rPr>
              <a:t>- 2019 Heliophysics Summer School -</a:t>
            </a:r>
            <a:endParaRPr sz="2000" b="0" i="0" u="none" strike="noStrike" cap="none">
              <a:solidFill>
                <a:srgbClr val="46B2D7"/>
              </a:solidFill>
              <a:latin typeface="Lato Black"/>
              <a:ea typeface="Lato Black"/>
              <a:cs typeface="Lato Black"/>
              <a:sym typeface="Lato Black"/>
            </a:endParaRPr>
          </a:p>
        </p:txBody>
      </p:sp>
      <p:sp>
        <p:nvSpPr>
          <p:cNvPr id="106" name="Google Shape;106;p16"/>
          <p:cNvSpPr/>
          <p:nvPr/>
        </p:nvSpPr>
        <p:spPr>
          <a:xfrm>
            <a:off x="0" y="1043825"/>
            <a:ext cx="4540500" cy="2200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6"/>
          <p:cNvSpPr/>
          <p:nvPr/>
        </p:nvSpPr>
        <p:spPr>
          <a:xfrm>
            <a:off x="0" y="719325"/>
            <a:ext cx="5370300" cy="4839300"/>
          </a:xfrm>
          <a:prstGeom prst="rect">
            <a:avLst/>
          </a:prstGeom>
          <a:solidFill>
            <a:srgbClr val="555252">
              <a:alpha val="9803"/>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6"/>
          <p:cNvSpPr/>
          <p:nvPr/>
        </p:nvSpPr>
        <p:spPr>
          <a:xfrm>
            <a:off x="-29900" y="5558750"/>
            <a:ext cx="9180300" cy="156300"/>
          </a:xfrm>
          <a:prstGeom prst="rect">
            <a:avLst/>
          </a:prstGeom>
          <a:gradFill>
            <a:gsLst>
              <a:gs pos="0">
                <a:srgbClr val="6ACDED"/>
              </a:gs>
              <a:gs pos="100000">
                <a:srgbClr val="16407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16"/>
          <p:cNvSpPr txBox="1"/>
          <p:nvPr/>
        </p:nvSpPr>
        <p:spPr>
          <a:xfrm>
            <a:off x="142925" y="847925"/>
            <a:ext cx="4942800" cy="4710600"/>
          </a:xfrm>
          <a:prstGeom prst="rect">
            <a:avLst/>
          </a:prstGeom>
          <a:noFill/>
          <a:ln>
            <a:noFill/>
          </a:ln>
        </p:spPr>
        <p:txBody>
          <a:bodyPr spcFirstLastPara="1" wrap="square" lIns="91425" tIns="91425" rIns="91425" bIns="91425" anchor="t" anchorCtr="0">
            <a:noAutofit/>
          </a:bodyPr>
          <a:lstStyle/>
          <a:p>
            <a:pPr marL="139700" marR="0" lvl="0" indent="0" algn="l" rtl="0">
              <a:lnSpc>
                <a:spcPct val="100000"/>
              </a:lnSpc>
              <a:spcBef>
                <a:spcPts val="0"/>
              </a:spcBef>
              <a:spcAft>
                <a:spcPts val="0"/>
              </a:spcAft>
              <a:buNone/>
            </a:pPr>
            <a:r>
              <a:rPr lang="en" sz="1800" b="1" i="0" strike="noStrike" cap="none">
                <a:solidFill>
                  <a:srgbClr val="000000"/>
                </a:solidFill>
                <a:latin typeface="Lato"/>
                <a:ea typeface="Lato"/>
                <a:cs typeface="Lato"/>
                <a:sym typeface="Lato"/>
              </a:rPr>
              <a:t>Heliophysics Exploration</a:t>
            </a:r>
            <a:endParaRPr/>
          </a:p>
          <a:p>
            <a:pPr marL="139700" marR="0" lvl="0" indent="0" algn="l" rtl="0">
              <a:lnSpc>
                <a:spcPct val="100000"/>
              </a:lnSpc>
              <a:spcBef>
                <a:spcPts val="0"/>
              </a:spcBef>
              <a:spcAft>
                <a:spcPts val="0"/>
              </a:spcAft>
              <a:buNone/>
            </a:pPr>
            <a:endParaRPr sz="1800" b="1" i="0" u="sng" strike="noStrike" cap="none">
              <a:solidFill>
                <a:srgbClr val="000000"/>
              </a:solidFill>
              <a:latin typeface="Lato"/>
              <a:ea typeface="Lato"/>
              <a:cs typeface="Lato"/>
              <a:sym typeface="Lato"/>
            </a:endParaRPr>
          </a:p>
          <a:p>
            <a:pPr marL="139700" marR="0" lvl="0" indent="0" algn="l" rtl="0">
              <a:lnSpc>
                <a:spcPct val="100000"/>
              </a:lnSpc>
              <a:spcBef>
                <a:spcPts val="0"/>
              </a:spcBef>
              <a:spcAft>
                <a:spcPts val="0"/>
              </a:spcAft>
              <a:buNone/>
            </a:pPr>
            <a:r>
              <a:rPr lang="en" sz="1500" i="0" u="none" strike="noStrike" cap="none">
                <a:solidFill>
                  <a:srgbClr val="000000"/>
                </a:solidFill>
                <a:latin typeface="Lato Light"/>
                <a:ea typeface="Lato Light"/>
                <a:cs typeface="Lato Light"/>
                <a:sym typeface="Lato Light"/>
              </a:rPr>
              <a:t>The 2019 Summer School will focus on the Heliophysics System Observatory (HSO).  </a:t>
            </a:r>
            <a:r>
              <a:rPr lang="en" sz="1500">
                <a:latin typeface="Lato Light"/>
                <a:ea typeface="Lato Light"/>
                <a:cs typeface="Lato Light"/>
                <a:sym typeface="Lato Light"/>
              </a:rPr>
              <a:t>The school will focus on s</a:t>
            </a:r>
            <a:r>
              <a:rPr lang="en" sz="1500" i="0" u="none" strike="noStrike" cap="none">
                <a:solidFill>
                  <a:srgbClr val="000000"/>
                </a:solidFill>
                <a:latin typeface="Lato Light"/>
                <a:ea typeface="Lato Light"/>
                <a:cs typeface="Lato Light"/>
                <a:sym typeface="Lato Light"/>
              </a:rPr>
              <a:t>everal new spacecraft including:</a:t>
            </a:r>
            <a:endParaRPr sz="1500">
              <a:latin typeface="Lato Light"/>
              <a:ea typeface="Lato Light"/>
              <a:cs typeface="Lato Light"/>
              <a:sym typeface="Lato Light"/>
            </a:endParaRPr>
          </a:p>
          <a:p>
            <a:pPr marL="425450" marR="0" lvl="0" indent="-292100" algn="l" rtl="0">
              <a:lnSpc>
                <a:spcPct val="100000"/>
              </a:lnSpc>
              <a:spcBef>
                <a:spcPts val="600"/>
              </a:spcBef>
              <a:spcAft>
                <a:spcPts val="0"/>
              </a:spcAft>
              <a:buClr>
                <a:srgbClr val="000000"/>
              </a:buClr>
              <a:buSzPts val="1500"/>
              <a:buFont typeface="Lato Light"/>
              <a:buChar char="•"/>
            </a:pPr>
            <a:r>
              <a:rPr lang="en" sz="1500" i="0" u="none" strike="noStrike" cap="none">
                <a:solidFill>
                  <a:srgbClr val="000000"/>
                </a:solidFill>
                <a:latin typeface="Lato Light"/>
                <a:ea typeface="Lato Light"/>
                <a:cs typeface="Lato Light"/>
                <a:sym typeface="Lato Light"/>
              </a:rPr>
              <a:t>Magnetospheric Multi-scale (MMS)</a:t>
            </a:r>
            <a:endParaRPr sz="1500">
              <a:latin typeface="Lato Light"/>
              <a:ea typeface="Lato Light"/>
              <a:cs typeface="Lato Light"/>
              <a:sym typeface="Lato Light"/>
            </a:endParaRPr>
          </a:p>
          <a:p>
            <a:pPr marL="425450" marR="0" lvl="0" indent="-292100" algn="l" rtl="0">
              <a:lnSpc>
                <a:spcPct val="100000"/>
              </a:lnSpc>
              <a:spcBef>
                <a:spcPts val="0"/>
              </a:spcBef>
              <a:spcAft>
                <a:spcPts val="0"/>
              </a:spcAft>
              <a:buClr>
                <a:srgbClr val="000000"/>
              </a:buClr>
              <a:buSzPts val="1500"/>
              <a:buFont typeface="Lato Light"/>
              <a:buChar char="•"/>
            </a:pPr>
            <a:r>
              <a:rPr lang="en" sz="1500" i="0" u="none" strike="noStrike" cap="none">
                <a:solidFill>
                  <a:srgbClr val="000000"/>
                </a:solidFill>
                <a:latin typeface="Lato Light"/>
                <a:ea typeface="Lato Light"/>
                <a:cs typeface="Lato Light"/>
                <a:sym typeface="Lato Light"/>
              </a:rPr>
              <a:t>Parker Solar Probe (PSP)</a:t>
            </a:r>
            <a:endParaRPr sz="1500">
              <a:latin typeface="Lato Light"/>
              <a:ea typeface="Lato Light"/>
              <a:cs typeface="Lato Light"/>
              <a:sym typeface="Lato Light"/>
            </a:endParaRPr>
          </a:p>
          <a:p>
            <a:pPr marL="425450" marR="0" lvl="0" indent="-292100" algn="l" rtl="0">
              <a:lnSpc>
                <a:spcPct val="100000"/>
              </a:lnSpc>
              <a:spcBef>
                <a:spcPts val="0"/>
              </a:spcBef>
              <a:spcAft>
                <a:spcPts val="0"/>
              </a:spcAft>
              <a:buClr>
                <a:srgbClr val="000000"/>
              </a:buClr>
              <a:buSzPts val="1500"/>
              <a:buFont typeface="Lato Light"/>
              <a:buChar char="•"/>
            </a:pPr>
            <a:r>
              <a:rPr lang="en" sz="1500" i="0" u="none" strike="noStrike" cap="none">
                <a:solidFill>
                  <a:srgbClr val="000000"/>
                </a:solidFill>
                <a:latin typeface="Lato Light"/>
                <a:ea typeface="Lato Light"/>
                <a:cs typeface="Lato Light"/>
                <a:sym typeface="Lato Light"/>
              </a:rPr>
              <a:t>ICON (soon to be launched)</a:t>
            </a:r>
            <a:endParaRPr sz="1500">
              <a:latin typeface="Lato Light"/>
              <a:ea typeface="Lato Light"/>
              <a:cs typeface="Lato Light"/>
              <a:sym typeface="Lato Light"/>
            </a:endParaRPr>
          </a:p>
          <a:p>
            <a:pPr marL="139700" marR="0" lvl="0" indent="0" algn="l" rtl="0">
              <a:lnSpc>
                <a:spcPct val="100000"/>
              </a:lnSpc>
              <a:spcBef>
                <a:spcPts val="600"/>
              </a:spcBef>
              <a:spcAft>
                <a:spcPts val="0"/>
              </a:spcAft>
              <a:buNone/>
            </a:pPr>
            <a:r>
              <a:rPr lang="en" sz="1500">
                <a:latin typeface="Lato Light"/>
                <a:ea typeface="Lato Light"/>
                <a:cs typeface="Lato Light"/>
                <a:sym typeface="Lato Light"/>
              </a:rPr>
              <a:t>These will</a:t>
            </a:r>
            <a:r>
              <a:rPr lang="en" sz="1500" i="0" u="none" strike="noStrike" cap="none">
                <a:solidFill>
                  <a:srgbClr val="000000"/>
                </a:solidFill>
                <a:latin typeface="Lato Light"/>
                <a:ea typeface="Lato Light"/>
                <a:cs typeface="Lato Light"/>
                <a:sym typeface="Lato Light"/>
              </a:rPr>
              <a:t> provide new measurements and discoveries that will fuel and focus our scientific research over the coming years.</a:t>
            </a:r>
            <a:endParaRPr sz="1500" i="0" u="none" strike="noStrike" cap="none">
              <a:solidFill>
                <a:srgbClr val="000000"/>
              </a:solidFill>
              <a:latin typeface="Lato Light"/>
              <a:ea typeface="Lato Light"/>
              <a:cs typeface="Lato Light"/>
              <a:sym typeface="Lato Light"/>
            </a:endParaRPr>
          </a:p>
          <a:p>
            <a:pPr marL="139700" marR="0" lvl="0" indent="0" algn="l" rtl="0">
              <a:lnSpc>
                <a:spcPct val="100000"/>
              </a:lnSpc>
              <a:spcBef>
                <a:spcPts val="600"/>
              </a:spcBef>
              <a:spcAft>
                <a:spcPts val="0"/>
              </a:spcAft>
              <a:buNone/>
            </a:pPr>
            <a:endParaRPr sz="1500">
              <a:latin typeface="Lato Light"/>
              <a:ea typeface="Lato Light"/>
              <a:cs typeface="Lato Light"/>
              <a:sym typeface="Lato Light"/>
            </a:endParaRPr>
          </a:p>
          <a:p>
            <a:pPr marL="139700" marR="0" lvl="0" indent="0" algn="l" rtl="0">
              <a:lnSpc>
                <a:spcPct val="100000"/>
              </a:lnSpc>
              <a:spcBef>
                <a:spcPts val="600"/>
              </a:spcBef>
              <a:spcAft>
                <a:spcPts val="0"/>
              </a:spcAft>
              <a:buNone/>
            </a:pPr>
            <a:r>
              <a:rPr lang="en" sz="1500" i="0" u="none" strike="noStrike" cap="none">
                <a:solidFill>
                  <a:srgbClr val="000000"/>
                </a:solidFill>
                <a:latin typeface="Lato Light"/>
                <a:ea typeface="Lato Light"/>
                <a:cs typeface="Lato Light"/>
                <a:sym typeface="Lato Light"/>
              </a:rPr>
              <a:t>The School will focus on the fundamental scientific principles underlying the area these measurements will probe. Providing students with the background and understanding needed to do research and make discoveries in the heliophysics system in years to come.</a:t>
            </a:r>
            <a:endParaRPr sz="1500">
              <a:latin typeface="Lato Light"/>
              <a:ea typeface="Lato Light"/>
              <a:cs typeface="Lato Light"/>
              <a:sym typeface="Lato Light"/>
            </a:endParaRPr>
          </a:p>
          <a:p>
            <a:pPr marL="139700" marR="0" lvl="0" indent="0" algn="l" rtl="0">
              <a:lnSpc>
                <a:spcPct val="100000"/>
              </a:lnSpc>
              <a:spcBef>
                <a:spcPts val="600"/>
              </a:spcBef>
              <a:spcAft>
                <a:spcPts val="0"/>
              </a:spcAft>
              <a:buNone/>
            </a:pPr>
            <a:endParaRPr sz="1400" b="1" i="0" u="none" strike="noStrike" cap="none">
              <a:solidFill>
                <a:srgbClr val="000000"/>
              </a:solidFill>
              <a:latin typeface="Lato"/>
              <a:ea typeface="Lato"/>
              <a:cs typeface="Lato"/>
              <a:sym typeface="Lato"/>
            </a:endParaRPr>
          </a:p>
        </p:txBody>
      </p:sp>
      <p:pic>
        <p:nvPicPr>
          <p:cNvPr id="110" name="Google Shape;110;p16"/>
          <p:cNvPicPr preferRelativeResize="0"/>
          <p:nvPr/>
        </p:nvPicPr>
        <p:blipFill rotWithShape="1">
          <a:blip r:embed="rId3">
            <a:alphaModFix/>
          </a:blip>
          <a:srcRect/>
          <a:stretch/>
        </p:blipFill>
        <p:spPr>
          <a:xfrm>
            <a:off x="5370329" y="47274"/>
            <a:ext cx="3566160" cy="551133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7"/>
          <p:cNvSpPr txBox="1"/>
          <p:nvPr/>
        </p:nvSpPr>
        <p:spPr>
          <a:xfrm>
            <a:off x="1772175" y="213675"/>
            <a:ext cx="5257200" cy="28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800" b="0" i="0" u="none" strike="noStrike" cap="none">
                <a:solidFill>
                  <a:srgbClr val="46B2D7"/>
                </a:solidFill>
                <a:latin typeface="Lato Black"/>
                <a:ea typeface="Lato Black"/>
                <a:cs typeface="Lato Black"/>
                <a:sym typeface="Lato Black"/>
              </a:rPr>
              <a:t>-  2018 Heliophysics Summer School Highlights -</a:t>
            </a:r>
            <a:endParaRPr sz="1800" b="0" i="0" u="none" strike="noStrike" cap="none">
              <a:solidFill>
                <a:srgbClr val="46B2D7"/>
              </a:solidFill>
              <a:latin typeface="Lato Black"/>
              <a:ea typeface="Lato Black"/>
              <a:cs typeface="Lato Black"/>
              <a:sym typeface="Lato Black"/>
            </a:endParaRPr>
          </a:p>
        </p:txBody>
      </p:sp>
      <p:sp>
        <p:nvSpPr>
          <p:cNvPr id="116" name="Google Shape;116;p17"/>
          <p:cNvSpPr txBox="1"/>
          <p:nvPr/>
        </p:nvSpPr>
        <p:spPr>
          <a:xfrm>
            <a:off x="7897225" y="2616925"/>
            <a:ext cx="1094100" cy="726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1" u="none" strike="noStrike" cap="none">
              <a:solidFill>
                <a:srgbClr val="FFFFFF"/>
              </a:solidFill>
              <a:latin typeface="Lato Light"/>
              <a:ea typeface="Lato Light"/>
              <a:cs typeface="Lato Light"/>
              <a:sym typeface="Lato Light"/>
            </a:endParaRPr>
          </a:p>
        </p:txBody>
      </p:sp>
      <p:sp>
        <p:nvSpPr>
          <p:cNvPr id="117" name="Google Shape;117;p17"/>
          <p:cNvSpPr txBox="1"/>
          <p:nvPr/>
        </p:nvSpPr>
        <p:spPr>
          <a:xfrm>
            <a:off x="4887325" y="3847750"/>
            <a:ext cx="1042500" cy="92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rgbClr val="FFFFFF"/>
                </a:solidFill>
                <a:latin typeface="Lato"/>
                <a:ea typeface="Lato"/>
                <a:cs typeface="Lato"/>
                <a:sym typeface="Lato"/>
              </a:rPr>
              <a:t>COMET </a:t>
            </a:r>
            <a:endParaRPr sz="1400" b="1" i="0" u="none" strike="noStrike" cap="none">
              <a:solidFill>
                <a:srgbClr val="FFFFFF"/>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 sz="1400" b="1" i="0" u="none" strike="noStrike" cap="none">
                <a:solidFill>
                  <a:srgbClr val="FFFFFF"/>
                </a:solidFill>
                <a:latin typeface="Lato"/>
                <a:ea typeface="Lato"/>
                <a:cs typeface="Lato"/>
                <a:sym typeface="Lato"/>
              </a:rPr>
              <a:t>Classroom</a:t>
            </a:r>
            <a:endParaRPr sz="1400" b="1" i="0" u="none" strike="noStrike" cap="none">
              <a:solidFill>
                <a:srgbClr val="FFFFFF"/>
              </a:solidFill>
              <a:latin typeface="Lato"/>
              <a:ea typeface="Lato"/>
              <a:cs typeface="Lato"/>
              <a:sym typeface="Lato"/>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Lato"/>
              <a:ea typeface="Lato"/>
              <a:cs typeface="Lato"/>
              <a:sym typeface="Lato"/>
            </a:endParaRPr>
          </a:p>
        </p:txBody>
      </p:sp>
      <p:sp>
        <p:nvSpPr>
          <p:cNvPr id="118" name="Google Shape;118;p17"/>
          <p:cNvSpPr/>
          <p:nvPr/>
        </p:nvSpPr>
        <p:spPr>
          <a:xfrm>
            <a:off x="4502475" y="746175"/>
            <a:ext cx="4652700" cy="4807200"/>
          </a:xfrm>
          <a:prstGeom prst="rect">
            <a:avLst/>
          </a:prstGeom>
          <a:solidFill>
            <a:srgbClr val="555252">
              <a:alpha val="9803"/>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7"/>
          <p:cNvSpPr txBox="1"/>
          <p:nvPr/>
        </p:nvSpPr>
        <p:spPr>
          <a:xfrm>
            <a:off x="4745775" y="828975"/>
            <a:ext cx="4166100" cy="454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600" b="1" i="1" dirty="0">
                <a:solidFill>
                  <a:schemeClr val="dk1"/>
                </a:solidFill>
                <a:latin typeface="Lato"/>
                <a:ea typeface="Lato"/>
                <a:cs typeface="Lato"/>
                <a:sym typeface="Lato"/>
              </a:rPr>
              <a:t>95% of participants thought the Summer School “exceeded” or “met expectations”</a:t>
            </a:r>
            <a:endParaRPr sz="1600" b="1" i="1" dirty="0">
              <a:solidFill>
                <a:schemeClr val="dk1"/>
              </a:solidFill>
              <a:latin typeface="Lato"/>
              <a:ea typeface="Lato"/>
              <a:cs typeface="Lato"/>
              <a:sym typeface="Lato"/>
            </a:endParaRPr>
          </a:p>
          <a:p>
            <a:pPr marL="0" marR="0" lvl="0" indent="0" algn="l" rtl="0">
              <a:lnSpc>
                <a:spcPct val="100000"/>
              </a:lnSpc>
              <a:spcBef>
                <a:spcPts val="1000"/>
              </a:spcBef>
              <a:spcAft>
                <a:spcPts val="0"/>
              </a:spcAft>
              <a:buNone/>
            </a:pPr>
            <a:r>
              <a:rPr lang="en" sz="1600" b="1" dirty="0">
                <a:solidFill>
                  <a:schemeClr val="dk1"/>
                </a:solidFill>
                <a:latin typeface="Lato"/>
                <a:ea typeface="Lato"/>
                <a:cs typeface="Lato"/>
                <a:sym typeface="Lato"/>
              </a:rPr>
              <a:t>Lectures:</a:t>
            </a:r>
            <a:endParaRPr sz="1600" b="1" dirty="0">
              <a:solidFill>
                <a:schemeClr val="dk1"/>
              </a:solidFill>
              <a:latin typeface="Lato"/>
              <a:ea typeface="Lato"/>
              <a:cs typeface="Lato"/>
              <a:sym typeface="Lato"/>
            </a:endParaRPr>
          </a:p>
          <a:p>
            <a:pPr marL="0" marR="0" lvl="0" indent="0" algn="l" rtl="0">
              <a:lnSpc>
                <a:spcPct val="100000"/>
              </a:lnSpc>
              <a:spcBef>
                <a:spcPts val="0"/>
              </a:spcBef>
              <a:spcAft>
                <a:spcPts val="0"/>
              </a:spcAft>
              <a:buNone/>
            </a:pPr>
            <a:r>
              <a:rPr lang="en" dirty="0">
                <a:solidFill>
                  <a:schemeClr val="dk1"/>
                </a:solidFill>
                <a:latin typeface="Lato Light"/>
                <a:ea typeface="Lato Light"/>
                <a:cs typeface="Lato Light"/>
                <a:sym typeface="Lato Light"/>
              </a:rPr>
              <a:t>Stuart Bale (UC Berkeley) presented “</a:t>
            </a:r>
            <a:r>
              <a:rPr lang="en" i="1" dirty="0">
                <a:solidFill>
                  <a:schemeClr val="dk1"/>
                </a:solidFill>
                <a:latin typeface="Lato Light"/>
                <a:ea typeface="Lato Light"/>
                <a:cs typeface="Lato Light"/>
                <a:sym typeface="Lato Light"/>
              </a:rPr>
              <a:t>Solar Wind Kinetic Physics and the NASA Parker Solar Probe mission” </a:t>
            </a:r>
            <a:r>
              <a:rPr lang="en" dirty="0">
                <a:solidFill>
                  <a:schemeClr val="dk1"/>
                </a:solidFill>
                <a:latin typeface="Lato Light"/>
                <a:ea typeface="Lato Light"/>
                <a:cs typeface="Lato Light"/>
                <a:sym typeface="Lato Light"/>
              </a:rPr>
              <a:t>3 weeks prior to the launch of the FIELDS instrument on the Parker Solar Probe (PI Stuart Bale)</a:t>
            </a:r>
            <a:endParaRPr dirty="0">
              <a:solidFill>
                <a:schemeClr val="dk1"/>
              </a:solidFill>
              <a:latin typeface="Lato Light"/>
              <a:ea typeface="Lato Light"/>
              <a:cs typeface="Lato Light"/>
              <a:sym typeface="Lato Light"/>
            </a:endParaRPr>
          </a:p>
          <a:p>
            <a:pPr marL="0" marR="0" lvl="0" indent="0" algn="l" rtl="0">
              <a:lnSpc>
                <a:spcPct val="100000"/>
              </a:lnSpc>
              <a:spcBef>
                <a:spcPts val="0"/>
              </a:spcBef>
              <a:spcAft>
                <a:spcPts val="0"/>
              </a:spcAft>
              <a:buNone/>
            </a:pPr>
            <a:endParaRPr sz="600" dirty="0">
              <a:solidFill>
                <a:schemeClr val="dk1"/>
              </a:solidFill>
              <a:latin typeface="Lato Light"/>
              <a:ea typeface="Lato Light"/>
              <a:cs typeface="Lato Light"/>
              <a:sym typeface="Lato Light"/>
            </a:endParaRPr>
          </a:p>
          <a:p>
            <a:pPr marL="0" marR="0" lvl="0" indent="0" algn="l" rtl="0">
              <a:lnSpc>
                <a:spcPct val="100000"/>
              </a:lnSpc>
              <a:spcBef>
                <a:spcPts val="0"/>
              </a:spcBef>
              <a:spcAft>
                <a:spcPts val="0"/>
              </a:spcAft>
              <a:buNone/>
            </a:pPr>
            <a:r>
              <a:rPr lang="en" sz="1600" b="1" dirty="0">
                <a:solidFill>
                  <a:schemeClr val="dk1"/>
                </a:solidFill>
                <a:latin typeface="Lato"/>
                <a:ea typeface="Lato"/>
                <a:cs typeface="Lato"/>
                <a:sym typeface="Lato"/>
              </a:rPr>
              <a:t>Labs:</a:t>
            </a:r>
            <a:endParaRPr sz="1600" b="1" dirty="0">
              <a:solidFill>
                <a:schemeClr val="dk1"/>
              </a:solidFill>
              <a:latin typeface="Lato"/>
              <a:ea typeface="Lato"/>
              <a:cs typeface="Lato"/>
              <a:sym typeface="Lato"/>
            </a:endParaRPr>
          </a:p>
          <a:p>
            <a:pPr marL="0" marR="0" lvl="0" indent="0" algn="l" rtl="0">
              <a:lnSpc>
                <a:spcPct val="100000"/>
              </a:lnSpc>
              <a:spcBef>
                <a:spcPts val="0"/>
              </a:spcBef>
              <a:spcAft>
                <a:spcPts val="0"/>
              </a:spcAft>
              <a:buNone/>
            </a:pPr>
            <a:r>
              <a:rPr lang="en" dirty="0">
                <a:solidFill>
                  <a:schemeClr val="dk1"/>
                </a:solidFill>
                <a:latin typeface="Lato Light"/>
                <a:ea typeface="Lato Light"/>
                <a:cs typeface="Lato Light"/>
                <a:sym typeface="Lato Light"/>
              </a:rPr>
              <a:t>Utilized state of the art visualization software developed by Goddard’s CCMC.</a:t>
            </a:r>
            <a:endParaRPr dirty="0">
              <a:solidFill>
                <a:schemeClr val="dk1"/>
              </a:solidFill>
              <a:latin typeface="Lato Light"/>
              <a:ea typeface="Lato Light"/>
              <a:cs typeface="Lato Light"/>
              <a:sym typeface="Lato Light"/>
            </a:endParaRPr>
          </a:p>
          <a:p>
            <a:pPr marL="0" marR="0" lvl="0" indent="0" algn="l" rtl="0">
              <a:lnSpc>
                <a:spcPct val="100000"/>
              </a:lnSpc>
              <a:spcBef>
                <a:spcPts val="1000"/>
              </a:spcBef>
              <a:spcAft>
                <a:spcPts val="0"/>
              </a:spcAft>
              <a:buNone/>
            </a:pPr>
            <a:r>
              <a:rPr lang="en" sz="1600" b="1" dirty="0">
                <a:solidFill>
                  <a:schemeClr val="dk1"/>
                </a:solidFill>
                <a:latin typeface="Lato"/>
                <a:ea typeface="Lato"/>
                <a:cs typeface="Lato"/>
                <a:sym typeface="Lato"/>
              </a:rPr>
              <a:t>26 Short Student Presentations Including: </a:t>
            </a:r>
            <a:endParaRPr sz="1600" b="1" dirty="0">
              <a:solidFill>
                <a:schemeClr val="dk1"/>
              </a:solidFill>
              <a:latin typeface="Lato Light"/>
              <a:ea typeface="Lato Light"/>
              <a:cs typeface="Lato Light"/>
              <a:sym typeface="Lato Light"/>
            </a:endParaRPr>
          </a:p>
          <a:p>
            <a:pPr marL="457200" marR="0" lvl="0" indent="-317500" algn="l" rtl="0">
              <a:lnSpc>
                <a:spcPct val="100000"/>
              </a:lnSpc>
              <a:spcBef>
                <a:spcPts val="1000"/>
              </a:spcBef>
              <a:spcAft>
                <a:spcPts val="0"/>
              </a:spcAft>
              <a:buClr>
                <a:schemeClr val="dk1"/>
              </a:buClr>
              <a:buSzPts val="1400"/>
              <a:buFont typeface="Lato Light"/>
              <a:buChar char="●"/>
            </a:pPr>
            <a:r>
              <a:rPr lang="en" dirty="0">
                <a:solidFill>
                  <a:schemeClr val="dk1"/>
                </a:solidFill>
                <a:latin typeface="Lato Light"/>
                <a:ea typeface="Lato Light"/>
                <a:cs typeface="Lato Light"/>
                <a:sym typeface="Lato Light"/>
              </a:rPr>
              <a:t>Radio Spectral Analysis of the Sun</a:t>
            </a:r>
            <a:endParaRPr dirty="0">
              <a:solidFill>
                <a:schemeClr val="dk1"/>
              </a:solidFill>
              <a:latin typeface="Lato Light"/>
              <a:ea typeface="Lato Light"/>
              <a:cs typeface="Lato Light"/>
              <a:sym typeface="Lato Light"/>
            </a:endParaRPr>
          </a:p>
          <a:p>
            <a:pPr marL="457200" marR="0" lvl="0" indent="-317500" algn="l" rtl="0">
              <a:lnSpc>
                <a:spcPct val="100000"/>
              </a:lnSpc>
              <a:spcBef>
                <a:spcPts val="0"/>
              </a:spcBef>
              <a:spcAft>
                <a:spcPts val="0"/>
              </a:spcAft>
              <a:buClr>
                <a:schemeClr val="dk1"/>
              </a:buClr>
              <a:buSzPts val="1400"/>
              <a:buFont typeface="Lato Light"/>
              <a:buChar char="●"/>
            </a:pPr>
            <a:r>
              <a:rPr lang="en" dirty="0">
                <a:solidFill>
                  <a:schemeClr val="dk1"/>
                </a:solidFill>
                <a:latin typeface="Lato Light"/>
                <a:ea typeface="Lato Light"/>
                <a:cs typeface="Lato Light"/>
                <a:sym typeface="Lato Light"/>
              </a:rPr>
              <a:t>Studying the Origin of the Solar Wind</a:t>
            </a:r>
            <a:endParaRPr dirty="0">
              <a:solidFill>
                <a:schemeClr val="dk1"/>
              </a:solidFill>
              <a:latin typeface="Lato Light"/>
              <a:ea typeface="Lato Light"/>
              <a:cs typeface="Lato Light"/>
              <a:sym typeface="Lato Light"/>
            </a:endParaRPr>
          </a:p>
          <a:p>
            <a:pPr marL="457200" marR="0" lvl="0" indent="-317500" algn="l" rtl="0">
              <a:lnSpc>
                <a:spcPct val="100000"/>
              </a:lnSpc>
              <a:spcBef>
                <a:spcPts val="0"/>
              </a:spcBef>
              <a:spcAft>
                <a:spcPts val="0"/>
              </a:spcAft>
              <a:buClr>
                <a:schemeClr val="dk1"/>
              </a:buClr>
              <a:buSzPts val="1400"/>
              <a:buFont typeface="Lato Light"/>
              <a:buChar char="●"/>
            </a:pPr>
            <a:r>
              <a:rPr lang="en" dirty="0">
                <a:solidFill>
                  <a:schemeClr val="dk1"/>
                </a:solidFill>
                <a:latin typeface="Lato Light"/>
                <a:ea typeface="Lato Light"/>
                <a:cs typeface="Lato Light"/>
                <a:sym typeface="Lato Light"/>
              </a:rPr>
              <a:t>Magnetosphere-Ionosphere Coupling in the Gordon MHD Code</a:t>
            </a:r>
            <a:endParaRPr dirty="0">
              <a:solidFill>
                <a:schemeClr val="dk1"/>
              </a:solidFill>
              <a:latin typeface="Lato Light"/>
              <a:ea typeface="Lato Light"/>
              <a:cs typeface="Lato Light"/>
              <a:sym typeface="Lato Light"/>
            </a:endParaRPr>
          </a:p>
          <a:p>
            <a:pPr marL="457200" marR="0" lvl="0" indent="-317500" algn="l" rtl="0">
              <a:lnSpc>
                <a:spcPct val="100000"/>
              </a:lnSpc>
              <a:spcBef>
                <a:spcPts val="0"/>
              </a:spcBef>
              <a:spcAft>
                <a:spcPts val="0"/>
              </a:spcAft>
              <a:buClr>
                <a:schemeClr val="dk1"/>
              </a:buClr>
              <a:buSzPts val="1400"/>
              <a:buFont typeface="Lato Light"/>
              <a:buChar char="●"/>
            </a:pPr>
            <a:r>
              <a:rPr lang="en" dirty="0">
                <a:solidFill>
                  <a:schemeClr val="dk1"/>
                </a:solidFill>
                <a:latin typeface="Lato Light"/>
                <a:ea typeface="Lato Light"/>
                <a:cs typeface="Lato Light"/>
                <a:sym typeface="Lato Light"/>
              </a:rPr>
              <a:t>Dayside magnetosphere &amp; ionosphere responses to foreshock transients</a:t>
            </a:r>
            <a:endParaRPr dirty="0">
              <a:solidFill>
                <a:schemeClr val="dk1"/>
              </a:solidFill>
              <a:latin typeface="Lato Light"/>
              <a:ea typeface="Lato Light"/>
              <a:cs typeface="Lato Light"/>
              <a:sym typeface="Lato Light"/>
            </a:endParaRPr>
          </a:p>
          <a:p>
            <a:pPr marL="0" marR="0" lvl="0" indent="0" algn="l" rtl="0">
              <a:lnSpc>
                <a:spcPct val="100000"/>
              </a:lnSpc>
              <a:spcBef>
                <a:spcPts val="1000"/>
              </a:spcBef>
              <a:spcAft>
                <a:spcPts val="0"/>
              </a:spcAft>
              <a:buNone/>
            </a:pPr>
            <a:endParaRPr sz="1600" dirty="0">
              <a:solidFill>
                <a:schemeClr val="dk1"/>
              </a:solidFill>
              <a:latin typeface="Lato"/>
              <a:ea typeface="Lato"/>
              <a:cs typeface="Lato"/>
              <a:sym typeface="Lato"/>
            </a:endParaRPr>
          </a:p>
          <a:p>
            <a:pPr marL="0" marR="0" lvl="0" indent="0" algn="l" rtl="0">
              <a:lnSpc>
                <a:spcPct val="100000"/>
              </a:lnSpc>
              <a:spcBef>
                <a:spcPts val="1000"/>
              </a:spcBef>
              <a:spcAft>
                <a:spcPts val="1000"/>
              </a:spcAft>
              <a:buNone/>
            </a:pPr>
            <a:endParaRPr sz="1600" dirty="0">
              <a:solidFill>
                <a:schemeClr val="dk1"/>
              </a:solidFill>
              <a:latin typeface="Lato"/>
              <a:ea typeface="Lato"/>
              <a:cs typeface="Lato"/>
              <a:sym typeface="Lato"/>
            </a:endParaRPr>
          </a:p>
        </p:txBody>
      </p:sp>
      <p:pic>
        <p:nvPicPr>
          <p:cNvPr id="120" name="Google Shape;120;p17"/>
          <p:cNvPicPr preferRelativeResize="0"/>
          <p:nvPr/>
        </p:nvPicPr>
        <p:blipFill rotWithShape="1">
          <a:blip r:embed="rId3">
            <a:alphaModFix/>
          </a:blip>
          <a:srcRect l="1335" r="1858"/>
          <a:stretch/>
        </p:blipFill>
        <p:spPr>
          <a:xfrm>
            <a:off x="141075" y="1487350"/>
            <a:ext cx="4285201" cy="3810000"/>
          </a:xfrm>
          <a:prstGeom prst="rect">
            <a:avLst/>
          </a:prstGeom>
          <a:noFill/>
          <a:ln>
            <a:noFill/>
          </a:ln>
        </p:spPr>
      </p:pic>
      <p:sp>
        <p:nvSpPr>
          <p:cNvPr id="121" name="Google Shape;121;p17"/>
          <p:cNvSpPr/>
          <p:nvPr/>
        </p:nvSpPr>
        <p:spPr>
          <a:xfrm>
            <a:off x="0" y="5558750"/>
            <a:ext cx="9150300" cy="156300"/>
          </a:xfrm>
          <a:prstGeom prst="rect">
            <a:avLst/>
          </a:prstGeom>
          <a:gradFill>
            <a:gsLst>
              <a:gs pos="0">
                <a:srgbClr val="6ACDED"/>
              </a:gs>
              <a:gs pos="100000">
                <a:srgbClr val="16407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7"/>
          <p:cNvSpPr txBox="1"/>
          <p:nvPr/>
        </p:nvSpPr>
        <p:spPr>
          <a:xfrm>
            <a:off x="141075" y="1004050"/>
            <a:ext cx="4361400" cy="48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Lato Light"/>
                <a:ea typeface="Lato Light"/>
                <a:cs typeface="Lato Light"/>
                <a:sym typeface="Lato Light"/>
              </a:rPr>
              <a:t>Student Generated Image from Solar Wind Lab</a:t>
            </a:r>
            <a:endParaRPr sz="1600" b="0" i="0" u="none" strike="noStrike" cap="none">
              <a:solidFill>
                <a:srgbClr val="000000"/>
              </a:solidFill>
              <a:latin typeface="Lato Light"/>
              <a:ea typeface="Lato Light"/>
              <a:cs typeface="Lato Light"/>
              <a:sym typeface="Lato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9"/>
          <p:cNvSpPr txBox="1"/>
          <p:nvPr/>
        </p:nvSpPr>
        <p:spPr>
          <a:xfrm>
            <a:off x="0" y="256075"/>
            <a:ext cx="9144000" cy="347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a:solidFill>
                  <a:srgbClr val="46B2D7"/>
                </a:solidFill>
                <a:latin typeface="Lato Black"/>
                <a:ea typeface="Lato Black"/>
                <a:cs typeface="Lato Black"/>
                <a:sym typeface="Lato Black"/>
              </a:rPr>
              <a:t>- 2018 Heliophysics Summer School Demographics -</a:t>
            </a:r>
            <a:br>
              <a:rPr lang="en" sz="900" b="0" i="0" u="none" strike="noStrike" cap="none">
                <a:solidFill>
                  <a:srgbClr val="46B2D7"/>
                </a:solidFill>
                <a:latin typeface="Lato Black"/>
                <a:ea typeface="Lato Black"/>
                <a:cs typeface="Lato Black"/>
                <a:sym typeface="Lato Black"/>
              </a:rPr>
            </a:br>
            <a:endParaRPr sz="900" b="0" i="0" u="none" strike="noStrike" cap="none">
              <a:solidFill>
                <a:srgbClr val="46B2D7"/>
              </a:solidFill>
              <a:latin typeface="Lato Black"/>
              <a:ea typeface="Lato Black"/>
              <a:cs typeface="Lato Black"/>
              <a:sym typeface="Lato Black"/>
            </a:endParaRPr>
          </a:p>
          <a:p>
            <a:pPr marL="0" marR="0" lvl="0" indent="0" algn="ctr" rtl="0">
              <a:lnSpc>
                <a:spcPct val="100000"/>
              </a:lnSpc>
              <a:spcBef>
                <a:spcPts val="0"/>
              </a:spcBef>
              <a:spcAft>
                <a:spcPts val="0"/>
              </a:spcAft>
              <a:buClr>
                <a:schemeClr val="dk1"/>
              </a:buClr>
              <a:buSzPts val="1100"/>
              <a:buFont typeface="Arial"/>
              <a:buNone/>
            </a:pPr>
            <a:endParaRPr sz="900" b="0" i="0" u="none" strike="noStrike" cap="none">
              <a:solidFill>
                <a:srgbClr val="46B2D7"/>
              </a:solidFill>
              <a:latin typeface="Lato Black"/>
              <a:ea typeface="Lato Black"/>
              <a:cs typeface="Lato Black"/>
              <a:sym typeface="Lato Black"/>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1B7FBB"/>
              </a:solidFill>
              <a:latin typeface="Lato Black"/>
              <a:ea typeface="Lato Black"/>
              <a:cs typeface="Lato Black"/>
              <a:sym typeface="Lato Black"/>
            </a:endParaRPr>
          </a:p>
        </p:txBody>
      </p:sp>
      <p:sp>
        <p:nvSpPr>
          <p:cNvPr id="140" name="Google Shape;140;p19"/>
          <p:cNvSpPr/>
          <p:nvPr/>
        </p:nvSpPr>
        <p:spPr>
          <a:xfrm>
            <a:off x="-29900" y="5558750"/>
            <a:ext cx="9180300" cy="156300"/>
          </a:xfrm>
          <a:prstGeom prst="rect">
            <a:avLst/>
          </a:prstGeom>
          <a:gradFill>
            <a:gsLst>
              <a:gs pos="0">
                <a:srgbClr val="6ACDED"/>
              </a:gs>
              <a:gs pos="100000">
                <a:srgbClr val="16407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9"/>
          <p:cNvSpPr/>
          <p:nvPr/>
        </p:nvSpPr>
        <p:spPr>
          <a:xfrm>
            <a:off x="285000" y="916850"/>
            <a:ext cx="8499300" cy="4374900"/>
          </a:xfrm>
          <a:prstGeom prst="rect">
            <a:avLst/>
          </a:prstGeom>
          <a:solidFill>
            <a:srgbClr val="555252">
              <a:alpha val="980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9"/>
          <p:cNvSpPr txBox="1"/>
          <p:nvPr/>
        </p:nvSpPr>
        <p:spPr>
          <a:xfrm>
            <a:off x="3111875" y="958150"/>
            <a:ext cx="4884000" cy="5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19"/>
          <p:cNvSpPr txBox="1"/>
          <p:nvPr/>
        </p:nvSpPr>
        <p:spPr>
          <a:xfrm>
            <a:off x="2670950" y="3993500"/>
            <a:ext cx="678300" cy="27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a:highlight>
                <a:srgbClr val="FFFFFF"/>
              </a:highlight>
              <a:latin typeface="Roboto"/>
              <a:ea typeface="Roboto"/>
              <a:cs typeface="Roboto"/>
              <a:sym typeface="Roboto"/>
            </a:endParaRPr>
          </a:p>
        </p:txBody>
      </p:sp>
      <p:sp>
        <p:nvSpPr>
          <p:cNvPr id="144" name="Google Shape;144;p19"/>
          <p:cNvSpPr txBox="1"/>
          <p:nvPr/>
        </p:nvSpPr>
        <p:spPr>
          <a:xfrm>
            <a:off x="2789675" y="4137875"/>
            <a:ext cx="559500" cy="20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19"/>
          <p:cNvSpPr/>
          <p:nvPr/>
        </p:nvSpPr>
        <p:spPr>
          <a:xfrm>
            <a:off x="2891525" y="4070025"/>
            <a:ext cx="500100" cy="279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9"/>
          <p:cNvSpPr txBox="1"/>
          <p:nvPr/>
        </p:nvSpPr>
        <p:spPr>
          <a:xfrm>
            <a:off x="479175" y="1042888"/>
            <a:ext cx="4146300" cy="40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latin typeface="Lato"/>
                <a:ea typeface="Lato"/>
                <a:cs typeface="Lato"/>
                <a:sym typeface="Lato"/>
              </a:rPr>
              <a:t>2018 Awardee Education Level</a:t>
            </a:r>
            <a:endParaRPr sz="1600" b="1">
              <a:latin typeface="Lato"/>
              <a:ea typeface="Lato"/>
              <a:cs typeface="Lato"/>
              <a:sym typeface="Lato"/>
            </a:endParaRPr>
          </a:p>
        </p:txBody>
      </p:sp>
      <p:pic>
        <p:nvPicPr>
          <p:cNvPr id="147" name="Google Shape;147;p19"/>
          <p:cNvPicPr preferRelativeResize="0"/>
          <p:nvPr/>
        </p:nvPicPr>
        <p:blipFill rotWithShape="1">
          <a:blip r:embed="rId3">
            <a:alphaModFix/>
          </a:blip>
          <a:srcRect l="7086" r="5101" b="5338"/>
          <a:stretch/>
        </p:blipFill>
        <p:spPr>
          <a:xfrm>
            <a:off x="610450" y="1595488"/>
            <a:ext cx="3883749" cy="3035411"/>
          </a:xfrm>
          <a:prstGeom prst="rect">
            <a:avLst/>
          </a:prstGeom>
          <a:noFill/>
          <a:ln>
            <a:noFill/>
          </a:ln>
        </p:spPr>
      </p:pic>
      <p:sp>
        <p:nvSpPr>
          <p:cNvPr id="148" name="Google Shape;148;p19"/>
          <p:cNvSpPr txBox="1"/>
          <p:nvPr/>
        </p:nvSpPr>
        <p:spPr>
          <a:xfrm>
            <a:off x="1568650" y="3369600"/>
            <a:ext cx="1780800" cy="34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FFFFFF"/>
                </a:solidFill>
                <a:latin typeface="Roboto"/>
                <a:ea typeface="Roboto"/>
                <a:cs typeface="Roboto"/>
                <a:sym typeface="Roboto"/>
              </a:rPr>
              <a:t> 79% PhD Student</a:t>
            </a:r>
            <a:endParaRPr sz="1500">
              <a:solidFill>
                <a:srgbClr val="FFFFFF"/>
              </a:solidFill>
              <a:latin typeface="Roboto"/>
              <a:ea typeface="Roboto"/>
              <a:cs typeface="Roboto"/>
              <a:sym typeface="Roboto"/>
            </a:endParaRPr>
          </a:p>
        </p:txBody>
      </p:sp>
      <p:sp>
        <p:nvSpPr>
          <p:cNvPr id="149" name="Google Shape;149;p19"/>
          <p:cNvSpPr txBox="1"/>
          <p:nvPr/>
        </p:nvSpPr>
        <p:spPr>
          <a:xfrm>
            <a:off x="1526225" y="2069625"/>
            <a:ext cx="958200" cy="27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a:ea typeface="Roboto"/>
                <a:cs typeface="Roboto"/>
                <a:sym typeface="Roboto"/>
              </a:rPr>
              <a:t>15% PhD</a:t>
            </a:r>
            <a:endParaRPr>
              <a:solidFill>
                <a:srgbClr val="FFFFFF"/>
              </a:solidFill>
              <a:latin typeface="Roboto"/>
              <a:ea typeface="Roboto"/>
              <a:cs typeface="Roboto"/>
              <a:sym typeface="Roboto"/>
            </a:endParaRPr>
          </a:p>
        </p:txBody>
      </p:sp>
      <p:sp>
        <p:nvSpPr>
          <p:cNvPr id="150" name="Google Shape;150;p19"/>
          <p:cNvSpPr txBox="1"/>
          <p:nvPr/>
        </p:nvSpPr>
        <p:spPr>
          <a:xfrm>
            <a:off x="3052525" y="1494275"/>
            <a:ext cx="1517700" cy="20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Roboto"/>
                <a:ea typeface="Roboto"/>
                <a:cs typeface="Roboto"/>
                <a:sym typeface="Roboto"/>
              </a:rPr>
              <a:t>6% MS Student</a:t>
            </a:r>
            <a:endParaRPr sz="1500">
              <a:latin typeface="Roboto"/>
              <a:ea typeface="Roboto"/>
              <a:cs typeface="Roboto"/>
              <a:sym typeface="Roboto"/>
            </a:endParaRPr>
          </a:p>
        </p:txBody>
      </p:sp>
      <p:cxnSp>
        <p:nvCxnSpPr>
          <p:cNvPr id="151" name="Google Shape;151;p19"/>
          <p:cNvCxnSpPr/>
          <p:nvPr/>
        </p:nvCxnSpPr>
        <p:spPr>
          <a:xfrm rot="10800000" flipH="1">
            <a:off x="2738725" y="1697675"/>
            <a:ext cx="313800" cy="23700"/>
          </a:xfrm>
          <a:prstGeom prst="straightConnector1">
            <a:avLst/>
          </a:prstGeom>
          <a:noFill/>
          <a:ln w="9525" cap="flat" cmpd="sng">
            <a:solidFill>
              <a:schemeClr val="dk2"/>
            </a:solidFill>
            <a:prstDash val="solid"/>
            <a:round/>
            <a:headEnd type="none" w="med" len="med"/>
            <a:tailEnd type="none" w="med" len="med"/>
          </a:ln>
        </p:spPr>
      </p:cxnSp>
      <p:pic>
        <p:nvPicPr>
          <p:cNvPr id="152" name="Google Shape;152;p19"/>
          <p:cNvPicPr preferRelativeResize="0"/>
          <p:nvPr/>
        </p:nvPicPr>
        <p:blipFill rotWithShape="1">
          <a:blip r:embed="rId4">
            <a:alphaModFix/>
          </a:blip>
          <a:srcRect l="11128" r="11699"/>
          <a:stretch/>
        </p:blipFill>
        <p:spPr>
          <a:xfrm>
            <a:off x="4968825" y="1519300"/>
            <a:ext cx="3417325" cy="3203750"/>
          </a:xfrm>
          <a:prstGeom prst="rect">
            <a:avLst/>
          </a:prstGeom>
          <a:noFill/>
          <a:ln>
            <a:noFill/>
          </a:ln>
        </p:spPr>
      </p:pic>
      <p:sp>
        <p:nvSpPr>
          <p:cNvPr id="153" name="Google Shape;153;p19"/>
          <p:cNvSpPr txBox="1"/>
          <p:nvPr/>
        </p:nvSpPr>
        <p:spPr>
          <a:xfrm>
            <a:off x="4922338" y="1017875"/>
            <a:ext cx="3510300" cy="27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latin typeface="Lato"/>
                <a:ea typeface="Lato"/>
                <a:cs typeface="Lato"/>
                <a:sym typeface="Lato"/>
              </a:rPr>
              <a:t>Awardee Gender Distribution</a:t>
            </a:r>
            <a:endParaRPr sz="1600" b="1">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0"/>
          <p:cNvSpPr txBox="1"/>
          <p:nvPr/>
        </p:nvSpPr>
        <p:spPr>
          <a:xfrm>
            <a:off x="0" y="256075"/>
            <a:ext cx="9144000" cy="347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a:solidFill>
                  <a:srgbClr val="46B2D7"/>
                </a:solidFill>
                <a:latin typeface="Lato Black"/>
                <a:ea typeface="Lato Black"/>
                <a:cs typeface="Lato Black"/>
                <a:sym typeface="Lato Black"/>
              </a:rPr>
              <a:t>- Heliophysics Summer School Deans -</a:t>
            </a:r>
            <a:br>
              <a:rPr lang="en" sz="900" b="0" i="0" u="none" strike="noStrike" cap="none">
                <a:solidFill>
                  <a:srgbClr val="46B2D7"/>
                </a:solidFill>
                <a:latin typeface="Lato Black"/>
                <a:ea typeface="Lato Black"/>
                <a:cs typeface="Lato Black"/>
                <a:sym typeface="Lato Black"/>
              </a:rPr>
            </a:br>
            <a:endParaRPr sz="900" b="0" i="0" u="none" strike="noStrike" cap="none">
              <a:solidFill>
                <a:srgbClr val="46B2D7"/>
              </a:solidFill>
              <a:latin typeface="Lato Black"/>
              <a:ea typeface="Lato Black"/>
              <a:cs typeface="Lato Black"/>
              <a:sym typeface="Lato Black"/>
            </a:endParaRPr>
          </a:p>
          <a:p>
            <a:pPr marL="0" marR="0" lvl="0" indent="0" algn="ctr" rtl="0">
              <a:lnSpc>
                <a:spcPct val="100000"/>
              </a:lnSpc>
              <a:spcBef>
                <a:spcPts val="0"/>
              </a:spcBef>
              <a:spcAft>
                <a:spcPts val="0"/>
              </a:spcAft>
              <a:buClr>
                <a:schemeClr val="dk1"/>
              </a:buClr>
              <a:buSzPts val="1100"/>
              <a:buFont typeface="Arial"/>
              <a:buNone/>
            </a:pPr>
            <a:endParaRPr sz="900" b="0" i="0" u="none" strike="noStrike" cap="none">
              <a:solidFill>
                <a:srgbClr val="46B2D7"/>
              </a:solidFill>
              <a:latin typeface="Lato Black"/>
              <a:ea typeface="Lato Black"/>
              <a:cs typeface="Lato Black"/>
              <a:sym typeface="Lato Black"/>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1B7FBB"/>
              </a:solidFill>
              <a:latin typeface="Lato Black"/>
              <a:ea typeface="Lato Black"/>
              <a:cs typeface="Lato Black"/>
              <a:sym typeface="Lato Black"/>
            </a:endParaRPr>
          </a:p>
        </p:txBody>
      </p:sp>
      <p:sp>
        <p:nvSpPr>
          <p:cNvPr id="159" name="Google Shape;159;p20"/>
          <p:cNvSpPr/>
          <p:nvPr/>
        </p:nvSpPr>
        <p:spPr>
          <a:xfrm>
            <a:off x="-29900" y="5558750"/>
            <a:ext cx="9180300" cy="156300"/>
          </a:xfrm>
          <a:prstGeom prst="rect">
            <a:avLst/>
          </a:prstGeom>
          <a:gradFill>
            <a:gsLst>
              <a:gs pos="0">
                <a:srgbClr val="6ACDED"/>
              </a:gs>
              <a:gs pos="100000">
                <a:srgbClr val="16407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20"/>
          <p:cNvSpPr/>
          <p:nvPr/>
        </p:nvSpPr>
        <p:spPr>
          <a:xfrm>
            <a:off x="285000" y="916850"/>
            <a:ext cx="8499300" cy="4374900"/>
          </a:xfrm>
          <a:prstGeom prst="rect">
            <a:avLst/>
          </a:prstGeom>
          <a:solidFill>
            <a:srgbClr val="555252">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20"/>
          <p:cNvSpPr txBox="1"/>
          <p:nvPr/>
        </p:nvSpPr>
        <p:spPr>
          <a:xfrm>
            <a:off x="501850" y="1024475"/>
            <a:ext cx="5983800" cy="4154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b="1">
                <a:solidFill>
                  <a:schemeClr val="dk1"/>
                </a:solidFill>
                <a:latin typeface="Lato"/>
                <a:ea typeface="Lato"/>
                <a:cs typeface="Lato"/>
                <a:sym typeface="Lato"/>
              </a:rPr>
              <a:t>2016 - 2019</a:t>
            </a:r>
            <a:endParaRPr sz="1500" b="1">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en" sz="1500">
                <a:solidFill>
                  <a:schemeClr val="dk1"/>
                </a:solidFill>
                <a:latin typeface="Lato Light"/>
                <a:ea typeface="Lato Light"/>
                <a:cs typeface="Lato Light"/>
                <a:sym typeface="Lato Light"/>
              </a:rPr>
              <a:t>  Amitava Bhattacharjee | Princeton University  </a:t>
            </a:r>
            <a:endParaRPr sz="1500">
              <a:solidFill>
                <a:schemeClr val="dk1"/>
              </a:solidFill>
              <a:latin typeface="Lato Light"/>
              <a:ea typeface="Lato Light"/>
              <a:cs typeface="Lato Light"/>
              <a:sym typeface="Lato Light"/>
            </a:endParaRPr>
          </a:p>
          <a:p>
            <a:pPr marL="0" lvl="0" indent="0" algn="l" rtl="0">
              <a:lnSpc>
                <a:spcPct val="100000"/>
              </a:lnSpc>
              <a:spcBef>
                <a:spcPts val="0"/>
              </a:spcBef>
              <a:spcAft>
                <a:spcPts val="0"/>
              </a:spcAft>
              <a:buClr>
                <a:schemeClr val="dk1"/>
              </a:buClr>
              <a:buSzPts val="1100"/>
              <a:buFont typeface="Arial"/>
              <a:buNone/>
            </a:pPr>
            <a:r>
              <a:rPr lang="en" sz="1500">
                <a:solidFill>
                  <a:schemeClr val="dk1"/>
                </a:solidFill>
                <a:latin typeface="Lato Light"/>
                <a:ea typeface="Lato Light"/>
                <a:cs typeface="Lato Light"/>
                <a:sym typeface="Lato Light"/>
              </a:rPr>
              <a:t>  Dana Longcope | University of Montana-Bozeman</a:t>
            </a:r>
            <a:endParaRPr sz="1500">
              <a:solidFill>
                <a:schemeClr val="dk1"/>
              </a:solidFill>
              <a:latin typeface="Lato Light"/>
              <a:ea typeface="Lato Light"/>
              <a:cs typeface="Lato Light"/>
              <a:sym typeface="Lato Light"/>
            </a:endParaRPr>
          </a:p>
          <a:p>
            <a:pPr marL="0" lvl="0" indent="0" algn="l" rtl="0">
              <a:lnSpc>
                <a:spcPct val="115000"/>
              </a:lnSpc>
              <a:spcBef>
                <a:spcPts val="1000"/>
              </a:spcBef>
              <a:spcAft>
                <a:spcPts val="0"/>
              </a:spcAft>
              <a:buClr>
                <a:schemeClr val="dk1"/>
              </a:buClr>
              <a:buSzPts val="1100"/>
              <a:buFont typeface="Arial"/>
              <a:buNone/>
            </a:pPr>
            <a:r>
              <a:rPr lang="en" sz="1500" b="1">
                <a:solidFill>
                  <a:schemeClr val="dk1"/>
                </a:solidFill>
                <a:latin typeface="Lato"/>
                <a:ea typeface="Lato"/>
                <a:cs typeface="Lato"/>
                <a:sym typeface="Lato"/>
              </a:rPr>
              <a:t>2013 – 2015</a:t>
            </a:r>
            <a:endParaRPr sz="1500" b="1">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en" sz="1500">
                <a:solidFill>
                  <a:schemeClr val="dk1"/>
                </a:solidFill>
                <a:latin typeface="Lato Light"/>
                <a:ea typeface="Lato Light"/>
                <a:cs typeface="Lato Light"/>
                <a:sym typeface="Lato Light"/>
              </a:rPr>
              <a:t>Karel Schrijver | Lockheed Martin Advanced Technology Center</a:t>
            </a:r>
            <a:endParaRPr sz="1500">
              <a:solidFill>
                <a:schemeClr val="dk1"/>
              </a:solidFill>
              <a:latin typeface="Lato Light"/>
              <a:ea typeface="Lato Light"/>
              <a:cs typeface="Lato Light"/>
              <a:sym typeface="Lato Light"/>
            </a:endParaRPr>
          </a:p>
          <a:p>
            <a:pPr marL="0" lvl="0" indent="0" algn="l" rtl="0">
              <a:lnSpc>
                <a:spcPct val="115000"/>
              </a:lnSpc>
              <a:spcBef>
                <a:spcPts val="0"/>
              </a:spcBef>
              <a:spcAft>
                <a:spcPts val="0"/>
              </a:spcAft>
              <a:buClr>
                <a:schemeClr val="dk1"/>
              </a:buClr>
              <a:buSzPts val="1100"/>
              <a:buFont typeface="Arial"/>
              <a:buNone/>
            </a:pPr>
            <a:r>
              <a:rPr lang="en" sz="1500">
                <a:solidFill>
                  <a:schemeClr val="dk1"/>
                </a:solidFill>
                <a:latin typeface="Lato Light"/>
                <a:ea typeface="Lato Light"/>
                <a:cs typeface="Lato Light"/>
                <a:sym typeface="Lato Light"/>
              </a:rPr>
              <a:t>Jan Sojka | Utah State University</a:t>
            </a:r>
            <a:endParaRPr sz="1500">
              <a:solidFill>
                <a:schemeClr val="dk1"/>
              </a:solidFill>
              <a:latin typeface="Lato Light"/>
              <a:ea typeface="Lato Light"/>
              <a:cs typeface="Lato Light"/>
              <a:sym typeface="Lato Light"/>
            </a:endParaRPr>
          </a:p>
          <a:p>
            <a:pPr marL="0" lvl="0" indent="0" algn="l" rtl="0">
              <a:lnSpc>
                <a:spcPct val="115000"/>
              </a:lnSpc>
              <a:spcBef>
                <a:spcPts val="0"/>
              </a:spcBef>
              <a:spcAft>
                <a:spcPts val="0"/>
              </a:spcAft>
              <a:buClr>
                <a:schemeClr val="dk1"/>
              </a:buClr>
              <a:buSzPts val="1100"/>
              <a:buFont typeface="Arial"/>
              <a:buNone/>
            </a:pPr>
            <a:r>
              <a:rPr lang="en" sz="1500">
                <a:solidFill>
                  <a:schemeClr val="dk1"/>
                </a:solidFill>
                <a:latin typeface="Lato Light"/>
                <a:ea typeface="Lato Light"/>
                <a:cs typeface="Lato Light"/>
                <a:sym typeface="Lato Light"/>
              </a:rPr>
              <a:t>Frances Bagenal | University of Colorado/LASP/APS</a:t>
            </a:r>
            <a:endParaRPr sz="1500" i="1">
              <a:solidFill>
                <a:schemeClr val="dk1"/>
              </a:solidFill>
              <a:latin typeface="Lato Light"/>
              <a:ea typeface="Lato Light"/>
              <a:cs typeface="Lato Light"/>
              <a:sym typeface="Lato Light"/>
            </a:endParaRPr>
          </a:p>
          <a:p>
            <a:pPr marL="0" lvl="0" indent="0" algn="l" rtl="0">
              <a:lnSpc>
                <a:spcPct val="115000"/>
              </a:lnSpc>
              <a:spcBef>
                <a:spcPts val="1000"/>
              </a:spcBef>
              <a:spcAft>
                <a:spcPts val="0"/>
              </a:spcAft>
              <a:buClr>
                <a:schemeClr val="dk1"/>
              </a:buClr>
              <a:buSzPts val="1100"/>
              <a:buFont typeface="Arial"/>
              <a:buNone/>
            </a:pPr>
            <a:r>
              <a:rPr lang="en" sz="1500" b="1">
                <a:solidFill>
                  <a:schemeClr val="dk1"/>
                </a:solidFill>
                <a:latin typeface="Lato"/>
                <a:ea typeface="Lato"/>
                <a:cs typeface="Lato"/>
                <a:sym typeface="Lato"/>
              </a:rPr>
              <a:t>2010 – 2012  </a:t>
            </a:r>
            <a:endParaRPr sz="1500" b="1">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en" sz="1500">
                <a:solidFill>
                  <a:schemeClr val="dk1"/>
                </a:solidFill>
                <a:latin typeface="Lato Light"/>
                <a:ea typeface="Lato Light"/>
                <a:cs typeface="Lato Light"/>
                <a:sym typeface="Lato Light"/>
              </a:rPr>
              <a:t>  Amitava Bhattacharjee | University of New Hampshire</a:t>
            </a:r>
            <a:endParaRPr sz="1500">
              <a:solidFill>
                <a:schemeClr val="dk1"/>
              </a:solidFill>
              <a:latin typeface="Lato Light"/>
              <a:ea typeface="Lato Light"/>
              <a:cs typeface="Lato Light"/>
              <a:sym typeface="Lato Light"/>
            </a:endParaRPr>
          </a:p>
          <a:p>
            <a:pPr marL="0" lvl="0" indent="0" algn="l" rtl="0">
              <a:lnSpc>
                <a:spcPct val="115000"/>
              </a:lnSpc>
              <a:spcBef>
                <a:spcPts val="0"/>
              </a:spcBef>
              <a:spcAft>
                <a:spcPts val="0"/>
              </a:spcAft>
              <a:buClr>
                <a:schemeClr val="dk1"/>
              </a:buClr>
              <a:buSzPts val="1100"/>
              <a:buFont typeface="Arial"/>
              <a:buNone/>
            </a:pPr>
            <a:r>
              <a:rPr lang="en" sz="1500">
                <a:solidFill>
                  <a:schemeClr val="dk1"/>
                </a:solidFill>
                <a:latin typeface="Lato Light"/>
                <a:ea typeface="Lato Light"/>
                <a:cs typeface="Lato Light"/>
                <a:sym typeface="Lato Light"/>
              </a:rPr>
              <a:t>  Dana Longcope | University of Montana-Bozeman</a:t>
            </a:r>
            <a:endParaRPr sz="1500">
              <a:solidFill>
                <a:schemeClr val="dk1"/>
              </a:solidFill>
              <a:latin typeface="Lato Light"/>
              <a:ea typeface="Lato Light"/>
              <a:cs typeface="Lato Light"/>
              <a:sym typeface="Lato Light"/>
            </a:endParaRPr>
          </a:p>
          <a:p>
            <a:pPr marL="0" lvl="0" indent="0" algn="l" rtl="0">
              <a:lnSpc>
                <a:spcPct val="115000"/>
              </a:lnSpc>
              <a:spcBef>
                <a:spcPts val="0"/>
              </a:spcBef>
              <a:spcAft>
                <a:spcPts val="0"/>
              </a:spcAft>
              <a:buClr>
                <a:schemeClr val="dk1"/>
              </a:buClr>
              <a:buSzPts val="1100"/>
              <a:buFont typeface="Arial"/>
              <a:buNone/>
            </a:pPr>
            <a:r>
              <a:rPr lang="en" sz="1500">
                <a:solidFill>
                  <a:schemeClr val="dk1"/>
                </a:solidFill>
                <a:latin typeface="Lato Light"/>
                <a:ea typeface="Lato Light"/>
                <a:cs typeface="Lato Light"/>
                <a:sym typeface="Lato Light"/>
              </a:rPr>
              <a:t>  Jan Sojka | Utah State University</a:t>
            </a:r>
            <a:endParaRPr sz="1500">
              <a:solidFill>
                <a:schemeClr val="dk1"/>
              </a:solidFill>
              <a:latin typeface="Lato Light"/>
              <a:ea typeface="Lato Light"/>
              <a:cs typeface="Lato Light"/>
              <a:sym typeface="Lato Light"/>
            </a:endParaRPr>
          </a:p>
          <a:p>
            <a:pPr marL="0" lvl="0" indent="0" algn="l" rtl="0">
              <a:lnSpc>
                <a:spcPct val="115000"/>
              </a:lnSpc>
              <a:spcBef>
                <a:spcPts val="1000"/>
              </a:spcBef>
              <a:spcAft>
                <a:spcPts val="0"/>
              </a:spcAft>
              <a:buClr>
                <a:schemeClr val="dk1"/>
              </a:buClr>
              <a:buSzPts val="1100"/>
              <a:buFont typeface="Arial"/>
              <a:buNone/>
            </a:pPr>
            <a:r>
              <a:rPr lang="en" sz="1500" b="1">
                <a:solidFill>
                  <a:schemeClr val="dk1"/>
                </a:solidFill>
                <a:latin typeface="Lato"/>
                <a:ea typeface="Lato"/>
                <a:cs typeface="Lato"/>
                <a:sym typeface="Lato"/>
              </a:rPr>
              <a:t>2007 – 2009</a:t>
            </a:r>
            <a:endParaRPr sz="1500" b="1">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en" sz="1500">
                <a:solidFill>
                  <a:schemeClr val="dk1"/>
                </a:solidFill>
                <a:latin typeface="Lato Light"/>
                <a:ea typeface="Lato Light"/>
                <a:cs typeface="Lato Light"/>
                <a:sym typeface="Lato Light"/>
              </a:rPr>
              <a:t>  Karel Schrijver | Lockheed Martin Advanced Technology Center</a:t>
            </a:r>
            <a:endParaRPr sz="1500">
              <a:solidFill>
                <a:schemeClr val="dk1"/>
              </a:solidFill>
              <a:latin typeface="Lato Light"/>
              <a:ea typeface="Lato Light"/>
              <a:cs typeface="Lato Light"/>
              <a:sym typeface="Lato Light"/>
            </a:endParaRPr>
          </a:p>
          <a:p>
            <a:pPr marL="0" lvl="0" indent="0" algn="l" rtl="0">
              <a:lnSpc>
                <a:spcPct val="115000"/>
              </a:lnSpc>
              <a:spcBef>
                <a:spcPts val="0"/>
              </a:spcBef>
              <a:spcAft>
                <a:spcPts val="0"/>
              </a:spcAft>
              <a:buClr>
                <a:schemeClr val="dk1"/>
              </a:buClr>
              <a:buSzPts val="1100"/>
              <a:buFont typeface="Arial"/>
              <a:buNone/>
            </a:pPr>
            <a:r>
              <a:rPr lang="en" sz="1500">
                <a:solidFill>
                  <a:schemeClr val="dk1"/>
                </a:solidFill>
                <a:latin typeface="Lato Light"/>
                <a:ea typeface="Lato Light"/>
                <a:cs typeface="Lato Light"/>
                <a:sym typeface="Lato Light"/>
              </a:rPr>
              <a:t>  George Siscoe | Boston University</a:t>
            </a:r>
            <a:endParaRPr sz="1500">
              <a:solidFill>
                <a:schemeClr val="dk1"/>
              </a:solidFill>
              <a:latin typeface="Lato Light"/>
              <a:ea typeface="Lato Light"/>
              <a:cs typeface="Lato Light"/>
              <a:sym typeface="Lato Light"/>
            </a:endParaRPr>
          </a:p>
          <a:p>
            <a:pPr marL="0" marR="0" lvl="0" indent="0" algn="l" rtl="0">
              <a:lnSpc>
                <a:spcPct val="100000"/>
              </a:lnSpc>
              <a:spcBef>
                <a:spcPts val="0"/>
              </a:spcBef>
              <a:spcAft>
                <a:spcPts val="0"/>
              </a:spcAft>
              <a:buClr>
                <a:srgbClr val="000000"/>
              </a:buClr>
              <a:buSzPts val="1400"/>
              <a:buFont typeface="Arial"/>
              <a:buNone/>
            </a:pPr>
            <a:endParaRPr sz="1600">
              <a:latin typeface="Lato Light"/>
              <a:ea typeface="Lato Light"/>
              <a:cs typeface="Lato Light"/>
              <a:sym typeface="Lato Light"/>
            </a:endParaRPr>
          </a:p>
        </p:txBody>
      </p:sp>
      <p:pic>
        <p:nvPicPr>
          <p:cNvPr id="162" name="Google Shape;162;p20"/>
          <p:cNvPicPr preferRelativeResize="0"/>
          <p:nvPr/>
        </p:nvPicPr>
        <p:blipFill>
          <a:blip r:embed="rId3">
            <a:alphaModFix/>
          </a:blip>
          <a:stretch>
            <a:fillRect/>
          </a:stretch>
        </p:blipFill>
        <p:spPr>
          <a:xfrm>
            <a:off x="6302775" y="1024475"/>
            <a:ext cx="1809575" cy="1809575"/>
          </a:xfrm>
          <a:prstGeom prst="rect">
            <a:avLst/>
          </a:prstGeom>
          <a:noFill/>
          <a:ln>
            <a:noFill/>
          </a:ln>
        </p:spPr>
      </p:pic>
      <p:pic>
        <p:nvPicPr>
          <p:cNvPr id="163" name="Google Shape;163;p20"/>
          <p:cNvPicPr preferRelativeResize="0"/>
          <p:nvPr/>
        </p:nvPicPr>
        <p:blipFill rotWithShape="1">
          <a:blip r:embed="rId4">
            <a:alphaModFix/>
          </a:blip>
          <a:srcRect t="4730" b="23384"/>
          <a:stretch/>
        </p:blipFill>
        <p:spPr>
          <a:xfrm>
            <a:off x="6302775" y="3061000"/>
            <a:ext cx="1809576" cy="19754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1"/>
          <p:cNvSpPr txBox="1"/>
          <p:nvPr/>
        </p:nvSpPr>
        <p:spPr>
          <a:xfrm>
            <a:off x="0" y="256075"/>
            <a:ext cx="9144000" cy="347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a:solidFill>
                  <a:srgbClr val="46B2D7"/>
                </a:solidFill>
                <a:latin typeface="Lato Black"/>
                <a:ea typeface="Lato Black"/>
                <a:cs typeface="Lato Black"/>
                <a:sym typeface="Lato Black"/>
              </a:rPr>
              <a:t>- Heliophysics Summer School -</a:t>
            </a:r>
            <a:br>
              <a:rPr lang="en" sz="900" b="0" i="0" u="none" strike="noStrike" cap="none">
                <a:solidFill>
                  <a:srgbClr val="46B2D7"/>
                </a:solidFill>
                <a:latin typeface="Lato Black"/>
                <a:ea typeface="Lato Black"/>
                <a:cs typeface="Lato Black"/>
                <a:sym typeface="Lato Black"/>
              </a:rPr>
            </a:br>
            <a:endParaRPr sz="900" b="0" i="0" u="none" strike="noStrike" cap="none">
              <a:solidFill>
                <a:srgbClr val="46B2D7"/>
              </a:solidFill>
              <a:latin typeface="Lato Black"/>
              <a:ea typeface="Lato Black"/>
              <a:cs typeface="Lato Black"/>
              <a:sym typeface="Lato Black"/>
            </a:endParaRPr>
          </a:p>
          <a:p>
            <a:pPr marL="0" marR="0" lvl="0" indent="0" algn="ctr" rtl="0">
              <a:lnSpc>
                <a:spcPct val="100000"/>
              </a:lnSpc>
              <a:spcBef>
                <a:spcPts val="0"/>
              </a:spcBef>
              <a:spcAft>
                <a:spcPts val="0"/>
              </a:spcAft>
              <a:buClr>
                <a:schemeClr val="dk1"/>
              </a:buClr>
              <a:buSzPts val="1100"/>
              <a:buFont typeface="Arial"/>
              <a:buNone/>
            </a:pPr>
            <a:endParaRPr sz="900" b="0" i="0" u="none" strike="noStrike" cap="none">
              <a:solidFill>
                <a:srgbClr val="46B2D7"/>
              </a:solidFill>
              <a:latin typeface="Lato Black"/>
              <a:ea typeface="Lato Black"/>
              <a:cs typeface="Lato Black"/>
              <a:sym typeface="Lato Black"/>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1B7FBB"/>
              </a:solidFill>
              <a:latin typeface="Lato Black"/>
              <a:ea typeface="Lato Black"/>
              <a:cs typeface="Lato Black"/>
              <a:sym typeface="Lato Black"/>
            </a:endParaRPr>
          </a:p>
        </p:txBody>
      </p:sp>
      <p:sp>
        <p:nvSpPr>
          <p:cNvPr id="169" name="Google Shape;169;p21"/>
          <p:cNvSpPr/>
          <p:nvPr/>
        </p:nvSpPr>
        <p:spPr>
          <a:xfrm>
            <a:off x="-29900" y="5558750"/>
            <a:ext cx="9180300" cy="156300"/>
          </a:xfrm>
          <a:prstGeom prst="rect">
            <a:avLst/>
          </a:prstGeom>
          <a:gradFill>
            <a:gsLst>
              <a:gs pos="0">
                <a:srgbClr val="6ACDED"/>
              </a:gs>
              <a:gs pos="100000">
                <a:srgbClr val="16407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21"/>
          <p:cNvSpPr/>
          <p:nvPr/>
        </p:nvSpPr>
        <p:spPr>
          <a:xfrm>
            <a:off x="285000" y="1014575"/>
            <a:ext cx="8499300" cy="4277100"/>
          </a:xfrm>
          <a:prstGeom prst="rect">
            <a:avLst/>
          </a:prstGeom>
          <a:solidFill>
            <a:srgbClr val="555252">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1" name="Google Shape;171;p21"/>
          <p:cNvPicPr preferRelativeResize="0"/>
          <p:nvPr/>
        </p:nvPicPr>
        <p:blipFill>
          <a:blip r:embed="rId3">
            <a:alphaModFix/>
          </a:blip>
          <a:stretch>
            <a:fillRect/>
          </a:stretch>
        </p:blipFill>
        <p:spPr>
          <a:xfrm>
            <a:off x="1381125" y="1119188"/>
            <a:ext cx="6381750" cy="4086225"/>
          </a:xfrm>
          <a:prstGeom prst="rect">
            <a:avLst/>
          </a:prstGeom>
          <a:noFill/>
          <a:ln>
            <a:noFill/>
          </a:ln>
        </p:spPr>
      </p:pic>
      <p:sp>
        <p:nvSpPr>
          <p:cNvPr id="172" name="Google Shape;172;p21"/>
          <p:cNvSpPr txBox="1"/>
          <p:nvPr/>
        </p:nvSpPr>
        <p:spPr>
          <a:xfrm>
            <a:off x="1708075" y="616450"/>
            <a:ext cx="5663700" cy="34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Lato"/>
                <a:ea typeface="Lato"/>
                <a:cs typeface="Lato"/>
                <a:sym typeface="Lato"/>
              </a:rPr>
              <a:t>Student Award Home Institution Locations</a:t>
            </a:r>
            <a:endParaRPr sz="1800" b="1">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2"/>
          <p:cNvSpPr txBox="1"/>
          <p:nvPr/>
        </p:nvSpPr>
        <p:spPr>
          <a:xfrm>
            <a:off x="0" y="256075"/>
            <a:ext cx="9144000" cy="28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800" b="0" i="0" u="none" strike="noStrike" cap="none">
                <a:solidFill>
                  <a:srgbClr val="46B2D7"/>
                </a:solidFill>
                <a:latin typeface="Lato Black"/>
                <a:ea typeface="Lato Black"/>
                <a:cs typeface="Lato Black"/>
                <a:sym typeface="Lato Black"/>
              </a:rPr>
              <a:t>- Heliophysics Summer School-</a:t>
            </a:r>
            <a:endParaRPr sz="1800" b="0" i="0" u="none" strike="noStrike" cap="none">
              <a:solidFill>
                <a:srgbClr val="46B2D7"/>
              </a:solidFill>
              <a:latin typeface="Lato Black"/>
              <a:ea typeface="Lato Black"/>
              <a:cs typeface="Lato Black"/>
              <a:sym typeface="Lato Black"/>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1B7FBB"/>
              </a:solidFill>
              <a:latin typeface="Lato Black"/>
              <a:ea typeface="Lato Black"/>
              <a:cs typeface="Lato Black"/>
              <a:sym typeface="Lato Black"/>
            </a:endParaRPr>
          </a:p>
        </p:txBody>
      </p:sp>
      <p:sp>
        <p:nvSpPr>
          <p:cNvPr id="178" name="Google Shape;178;p22"/>
          <p:cNvSpPr txBox="1"/>
          <p:nvPr/>
        </p:nvSpPr>
        <p:spPr>
          <a:xfrm>
            <a:off x="208800" y="595610"/>
            <a:ext cx="8716500" cy="726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Lato"/>
                <a:ea typeface="Lato"/>
                <a:cs typeface="Lato"/>
                <a:sym typeface="Lato"/>
              </a:rPr>
              <a:t>Past Themes</a:t>
            </a:r>
            <a:endParaRPr sz="1800" b="1" i="0" u="none" strike="noStrike" cap="none">
              <a:solidFill>
                <a:srgbClr val="000000"/>
              </a:solidFill>
              <a:latin typeface="Lato"/>
              <a:ea typeface="Lato"/>
              <a:cs typeface="Lato"/>
              <a:sym typeface="Lato"/>
            </a:endParaRPr>
          </a:p>
        </p:txBody>
      </p:sp>
      <p:sp>
        <p:nvSpPr>
          <p:cNvPr id="179" name="Google Shape;179;p22"/>
          <p:cNvSpPr txBox="1"/>
          <p:nvPr/>
        </p:nvSpPr>
        <p:spPr>
          <a:xfrm>
            <a:off x="4714800" y="1631800"/>
            <a:ext cx="2625000" cy="624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0" name="Google Shape;180;p22"/>
          <p:cNvGrpSpPr/>
          <p:nvPr/>
        </p:nvGrpSpPr>
        <p:grpSpPr>
          <a:xfrm>
            <a:off x="5759625" y="2844000"/>
            <a:ext cx="2663175" cy="624300"/>
            <a:chOff x="656300" y="1698425"/>
            <a:chExt cx="2663175" cy="624300"/>
          </a:xfrm>
        </p:grpSpPr>
        <p:sp>
          <p:nvSpPr>
            <p:cNvPr id="181" name="Google Shape;181;p22"/>
            <p:cNvSpPr/>
            <p:nvPr/>
          </p:nvSpPr>
          <p:spPr>
            <a:xfrm>
              <a:off x="656300" y="1698425"/>
              <a:ext cx="70200" cy="624300"/>
            </a:xfrm>
            <a:prstGeom prst="rect">
              <a:avLst/>
            </a:prstGeom>
            <a:solidFill>
              <a:srgbClr val="1B7FB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22"/>
            <p:cNvSpPr txBox="1"/>
            <p:nvPr/>
          </p:nvSpPr>
          <p:spPr>
            <a:xfrm>
              <a:off x="796475" y="1698425"/>
              <a:ext cx="2523000" cy="624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Lato"/>
                  <a:ea typeface="Lato"/>
                  <a:cs typeface="Lato"/>
                  <a:sym typeface="Lato"/>
                </a:rPr>
                <a:t>You want your learners to retain their new knowledge.</a:t>
              </a:r>
              <a:endParaRPr sz="1400" b="0" i="0" u="none" strike="noStrike" cap="none">
                <a:solidFill>
                  <a:srgbClr val="000000"/>
                </a:solidFill>
                <a:latin typeface="Arial"/>
                <a:ea typeface="Arial"/>
                <a:cs typeface="Arial"/>
                <a:sym typeface="Arial"/>
              </a:endParaRPr>
            </a:p>
          </p:txBody>
        </p:sp>
      </p:grpSp>
      <p:sp>
        <p:nvSpPr>
          <p:cNvPr id="183" name="Google Shape;183;p22"/>
          <p:cNvSpPr/>
          <p:nvPr/>
        </p:nvSpPr>
        <p:spPr>
          <a:xfrm>
            <a:off x="6400" y="1196150"/>
            <a:ext cx="9144000" cy="4362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22"/>
          <p:cNvSpPr/>
          <p:nvPr/>
        </p:nvSpPr>
        <p:spPr>
          <a:xfrm>
            <a:off x="-29900" y="5558750"/>
            <a:ext cx="9180300" cy="156300"/>
          </a:xfrm>
          <a:prstGeom prst="rect">
            <a:avLst/>
          </a:prstGeom>
          <a:gradFill>
            <a:gsLst>
              <a:gs pos="0">
                <a:srgbClr val="6ACDED"/>
              </a:gs>
              <a:gs pos="100000">
                <a:srgbClr val="16407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22"/>
          <p:cNvSpPr txBox="1"/>
          <p:nvPr/>
        </p:nvSpPr>
        <p:spPr>
          <a:xfrm>
            <a:off x="351691" y="1512277"/>
            <a:ext cx="6295294" cy="389337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600" b="1" i="0" u="none" strike="noStrike" cap="none">
                <a:solidFill>
                  <a:srgbClr val="000000"/>
                </a:solidFill>
                <a:latin typeface="Lato"/>
                <a:ea typeface="Lato"/>
                <a:cs typeface="Lato"/>
                <a:sym typeface="Lato"/>
              </a:rPr>
              <a:t>2018</a:t>
            </a:r>
            <a:r>
              <a:rPr lang="en" sz="1600" i="0" u="none" strike="noStrike" cap="none">
                <a:solidFill>
                  <a:srgbClr val="000000"/>
                </a:solidFill>
                <a:latin typeface="Lato"/>
                <a:ea typeface="Lato"/>
                <a:cs typeface="Lato"/>
                <a:sym typeface="Lato"/>
              </a:rPr>
              <a:t> - </a:t>
            </a:r>
            <a:r>
              <a:rPr lang="en" sz="1600" i="0" u="none" strike="noStrike" cap="none">
                <a:solidFill>
                  <a:srgbClr val="000000"/>
                </a:solidFill>
                <a:latin typeface="Lato Light"/>
                <a:ea typeface="Lato Light"/>
                <a:cs typeface="Lato Light"/>
                <a:sym typeface="Lato Light"/>
              </a:rPr>
              <a:t>Comparative Heliophysics</a:t>
            </a:r>
            <a:endParaRPr sz="1600" i="0" u="none" strike="noStrike" cap="none">
              <a:solidFill>
                <a:srgbClr val="000000"/>
              </a:solidFill>
              <a:latin typeface="Lato Light"/>
              <a:ea typeface="Lato Light"/>
              <a:cs typeface="Lato Light"/>
              <a:sym typeface="Lato Light"/>
            </a:endParaRPr>
          </a:p>
          <a:p>
            <a:pPr marL="0" marR="0" lvl="0" indent="0" algn="l" rtl="0">
              <a:lnSpc>
                <a:spcPct val="100000"/>
              </a:lnSpc>
              <a:spcBef>
                <a:spcPts val="600"/>
              </a:spcBef>
              <a:spcAft>
                <a:spcPts val="0"/>
              </a:spcAft>
              <a:buNone/>
            </a:pPr>
            <a:r>
              <a:rPr lang="en" sz="1600" b="1" i="0" u="none" strike="noStrike" cap="none">
                <a:solidFill>
                  <a:srgbClr val="000000"/>
                </a:solidFill>
                <a:latin typeface="Lato"/>
                <a:ea typeface="Lato"/>
                <a:cs typeface="Lato"/>
                <a:sym typeface="Lato"/>
              </a:rPr>
              <a:t>2017 </a:t>
            </a:r>
            <a:r>
              <a:rPr lang="en" sz="1600" i="0" u="none" strike="noStrike" cap="none">
                <a:solidFill>
                  <a:srgbClr val="000000"/>
                </a:solidFill>
                <a:latin typeface="Lato"/>
                <a:ea typeface="Lato"/>
                <a:cs typeface="Lato"/>
                <a:sym typeface="Lato"/>
              </a:rPr>
              <a:t>- </a:t>
            </a:r>
            <a:r>
              <a:rPr lang="en" sz="1600" i="0" u="none" strike="noStrike" cap="none">
                <a:solidFill>
                  <a:srgbClr val="000000"/>
                </a:solidFill>
                <a:latin typeface="Lato Light"/>
                <a:ea typeface="Lato Light"/>
                <a:cs typeface="Lato Light"/>
                <a:sym typeface="Lato Light"/>
              </a:rPr>
              <a:t>Long-term Solar Activity and the Climates of Space and Earth</a:t>
            </a:r>
            <a:endParaRPr sz="1600">
              <a:latin typeface="Lato Light"/>
              <a:ea typeface="Lato Light"/>
              <a:cs typeface="Lato Light"/>
              <a:sym typeface="Lato Light"/>
            </a:endParaRPr>
          </a:p>
          <a:p>
            <a:pPr marL="0" marR="0" lvl="0" indent="0" algn="l" rtl="0">
              <a:lnSpc>
                <a:spcPct val="100000"/>
              </a:lnSpc>
              <a:spcBef>
                <a:spcPts val="600"/>
              </a:spcBef>
              <a:spcAft>
                <a:spcPts val="0"/>
              </a:spcAft>
              <a:buNone/>
            </a:pPr>
            <a:r>
              <a:rPr lang="en" sz="1600" b="1" i="0" u="none" strike="noStrike" cap="none">
                <a:solidFill>
                  <a:srgbClr val="000000"/>
                </a:solidFill>
                <a:latin typeface="Lato"/>
                <a:ea typeface="Lato"/>
                <a:cs typeface="Lato"/>
                <a:sym typeface="Lato"/>
              </a:rPr>
              <a:t>2016</a:t>
            </a:r>
            <a:r>
              <a:rPr lang="en" sz="1600" i="0" u="none" strike="noStrike" cap="none">
                <a:solidFill>
                  <a:srgbClr val="000000"/>
                </a:solidFill>
                <a:latin typeface="Lato"/>
                <a:ea typeface="Lato"/>
                <a:cs typeface="Lato"/>
                <a:sym typeface="Lato"/>
              </a:rPr>
              <a:t> – </a:t>
            </a:r>
            <a:r>
              <a:rPr lang="en" sz="1600" i="0" u="none" strike="noStrike" cap="none">
                <a:solidFill>
                  <a:srgbClr val="000000"/>
                </a:solidFill>
                <a:latin typeface="Lato Light"/>
                <a:ea typeface="Lato Light"/>
                <a:cs typeface="Lato Light"/>
                <a:sym typeface="Lato Light"/>
              </a:rPr>
              <a:t>Explosive Energy </a:t>
            </a:r>
            <a:r>
              <a:rPr lang="en" sz="1600">
                <a:latin typeface="Lato Light"/>
                <a:ea typeface="Lato Light"/>
                <a:cs typeface="Lato Light"/>
                <a:sym typeface="Lato Light"/>
              </a:rPr>
              <a:t>Conversions</a:t>
            </a:r>
            <a:r>
              <a:rPr lang="en" sz="1600" i="0" u="none" strike="noStrike" cap="none">
                <a:solidFill>
                  <a:srgbClr val="000000"/>
                </a:solidFill>
                <a:latin typeface="Lato Light"/>
                <a:ea typeface="Lato Light"/>
                <a:cs typeface="Lato Light"/>
                <a:sym typeface="Lato Light"/>
              </a:rPr>
              <a:t> and Particle Acceleration</a:t>
            </a:r>
            <a:endParaRPr sz="1600">
              <a:latin typeface="Lato Light"/>
              <a:ea typeface="Lato Light"/>
              <a:cs typeface="Lato Light"/>
              <a:sym typeface="Lato Light"/>
            </a:endParaRPr>
          </a:p>
          <a:p>
            <a:pPr marL="0" marR="0" lvl="0" indent="0" algn="l" rtl="0">
              <a:lnSpc>
                <a:spcPct val="100000"/>
              </a:lnSpc>
              <a:spcBef>
                <a:spcPts val="600"/>
              </a:spcBef>
              <a:spcAft>
                <a:spcPts val="0"/>
              </a:spcAft>
              <a:buNone/>
            </a:pPr>
            <a:r>
              <a:rPr lang="en" sz="1600" b="1" i="0" u="none" strike="noStrike" cap="none">
                <a:solidFill>
                  <a:srgbClr val="000000"/>
                </a:solidFill>
                <a:latin typeface="Lato"/>
                <a:ea typeface="Lato"/>
                <a:cs typeface="Lato"/>
                <a:sym typeface="Lato"/>
              </a:rPr>
              <a:t>2015</a:t>
            </a:r>
            <a:r>
              <a:rPr lang="en" sz="1600" i="0" u="none" strike="noStrike" cap="none">
                <a:solidFill>
                  <a:srgbClr val="000000"/>
                </a:solidFill>
                <a:latin typeface="Lato"/>
                <a:ea typeface="Lato"/>
                <a:cs typeface="Lato"/>
                <a:sym typeface="Lato"/>
              </a:rPr>
              <a:t> – </a:t>
            </a:r>
            <a:r>
              <a:rPr lang="en" sz="1600" i="0" u="none" strike="noStrike" cap="none">
                <a:solidFill>
                  <a:srgbClr val="000000"/>
                </a:solidFill>
                <a:latin typeface="Lato Light"/>
                <a:ea typeface="Lato Light"/>
                <a:cs typeface="Lato Light"/>
                <a:sym typeface="Lato Light"/>
              </a:rPr>
              <a:t>Seasons in Space: </a:t>
            </a:r>
            <a:r>
              <a:rPr lang="en" sz="1600">
                <a:latin typeface="Lato Light"/>
                <a:ea typeface="Lato Light"/>
                <a:cs typeface="Lato Light"/>
                <a:sym typeface="Lato Light"/>
              </a:rPr>
              <a:t>Cycles</a:t>
            </a:r>
            <a:r>
              <a:rPr lang="en" sz="1600" i="0" u="none" strike="noStrike" cap="none">
                <a:solidFill>
                  <a:srgbClr val="000000"/>
                </a:solidFill>
                <a:latin typeface="Lato Light"/>
                <a:ea typeface="Lato Light"/>
                <a:cs typeface="Lato Light"/>
                <a:sym typeface="Lato Light"/>
              </a:rPr>
              <a:t> of Variability of Sun-Planet Systems</a:t>
            </a:r>
            <a:endParaRPr sz="1600">
              <a:latin typeface="Lato Light"/>
              <a:ea typeface="Lato Light"/>
              <a:cs typeface="Lato Light"/>
              <a:sym typeface="Lato Light"/>
            </a:endParaRPr>
          </a:p>
          <a:p>
            <a:pPr marL="0" marR="0" lvl="0" indent="0" algn="l" rtl="0">
              <a:lnSpc>
                <a:spcPct val="100000"/>
              </a:lnSpc>
              <a:spcBef>
                <a:spcPts val="600"/>
              </a:spcBef>
              <a:spcAft>
                <a:spcPts val="0"/>
              </a:spcAft>
              <a:buNone/>
            </a:pPr>
            <a:r>
              <a:rPr lang="en" sz="1600" b="1" i="0" u="none" strike="noStrike" cap="none">
                <a:solidFill>
                  <a:srgbClr val="000000"/>
                </a:solidFill>
                <a:latin typeface="Lato"/>
                <a:ea typeface="Lato"/>
                <a:cs typeface="Lato"/>
                <a:sym typeface="Lato"/>
              </a:rPr>
              <a:t>2014</a:t>
            </a:r>
            <a:r>
              <a:rPr lang="en" sz="1600" i="0" u="none" strike="noStrike" cap="none">
                <a:solidFill>
                  <a:srgbClr val="000000"/>
                </a:solidFill>
                <a:latin typeface="Lato"/>
                <a:ea typeface="Lato"/>
                <a:cs typeface="Lato"/>
                <a:sym typeface="Lato"/>
              </a:rPr>
              <a:t> – </a:t>
            </a:r>
            <a:r>
              <a:rPr lang="en" sz="1600" i="0" u="none" strike="noStrike" cap="none">
                <a:solidFill>
                  <a:srgbClr val="000000"/>
                </a:solidFill>
                <a:latin typeface="Lato Light"/>
                <a:ea typeface="Lato Light"/>
                <a:cs typeface="Lato Light"/>
                <a:sym typeface="Lato Light"/>
              </a:rPr>
              <a:t>Comparative Heliophysics</a:t>
            </a:r>
            <a:endParaRPr sz="1600" i="0" u="none" strike="noStrike" cap="none">
              <a:solidFill>
                <a:srgbClr val="000000"/>
              </a:solidFill>
              <a:latin typeface="Lato Light"/>
              <a:ea typeface="Lato Light"/>
              <a:cs typeface="Lato Light"/>
              <a:sym typeface="Lato Light"/>
            </a:endParaRPr>
          </a:p>
          <a:p>
            <a:pPr marL="0" marR="0" lvl="0" indent="0" algn="l" rtl="0">
              <a:lnSpc>
                <a:spcPct val="100000"/>
              </a:lnSpc>
              <a:spcBef>
                <a:spcPts val="600"/>
              </a:spcBef>
              <a:spcAft>
                <a:spcPts val="0"/>
              </a:spcAft>
              <a:buNone/>
            </a:pPr>
            <a:r>
              <a:rPr lang="en" sz="1600" b="1" i="0" u="none" strike="noStrike" cap="none">
                <a:solidFill>
                  <a:srgbClr val="000000"/>
                </a:solidFill>
                <a:latin typeface="Lato"/>
                <a:ea typeface="Lato"/>
                <a:cs typeface="Lato"/>
                <a:sym typeface="Lato"/>
              </a:rPr>
              <a:t>2013 </a:t>
            </a:r>
            <a:r>
              <a:rPr lang="en" sz="1600" i="0" u="none" strike="noStrike" cap="none">
                <a:solidFill>
                  <a:srgbClr val="000000"/>
                </a:solidFill>
                <a:latin typeface="Lato"/>
                <a:ea typeface="Lato"/>
                <a:cs typeface="Lato"/>
                <a:sym typeface="Lato"/>
              </a:rPr>
              <a:t>– </a:t>
            </a:r>
            <a:r>
              <a:rPr lang="en" sz="1600" i="0" u="none" strike="noStrike" cap="none">
                <a:solidFill>
                  <a:srgbClr val="000000"/>
                </a:solidFill>
                <a:latin typeface="Lato Light"/>
                <a:ea typeface="Lato Light"/>
                <a:cs typeface="Lato Light"/>
                <a:sym typeface="Lato Light"/>
              </a:rPr>
              <a:t>Heliophysics of the Solar Systems</a:t>
            </a:r>
            <a:endParaRPr sz="1600">
              <a:latin typeface="Lato Light"/>
              <a:ea typeface="Lato Light"/>
              <a:cs typeface="Lato Light"/>
              <a:sym typeface="Lato Light"/>
            </a:endParaRPr>
          </a:p>
          <a:p>
            <a:pPr marL="0" marR="0" lvl="0" indent="0" algn="l" rtl="0">
              <a:lnSpc>
                <a:spcPct val="100000"/>
              </a:lnSpc>
              <a:spcBef>
                <a:spcPts val="600"/>
              </a:spcBef>
              <a:spcAft>
                <a:spcPts val="0"/>
              </a:spcAft>
              <a:buNone/>
            </a:pPr>
            <a:r>
              <a:rPr lang="en" sz="1600" b="1" i="0" u="none" strike="noStrike" cap="none">
                <a:solidFill>
                  <a:srgbClr val="000000"/>
                </a:solidFill>
                <a:latin typeface="Lato"/>
                <a:ea typeface="Lato"/>
                <a:cs typeface="Lato"/>
                <a:sym typeface="Lato"/>
              </a:rPr>
              <a:t>2012</a:t>
            </a:r>
            <a:r>
              <a:rPr lang="en" sz="1600" i="0" u="none" strike="noStrike" cap="none">
                <a:solidFill>
                  <a:srgbClr val="000000"/>
                </a:solidFill>
                <a:latin typeface="Lato"/>
                <a:ea typeface="Lato"/>
                <a:cs typeface="Lato"/>
                <a:sym typeface="Lato"/>
              </a:rPr>
              <a:t> – </a:t>
            </a:r>
            <a:r>
              <a:rPr lang="en" sz="1600" i="0" u="none" strike="noStrike" cap="none">
                <a:solidFill>
                  <a:srgbClr val="000000"/>
                </a:solidFill>
                <a:latin typeface="Lato Light"/>
                <a:ea typeface="Lato Light"/>
                <a:cs typeface="Lato Light"/>
                <a:sym typeface="Lato Light"/>
              </a:rPr>
              <a:t>Heliophysics Exploration</a:t>
            </a:r>
            <a:endParaRPr sz="1600">
              <a:latin typeface="Lato Light"/>
              <a:ea typeface="Lato Light"/>
              <a:cs typeface="Lato Light"/>
              <a:sym typeface="Lato Light"/>
            </a:endParaRPr>
          </a:p>
          <a:p>
            <a:pPr marL="0" marR="0" lvl="0" indent="0" algn="l" rtl="0">
              <a:lnSpc>
                <a:spcPct val="100000"/>
              </a:lnSpc>
              <a:spcBef>
                <a:spcPts val="600"/>
              </a:spcBef>
              <a:spcAft>
                <a:spcPts val="0"/>
              </a:spcAft>
              <a:buNone/>
            </a:pPr>
            <a:r>
              <a:rPr lang="en" sz="1600" b="1" i="0" u="none" strike="noStrike" cap="none">
                <a:solidFill>
                  <a:srgbClr val="000000"/>
                </a:solidFill>
                <a:latin typeface="Lato"/>
                <a:ea typeface="Lato"/>
                <a:cs typeface="Lato"/>
                <a:sym typeface="Lato"/>
              </a:rPr>
              <a:t>2011 </a:t>
            </a:r>
            <a:r>
              <a:rPr lang="en" sz="1600" i="0" u="none" strike="noStrike" cap="none">
                <a:solidFill>
                  <a:srgbClr val="000000"/>
                </a:solidFill>
                <a:latin typeface="Lato"/>
                <a:ea typeface="Lato"/>
                <a:cs typeface="Lato"/>
                <a:sym typeface="Lato"/>
              </a:rPr>
              <a:t>– </a:t>
            </a:r>
            <a:r>
              <a:rPr lang="en" sz="1600" i="0" u="none" strike="noStrike" cap="none">
                <a:solidFill>
                  <a:srgbClr val="000000"/>
                </a:solidFill>
                <a:latin typeface="Lato Light"/>
                <a:ea typeface="Lato Light"/>
                <a:cs typeface="Lato Light"/>
                <a:sym typeface="Lato Light"/>
              </a:rPr>
              <a:t>Long-term Solar Activity and the Climates of Space and Earth</a:t>
            </a:r>
            <a:endParaRPr sz="1600">
              <a:latin typeface="Lato Light"/>
              <a:ea typeface="Lato Light"/>
              <a:cs typeface="Lato Light"/>
              <a:sym typeface="Lato Light"/>
            </a:endParaRPr>
          </a:p>
          <a:p>
            <a:pPr marL="0" marR="0" lvl="0" indent="0" algn="l" rtl="0">
              <a:lnSpc>
                <a:spcPct val="100000"/>
              </a:lnSpc>
              <a:spcBef>
                <a:spcPts val="600"/>
              </a:spcBef>
              <a:spcAft>
                <a:spcPts val="0"/>
              </a:spcAft>
              <a:buNone/>
            </a:pPr>
            <a:r>
              <a:rPr lang="en" sz="1600" b="1" i="0" u="none" strike="noStrike" cap="none">
                <a:solidFill>
                  <a:srgbClr val="000000"/>
                </a:solidFill>
                <a:latin typeface="Lato"/>
                <a:ea typeface="Lato"/>
                <a:cs typeface="Lato"/>
                <a:sym typeface="Lato"/>
              </a:rPr>
              <a:t>2010 </a:t>
            </a:r>
            <a:r>
              <a:rPr lang="en" sz="1600" i="0" u="none" strike="noStrike" cap="none">
                <a:solidFill>
                  <a:srgbClr val="000000"/>
                </a:solidFill>
                <a:latin typeface="Lato"/>
                <a:ea typeface="Lato"/>
                <a:cs typeface="Lato"/>
                <a:sym typeface="Lato"/>
              </a:rPr>
              <a:t>– </a:t>
            </a:r>
            <a:r>
              <a:rPr lang="en" sz="1600" i="0" u="none" strike="noStrike" cap="none">
                <a:solidFill>
                  <a:srgbClr val="000000"/>
                </a:solidFill>
                <a:latin typeface="Lato Light"/>
                <a:ea typeface="Lato Light"/>
                <a:cs typeface="Lato Light"/>
                <a:sym typeface="Lato Light"/>
              </a:rPr>
              <a:t>Space Storms</a:t>
            </a:r>
            <a:endParaRPr sz="1600">
              <a:latin typeface="Lato Light"/>
              <a:ea typeface="Lato Light"/>
              <a:cs typeface="Lato Light"/>
              <a:sym typeface="Lato Light"/>
            </a:endParaRPr>
          </a:p>
          <a:p>
            <a:pPr marL="0" marR="0" lvl="0" indent="0" algn="l" rtl="0">
              <a:lnSpc>
                <a:spcPct val="100000"/>
              </a:lnSpc>
              <a:spcBef>
                <a:spcPts val="600"/>
              </a:spcBef>
              <a:spcAft>
                <a:spcPts val="0"/>
              </a:spcAft>
              <a:buNone/>
            </a:pPr>
            <a:r>
              <a:rPr lang="en" sz="1600" b="1" i="0" u="none" strike="noStrike" cap="none">
                <a:solidFill>
                  <a:srgbClr val="000000"/>
                </a:solidFill>
                <a:latin typeface="Lato"/>
                <a:ea typeface="Lato"/>
                <a:cs typeface="Lato"/>
                <a:sym typeface="Lato"/>
              </a:rPr>
              <a:t>2009</a:t>
            </a:r>
            <a:r>
              <a:rPr lang="en" sz="1600" i="0" u="none" strike="noStrike" cap="none">
                <a:solidFill>
                  <a:srgbClr val="000000"/>
                </a:solidFill>
                <a:latin typeface="Lato"/>
                <a:ea typeface="Lato"/>
                <a:cs typeface="Lato"/>
                <a:sym typeface="Lato"/>
              </a:rPr>
              <a:t> – </a:t>
            </a:r>
            <a:r>
              <a:rPr lang="en" sz="1600" i="0" u="none" strike="noStrike" cap="none">
                <a:solidFill>
                  <a:srgbClr val="000000"/>
                </a:solidFill>
                <a:latin typeface="Lato Light"/>
                <a:ea typeface="Lato Light"/>
                <a:cs typeface="Lato Light"/>
                <a:sym typeface="Lato Light"/>
              </a:rPr>
              <a:t>Evolving Solar Activity and the Climates of Space and Earth</a:t>
            </a:r>
            <a:endParaRPr sz="1600">
              <a:latin typeface="Lato Light"/>
              <a:ea typeface="Lato Light"/>
              <a:cs typeface="Lato Light"/>
              <a:sym typeface="Lato Light"/>
            </a:endParaRPr>
          </a:p>
          <a:p>
            <a:pPr marL="0" marR="0" lvl="0" indent="0" algn="l" rtl="0">
              <a:lnSpc>
                <a:spcPct val="100000"/>
              </a:lnSpc>
              <a:spcBef>
                <a:spcPts val="600"/>
              </a:spcBef>
              <a:spcAft>
                <a:spcPts val="0"/>
              </a:spcAft>
              <a:buNone/>
            </a:pPr>
            <a:r>
              <a:rPr lang="en" sz="1600" b="1" i="0" u="none" strike="noStrike" cap="none">
                <a:solidFill>
                  <a:srgbClr val="000000"/>
                </a:solidFill>
                <a:latin typeface="Lato"/>
                <a:ea typeface="Lato"/>
                <a:cs typeface="Lato"/>
                <a:sym typeface="Lato"/>
              </a:rPr>
              <a:t>2008</a:t>
            </a:r>
            <a:r>
              <a:rPr lang="en" sz="1600" i="0" u="none" strike="noStrike" cap="none">
                <a:solidFill>
                  <a:srgbClr val="000000"/>
                </a:solidFill>
                <a:latin typeface="Lato"/>
                <a:ea typeface="Lato"/>
                <a:cs typeface="Lato"/>
                <a:sym typeface="Lato"/>
              </a:rPr>
              <a:t> – </a:t>
            </a:r>
            <a:r>
              <a:rPr lang="en" sz="1600" i="0" u="none" strike="noStrike" cap="none">
                <a:solidFill>
                  <a:srgbClr val="000000"/>
                </a:solidFill>
                <a:latin typeface="Lato Light"/>
                <a:ea typeface="Lato Light"/>
                <a:cs typeface="Lato Light"/>
                <a:sym typeface="Lato Light"/>
              </a:rPr>
              <a:t>Space Storms and Radiation: Causes and Effects</a:t>
            </a:r>
            <a:endParaRPr sz="1600">
              <a:latin typeface="Lato Light"/>
              <a:ea typeface="Lato Light"/>
              <a:cs typeface="Lato Light"/>
              <a:sym typeface="Lato Light"/>
            </a:endParaRPr>
          </a:p>
          <a:p>
            <a:pPr marL="0" marR="0" lvl="0" indent="0" algn="l" rtl="0">
              <a:lnSpc>
                <a:spcPct val="100000"/>
              </a:lnSpc>
              <a:spcBef>
                <a:spcPts val="600"/>
              </a:spcBef>
              <a:spcAft>
                <a:spcPts val="0"/>
              </a:spcAft>
              <a:buNone/>
            </a:pPr>
            <a:r>
              <a:rPr lang="en" sz="1600" b="1" i="0" u="none" strike="noStrike" cap="none">
                <a:solidFill>
                  <a:srgbClr val="000000"/>
                </a:solidFill>
                <a:latin typeface="Lato"/>
                <a:ea typeface="Lato"/>
                <a:cs typeface="Lato"/>
                <a:sym typeface="Lato"/>
              </a:rPr>
              <a:t>2007</a:t>
            </a:r>
            <a:r>
              <a:rPr lang="en" sz="1600" i="0" u="none" strike="noStrike" cap="none">
                <a:solidFill>
                  <a:srgbClr val="000000"/>
                </a:solidFill>
                <a:latin typeface="Lato"/>
                <a:ea typeface="Lato"/>
                <a:cs typeface="Lato"/>
                <a:sym typeface="Lato"/>
              </a:rPr>
              <a:t> – </a:t>
            </a:r>
            <a:r>
              <a:rPr lang="en" sz="1600" i="0" u="none" strike="noStrike" cap="none">
                <a:solidFill>
                  <a:srgbClr val="000000"/>
                </a:solidFill>
                <a:latin typeface="Lato Light"/>
                <a:ea typeface="Lato Light"/>
                <a:cs typeface="Lato Light"/>
                <a:sym typeface="Lato Light"/>
              </a:rPr>
              <a:t>Plasma Physics of the Local Cosmos</a:t>
            </a:r>
            <a:endParaRPr sz="1600">
              <a:latin typeface="Lato Light"/>
              <a:ea typeface="Lato Light"/>
              <a:cs typeface="Lato Light"/>
              <a:sym typeface="Lato Light"/>
            </a:endParaRPr>
          </a:p>
        </p:txBody>
      </p:sp>
      <p:pic>
        <p:nvPicPr>
          <p:cNvPr id="186" name="Google Shape;186;p22"/>
          <p:cNvPicPr preferRelativeResize="0"/>
          <p:nvPr/>
        </p:nvPicPr>
        <p:blipFill rotWithShape="1">
          <a:blip r:embed="rId3">
            <a:alphaModFix/>
          </a:blip>
          <a:srcRect r="46701" b="11867"/>
          <a:stretch/>
        </p:blipFill>
        <p:spPr>
          <a:xfrm>
            <a:off x="6611860" y="1981785"/>
            <a:ext cx="2327084" cy="2518407"/>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962</TotalTime>
  <Words>2743</Words>
  <Application>Microsoft Macintosh PowerPoint</Application>
  <PresentationFormat>On-screen Show (16:10)</PresentationFormat>
  <Paragraphs>336</Paragraphs>
  <Slides>33</Slides>
  <Notes>33</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33</vt:i4>
      </vt:variant>
    </vt:vector>
  </HeadingPairs>
  <TitlesOfParts>
    <vt:vector size="51" baseType="lpstr">
      <vt:lpstr>Roboto Slab</vt:lpstr>
      <vt:lpstr>Helvetica Neue</vt:lpstr>
      <vt:lpstr>Helvetica Light</vt:lpstr>
      <vt:lpstr>Calibri</vt:lpstr>
      <vt:lpstr>Lato</vt:lpstr>
      <vt:lpstr>Lucida Sans</vt:lpstr>
      <vt:lpstr>Lato Light</vt:lpstr>
      <vt:lpstr>Helvetica Neue Medium</vt:lpstr>
      <vt:lpstr>Helvetica</vt:lpstr>
      <vt:lpstr>Roboto</vt:lpstr>
      <vt:lpstr>Lucida Grande</vt:lpstr>
      <vt:lpstr>Arial</vt:lpstr>
      <vt:lpstr>Helvetica Neue Thin</vt:lpstr>
      <vt:lpstr>Helvetica Neue Light</vt:lpstr>
      <vt:lpstr>Lato Black</vt:lpstr>
      <vt:lpstr>Simple Light</vt:lpstr>
      <vt:lpstr>Black</vt:lpstr>
      <vt:lpstr>1_Black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FDL 2018 Case Study “RESURRECT” SDO MEGS-A TO IMPROVE  SATELLITE ORBITAL BOOST PLANNING</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Madhulika Guhathakurta</cp:lastModifiedBy>
  <cp:revision>17</cp:revision>
  <cp:lastPrinted>2018-12-07T19:51:45Z</cp:lastPrinted>
  <dcterms:modified xsi:type="dcterms:W3CDTF">2018-12-13T22:07:22Z</dcterms:modified>
  <cp:category/>
</cp:coreProperties>
</file>