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2" r:id="rId2"/>
    <p:sldId id="276" r:id="rId3"/>
    <p:sldId id="264" r:id="rId4"/>
    <p:sldId id="257" r:id="rId5"/>
    <p:sldId id="258" r:id="rId6"/>
    <p:sldId id="265" r:id="rId7"/>
    <p:sldId id="259" r:id="rId8"/>
    <p:sldId id="274" r:id="rId9"/>
    <p:sldId id="275" r:id="rId10"/>
    <p:sldId id="273" r:id="rId11"/>
    <p:sldId id="272" r:id="rId12"/>
    <p:sldId id="260" r:id="rId13"/>
    <p:sldId id="270" r:id="rId14"/>
    <p:sldId id="271" r:id="rId15"/>
    <p:sldId id="267" r:id="rId16"/>
    <p:sldId id="269" r:id="rId17"/>
    <p:sldId id="26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36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2272" y="-8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32695-8F80-4695-9F46-D33DA6BEA58A}" type="datetimeFigureOut">
              <a:rPr lang="en-US" smtClean="0"/>
              <a:pPr/>
              <a:t>3/4/2013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87A34B-257C-428A-BBB5-8F996364923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Almost one solar cycle, accomplished a lot, missing elements are it and sun-climate</a:t>
            </a:r>
          </a:p>
          <a:p>
            <a:endParaRPr lang="en-US" dirty="0"/>
          </a:p>
          <a:p>
            <a:endParaRPr lang="en-US" dirty="0"/>
          </a:p>
        </p:txBody>
      </p:sp>
      <p:sp>
        <p:nvSpPr>
          <p:cNvPr id="4" name="Slide Number Placeholder 3"/>
          <p:cNvSpPr>
            <a:spLocks noGrp="1"/>
          </p:cNvSpPr>
          <p:nvPr>
            <p:ph type="sldNum" sz="quarter" idx="10"/>
          </p:nvPr>
        </p:nvSpPr>
        <p:spPr/>
        <p:txBody>
          <a:bodyPr/>
          <a:lstStyle/>
          <a:p>
            <a:fld id="{DC87A34B-257C-428A-BBB5-8F996364923A}"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B6D33A-16D1-4E79-88E6-B2C9295EC5AE}" type="slidenum">
              <a:rPr lang="en-US" smtClean="0"/>
              <a:pPr/>
              <a:t>6</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C4F9E8-1981-4226-83A1-A5A64FC3FFC8}"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42013-EE35-45DE-B2DB-1497FCB6CF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4F9E8-1981-4226-83A1-A5A64FC3FFC8}"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42013-EE35-45DE-B2DB-1497FCB6CF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4F9E8-1981-4226-83A1-A5A64FC3FFC8}"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42013-EE35-45DE-B2DB-1497FCB6CF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4F9E8-1981-4226-83A1-A5A64FC3FFC8}"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42013-EE35-45DE-B2DB-1497FCB6CF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4F9E8-1981-4226-83A1-A5A64FC3FFC8}"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42013-EE35-45DE-B2DB-1497FCB6CF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C4F9E8-1981-4226-83A1-A5A64FC3FFC8}"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42013-EE35-45DE-B2DB-1497FCB6CF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C4F9E8-1981-4226-83A1-A5A64FC3FFC8}" type="datetimeFigureOut">
              <a:rPr lang="en-US" smtClean="0"/>
              <a:pPr/>
              <a:t>3/4/2013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942013-EE35-45DE-B2DB-1497FCB6CF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C4F9E8-1981-4226-83A1-A5A64FC3FFC8}" type="datetimeFigureOut">
              <a:rPr lang="en-US" smtClean="0"/>
              <a:pPr/>
              <a:t>3/4/2013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942013-EE35-45DE-B2DB-1497FCB6CF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4F9E8-1981-4226-83A1-A5A64FC3FFC8}" type="datetimeFigureOut">
              <a:rPr lang="en-US" smtClean="0"/>
              <a:pPr/>
              <a:t>3/4/2013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942013-EE35-45DE-B2DB-1497FCB6CF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4F9E8-1981-4226-83A1-A5A64FC3FFC8}"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42013-EE35-45DE-B2DB-1497FCB6CF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4F9E8-1981-4226-83A1-A5A64FC3FFC8}"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42013-EE35-45DE-B2DB-1497FCB6CF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4F9E8-1981-4226-83A1-A5A64FC3FFC8}" type="datetimeFigureOut">
              <a:rPr lang="en-US" smtClean="0"/>
              <a:pPr/>
              <a:t>3/4/2013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42013-EE35-45DE-B2DB-1497FCB6CF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nap.edu/catalog.php?record_id=13519" TargetMode="External"/><Relationship Id="rId2" Type="http://schemas.openxmlformats.org/officeDocument/2006/relationships/hyperlink" Target="http://science.house.gov/hearing/subcommittee-space-and-aeronautics-national-priorities-solar-and-space-physics-research-and" TargetMode="Externa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3" descr="ILWS PPT Fmt_Reversed copy.gif                                 0001107DHDD                            B91A719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0834" name="Text Box 2"/>
          <p:cNvSpPr txBox="1">
            <a:spLocks noChangeArrowheads="1"/>
          </p:cNvSpPr>
          <p:nvPr/>
        </p:nvSpPr>
        <p:spPr bwMode="auto">
          <a:xfrm>
            <a:off x="0" y="0"/>
            <a:ext cx="8991600" cy="7104509"/>
          </a:xfrm>
          <a:prstGeom prst="rect">
            <a:avLst/>
          </a:prstGeom>
          <a:noFill/>
          <a:ln w="9525">
            <a:noFill/>
            <a:miter lim="800000"/>
            <a:headEnd/>
            <a:tailEnd/>
          </a:ln>
          <a:effectLst/>
        </p:spPr>
        <p:txBody>
          <a:bodyPr wrap="square">
            <a:spAutoFit/>
          </a:bodyPr>
          <a:lstStyle/>
          <a:p>
            <a:pPr algn="ctr">
              <a:spcBef>
                <a:spcPct val="50000"/>
              </a:spcBef>
            </a:pPr>
            <a:r>
              <a:rPr lang="en-US" sz="3600" dirty="0" smtClean="0">
                <a:solidFill>
                  <a:srgbClr val="C00000"/>
                </a:solidFill>
              </a:rPr>
              <a:t>Living with a Star: Opportunities &amp; Challenges for the  Next Decade</a:t>
            </a:r>
          </a:p>
          <a:p>
            <a:pPr algn="ctr">
              <a:spcBef>
                <a:spcPct val="50000"/>
              </a:spcBef>
            </a:pPr>
            <a:endParaRPr lang="en-US" sz="3600" dirty="0">
              <a:solidFill>
                <a:srgbClr val="C00000"/>
              </a:solidFill>
              <a:latin typeface="Arial" charset="0"/>
            </a:endParaRPr>
          </a:p>
          <a:p>
            <a:pPr>
              <a:spcBef>
                <a:spcPct val="50000"/>
              </a:spcBef>
            </a:pPr>
            <a:endParaRPr lang="en-US" dirty="0">
              <a:latin typeface="Arial" charset="0"/>
            </a:endParaRPr>
          </a:p>
          <a:p>
            <a:pPr>
              <a:spcBef>
                <a:spcPct val="50000"/>
              </a:spcBef>
            </a:pPr>
            <a:endParaRPr lang="en-US" dirty="0">
              <a:latin typeface="Arial" charset="0"/>
            </a:endParaRPr>
          </a:p>
          <a:p>
            <a:pPr>
              <a:spcBef>
                <a:spcPct val="50000"/>
              </a:spcBef>
            </a:pPr>
            <a:endParaRPr lang="en-US" dirty="0">
              <a:latin typeface="Arial" charset="0"/>
            </a:endParaRPr>
          </a:p>
          <a:p>
            <a:pPr>
              <a:lnSpc>
                <a:spcPts val="2000"/>
              </a:lnSpc>
              <a:spcBef>
                <a:spcPct val="50000"/>
              </a:spcBef>
            </a:pPr>
            <a:endParaRPr lang="en-US" sz="2000" dirty="0">
              <a:latin typeface="Arial" charset="0"/>
            </a:endParaRPr>
          </a:p>
          <a:p>
            <a:pPr>
              <a:spcBef>
                <a:spcPct val="50000"/>
              </a:spcBef>
            </a:pPr>
            <a:endParaRPr lang="en-US" sz="2000" dirty="0">
              <a:latin typeface="Arial" charset="0"/>
            </a:endParaRPr>
          </a:p>
          <a:p>
            <a:pPr>
              <a:spcBef>
                <a:spcPct val="50000"/>
              </a:spcBef>
            </a:pPr>
            <a:endParaRPr lang="en-US" sz="2000" dirty="0">
              <a:latin typeface="Arial" charset="0"/>
            </a:endParaRPr>
          </a:p>
          <a:p>
            <a:pPr>
              <a:spcBef>
                <a:spcPct val="50000"/>
              </a:spcBef>
            </a:pPr>
            <a:endParaRPr lang="en-US" sz="2000" dirty="0">
              <a:latin typeface="Arial" charset="0"/>
            </a:endParaRPr>
          </a:p>
          <a:p>
            <a:pPr>
              <a:spcBef>
                <a:spcPct val="50000"/>
              </a:spcBef>
            </a:pPr>
            <a:endParaRPr lang="en-US" sz="1800" dirty="0" smtClean="0">
              <a:latin typeface="Arial" charset="0"/>
            </a:endParaRPr>
          </a:p>
          <a:p>
            <a:pPr>
              <a:spcBef>
                <a:spcPct val="50000"/>
              </a:spcBef>
            </a:pPr>
            <a:endParaRPr lang="en-US" dirty="0"/>
          </a:p>
          <a:p>
            <a:pPr>
              <a:spcBef>
                <a:spcPct val="50000"/>
              </a:spcBef>
            </a:pPr>
            <a:endParaRPr lang="en-US" sz="1800" dirty="0" smtClean="0">
              <a:latin typeface="Arial" charset="0"/>
            </a:endParaRPr>
          </a:p>
          <a:p>
            <a:pPr>
              <a:spcBef>
                <a:spcPct val="50000"/>
              </a:spcBef>
            </a:pPr>
            <a:endParaRPr lang="en-US" sz="1800" dirty="0" smtClean="0">
              <a:solidFill>
                <a:srgbClr val="A25864"/>
              </a:solidFill>
              <a:latin typeface="Arial" charset="0"/>
            </a:endParaRPr>
          </a:p>
          <a:p>
            <a:pPr>
              <a:spcBef>
                <a:spcPct val="50000"/>
              </a:spcBef>
            </a:pPr>
            <a:r>
              <a:rPr lang="en-US" sz="1600" dirty="0" smtClean="0">
                <a:solidFill>
                  <a:srgbClr val="A25864"/>
                </a:solidFill>
                <a:latin typeface="Arial" charset="0"/>
              </a:rPr>
              <a:t>                                                                                                                            </a:t>
            </a:r>
            <a:endParaRPr lang="en-US" sz="2000" dirty="0">
              <a:latin typeface="Arial" charset="0"/>
            </a:endParaRPr>
          </a:p>
        </p:txBody>
      </p:sp>
      <p:sp>
        <p:nvSpPr>
          <p:cNvPr id="4" name="TextBox 3"/>
          <p:cNvSpPr txBox="1"/>
          <p:nvPr/>
        </p:nvSpPr>
        <p:spPr>
          <a:xfrm>
            <a:off x="4096567" y="2514600"/>
            <a:ext cx="4971233" cy="1200329"/>
          </a:xfrm>
          <a:prstGeom prst="rect">
            <a:avLst/>
          </a:prstGeom>
          <a:noFill/>
        </p:spPr>
        <p:txBody>
          <a:bodyPr wrap="none" rtlCol="0">
            <a:spAutoFit/>
          </a:bodyPr>
          <a:lstStyle/>
          <a:p>
            <a:r>
              <a:rPr lang="en-US" sz="2400" dirty="0" smtClean="0">
                <a:solidFill>
                  <a:srgbClr val="0000CC"/>
                </a:solidFill>
                <a:latin typeface="Comic Sans MS" pitchFamily="66" charset="0"/>
              </a:rPr>
              <a:t>Madhulika Guhathakurta</a:t>
            </a:r>
          </a:p>
          <a:p>
            <a:r>
              <a:rPr lang="en-US" sz="2400" dirty="0" smtClean="0">
                <a:solidFill>
                  <a:srgbClr val="0000CC"/>
                </a:solidFill>
                <a:latin typeface="Comic Sans MS" pitchFamily="66" charset="0"/>
              </a:rPr>
              <a:t>Lead Scientist, Living with a Star</a:t>
            </a:r>
          </a:p>
          <a:p>
            <a:r>
              <a:rPr lang="en-US" sz="2400" dirty="0" err="1" smtClean="0">
                <a:solidFill>
                  <a:srgbClr val="0000CC"/>
                </a:solidFill>
                <a:latin typeface="Comic Sans MS" pitchFamily="66" charset="0"/>
              </a:rPr>
              <a:t>Heliophysics</a:t>
            </a:r>
            <a:r>
              <a:rPr lang="en-US" sz="2400" dirty="0" smtClean="0">
                <a:solidFill>
                  <a:srgbClr val="0000CC"/>
                </a:solidFill>
                <a:latin typeface="Comic Sans MS" pitchFamily="66" charset="0"/>
              </a:rPr>
              <a:t> Division, NASA HQ</a:t>
            </a:r>
            <a:endParaRPr lang="en-US" sz="2400" dirty="0">
              <a:solidFill>
                <a:srgbClr val="0000CC"/>
              </a:solidFill>
              <a:latin typeface="Comic Sans MS" pitchFamily="66" charset="0"/>
            </a:endParaRPr>
          </a:p>
        </p:txBody>
      </p:sp>
      <p:sp>
        <p:nvSpPr>
          <p:cNvPr id="5" name="TextBox 4"/>
          <p:cNvSpPr txBox="1"/>
          <p:nvPr/>
        </p:nvSpPr>
        <p:spPr>
          <a:xfrm>
            <a:off x="5715000" y="4724400"/>
            <a:ext cx="3412216" cy="646331"/>
          </a:xfrm>
          <a:prstGeom prst="rect">
            <a:avLst/>
          </a:prstGeom>
          <a:noFill/>
        </p:spPr>
        <p:txBody>
          <a:bodyPr wrap="none" rtlCol="0">
            <a:spAutoFit/>
          </a:bodyPr>
          <a:lstStyle/>
          <a:p>
            <a:r>
              <a:rPr lang="en-US" dirty="0" smtClean="0">
                <a:solidFill>
                  <a:srgbClr val="C00000"/>
                </a:solidFill>
              </a:rPr>
              <a:t>LWS/SDO 2013 Science Workshop</a:t>
            </a:r>
          </a:p>
          <a:p>
            <a:r>
              <a:rPr lang="en-US" dirty="0" smtClean="0">
                <a:solidFill>
                  <a:srgbClr val="C00000"/>
                </a:solidFill>
              </a:rPr>
              <a:t>4</a:t>
            </a:r>
            <a:r>
              <a:rPr lang="en-US" baseline="30000" dirty="0" smtClean="0">
                <a:solidFill>
                  <a:srgbClr val="C00000"/>
                </a:solidFill>
              </a:rPr>
              <a:t>th</a:t>
            </a:r>
            <a:r>
              <a:rPr lang="en-US" dirty="0" smtClean="0">
                <a:solidFill>
                  <a:srgbClr val="C00000"/>
                </a:solidFill>
              </a:rPr>
              <a:t> March, 2013, Cambridge, MD</a:t>
            </a:r>
            <a:endParaRPr lang="en-US" dirty="0">
              <a:solidFill>
                <a:srgbClr val="C00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status</a:t>
            </a:r>
            <a:endParaRPr lang="en-US" dirty="0"/>
          </a:p>
        </p:txBody>
      </p:sp>
      <p:sp>
        <p:nvSpPr>
          <p:cNvPr id="3" name="Content Placeholder 2"/>
          <p:cNvSpPr>
            <a:spLocks noGrp="1"/>
          </p:cNvSpPr>
          <p:nvPr>
            <p:ph idx="1"/>
          </p:nvPr>
        </p:nvSpPr>
        <p:spPr/>
        <p:txBody>
          <a:bodyPr>
            <a:normAutofit/>
          </a:bodyPr>
          <a:lstStyle/>
          <a:p>
            <a:r>
              <a:rPr lang="en-US" dirty="0" smtClean="0"/>
              <a:t>Models now can simulate the progress of a disturbance from the Sun to the Earth </a:t>
            </a:r>
          </a:p>
          <a:p>
            <a:r>
              <a:rPr lang="en-US" dirty="0" smtClean="0"/>
              <a:t>Have we captured the physics? </a:t>
            </a:r>
          </a:p>
          <a:p>
            <a:r>
              <a:rPr lang="en-US" dirty="0" smtClean="0"/>
              <a:t>How well are </a:t>
            </a:r>
            <a:r>
              <a:rPr lang="en-US" dirty="0" err="1"/>
              <a:t>s</a:t>
            </a:r>
            <a:r>
              <a:rPr lang="en-US" dirty="0" err="1" smtClean="0"/>
              <a:t>ubgridscale</a:t>
            </a:r>
            <a:r>
              <a:rPr lang="en-US" dirty="0" smtClean="0"/>
              <a:t> and boundary conditions parameterized? </a:t>
            </a:r>
          </a:p>
          <a:p>
            <a:r>
              <a:rPr lang="en-US" dirty="0" smtClean="0"/>
              <a:t>How accurate are the models? </a:t>
            </a:r>
          </a:p>
          <a:p>
            <a:r>
              <a:rPr lang="en-US" dirty="0" smtClean="0"/>
              <a:t>How </a:t>
            </a:r>
            <a:r>
              <a:rPr lang="en-US" dirty="0" err="1" smtClean="0"/>
              <a:t>acccurate</a:t>
            </a:r>
            <a:r>
              <a:rPr lang="en-US" dirty="0" smtClean="0"/>
              <a:t> and robust are predictions? </a:t>
            </a:r>
          </a:p>
          <a:p>
            <a:endParaRPr lang="en-US" dirty="0"/>
          </a:p>
        </p:txBody>
      </p:sp>
    </p:spTree>
    <p:extLst>
      <p:ext uri="{BB962C8B-B14F-4D97-AF65-F5344CB8AC3E}">
        <p14:creationId xmlns="" xmlns:p14="http://schemas.microsoft.com/office/powerpoint/2010/main" val="861413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r>
              <a:rPr lang="en-US" sz="3200" dirty="0"/>
              <a:t>Limitations of Current/Future </a:t>
            </a:r>
            <a:r>
              <a:rPr lang="en-US" sz="3200" dirty="0" smtClean="0"/>
              <a:t>Space </a:t>
            </a:r>
            <a:r>
              <a:rPr lang="en-US" sz="3200" dirty="0"/>
              <a:t>Assets</a:t>
            </a:r>
          </a:p>
        </p:txBody>
      </p:sp>
      <p:sp>
        <p:nvSpPr>
          <p:cNvPr id="6147" name="Rectangle 3"/>
          <p:cNvSpPr>
            <a:spLocks noGrp="1" noChangeArrowheads="1"/>
          </p:cNvSpPr>
          <p:nvPr>
            <p:ph idx="1"/>
          </p:nvPr>
        </p:nvSpPr>
        <p:spPr/>
        <p:txBody>
          <a:bodyPr>
            <a:normAutofit/>
          </a:bodyPr>
          <a:lstStyle/>
          <a:p>
            <a:pPr algn="ctr">
              <a:lnSpc>
                <a:spcPct val="80000"/>
              </a:lnSpc>
              <a:buNone/>
            </a:pPr>
            <a:r>
              <a:rPr lang="en-US" dirty="0" smtClean="0"/>
              <a:t>Need careful evaluation</a:t>
            </a:r>
            <a:endParaRPr lang="en-US" dirty="0"/>
          </a:p>
        </p:txBody>
      </p:sp>
    </p:spTree>
    <p:extLst>
      <p:ext uri="{BB962C8B-B14F-4D97-AF65-F5344CB8AC3E}">
        <p14:creationId xmlns="" xmlns:p14="http://schemas.microsoft.com/office/powerpoint/2010/main" val="3637398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Future: Long Term</a:t>
            </a:r>
            <a:endParaRPr lang="en-US" dirty="0"/>
          </a:p>
        </p:txBody>
      </p:sp>
      <p:sp>
        <p:nvSpPr>
          <p:cNvPr id="3" name="Content Placeholder 2"/>
          <p:cNvSpPr>
            <a:spLocks noGrp="1"/>
          </p:cNvSpPr>
          <p:nvPr>
            <p:ph idx="1"/>
          </p:nvPr>
        </p:nvSpPr>
        <p:spPr>
          <a:xfrm>
            <a:off x="457200" y="990600"/>
            <a:ext cx="8229600" cy="4906963"/>
          </a:xfrm>
        </p:spPr>
        <p:txBody>
          <a:bodyPr>
            <a:normAutofit/>
          </a:bodyPr>
          <a:lstStyle/>
          <a:p>
            <a:r>
              <a:rPr lang="en-US" dirty="0" smtClean="0"/>
              <a:t>Develop mission formulation that provide observations for space weather needs.</a:t>
            </a:r>
          </a:p>
          <a:p>
            <a:r>
              <a:rPr lang="en-US" dirty="0" smtClean="0"/>
              <a:t>Through UN, establish space weather space and ground-based data sharing world wide.</a:t>
            </a:r>
          </a:p>
          <a:p>
            <a:r>
              <a:rPr lang="en-US" dirty="0" smtClean="0"/>
              <a:t>Introduce </a:t>
            </a:r>
            <a:r>
              <a:rPr lang="en-US" dirty="0" err="1" smtClean="0"/>
              <a:t>Heliophysics</a:t>
            </a:r>
            <a:r>
              <a:rPr lang="en-US" dirty="0" smtClean="0"/>
              <a:t> at universities world wide.</a:t>
            </a:r>
          </a:p>
          <a:p>
            <a:r>
              <a:rPr lang="en-US" dirty="0" smtClean="0"/>
              <a:t>Interplanetary Space Weather</a:t>
            </a:r>
            <a:r>
              <a:rPr lang="en-US" dirty="0"/>
              <a:t>— wherever "society" takes us — </a:t>
            </a:r>
            <a:endParaRPr lang="en-US" dirty="0" smtClean="0"/>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686800" cy="775472"/>
          </a:xfrm>
        </p:spPr>
        <p:txBody>
          <a:bodyPr>
            <a:noAutofit/>
          </a:bodyPr>
          <a:lstStyle/>
          <a:p>
            <a:r>
              <a:rPr lang="en-US" sz="3200" dirty="0" smtClean="0"/>
              <a:t>Future?</a:t>
            </a:r>
            <a:br>
              <a:rPr lang="en-US" sz="3200" dirty="0" smtClean="0"/>
            </a:br>
            <a:r>
              <a:rPr lang="en-US" sz="3200" dirty="0" smtClean="0"/>
              <a:t>Interplanetary Space Weather &amp; Climate Program</a:t>
            </a:r>
            <a:endParaRPr lang="en-US" sz="3200" dirty="0"/>
          </a:p>
        </p:txBody>
      </p:sp>
      <p:sp>
        <p:nvSpPr>
          <p:cNvPr id="3" name="Content Placeholder 2"/>
          <p:cNvSpPr>
            <a:spLocks noGrp="1"/>
          </p:cNvSpPr>
          <p:nvPr>
            <p:ph idx="1"/>
          </p:nvPr>
        </p:nvSpPr>
        <p:spPr>
          <a:xfrm>
            <a:off x="72396" y="1371600"/>
            <a:ext cx="8923283" cy="6462627"/>
          </a:xfrm>
          <a:ln>
            <a:noFill/>
          </a:ln>
        </p:spPr>
        <p:txBody>
          <a:bodyPr/>
          <a:lstStyle/>
          <a:p>
            <a:r>
              <a:rPr lang="en-US" sz="2400" dirty="0" smtClean="0"/>
              <a:t>As human activity expands into the solar system, the need for accurate space weather and climate forecasting is expanding, too.  Space probes are now orbiting or en route to flybys of </a:t>
            </a:r>
            <a:r>
              <a:rPr lang="en-US" sz="2400" dirty="0" smtClean="0">
                <a:solidFill>
                  <a:srgbClr val="FF0000"/>
                </a:solidFill>
              </a:rPr>
              <a:t>Mercury, Venus, Earth and the Moon, Mars, </a:t>
            </a:r>
            <a:r>
              <a:rPr lang="en-US" sz="2400" dirty="0" err="1" smtClean="0">
                <a:solidFill>
                  <a:srgbClr val="FF0000"/>
                </a:solidFill>
              </a:rPr>
              <a:t>Vesta</a:t>
            </a:r>
            <a:r>
              <a:rPr lang="en-US" sz="2400" dirty="0" smtClean="0">
                <a:solidFill>
                  <a:srgbClr val="FF0000"/>
                </a:solidFill>
              </a:rPr>
              <a:t>, Ceres, Saturn, and Pluto</a:t>
            </a:r>
            <a:r>
              <a:rPr lang="en-US" sz="2400" dirty="0" smtClean="0"/>
              <a:t>. </a:t>
            </a:r>
          </a:p>
          <a:p>
            <a:r>
              <a:rPr lang="en-US" sz="2400" dirty="0" smtClean="0"/>
              <a:t>As agencies around the world prepare for these missions to send robotic space craft, each of these missions (plus others on the drawing board) </a:t>
            </a:r>
            <a:r>
              <a:rPr lang="en-US" sz="2400" dirty="0" smtClean="0">
                <a:solidFill>
                  <a:srgbClr val="FF0000"/>
                </a:solidFill>
              </a:rPr>
              <a:t>has a unique need to know when a solar storm will pass through its corner of space or how the subsequent solar cycles will behave. </a:t>
            </a:r>
            <a:r>
              <a:rPr lang="en-US" sz="2400" dirty="0" smtClean="0"/>
              <a:t> </a:t>
            </a:r>
          </a:p>
          <a:p>
            <a:r>
              <a:rPr lang="en-US" sz="2400" dirty="0" smtClean="0"/>
              <a:t>Ultimately, astronauts will follow </a:t>
            </a:r>
            <a:r>
              <a:rPr lang="en-US" sz="2400" dirty="0" smtClean="0">
                <a:solidFill>
                  <a:srgbClr val="FF0000"/>
                </a:solidFill>
              </a:rPr>
              <a:t>beyond Earth orbit, and their need for interplanetary space weather and climate forecasting will be even more compelling.</a:t>
            </a:r>
          </a:p>
          <a:p>
            <a:endParaRPr lang="en-US" sz="20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Ultimately, expanding the reach of space weather &amp; climate forecasts throughout the solar </a:t>
            </a:r>
            <a:r>
              <a:rPr lang="en-US" dirty="0" smtClean="0">
                <a:solidFill>
                  <a:srgbClr val="FF0000"/>
                </a:solidFill>
              </a:rPr>
              <a:t>system will require advances in theory, observations, and computing power. </a:t>
            </a:r>
          </a:p>
          <a:p>
            <a:pPr>
              <a:buNone/>
            </a:pPr>
            <a:r>
              <a:rPr lang="en-US" dirty="0" smtClean="0"/>
              <a:t>     Recently published series of three volumes entitled the </a:t>
            </a:r>
            <a:r>
              <a:rPr lang="en-US" dirty="0" smtClean="0">
                <a:solidFill>
                  <a:srgbClr val="FF0000"/>
                </a:solidFill>
              </a:rPr>
              <a:t>“</a:t>
            </a:r>
            <a:r>
              <a:rPr lang="en-US" dirty="0" err="1" smtClean="0">
                <a:solidFill>
                  <a:srgbClr val="FF0000"/>
                </a:solidFill>
              </a:rPr>
              <a:t>Heliophysics</a:t>
            </a:r>
            <a:r>
              <a:rPr lang="en-US" dirty="0" smtClean="0">
                <a:solidFill>
                  <a:srgbClr val="FF0000"/>
                </a:solidFill>
              </a:rPr>
              <a:t> Lecture Series that </a:t>
            </a:r>
            <a:r>
              <a:rPr lang="en-US" dirty="0" smtClean="0"/>
              <a:t>deal with this subject matter  and the facility called the </a:t>
            </a:r>
            <a:r>
              <a:rPr lang="en-US" dirty="0" smtClean="0">
                <a:solidFill>
                  <a:srgbClr val="FF0000"/>
                </a:solidFill>
              </a:rPr>
              <a:t>Community Coordinated Modeling Center </a:t>
            </a:r>
            <a:r>
              <a:rPr lang="en-US" dirty="0" smtClean="0"/>
              <a:t>(CCMC) are laying the groundwork for the accurate interplanetary forecasts using physics-based models.  </a:t>
            </a:r>
          </a:p>
          <a:p>
            <a:pPr>
              <a:buNone/>
            </a:pPr>
            <a:r>
              <a:rPr lang="en-US" dirty="0" smtClean="0"/>
              <a:t>    </a:t>
            </a:r>
            <a:r>
              <a:rPr lang="en-US" dirty="0" smtClean="0">
                <a:solidFill>
                  <a:srgbClr val="FF0000"/>
                </a:solidFill>
              </a:rPr>
              <a:t>The combination of two can really help in a big way to move this interdisciplinary field forward.</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chor="t">
            <a:normAutofit fontScale="90000"/>
          </a:bodyPr>
          <a:lstStyle/>
          <a:p>
            <a:r>
              <a:rPr lang="en-US" dirty="0"/>
              <a:t>If we might be entering into a period of extended low activity, does this mean that we may not have to </a:t>
            </a:r>
            <a:r>
              <a:rPr lang="en-US" dirty="0" smtClean="0"/>
              <a:t>worry </a:t>
            </a:r>
            <a:r>
              <a:rPr lang="en-US" dirty="0"/>
              <a:t>about </a:t>
            </a:r>
            <a:r>
              <a:rPr lang="en-US" dirty="0" smtClean="0"/>
              <a:t>the sun? Or living with the Sun?</a:t>
            </a:r>
            <a:r>
              <a:rPr lang="en-US" dirty="0"/>
              <a:t/>
            </a:r>
            <a:br>
              <a:rPr lang="en-US" dirty="0"/>
            </a:br>
            <a:endParaRPr lang="en-US" dirty="0"/>
          </a:p>
        </p:txBody>
      </p:sp>
      <p:sp>
        <p:nvSpPr>
          <p:cNvPr id="3" name="Title 1"/>
          <p:cNvSpPr txBox="1">
            <a:spLocks/>
          </p:cNvSpPr>
          <p:nvPr/>
        </p:nvSpPr>
        <p:spPr>
          <a:xfrm>
            <a:off x="457200" y="3962400"/>
            <a:ext cx="8229600" cy="1828800"/>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j-lt"/>
                <a:ea typeface="+mj-ea"/>
                <a:cs typeface="+mj-cs"/>
              </a:rPr>
              <a:t>ABSOLUTELY</a:t>
            </a:r>
            <a:r>
              <a:rPr kumimoji="0" lang="en-US" sz="5400" b="0" i="0" u="none" strike="noStrike" kern="1200" cap="none" spc="0" normalizeH="0" noProof="0" dirty="0">
                <a:ln>
                  <a:noFill/>
                </a:ln>
                <a:solidFill>
                  <a:schemeClr val="tx1"/>
                </a:solidFill>
                <a:effectLst/>
                <a:uLnTx/>
                <a:uFillTx/>
                <a:latin typeface="+mj-lt"/>
                <a:ea typeface="+mj-ea"/>
                <a:cs typeface="+mj-cs"/>
              </a:rPr>
              <a:t> </a:t>
            </a:r>
            <a:r>
              <a:rPr kumimoji="0" lang="en-US" sz="5400" b="0" i="0" u="none" strike="noStrike" kern="1200" cap="none" spc="0" normalizeH="0" noProof="0" dirty="0" smtClean="0">
                <a:ln>
                  <a:noFill/>
                </a:ln>
                <a:solidFill>
                  <a:schemeClr val="tx1"/>
                </a:solidFill>
                <a:effectLst/>
                <a:uLnTx/>
                <a:uFillTx/>
                <a:latin typeface="+mj-lt"/>
                <a:ea typeface="+mj-ea"/>
                <a:cs typeface="+mj-cs"/>
              </a:rPr>
              <a:t>NOT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229600" cy="1630362"/>
          </a:xfrm>
        </p:spPr>
        <p:txBody>
          <a:bodyPr>
            <a:normAutofit fontScale="90000"/>
          </a:bodyPr>
          <a:lstStyle/>
          <a:p>
            <a:r>
              <a:rPr lang="en-US" sz="2000" dirty="0" smtClean="0"/>
              <a:t>As the solar cycle unfolds in an unexpected way, it is important to remember that</a:t>
            </a:r>
            <a:r>
              <a:rPr lang="en-US" dirty="0" smtClean="0"/>
              <a:t/>
            </a:r>
            <a:br>
              <a:rPr lang="en-US" dirty="0" smtClean="0"/>
            </a:br>
            <a:r>
              <a:rPr lang="en-US" sz="6000" dirty="0" smtClean="0"/>
              <a:t>The Sun is NEVER Boring</a:t>
            </a:r>
            <a:r>
              <a:rPr lang="en-US" sz="6000" dirty="0"/>
              <a:t> </a:t>
            </a:r>
            <a:r>
              <a:rPr lang="en-US" sz="6000" dirty="0" smtClean="0"/>
              <a:t/>
            </a:r>
            <a:br>
              <a:rPr lang="en-US" sz="6000" dirty="0" smtClean="0"/>
            </a:br>
            <a:r>
              <a:rPr lang="en-US" sz="2000" dirty="0" smtClean="0"/>
              <a:t>To see this, we simply turn the solar cycle sideways:</a:t>
            </a:r>
            <a:endParaRPr lang="en-US" sz="2000" dirty="0"/>
          </a:p>
        </p:txBody>
      </p:sp>
      <p:pic>
        <p:nvPicPr>
          <p:cNvPr id="5" name="Picture 4"/>
          <p:cNvPicPr>
            <a:picLocks noChangeAspect="1"/>
          </p:cNvPicPr>
          <p:nvPr/>
        </p:nvPicPr>
        <p:blipFill>
          <a:blip r:embed="rId2" cstate="print"/>
          <a:stretch>
            <a:fillRect/>
          </a:stretch>
        </p:blipFill>
        <p:spPr>
          <a:xfrm>
            <a:off x="1371600" y="1447800"/>
            <a:ext cx="6769914" cy="5453048"/>
          </a:xfrm>
          <a:prstGeom prst="rect">
            <a:avLst/>
          </a:prstGeom>
        </p:spPr>
      </p:pic>
    </p:spTree>
    <p:extLst>
      <p:ext uri="{BB962C8B-B14F-4D97-AF65-F5344CB8AC3E}">
        <p14:creationId xmlns:p14="http://schemas.microsoft.com/office/powerpoint/2010/main" xmlns="" val="1072219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lika\Desktop\Todd-Salat-Todd-Salat-Shots-Solar-Cycle-Graph_1361956046.jpg"/>
          <p:cNvPicPr>
            <a:picLocks noChangeAspect="1" noChangeArrowheads="1"/>
          </p:cNvPicPr>
          <p:nvPr/>
        </p:nvPicPr>
        <p:blipFill>
          <a:blip r:embed="rId2" cstate="print"/>
          <a:srcRect/>
          <a:stretch>
            <a:fillRect/>
          </a:stretch>
        </p:blipFill>
        <p:spPr bwMode="auto">
          <a:xfrm>
            <a:off x="285750" y="0"/>
            <a:ext cx="85725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14941" y="685800"/>
            <a:ext cx="6633882" cy="4787900"/>
          </a:xfrm>
        </p:spPr>
        <p:txBody>
          <a:bodyPr>
            <a:noAutofit/>
          </a:bodyPr>
          <a:lstStyle/>
          <a:p>
            <a:pPr marL="342900" indent="-342900">
              <a:spcBef>
                <a:spcPts val="1200"/>
              </a:spcBef>
              <a:buFont typeface="Arial"/>
              <a:buChar char="•"/>
            </a:pPr>
            <a:r>
              <a:rPr lang="en-US" sz="1600" dirty="0">
                <a:ea typeface="ＭＳ Ｐゴシック" pitchFamily="34" charset="-128"/>
              </a:rPr>
              <a:t>NRC Release of Decadal Survey August 15, </a:t>
            </a:r>
            <a:r>
              <a:rPr lang="en-US" sz="1600" dirty="0" smtClean="0">
                <a:ea typeface="ＭＳ Ｐゴシック" pitchFamily="34" charset="-128"/>
              </a:rPr>
              <a:t>2012</a:t>
            </a:r>
          </a:p>
          <a:p>
            <a:pPr marL="342900" indent="-342900">
              <a:spcBef>
                <a:spcPts val="1200"/>
              </a:spcBef>
              <a:buFont typeface="Arial"/>
              <a:buChar char="•"/>
            </a:pPr>
            <a:r>
              <a:rPr lang="en-US" sz="1600" dirty="0" smtClean="0">
                <a:ea typeface="ＭＳ Ｐゴシック" pitchFamily="34" charset="-128"/>
              </a:rPr>
              <a:t>RBSP launch on August 30, 2012</a:t>
            </a:r>
          </a:p>
          <a:p>
            <a:pPr marL="342900" indent="-342900">
              <a:spcBef>
                <a:spcPts val="1200"/>
              </a:spcBef>
              <a:buFont typeface="Arial"/>
              <a:buChar char="•"/>
            </a:pPr>
            <a:r>
              <a:rPr lang="en-US" sz="1600" dirty="0" smtClean="0">
                <a:ea typeface="ＭＳ Ｐゴシック" pitchFamily="34" charset="-128"/>
              </a:rPr>
              <a:t>Renamed RBSP mission to “Van Allen Probes” after successful commissioning</a:t>
            </a:r>
          </a:p>
          <a:p>
            <a:pPr marL="342900" indent="-342900">
              <a:spcBef>
                <a:spcPts val="1200"/>
              </a:spcBef>
              <a:buFont typeface="Arial"/>
              <a:buChar char="•"/>
            </a:pPr>
            <a:r>
              <a:rPr lang="en-US" sz="1600" b="1" dirty="0">
                <a:solidFill>
                  <a:srgbClr val="C00000"/>
                </a:solidFill>
                <a:ea typeface="ＭＳ Ｐゴシック" pitchFamily="34" charset="-128"/>
              </a:rPr>
              <a:t>Congressional Testimony on November 28, 2012 to the </a:t>
            </a:r>
            <a:r>
              <a:rPr lang="en-US" sz="1600" b="1" dirty="0" smtClean="0">
                <a:solidFill>
                  <a:srgbClr val="C00000"/>
                </a:solidFill>
                <a:ea typeface="ＭＳ Ｐゴシック" pitchFamily="34" charset="-128"/>
              </a:rPr>
              <a:t>House </a:t>
            </a:r>
            <a:r>
              <a:rPr lang="en-US" sz="1600" b="1" dirty="0" smtClean="0">
                <a:solidFill>
                  <a:srgbClr val="C00000"/>
                </a:solidFill>
              </a:rPr>
              <a:t>Subcommittee </a:t>
            </a:r>
            <a:r>
              <a:rPr lang="en-US" sz="1600" b="1" dirty="0">
                <a:solidFill>
                  <a:srgbClr val="C00000"/>
                </a:solidFill>
              </a:rPr>
              <a:t>on Space and Aeronautics - National Priorities for Solar and Space Physics Research and Applications for Space Weather Prediction </a:t>
            </a:r>
            <a:r>
              <a:rPr lang="en-US" sz="1600" dirty="0">
                <a:solidFill>
                  <a:srgbClr val="FFFF00"/>
                </a:solidFill>
              </a:rPr>
              <a:t>- </a:t>
            </a:r>
            <a:r>
              <a:rPr lang="en-US" sz="1600" dirty="0">
                <a:hlinkClick r:id="rId2"/>
              </a:rPr>
              <a:t>http://science.house.gov/hearing/subcommittee-space-and-aeronautics-national-priorities-solar-and-space-physics-research-and</a:t>
            </a:r>
            <a:r>
              <a:rPr lang="en-US" sz="1600" dirty="0"/>
              <a:t> </a:t>
            </a:r>
            <a:endParaRPr lang="en-US" sz="1600" dirty="0" smtClean="0">
              <a:ea typeface="ＭＳ Ｐゴシック" pitchFamily="34" charset="-128"/>
            </a:endParaRPr>
          </a:p>
          <a:p>
            <a:pPr marL="342900" indent="-342900">
              <a:spcBef>
                <a:spcPts val="1200"/>
              </a:spcBef>
              <a:buFont typeface="Arial"/>
              <a:buChar char="•"/>
            </a:pPr>
            <a:r>
              <a:rPr lang="en-US" sz="1600" dirty="0" smtClean="0">
                <a:ea typeface="ＭＳ Ｐゴシック" pitchFamily="34" charset="-128"/>
              </a:rPr>
              <a:t>Release of NRC Workshop Report: The Effects of Solar Variability on </a:t>
            </a:r>
            <a:r>
              <a:rPr lang="en-US" sz="1600" dirty="0">
                <a:ea typeface="ＭＳ Ｐゴシック" pitchFamily="34" charset="-128"/>
              </a:rPr>
              <a:t>Earth’s Climate - </a:t>
            </a:r>
            <a:r>
              <a:rPr lang="en-US" sz="1600" dirty="0">
                <a:ea typeface="ＭＳ Ｐゴシック" pitchFamily="34" charset="-128"/>
                <a:hlinkClick r:id="rId3"/>
              </a:rPr>
              <a:t>http://www.nap.edu/catalog.php?record_id=</a:t>
            </a:r>
            <a:r>
              <a:rPr lang="en-US" sz="1600" dirty="0" smtClean="0">
                <a:ea typeface="ＭＳ Ｐゴシック" pitchFamily="34" charset="-128"/>
                <a:hlinkClick r:id="rId3"/>
              </a:rPr>
              <a:t>13519</a:t>
            </a:r>
            <a:r>
              <a:rPr lang="en-US" sz="1600" dirty="0" smtClean="0">
                <a:ea typeface="ＭＳ Ｐゴシック" pitchFamily="34" charset="-128"/>
              </a:rPr>
              <a:t>  </a:t>
            </a:r>
          </a:p>
          <a:p>
            <a:pPr marL="342900" indent="-342900">
              <a:spcBef>
                <a:spcPts val="1200"/>
              </a:spcBef>
              <a:buFont typeface="Arial"/>
              <a:buChar char="•"/>
            </a:pPr>
            <a:r>
              <a:rPr lang="en-US" sz="1600" dirty="0" smtClean="0">
                <a:ea typeface="ＭＳ Ｐゴシック" pitchFamily="34" charset="-128"/>
              </a:rPr>
              <a:t>NASA </a:t>
            </a:r>
            <a:r>
              <a:rPr lang="en-US" sz="1600" dirty="0">
                <a:ea typeface="ＭＳ Ｐゴシック" pitchFamily="34" charset="-128"/>
              </a:rPr>
              <a:t>/ NSF collaboration on space weather </a:t>
            </a:r>
            <a:r>
              <a:rPr lang="en-US" sz="1600" dirty="0" smtClean="0">
                <a:ea typeface="ＭＳ Ｐゴシック" pitchFamily="34" charset="-128"/>
              </a:rPr>
              <a:t>modeling</a:t>
            </a:r>
          </a:p>
          <a:p>
            <a:pPr marL="342900" indent="-342900">
              <a:spcBef>
                <a:spcPts val="1200"/>
              </a:spcBef>
              <a:buFont typeface="Arial"/>
              <a:buChar char="•"/>
            </a:pPr>
            <a:r>
              <a:rPr lang="en-US" sz="1600" dirty="0" smtClean="0">
                <a:ea typeface="ＭＳ Ｐゴシック" pitchFamily="34" charset="-128"/>
              </a:rPr>
              <a:t>NASA Spacecraft Observed the Transit of Venus on June 5, 2012 as </a:t>
            </a:r>
            <a:r>
              <a:rPr lang="en-US" sz="1600" dirty="0" smtClean="0"/>
              <a:t>the </a:t>
            </a:r>
            <a:r>
              <a:rPr lang="en-US" sz="1600" dirty="0"/>
              <a:t>planet </a:t>
            </a:r>
            <a:r>
              <a:rPr lang="en-US" sz="1600" dirty="0" smtClean="0"/>
              <a:t>made </a:t>
            </a:r>
            <a:r>
              <a:rPr lang="en-US" sz="1600" dirty="0"/>
              <a:t>its final trek across the face of the sun as seen from Earth until the year </a:t>
            </a:r>
            <a:r>
              <a:rPr lang="en-US" sz="1600" dirty="0" smtClean="0"/>
              <a:t>2117</a:t>
            </a:r>
          </a:p>
          <a:p>
            <a:pPr lvl="0">
              <a:spcBef>
                <a:spcPts val="1200"/>
              </a:spcBef>
              <a:buFont typeface="Arial"/>
              <a:buChar char="•"/>
            </a:pPr>
            <a:r>
              <a:rPr lang="en-US" sz="1600" kern="0" dirty="0" smtClean="0">
                <a:ea typeface="ヒラギノ角ゴ Pro W3" pitchFamily="-109" charset="-128"/>
                <a:cs typeface="ヒラギノ角ゴ Pro W3" pitchFamily="-109" charset="-128"/>
              </a:rPr>
              <a:t>International Living With a Star; engagement of the international community (10 year anniversary at UNCOPUOS, 02/14/2012</a:t>
            </a:r>
            <a:r>
              <a:rPr lang="en-US" sz="1600" kern="0" dirty="0" smtClean="0">
                <a:ea typeface="ヒラギノ角ゴ Pro W3" pitchFamily="-109" charset="-128"/>
                <a:cs typeface="ヒラギノ角ゴ Pro W3" pitchFamily="-109" charset="-128"/>
              </a:rPr>
              <a:t>)</a:t>
            </a:r>
          </a:p>
          <a:p>
            <a:pPr>
              <a:spcBef>
                <a:spcPts val="1200"/>
              </a:spcBef>
              <a:buFont typeface="Arial"/>
              <a:buChar char="•"/>
            </a:pPr>
            <a:r>
              <a:rPr lang="en-US" sz="1600" kern="0" dirty="0" smtClean="0">
                <a:ea typeface="ヒラギノ角ゴ Pro W3" pitchFamily="-109" charset="-128"/>
                <a:cs typeface="ヒラギノ角ゴ Pro W3" pitchFamily="-109" charset="-128"/>
              </a:rPr>
              <a:t>Space Weather as a permanent agenda item at UNCOPUOS</a:t>
            </a:r>
          </a:p>
          <a:p>
            <a:pPr marL="342900" indent="-342900">
              <a:spcBef>
                <a:spcPts val="1200"/>
              </a:spcBef>
              <a:buFont typeface="Arial"/>
              <a:buChar char="•"/>
            </a:pPr>
            <a:endParaRPr lang="en-US" sz="1600" dirty="0" smtClean="0">
              <a:ea typeface="ＭＳ Ｐゴシック" pitchFamily="34" charset="-128"/>
            </a:endParaRPr>
          </a:p>
          <a:p>
            <a:pPr marL="342900" indent="-342900">
              <a:spcBef>
                <a:spcPts val="1200"/>
              </a:spcBef>
              <a:buFont typeface="Arial"/>
              <a:buChar char="•"/>
            </a:pPr>
            <a:endParaRPr lang="en-US" sz="1600" dirty="0" smtClean="0">
              <a:ea typeface="ＭＳ Ｐゴシック" pitchFamily="34" charset="-128"/>
            </a:endParaRPr>
          </a:p>
          <a:p>
            <a:pPr marL="342900" indent="-342900">
              <a:spcBef>
                <a:spcPts val="1200"/>
              </a:spcBef>
              <a:buFont typeface="Arial"/>
              <a:buChar char="•"/>
            </a:pPr>
            <a:endParaRPr lang="en-US" sz="1600" dirty="0" smtClean="0">
              <a:ea typeface="ＭＳ Ｐゴシック" pitchFamily="34" charset="-128"/>
            </a:endParaRPr>
          </a:p>
        </p:txBody>
      </p:sp>
      <p:sp>
        <p:nvSpPr>
          <p:cNvPr id="2" name="Title 1"/>
          <p:cNvSpPr>
            <a:spLocks noGrp="1"/>
          </p:cNvSpPr>
          <p:nvPr>
            <p:ph type="title"/>
          </p:nvPr>
        </p:nvSpPr>
        <p:spPr>
          <a:xfrm>
            <a:off x="1374709" y="-152400"/>
            <a:ext cx="8142288" cy="854075"/>
          </a:xfrm>
        </p:spPr>
        <p:txBody>
          <a:bodyPr/>
          <a:lstStyle/>
          <a:p>
            <a:r>
              <a:rPr lang="en-US" sz="2800" dirty="0" err="1" smtClean="0">
                <a:ea typeface="ＭＳ Ｐゴシック" pitchFamily="34" charset="-128"/>
              </a:rPr>
              <a:t>Heliophysics</a:t>
            </a:r>
            <a:r>
              <a:rPr lang="en-US" sz="2800" smtClean="0">
                <a:ea typeface="ＭＳ Ｐゴシック" pitchFamily="34" charset="-128"/>
              </a:rPr>
              <a:t>/LWS  </a:t>
            </a:r>
            <a:r>
              <a:rPr lang="en-US" sz="2800" dirty="0" smtClean="0">
                <a:ea typeface="ＭＳ Ｐゴシック" pitchFamily="34" charset="-128"/>
              </a:rPr>
              <a:t>Recent Accomplishments</a:t>
            </a:r>
            <a:endParaRPr lang="en-US" sz="2800" dirty="0">
              <a:ea typeface="ＭＳ Ｐゴシック" pitchFamily="34" charset="-128"/>
            </a:endParaRPr>
          </a:p>
        </p:txBody>
      </p:sp>
      <p:pic>
        <p:nvPicPr>
          <p:cNvPr id="5" name="Picture 4" descr="launch_from_pad_2919lr.jpeg"/>
          <p:cNvPicPr>
            <a:picLocks noChangeAspect="1"/>
          </p:cNvPicPr>
          <p:nvPr/>
        </p:nvPicPr>
        <p:blipFill rotWithShape="1">
          <a:blip r:embed="rId4" cstate="print">
            <a:extLst>
              <a:ext uri="{28A0092B-C50C-407E-A947-70E740481C1C}">
                <a14:useLocalDpi xmlns:a14="http://schemas.microsoft.com/office/drawing/2010/main" xmlns="" val="0"/>
              </a:ext>
            </a:extLst>
          </a:blip>
          <a:srcRect l="11497" t="16127" r="16651" b="3239"/>
          <a:stretch/>
        </p:blipFill>
        <p:spPr>
          <a:xfrm>
            <a:off x="6663764" y="1105647"/>
            <a:ext cx="2480236" cy="3869764"/>
          </a:xfrm>
          <a:prstGeom prst="rect">
            <a:avLst/>
          </a:prstGeom>
        </p:spPr>
      </p:pic>
      <p:pic>
        <p:nvPicPr>
          <p:cNvPr id="3" name="Picture 2" descr="VanAllenProbes Decal2012_FINAL.pdf"/>
          <p:cNvPicPr>
            <a:picLocks noChangeAspect="1"/>
          </p:cNvPicPr>
          <p:nvPr/>
        </p:nvPicPr>
        <p:blipFill rotWithShape="1">
          <a:blip r:embed="rId5" cstate="print">
            <a:extLst>
              <a:ext uri="{28A0092B-C50C-407E-A947-70E740481C1C}">
                <a14:useLocalDpi xmlns:a14="http://schemas.microsoft.com/office/drawing/2010/main" xmlns="" val="0"/>
              </a:ext>
            </a:extLst>
          </a:blip>
          <a:srcRect l="23020" t="15686" r="23410" b="54031"/>
          <a:stretch/>
        </p:blipFill>
        <p:spPr>
          <a:xfrm>
            <a:off x="6305175" y="4781177"/>
            <a:ext cx="2838825" cy="2076823"/>
          </a:xfrm>
          <a:prstGeom prst="rect">
            <a:avLst/>
          </a:prstGeom>
        </p:spPr>
      </p:pic>
    </p:spTree>
    <p:extLst>
      <p:ext uri="{BB962C8B-B14F-4D97-AF65-F5344CB8AC3E}">
        <p14:creationId xmlns:p14="http://schemas.microsoft.com/office/powerpoint/2010/main" xmlns="" val="323501791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sz="3200" dirty="0" smtClean="0"/>
              <a:t>Excerpts from the </a:t>
            </a:r>
            <a:r>
              <a:rPr lang="en-US" sz="3200" dirty="0" err="1" smtClean="0"/>
              <a:t>Heliophysics</a:t>
            </a:r>
            <a:r>
              <a:rPr lang="en-US" sz="3200" dirty="0" smtClean="0"/>
              <a:t> Testimony</a:t>
            </a:r>
            <a:endParaRPr lang="en-US" sz="3200" dirty="0"/>
          </a:p>
        </p:txBody>
      </p:sp>
      <p:sp>
        <p:nvSpPr>
          <p:cNvPr id="3" name="Content Placeholder 2"/>
          <p:cNvSpPr>
            <a:spLocks noGrp="1"/>
          </p:cNvSpPr>
          <p:nvPr>
            <p:ph idx="1"/>
          </p:nvPr>
        </p:nvSpPr>
        <p:spPr>
          <a:xfrm>
            <a:off x="381000" y="762000"/>
            <a:ext cx="8458200" cy="5867400"/>
          </a:xfrm>
        </p:spPr>
        <p:txBody>
          <a:bodyPr>
            <a:normAutofit fontScale="92500" lnSpcReduction="10000"/>
          </a:bodyPr>
          <a:lstStyle/>
          <a:p>
            <a:pPr>
              <a:buNone/>
            </a:pPr>
            <a:r>
              <a:rPr lang="en-US" sz="2100" dirty="0" smtClean="0">
                <a:solidFill>
                  <a:srgbClr val="C00000"/>
                </a:solidFill>
              </a:rPr>
              <a:t>From acting chair Mr. Palazzo</a:t>
            </a:r>
          </a:p>
          <a:p>
            <a:pPr>
              <a:buNone/>
            </a:pPr>
            <a:r>
              <a:rPr lang="en-US" sz="2100" dirty="0" smtClean="0"/>
              <a:t>…..Our hearing today will focus on the incredible work being accomplished by NASA's </a:t>
            </a:r>
            <a:r>
              <a:rPr lang="en-US" sz="2100" dirty="0" err="1" smtClean="0"/>
              <a:t>Heliophysics</a:t>
            </a:r>
            <a:r>
              <a:rPr lang="en-US" sz="2100" dirty="0" smtClean="0"/>
              <a:t> Division and on the important operational aspect this research has for space weather prediction at NOAA.</a:t>
            </a:r>
          </a:p>
          <a:p>
            <a:pPr>
              <a:buNone/>
            </a:pPr>
            <a:r>
              <a:rPr lang="en-US" sz="2100" dirty="0" smtClean="0"/>
              <a:t>      NASA has developed and launched a broad network of spacecraft that allow researchers to better understand the Earth-Sun system. Their findings are used daily to help preserve our technological infrastructure by allowing system operators to better react to variations of the Sun. Building our knowledge in this field is </a:t>
            </a:r>
            <a:r>
              <a:rPr lang="en-US" sz="2100" dirty="0" smtClean="0">
                <a:solidFill>
                  <a:srgbClr val="C00000"/>
                </a:solidFill>
              </a:rPr>
              <a:t>essential for maintaining our way of life on Earth as well as for improving the capability of enabling human exploration beyond the protection of Earth's atmosphere and magnetosphere.</a:t>
            </a:r>
          </a:p>
          <a:p>
            <a:pPr>
              <a:buNone/>
            </a:pPr>
            <a:r>
              <a:rPr lang="en-US" sz="2100" dirty="0" smtClean="0"/>
              <a:t>      Together with a ground-based infrastructure of solar telescopes managed by the National Science Foundation, NASA and NOAA coordinate critical measurements into useable models that predict how space weather will affect our satellites, electric power grid, airline operators, and more…..</a:t>
            </a:r>
          </a:p>
          <a:p>
            <a:pPr>
              <a:buNone/>
            </a:pPr>
            <a:r>
              <a:rPr lang="en-US" sz="2100" dirty="0" smtClean="0">
                <a:solidFill>
                  <a:srgbClr val="C00000"/>
                </a:solidFill>
              </a:rPr>
              <a:t>From member Ms. Edwards</a:t>
            </a:r>
          </a:p>
          <a:p>
            <a:pPr>
              <a:buNone/>
            </a:pPr>
            <a:r>
              <a:rPr lang="en-US" sz="2100" dirty="0" smtClean="0">
                <a:solidFill>
                  <a:srgbClr val="FFFF00"/>
                </a:solidFill>
              </a:rPr>
              <a:t>…..</a:t>
            </a:r>
            <a:r>
              <a:rPr lang="en-US" sz="2100" dirty="0" smtClean="0"/>
              <a:t>And Mr. Chairman, I'd be remiss if I didn't mention the budgetary challenges for this research and a crunched budget environment, there are significant implications for our society if we don't continue and expand research in this area. </a:t>
            </a:r>
            <a:r>
              <a:rPr lang="en-US" sz="2100" dirty="0" smtClean="0">
                <a:solidFill>
                  <a:srgbClr val="C00000"/>
                </a:solidFill>
              </a:rPr>
              <a:t>We need to protect these R&amp;D investment, our assets, our quality of life, and our economic strength as a nation depend on this research…..</a:t>
            </a:r>
          </a:p>
          <a:p>
            <a:endParaRPr lang="en-US" sz="2100" dirty="0" smtClean="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dirty="0" smtClean="0"/>
              <a:t>LWS Future viewed in the context of the past (one solar cycle…or so)</a:t>
            </a:r>
            <a:endParaRPr lang="en-US" dirty="0"/>
          </a:p>
        </p:txBody>
      </p:sp>
      <p:sp>
        <p:nvSpPr>
          <p:cNvPr id="3" name="Content Placeholder 2"/>
          <p:cNvSpPr>
            <a:spLocks noGrp="1"/>
          </p:cNvSpPr>
          <p:nvPr>
            <p:ph idx="1"/>
          </p:nvPr>
        </p:nvSpPr>
        <p:spPr>
          <a:xfrm>
            <a:off x="457200" y="1874837"/>
            <a:ext cx="8229600" cy="4525963"/>
          </a:xfrm>
        </p:spPr>
        <p:txBody>
          <a:bodyPr>
            <a:normAutofit fontScale="92500"/>
          </a:bodyPr>
          <a:lstStyle/>
          <a:p>
            <a:r>
              <a:rPr lang="en-US" sz="2800" dirty="0" smtClean="0"/>
              <a:t>TR&amp;T SDT, 2003 and on-going  (~250 M)</a:t>
            </a:r>
          </a:p>
          <a:p>
            <a:r>
              <a:rPr lang="en-US" sz="2800" dirty="0" smtClean="0"/>
              <a:t>Launched SDO, 2/2010</a:t>
            </a:r>
          </a:p>
          <a:p>
            <a:r>
              <a:rPr lang="en-US" sz="2800" dirty="0" smtClean="0"/>
              <a:t>Launched RBSP, 8/2012</a:t>
            </a:r>
          </a:p>
          <a:p>
            <a:r>
              <a:rPr lang="en-US" sz="2800" dirty="0" smtClean="0"/>
              <a:t>Developed curriculum and </a:t>
            </a:r>
            <a:r>
              <a:rPr lang="en-US" sz="2800" dirty="0" err="1" smtClean="0"/>
              <a:t>Heliophysics</a:t>
            </a:r>
            <a:r>
              <a:rPr lang="en-US" sz="2800" dirty="0" smtClean="0"/>
              <a:t> Text Books</a:t>
            </a:r>
          </a:p>
          <a:p>
            <a:r>
              <a:rPr lang="en-US" sz="2800" dirty="0" smtClean="0"/>
              <a:t>Established Eddy Fellowship for early career scientists</a:t>
            </a:r>
          </a:p>
          <a:p>
            <a:r>
              <a:rPr lang="en-US" sz="2800" dirty="0" smtClean="0"/>
              <a:t>Established </a:t>
            </a:r>
            <a:r>
              <a:rPr lang="en-US" sz="2800" dirty="0" err="1" smtClean="0"/>
              <a:t>Heliophysics</a:t>
            </a:r>
            <a:r>
              <a:rPr lang="en-US" sz="2800" dirty="0" smtClean="0"/>
              <a:t> Summer School</a:t>
            </a:r>
          </a:p>
          <a:p>
            <a:r>
              <a:rPr lang="en-US" sz="2800" dirty="0" smtClean="0"/>
              <a:t>Started  ILWS an inter agency cooperation in 2003</a:t>
            </a:r>
          </a:p>
          <a:p>
            <a:r>
              <a:rPr lang="en-US" sz="2800" dirty="0" smtClean="0"/>
              <a:t>Space Weather is a regular agenda item at UNCOPUOS</a:t>
            </a:r>
          </a:p>
          <a:p>
            <a:endParaRPr lang="en-US" sz="28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LWS Future: Short term</a:t>
            </a:r>
            <a:endParaRPr lang="en-US" dirty="0"/>
          </a:p>
        </p:txBody>
      </p:sp>
      <p:sp>
        <p:nvSpPr>
          <p:cNvPr id="3" name="Content Placeholder 2"/>
          <p:cNvSpPr>
            <a:spLocks noGrp="1"/>
          </p:cNvSpPr>
          <p:nvPr>
            <p:ph idx="1"/>
          </p:nvPr>
        </p:nvSpPr>
        <p:spPr>
          <a:xfrm>
            <a:off x="457200" y="1341437"/>
            <a:ext cx="8229600" cy="4525963"/>
          </a:xfrm>
        </p:spPr>
        <p:txBody>
          <a:bodyPr>
            <a:noAutofit/>
          </a:bodyPr>
          <a:lstStyle/>
          <a:p>
            <a:r>
              <a:rPr lang="en-US" sz="2800" dirty="0" smtClean="0"/>
              <a:t>Increasing emphasis on future FSTs on science focused  on societal impacts including sun-climate.</a:t>
            </a:r>
          </a:p>
          <a:p>
            <a:r>
              <a:rPr lang="en-US" sz="2800" dirty="0" smtClean="0"/>
              <a:t>4.2 M/year effort of strategic capability to fill gaps and develop end to end space weather models. </a:t>
            </a:r>
          </a:p>
          <a:p>
            <a:r>
              <a:rPr lang="en-US" sz="2800" dirty="0" smtClean="0"/>
              <a:t>Maximize scientific return from SDO &amp; Van Allen Probes.</a:t>
            </a:r>
          </a:p>
          <a:p>
            <a:r>
              <a:rPr lang="en-US" sz="2800" dirty="0" smtClean="0"/>
              <a:t>Lead the UN effort on Space Weather</a:t>
            </a:r>
          </a:p>
          <a:p>
            <a:r>
              <a:rPr lang="en-US" sz="2800" dirty="0" smtClean="0"/>
              <a:t>More inter-agency and international partnership.</a:t>
            </a:r>
          </a:p>
          <a:p>
            <a:r>
              <a:rPr lang="en-US" sz="2800" dirty="0" smtClean="0"/>
              <a:t>More cross-directorate partnership within NASA.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66042" y="-76200"/>
            <a:ext cx="8010036" cy="942975"/>
          </a:xfrm>
          <a:noFill/>
        </p:spPr>
        <p:txBody>
          <a:bodyPr>
            <a:noAutofit/>
          </a:bodyPr>
          <a:lstStyle/>
          <a:p>
            <a:pPr algn="ctr" eaLnBrk="1" hangingPunct="1"/>
            <a:r>
              <a:rPr lang="en-US" sz="3200" dirty="0" err="1" smtClean="0"/>
              <a:t>Heliophysics</a:t>
            </a:r>
            <a:r>
              <a:rPr lang="en-US" sz="3200" smtClean="0"/>
              <a:t>/LWS </a:t>
            </a:r>
            <a:r>
              <a:rPr lang="en-US" sz="3200" dirty="0" smtClean="0"/>
              <a:t>Coordination with HEOMD, Earth, Planetary, and Astrophysics</a:t>
            </a:r>
          </a:p>
        </p:txBody>
      </p:sp>
      <p:sp>
        <p:nvSpPr>
          <p:cNvPr id="5" name="Slide Number Placeholder 5"/>
          <p:cNvSpPr txBox="1">
            <a:spLocks/>
          </p:cNvSpPr>
          <p:nvPr/>
        </p:nvSpPr>
        <p:spPr>
          <a:xfrm>
            <a:off x="8416997" y="6502400"/>
            <a:ext cx="474663" cy="228600"/>
          </a:xfrm>
          <a:prstGeom prst="rect">
            <a:avLst/>
          </a:prstGeom>
          <a:noFill/>
        </p:spPr>
        <p:txBody>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fld id="{81D32E12-CCAE-4E2A-85D3-78D6942D7D6A}" type="slidenum">
              <a:rPr lang="en-US" sz="1600" smtClean="0">
                <a:solidFill>
                  <a:srgbClr val="000000"/>
                </a:solidFill>
              </a:rPr>
              <a:pPr/>
              <a:t>6</a:t>
            </a:fld>
            <a:endParaRPr lang="en-US" sz="1600" dirty="0" smtClean="0">
              <a:solidFill>
                <a:srgbClr val="000000"/>
              </a:solidFill>
            </a:endParaRPr>
          </a:p>
        </p:txBody>
      </p:sp>
      <p:pic>
        <p:nvPicPr>
          <p:cNvPr id="6" name="Picture 5" descr="Heliophysics Venn Diagram[3]_Page_1.jpg"/>
          <p:cNvPicPr>
            <a:picLocks noChangeAspect="1"/>
          </p:cNvPicPr>
          <p:nvPr/>
        </p:nvPicPr>
        <p:blipFill rotWithShape="1">
          <a:blip r:embed="rId3" cstate="print">
            <a:extLst>
              <a:ext uri="{28A0092B-C50C-407E-A947-70E740481C1C}">
                <a14:useLocalDpi xmlns:a14="http://schemas.microsoft.com/office/drawing/2010/main" xmlns="" val="0"/>
              </a:ext>
            </a:extLst>
          </a:blip>
          <a:srcRect l="12591" t="9630" r="15860" b="7222"/>
          <a:stretch/>
        </p:blipFill>
        <p:spPr>
          <a:xfrm>
            <a:off x="584199" y="914400"/>
            <a:ext cx="8273385" cy="5943600"/>
          </a:xfrm>
          <a:prstGeom prst="rect">
            <a:avLst/>
          </a:prstGeom>
        </p:spPr>
      </p:pic>
    </p:spTree>
    <p:extLst>
      <p:ext uri="{BB962C8B-B14F-4D97-AF65-F5344CB8AC3E}">
        <p14:creationId xmlns:p14="http://schemas.microsoft.com/office/powerpoint/2010/main" xmlns="" val="266074591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Future: Medium Term</a:t>
            </a:r>
            <a:endParaRPr lang="en-US" dirty="0"/>
          </a:p>
        </p:txBody>
      </p:sp>
      <p:sp>
        <p:nvSpPr>
          <p:cNvPr id="3" name="Content Placeholder 2"/>
          <p:cNvSpPr>
            <a:spLocks noGrp="1"/>
          </p:cNvSpPr>
          <p:nvPr>
            <p:ph idx="1"/>
          </p:nvPr>
        </p:nvSpPr>
        <p:spPr>
          <a:xfrm>
            <a:off x="457200" y="762000"/>
            <a:ext cx="8229600" cy="6096000"/>
          </a:xfrm>
        </p:spPr>
        <p:txBody>
          <a:bodyPr>
            <a:normAutofit fontScale="55000" lnSpcReduction="20000"/>
          </a:bodyPr>
          <a:lstStyle/>
          <a:p>
            <a:r>
              <a:rPr lang="en-US" sz="3800" dirty="0" smtClean="0"/>
              <a:t>Solar Probe Plus</a:t>
            </a:r>
          </a:p>
          <a:p>
            <a:r>
              <a:rPr lang="en-US" sz="3800" dirty="0" smtClean="0"/>
              <a:t>Solar Orbiter Collaboration</a:t>
            </a:r>
          </a:p>
          <a:p>
            <a:r>
              <a:rPr lang="en-US" sz="3800" dirty="0" smtClean="0"/>
              <a:t>Support Russia’s Inter-</a:t>
            </a:r>
            <a:r>
              <a:rPr lang="en-US" sz="3800" dirty="0" err="1" smtClean="0"/>
              <a:t>Helio</a:t>
            </a:r>
            <a:r>
              <a:rPr lang="en-US" sz="3800" dirty="0" smtClean="0"/>
              <a:t> Probe . </a:t>
            </a:r>
          </a:p>
          <a:p>
            <a:pPr>
              <a:buNone/>
            </a:pPr>
            <a:r>
              <a:rPr lang="en-US" dirty="0" smtClean="0"/>
              <a:t>       </a:t>
            </a:r>
            <a:r>
              <a:rPr lang="en-US" i="1" dirty="0" smtClean="0">
                <a:solidFill>
                  <a:srgbClr val="C00000"/>
                </a:solidFill>
              </a:rPr>
              <a:t>These 3 missions will offer a truly unique epoch in </a:t>
            </a:r>
            <a:r>
              <a:rPr lang="en-US" i="1" dirty="0" err="1" smtClean="0">
                <a:solidFill>
                  <a:srgbClr val="C00000"/>
                </a:solidFill>
              </a:rPr>
              <a:t>heliospheric</a:t>
            </a:r>
            <a:r>
              <a:rPr lang="en-US" i="1" dirty="0" smtClean="0">
                <a:solidFill>
                  <a:srgbClr val="C00000"/>
                </a:solidFill>
              </a:rPr>
              <a:t> science. While each mission will achieve its own important science objectives, taken together these 3 spacecraft will be capable of doing the multi-point measurements required to </a:t>
            </a:r>
            <a:r>
              <a:rPr lang="en-US" i="1" dirty="0" err="1" smtClean="0">
                <a:solidFill>
                  <a:srgbClr val="C00000"/>
                </a:solidFill>
              </a:rPr>
              <a:t>addres</a:t>
            </a:r>
            <a:r>
              <a:rPr lang="en-US" i="1" dirty="0" smtClean="0">
                <a:solidFill>
                  <a:srgbClr val="C00000"/>
                </a:solidFill>
              </a:rPr>
              <a:t> problems of CME initiation and propagation, including the large-scale topology and propagation dynamics. In particular, it may be possible to achieve many of the science objectives of previously envisioned multi-spacecraft </a:t>
            </a:r>
            <a:r>
              <a:rPr lang="en-US" i="1" dirty="0" err="1" smtClean="0">
                <a:solidFill>
                  <a:srgbClr val="C00000"/>
                </a:solidFill>
              </a:rPr>
              <a:t>heliospheric</a:t>
            </a:r>
            <a:r>
              <a:rPr lang="en-US" i="1" dirty="0" smtClean="0">
                <a:solidFill>
                  <a:srgbClr val="C00000"/>
                </a:solidFill>
              </a:rPr>
              <a:t> missions, such as NASA's 'Sentinels' concept. We would like to know more about IHP.</a:t>
            </a:r>
          </a:p>
          <a:p>
            <a:endParaRPr lang="en-US" dirty="0" smtClean="0"/>
          </a:p>
          <a:p>
            <a:r>
              <a:rPr lang="en-US" sz="3800" dirty="0" smtClean="0"/>
              <a:t>Develop appropriate mission concepts to satisfy space weather observational needs.</a:t>
            </a:r>
          </a:p>
          <a:p>
            <a:r>
              <a:rPr lang="en-US" sz="3800" dirty="0" smtClean="0"/>
              <a:t>Implement a robust sun-climate program </a:t>
            </a:r>
            <a:r>
              <a:rPr lang="en-US" sz="3800" dirty="0" err="1" smtClean="0"/>
              <a:t>utlizing</a:t>
            </a:r>
            <a:r>
              <a:rPr lang="en-US" sz="3800" dirty="0" smtClean="0"/>
              <a:t> feedback from the NRC report.</a:t>
            </a:r>
          </a:p>
          <a:p>
            <a:r>
              <a:rPr lang="en-US" sz="3800" dirty="0" smtClean="0"/>
              <a:t>Strategic Capability emphasizing more societal impacts</a:t>
            </a:r>
          </a:p>
          <a:p>
            <a:r>
              <a:rPr lang="en-US" sz="3800" dirty="0" smtClean="0"/>
              <a:t>Next three text </a:t>
            </a:r>
            <a:r>
              <a:rPr lang="en-US" sz="3800" dirty="0" smtClean="0"/>
              <a:t>books</a:t>
            </a:r>
            <a:r>
              <a:rPr lang="en-US" sz="3800" dirty="0" smtClean="0"/>
              <a:t> </a:t>
            </a:r>
            <a:r>
              <a:rPr lang="en-US" sz="3800" dirty="0" smtClean="0"/>
              <a:t>from summer school.</a:t>
            </a:r>
            <a:endParaRPr lang="en-US" sz="3800" dirty="0" smtClean="0"/>
          </a:p>
          <a:p>
            <a:r>
              <a:rPr lang="en-US" sz="3800" dirty="0" smtClean="0"/>
              <a:t>Developing curriculum for 4 year degree colleges</a:t>
            </a:r>
          </a:p>
          <a:p>
            <a:r>
              <a:rPr lang="en-US" sz="3800" dirty="0" smtClean="0"/>
              <a:t>Interplanetary Space Weather</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Societal </a:t>
            </a:r>
            <a:r>
              <a:rPr lang="en-US" dirty="0" smtClean="0"/>
              <a:t>Needs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Power Grid</a:t>
            </a:r>
          </a:p>
          <a:p>
            <a:r>
              <a:rPr lang="en-US" dirty="0" smtClean="0"/>
              <a:t>Energetic Particles</a:t>
            </a:r>
          </a:p>
          <a:p>
            <a:r>
              <a:rPr lang="en-US" dirty="0" smtClean="0"/>
              <a:t>Particle Precipitation </a:t>
            </a:r>
            <a:endParaRPr lang="en-US" dirty="0" smtClean="0"/>
          </a:p>
          <a:p>
            <a:r>
              <a:rPr lang="en-US" dirty="0" smtClean="0"/>
              <a:t>HF </a:t>
            </a:r>
            <a:r>
              <a:rPr lang="en-US" dirty="0" smtClean="0"/>
              <a:t>Communication</a:t>
            </a:r>
            <a:endParaRPr lang="en-US" dirty="0" smtClean="0"/>
          </a:p>
          <a:p>
            <a:r>
              <a:rPr lang="en-US" dirty="0" smtClean="0"/>
              <a:t>Single-Frequency Navigation</a:t>
            </a:r>
          </a:p>
          <a:p>
            <a:r>
              <a:rPr lang="en-US" dirty="0" smtClean="0"/>
              <a:t>Dual-Frequency Navigation</a:t>
            </a:r>
          </a:p>
          <a:p>
            <a:r>
              <a:rPr lang="en-US" dirty="0" smtClean="0"/>
              <a:t>Safety </a:t>
            </a:r>
            <a:r>
              <a:rPr lang="en-US" dirty="0" smtClean="0"/>
              <a:t>of Human and Robotic </a:t>
            </a:r>
            <a:r>
              <a:rPr lang="en-US" dirty="0"/>
              <a:t>E</a:t>
            </a:r>
            <a:r>
              <a:rPr lang="en-US" dirty="0" smtClean="0"/>
              <a:t>xplorers in Space </a:t>
            </a:r>
          </a:p>
          <a:p>
            <a:endParaRPr lang="en-US" dirty="0" smtClean="0"/>
          </a:p>
          <a:p>
            <a:pPr marL="457200" lvl="1" indent="0">
              <a:buNone/>
            </a:pPr>
            <a:endParaRPr lang="en-US" dirty="0"/>
          </a:p>
        </p:txBody>
      </p:sp>
    </p:spTree>
    <p:extLst>
      <p:ext uri="{BB962C8B-B14F-4D97-AF65-F5344CB8AC3E}">
        <p14:creationId xmlns="" xmlns:p14="http://schemas.microsoft.com/office/powerpoint/2010/main" val="2254652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Physics Understanding</a:t>
            </a:r>
            <a:endParaRPr lang="en-US" dirty="0"/>
          </a:p>
        </p:txBody>
      </p:sp>
      <p:sp>
        <p:nvSpPr>
          <p:cNvPr id="3" name="Content Placeholder 2"/>
          <p:cNvSpPr>
            <a:spLocks noGrp="1"/>
          </p:cNvSpPr>
          <p:nvPr>
            <p:ph idx="1"/>
          </p:nvPr>
        </p:nvSpPr>
        <p:spPr/>
        <p:txBody>
          <a:bodyPr>
            <a:normAutofit/>
          </a:bodyPr>
          <a:lstStyle/>
          <a:p>
            <a:r>
              <a:rPr lang="en-US" dirty="0" smtClean="0"/>
              <a:t>Climatology (background state) has the measurements available for characterization</a:t>
            </a:r>
          </a:p>
          <a:p>
            <a:pPr lvl="1"/>
            <a:r>
              <a:rPr lang="en-US" dirty="0" smtClean="0"/>
              <a:t>Research into mechanisms continues </a:t>
            </a:r>
            <a:endParaRPr lang="en-US" dirty="0"/>
          </a:p>
          <a:p>
            <a:r>
              <a:rPr lang="en-US" dirty="0" smtClean="0"/>
              <a:t>Weather (disturbed state) includes solar and </a:t>
            </a:r>
            <a:r>
              <a:rPr lang="en-US" dirty="0" err="1" smtClean="0"/>
              <a:t>geospace</a:t>
            </a:r>
            <a:r>
              <a:rPr lang="en-US" dirty="0" smtClean="0"/>
              <a:t>  storms, plasma structures</a:t>
            </a:r>
            <a:r>
              <a:rPr lang="en-US" dirty="0"/>
              <a:t>, </a:t>
            </a:r>
            <a:r>
              <a:rPr lang="en-US" dirty="0" smtClean="0"/>
              <a:t>wave activity</a:t>
            </a:r>
            <a:r>
              <a:rPr lang="en-US" dirty="0"/>
              <a:t>, and p</a:t>
            </a:r>
            <a:r>
              <a:rPr lang="en-US" dirty="0" smtClean="0"/>
              <a:t>lasma instabilities </a:t>
            </a:r>
            <a:endParaRPr lang="en-US" dirty="0"/>
          </a:p>
          <a:p>
            <a:pPr lvl="1"/>
            <a:r>
              <a:rPr lang="en-US" dirty="0" smtClean="0"/>
              <a:t>Weather characterization and mechanism is main research focus of community </a:t>
            </a:r>
            <a:endParaRPr lang="en-US" dirty="0"/>
          </a:p>
          <a:p>
            <a:endParaRPr lang="en-US" dirty="0"/>
          </a:p>
        </p:txBody>
      </p:sp>
    </p:spTree>
    <p:extLst>
      <p:ext uri="{BB962C8B-B14F-4D97-AF65-F5344CB8AC3E}">
        <p14:creationId xmlns="" xmlns:p14="http://schemas.microsoft.com/office/powerpoint/2010/main" val="164993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1092</Words>
  <Application>Microsoft Office PowerPoint</Application>
  <PresentationFormat>On-screen Show (4:3)</PresentationFormat>
  <Paragraphs>108</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Heliophysics/LWS  Recent Accomplishments</vt:lpstr>
      <vt:lpstr>Excerpts from the Heliophysics Testimony</vt:lpstr>
      <vt:lpstr>LWS Future viewed in the context of the past (one solar cycle…or so)</vt:lpstr>
      <vt:lpstr>LWS Future: Short term</vt:lpstr>
      <vt:lpstr>Heliophysics/LWS Coordination with HEOMD, Earth, Planetary, and Astrophysics</vt:lpstr>
      <vt:lpstr>Future: Medium Term</vt:lpstr>
      <vt:lpstr>Societal Needs </vt:lpstr>
      <vt:lpstr>Current Physics Understanding</vt:lpstr>
      <vt:lpstr>Modeling status</vt:lpstr>
      <vt:lpstr>Limitations of Current/Future Space Assets</vt:lpstr>
      <vt:lpstr>Future: Long Term</vt:lpstr>
      <vt:lpstr>Future? Interplanetary Space Weather &amp; Climate Program</vt:lpstr>
      <vt:lpstr>Future</vt:lpstr>
      <vt:lpstr>If we might be entering into a period of extended low activity, does this mean that we may not have to worry about the sun? Or living with the Sun? </vt:lpstr>
      <vt:lpstr>As the solar cycle unfolds in an unexpected way, it is important to remember that The Sun is NEVER Boring  To see this, we simply turn the solar cycle sideways:</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of LWS</dc:title>
  <dc:creator>lika</dc:creator>
  <cp:lastModifiedBy>lika</cp:lastModifiedBy>
  <cp:revision>56</cp:revision>
  <dcterms:created xsi:type="dcterms:W3CDTF">2013-03-04T02:03:34Z</dcterms:created>
  <dcterms:modified xsi:type="dcterms:W3CDTF">2013-03-04T13:43:30Z</dcterms:modified>
</cp:coreProperties>
</file>