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8"/>
  </p:notesMasterIdLst>
  <p:sldIdLst>
    <p:sldId id="433" r:id="rId3"/>
    <p:sldId id="391" r:id="rId4"/>
    <p:sldId id="392" r:id="rId5"/>
    <p:sldId id="410" r:id="rId6"/>
    <p:sldId id="401" r:id="rId7"/>
    <p:sldId id="397" r:id="rId8"/>
    <p:sldId id="434" r:id="rId9"/>
    <p:sldId id="442" r:id="rId10"/>
    <p:sldId id="450" r:id="rId11"/>
    <p:sldId id="446" r:id="rId12"/>
    <p:sldId id="447" r:id="rId13"/>
    <p:sldId id="448" r:id="rId14"/>
    <p:sldId id="349" r:id="rId15"/>
    <p:sldId id="351" r:id="rId16"/>
    <p:sldId id="421" r:id="rId17"/>
    <p:sldId id="440" r:id="rId18"/>
    <p:sldId id="365" r:id="rId19"/>
    <p:sldId id="359" r:id="rId20"/>
    <p:sldId id="423" r:id="rId21"/>
    <p:sldId id="424" r:id="rId22"/>
    <p:sldId id="460" r:id="rId23"/>
    <p:sldId id="457" r:id="rId24"/>
    <p:sldId id="363" r:id="rId25"/>
    <p:sldId id="368" r:id="rId26"/>
    <p:sldId id="459" r:id="rId27"/>
  </p:sldIdLst>
  <p:sldSz cx="9144000" cy="6858000" type="screen4x3"/>
  <p:notesSz cx="6858000" cy="9144000"/>
  <p:defaultText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4F00"/>
    <a:srgbClr val="C89800"/>
    <a:srgbClr val="DF5721"/>
    <a:srgbClr val="C65F3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90" autoAdjust="0"/>
    <p:restoredTop sz="88934" autoAdjust="0"/>
  </p:normalViewPr>
  <p:slideViewPr>
    <p:cSldViewPr snapToGrid="0" snapToObjects="1">
      <p:cViewPr>
        <p:scale>
          <a:sx n="50" d="100"/>
          <a:sy n="50" d="100"/>
        </p:scale>
        <p:origin x="-600" y="-220"/>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CE9AD3-1E8D-B949-92F2-75CE1715736D}" type="datetimeFigureOut">
              <a:rPr lang="en-US" smtClean="0"/>
              <a:pPr/>
              <a:t>11/2/2014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C8F48-4D49-474F-890B-E90EC513EC53}" type="slidenum">
              <a:rPr lang="en-US" smtClean="0"/>
              <a:pPr/>
              <a:t>‹#›</a:t>
            </a:fld>
            <a:endParaRPr lang="en-US" dirty="0"/>
          </a:p>
        </p:txBody>
      </p:sp>
    </p:spTree>
    <p:extLst>
      <p:ext uri="{BB962C8B-B14F-4D97-AF65-F5344CB8AC3E}">
        <p14:creationId xmlns:p14="http://schemas.microsoft.com/office/powerpoint/2010/main" val="3432070569"/>
      </p:ext>
    </p:extLst>
  </p:cSld>
  <p:clrMap bg1="lt1" tx1="dk1" bg2="lt2" tx2="dk2" accent1="accent1" accent2="accent2" accent3="accent3" accent4="accent4" accent5="accent5" accent6="accent6" hlink="hlink" folHlink="folHlink"/>
  <p:notesStyle>
    <a:lvl1pPr marL="0" algn="l" defTabSz="457153" rtl="0" eaLnBrk="1" latinLnBrk="0" hangingPunct="1">
      <a:defRPr sz="1200" kern="1200">
        <a:solidFill>
          <a:schemeClr val="tx1"/>
        </a:solidFill>
        <a:latin typeface="+mn-lt"/>
        <a:ea typeface="+mn-ea"/>
        <a:cs typeface="+mn-cs"/>
      </a:defRPr>
    </a:lvl1pPr>
    <a:lvl2pPr marL="457153" algn="l" defTabSz="457153" rtl="0" eaLnBrk="1" latinLnBrk="0" hangingPunct="1">
      <a:defRPr sz="1200" kern="1200">
        <a:solidFill>
          <a:schemeClr val="tx1"/>
        </a:solidFill>
        <a:latin typeface="+mn-lt"/>
        <a:ea typeface="+mn-ea"/>
        <a:cs typeface="+mn-cs"/>
      </a:defRPr>
    </a:lvl2pPr>
    <a:lvl3pPr marL="914305" algn="l" defTabSz="457153" rtl="0" eaLnBrk="1" latinLnBrk="0" hangingPunct="1">
      <a:defRPr sz="1200" kern="1200">
        <a:solidFill>
          <a:schemeClr val="tx1"/>
        </a:solidFill>
        <a:latin typeface="+mn-lt"/>
        <a:ea typeface="+mn-ea"/>
        <a:cs typeface="+mn-cs"/>
      </a:defRPr>
    </a:lvl3pPr>
    <a:lvl4pPr marL="1371458" algn="l" defTabSz="457153" rtl="0" eaLnBrk="1" latinLnBrk="0" hangingPunct="1">
      <a:defRPr sz="1200" kern="1200">
        <a:solidFill>
          <a:schemeClr val="tx1"/>
        </a:solidFill>
        <a:latin typeface="+mn-lt"/>
        <a:ea typeface="+mn-ea"/>
        <a:cs typeface="+mn-cs"/>
      </a:defRPr>
    </a:lvl4pPr>
    <a:lvl5pPr marL="1828610" algn="l" defTabSz="457153" rtl="0" eaLnBrk="1" latinLnBrk="0" hangingPunct="1">
      <a:defRPr sz="1200" kern="1200">
        <a:solidFill>
          <a:schemeClr val="tx1"/>
        </a:solidFill>
        <a:latin typeface="+mn-lt"/>
        <a:ea typeface="+mn-ea"/>
        <a:cs typeface="+mn-cs"/>
      </a:defRPr>
    </a:lvl5pPr>
    <a:lvl6pPr marL="2285763" algn="l" defTabSz="457153" rtl="0" eaLnBrk="1" latinLnBrk="0" hangingPunct="1">
      <a:defRPr sz="1200" kern="1200">
        <a:solidFill>
          <a:schemeClr val="tx1"/>
        </a:solidFill>
        <a:latin typeface="+mn-lt"/>
        <a:ea typeface="+mn-ea"/>
        <a:cs typeface="+mn-cs"/>
      </a:defRPr>
    </a:lvl6pPr>
    <a:lvl7pPr marL="2742915" algn="l" defTabSz="457153" rtl="0" eaLnBrk="1" latinLnBrk="0" hangingPunct="1">
      <a:defRPr sz="1200" kern="1200">
        <a:solidFill>
          <a:schemeClr val="tx1"/>
        </a:solidFill>
        <a:latin typeface="+mn-lt"/>
        <a:ea typeface="+mn-ea"/>
        <a:cs typeface="+mn-cs"/>
      </a:defRPr>
    </a:lvl7pPr>
    <a:lvl8pPr marL="3200068" algn="l" defTabSz="457153" rtl="0" eaLnBrk="1" latinLnBrk="0" hangingPunct="1">
      <a:defRPr sz="1200" kern="1200">
        <a:solidFill>
          <a:schemeClr val="tx1"/>
        </a:solidFill>
        <a:latin typeface="+mn-lt"/>
        <a:ea typeface="+mn-ea"/>
        <a:cs typeface="+mn-cs"/>
      </a:defRPr>
    </a:lvl8pPr>
    <a:lvl9pPr marL="3657220" algn="l" defTabSz="4571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C8FD42-289F-42A0-8463-A769AEFD08B3}" type="slidenum">
              <a:rPr lang="en-US"/>
              <a:pPr/>
              <a:t>4</a:t>
            </a:fld>
            <a:endParaRPr lang="en-US"/>
          </a:p>
        </p:txBody>
      </p:sp>
      <p:sp>
        <p:nvSpPr>
          <p:cNvPr id="9113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113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Times New Roman" pitchFamily="18" charset="0"/>
                <a:ea typeface="Batang" pitchFamily="18" charset="-127"/>
              </a:rPr>
              <a:t>LWS is a systematic, goal-oriented research program targeting those aspects of the Sun-Earth system that affect life and society.</a:t>
            </a:r>
          </a:p>
          <a:p>
            <a:r>
              <a:rPr lang="en-US" sz="1200" dirty="0" smtClean="0">
                <a:latin typeface="Times New Roman" pitchFamily="18" charset="0"/>
                <a:ea typeface="Batang" pitchFamily="18" charset="-127"/>
              </a:rPr>
              <a:t>The TR&amp;T component of LWS is to provide the theory, modeling, and data analysis necessary to enable an integrated, system-wide approach to LWS science.</a:t>
            </a:r>
            <a:endParaRPr lang="en-US" dirty="0"/>
          </a:p>
        </p:txBody>
      </p:sp>
      <p:sp>
        <p:nvSpPr>
          <p:cNvPr id="4" name="Slide Number Placeholder 3"/>
          <p:cNvSpPr>
            <a:spLocks noGrp="1"/>
          </p:cNvSpPr>
          <p:nvPr>
            <p:ph type="sldNum" sz="quarter" idx="10"/>
          </p:nvPr>
        </p:nvSpPr>
        <p:spPr/>
        <p:txBody>
          <a:bodyPr/>
          <a:lstStyle/>
          <a:p>
            <a:fld id="{556C8F48-4D49-474F-890B-E90EC513EC53}" type="slidenum">
              <a:rPr lang="en-US" smtClean="0"/>
              <a:pPr/>
              <a:t>8</a:t>
            </a:fld>
            <a:endParaRPr lang="en-US" dirty="0"/>
          </a:p>
        </p:txBody>
      </p:sp>
    </p:spTree>
    <p:extLst>
      <p:ext uri="{BB962C8B-B14F-4D97-AF65-F5344CB8AC3E}">
        <p14:creationId xmlns:p14="http://schemas.microsoft.com/office/powerpoint/2010/main" val="73491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6C8F48-4D49-474F-890B-E90EC513EC53}" type="slidenum">
              <a:rPr lang="en-US" smtClean="0"/>
              <a:pPr/>
              <a:t>9</a:t>
            </a:fld>
            <a:endParaRPr lang="en-US" dirty="0"/>
          </a:p>
        </p:txBody>
      </p:sp>
    </p:spTree>
    <p:extLst>
      <p:ext uri="{BB962C8B-B14F-4D97-AF65-F5344CB8AC3E}">
        <p14:creationId xmlns:p14="http://schemas.microsoft.com/office/powerpoint/2010/main" val="300767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5B1E3BE-8F49-416F-A881-23305E06340D}" type="slidenum">
              <a:rPr lang="en-US"/>
              <a:pPr/>
              <a:t>13</a:t>
            </a:fld>
            <a:endParaRPr lang="en-US"/>
          </a:p>
        </p:txBody>
      </p:sp>
      <p:sp>
        <p:nvSpPr>
          <p:cNvPr id="3379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33794" name="Rectangle 2"/>
          <p:cNvSpPr txBox="1">
            <a:spLocks noGrp="1" noChangeArrowheads="1"/>
          </p:cNvSpPr>
          <p:nvPr>
            <p:ph type="body" idx="1"/>
          </p:nvPr>
        </p:nvSpPr>
        <p:spPr bwMode="auto">
          <a:xfrm>
            <a:off x="686361" y="4342534"/>
            <a:ext cx="5486681" cy="4114511"/>
          </a:xfrm>
          <a:prstGeom prst="rect">
            <a:avLst/>
          </a:prstGeom>
          <a:noFill/>
          <a:ln>
            <a:round/>
            <a:headEnd/>
            <a:tailEnd/>
          </a:ln>
        </p:spPr>
        <p:txBody>
          <a:bodyPr wrap="none" anchor="ct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Attribute to Lean.</a:t>
            </a:r>
            <a:endParaRPr lang="en-US" dirty="0"/>
          </a:p>
        </p:txBody>
      </p:sp>
      <p:sp>
        <p:nvSpPr>
          <p:cNvPr id="4" name="Slide Number Placeholder 3"/>
          <p:cNvSpPr>
            <a:spLocks noGrp="1"/>
          </p:cNvSpPr>
          <p:nvPr>
            <p:ph type="sldNum" sz="quarter" idx="10"/>
          </p:nvPr>
        </p:nvSpPr>
        <p:spPr/>
        <p:txBody>
          <a:bodyPr/>
          <a:lstStyle/>
          <a:p>
            <a:fld id="{9F8A9E29-E4D4-FE41-BB3F-1A268094469E}" type="slidenum">
              <a:rPr lang="en-US" smtClean="0">
                <a:solidFill>
                  <a:prstClr val="black"/>
                </a:solidFill>
              </a:rPr>
              <a:pPr/>
              <a:t>15</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6C8F48-4D49-474F-890B-E90EC513EC53}" type="slidenum">
              <a:rPr lang="en-US" smtClean="0"/>
              <a:pPr/>
              <a:t>16</a:t>
            </a:fld>
            <a:endParaRPr lang="en-US" dirty="0"/>
          </a:p>
        </p:txBody>
      </p:sp>
    </p:spTree>
    <p:extLst>
      <p:ext uri="{BB962C8B-B14F-4D97-AF65-F5344CB8AC3E}">
        <p14:creationId xmlns:p14="http://schemas.microsoft.com/office/powerpoint/2010/main" val="2258910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Almost one solar cycle, accomplished a lot, missing elements are it and sun-climate</a:t>
            </a:r>
          </a:p>
          <a:p>
            <a:endParaRPr lang="en-US" dirty="0"/>
          </a:p>
          <a:p>
            <a:endParaRPr lang="en-US" dirty="0"/>
          </a:p>
        </p:txBody>
      </p:sp>
      <p:sp>
        <p:nvSpPr>
          <p:cNvPr id="4" name="Slide Number Placeholder 3"/>
          <p:cNvSpPr>
            <a:spLocks noGrp="1"/>
          </p:cNvSpPr>
          <p:nvPr>
            <p:ph type="sldNum" sz="quarter" idx="10"/>
          </p:nvPr>
        </p:nvSpPr>
        <p:spPr/>
        <p:txBody>
          <a:bodyPr/>
          <a:lstStyle/>
          <a:p>
            <a:fld id="{DC87A34B-257C-428A-BBB5-8F996364923A}" type="slidenum">
              <a:rPr lang="en-US" smtClean="0"/>
              <a:pPr/>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56C8F48-4D49-474F-890B-E90EC513EC53}" type="slidenum">
              <a:rPr lang="en-US" smtClean="0"/>
              <a:pPr/>
              <a:t>22</a:t>
            </a:fld>
            <a:endParaRPr lang="en-US" dirty="0"/>
          </a:p>
        </p:txBody>
      </p:sp>
    </p:spTree>
    <p:extLst>
      <p:ext uri="{BB962C8B-B14F-4D97-AF65-F5344CB8AC3E}">
        <p14:creationId xmlns:p14="http://schemas.microsoft.com/office/powerpoint/2010/main" val="3284957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E77E86B-E068-4E47-8BCA-D8E1412F8B4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38195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DF90469-F7FC-493A-A986-FE05FFB4315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80847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8E5F232-C702-4AB4-A444-F1C80D41A8F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50211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0000">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26A099A0-0818-644A-8F6C-D0C6B0DFD6D7}" type="slidenum">
              <a:rPr lang="en-US"/>
              <a:pPr/>
              <a:t>‹#›</a:t>
            </a:fld>
            <a:endParaRPr lang="en-US"/>
          </a:p>
        </p:txBody>
      </p:sp>
    </p:spTree>
    <p:extLst>
      <p:ext uri="{BB962C8B-B14F-4D97-AF65-F5344CB8AC3E}">
        <p14:creationId xmlns:p14="http://schemas.microsoft.com/office/powerpoint/2010/main" val="3630889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0000">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D8EA5950-5770-5B4B-99CF-D5EF450EDB55}" type="slidenum">
              <a:rPr lang="en-US"/>
              <a:pPr/>
              <a:t>‹#›</a:t>
            </a:fld>
            <a:endParaRPr lang="en-US"/>
          </a:p>
        </p:txBody>
      </p:sp>
    </p:spTree>
    <p:extLst>
      <p:ext uri="{BB962C8B-B14F-4D97-AF65-F5344CB8AC3E}">
        <p14:creationId xmlns:p14="http://schemas.microsoft.com/office/powerpoint/2010/main" val="865191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0000">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61C6762F-DD72-BD48-A1AF-17BE95B7085A}" type="slidenum">
              <a:rPr lang="en-US"/>
              <a:pPr/>
              <a:t>‹#›</a:t>
            </a:fld>
            <a:endParaRPr lang="en-US"/>
          </a:p>
        </p:txBody>
      </p:sp>
    </p:spTree>
    <p:extLst>
      <p:ext uri="{BB962C8B-B14F-4D97-AF65-F5344CB8AC3E}">
        <p14:creationId xmlns:p14="http://schemas.microsoft.com/office/powerpoint/2010/main" val="2897781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0000">
                  <a:tint val="75000"/>
                </a:srgbClr>
              </a:solidFill>
            </a:endParaRPr>
          </a:p>
        </p:txBody>
      </p:sp>
      <p:sp>
        <p:nvSpPr>
          <p:cNvPr id="7" name="Slide Number Placeholder 5"/>
          <p:cNvSpPr>
            <a:spLocks noGrp="1"/>
          </p:cNvSpPr>
          <p:nvPr>
            <p:ph type="sldNum" sz="quarter" idx="12"/>
          </p:nvPr>
        </p:nvSpPr>
        <p:spPr/>
        <p:txBody>
          <a:bodyPr/>
          <a:lstStyle>
            <a:lvl1pPr>
              <a:defRPr/>
            </a:lvl1pPr>
          </a:lstStyle>
          <a:p>
            <a:fld id="{154F6A97-70A6-A047-B22F-CE57A2D228B9}" type="slidenum">
              <a:rPr lang="en-US"/>
              <a:pPr/>
              <a:t>‹#›</a:t>
            </a:fld>
            <a:endParaRPr lang="en-US"/>
          </a:p>
        </p:txBody>
      </p:sp>
    </p:spTree>
    <p:extLst>
      <p:ext uri="{BB962C8B-B14F-4D97-AF65-F5344CB8AC3E}">
        <p14:creationId xmlns:p14="http://schemas.microsoft.com/office/powerpoint/2010/main" val="134287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srgbClr val="FF0000">
                  <a:tint val="75000"/>
                </a:srgbClr>
              </a:solidFill>
            </a:endParaRPr>
          </a:p>
        </p:txBody>
      </p:sp>
      <p:sp>
        <p:nvSpPr>
          <p:cNvPr id="9" name="Slide Number Placeholder 5"/>
          <p:cNvSpPr>
            <a:spLocks noGrp="1"/>
          </p:cNvSpPr>
          <p:nvPr>
            <p:ph type="sldNum" sz="quarter" idx="12"/>
          </p:nvPr>
        </p:nvSpPr>
        <p:spPr/>
        <p:txBody>
          <a:bodyPr/>
          <a:lstStyle>
            <a:lvl1pPr>
              <a:defRPr/>
            </a:lvl1pPr>
          </a:lstStyle>
          <a:p>
            <a:fld id="{72CB66B1-C9B3-CD48-ACD6-C09B58D47D59}" type="slidenum">
              <a:rPr lang="en-US"/>
              <a:pPr/>
              <a:t>‹#›</a:t>
            </a:fld>
            <a:endParaRPr lang="en-US"/>
          </a:p>
        </p:txBody>
      </p:sp>
    </p:spTree>
    <p:extLst>
      <p:ext uri="{BB962C8B-B14F-4D97-AF65-F5344CB8AC3E}">
        <p14:creationId xmlns:p14="http://schemas.microsoft.com/office/powerpoint/2010/main" val="3525792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F0000">
                  <a:tint val="75000"/>
                </a:srgbClr>
              </a:solidFill>
            </a:endParaRPr>
          </a:p>
        </p:txBody>
      </p:sp>
      <p:sp>
        <p:nvSpPr>
          <p:cNvPr id="5" name="Slide Number Placeholder 5"/>
          <p:cNvSpPr>
            <a:spLocks noGrp="1"/>
          </p:cNvSpPr>
          <p:nvPr>
            <p:ph type="sldNum" sz="quarter" idx="12"/>
          </p:nvPr>
        </p:nvSpPr>
        <p:spPr/>
        <p:txBody>
          <a:bodyPr/>
          <a:lstStyle>
            <a:lvl1pPr>
              <a:defRPr/>
            </a:lvl1pPr>
          </a:lstStyle>
          <a:p>
            <a:fld id="{FDCD975D-5003-6B4F-BEC7-40423A725DAC}" type="slidenum">
              <a:rPr lang="en-US"/>
              <a:pPr/>
              <a:t>‹#›</a:t>
            </a:fld>
            <a:endParaRPr lang="en-US"/>
          </a:p>
        </p:txBody>
      </p:sp>
    </p:spTree>
    <p:extLst>
      <p:ext uri="{BB962C8B-B14F-4D97-AF65-F5344CB8AC3E}">
        <p14:creationId xmlns:p14="http://schemas.microsoft.com/office/powerpoint/2010/main" val="2087415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srgbClr val="FF0000">
                  <a:tint val="75000"/>
                </a:srgbClr>
              </a:solidFill>
            </a:endParaRPr>
          </a:p>
        </p:txBody>
      </p:sp>
      <p:sp>
        <p:nvSpPr>
          <p:cNvPr id="4" name="Slide Number Placeholder 5"/>
          <p:cNvSpPr>
            <a:spLocks noGrp="1"/>
          </p:cNvSpPr>
          <p:nvPr>
            <p:ph type="sldNum" sz="quarter" idx="12"/>
          </p:nvPr>
        </p:nvSpPr>
        <p:spPr/>
        <p:txBody>
          <a:bodyPr/>
          <a:lstStyle>
            <a:lvl1pPr>
              <a:defRPr/>
            </a:lvl1pPr>
          </a:lstStyle>
          <a:p>
            <a:fld id="{2565731C-1623-AB44-A5E9-827BDC4D2057}" type="slidenum">
              <a:rPr lang="en-US"/>
              <a:pPr/>
              <a:t>‹#›</a:t>
            </a:fld>
            <a:endParaRPr lang="en-US"/>
          </a:p>
        </p:txBody>
      </p:sp>
    </p:spTree>
    <p:extLst>
      <p:ext uri="{BB962C8B-B14F-4D97-AF65-F5344CB8AC3E}">
        <p14:creationId xmlns:p14="http://schemas.microsoft.com/office/powerpoint/2010/main" val="3775645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0000">
                  <a:tint val="75000"/>
                </a:srgbClr>
              </a:solidFill>
            </a:endParaRPr>
          </a:p>
        </p:txBody>
      </p:sp>
      <p:sp>
        <p:nvSpPr>
          <p:cNvPr id="7" name="Slide Number Placeholder 5"/>
          <p:cNvSpPr>
            <a:spLocks noGrp="1"/>
          </p:cNvSpPr>
          <p:nvPr>
            <p:ph type="sldNum" sz="quarter" idx="12"/>
          </p:nvPr>
        </p:nvSpPr>
        <p:spPr/>
        <p:txBody>
          <a:bodyPr/>
          <a:lstStyle>
            <a:lvl1pPr>
              <a:defRPr/>
            </a:lvl1pPr>
          </a:lstStyle>
          <a:p>
            <a:fld id="{632D779F-A752-4E46-89FB-3A5D5DD098DF}" type="slidenum">
              <a:rPr lang="en-US"/>
              <a:pPr/>
              <a:t>‹#›</a:t>
            </a:fld>
            <a:endParaRPr lang="en-US"/>
          </a:p>
        </p:txBody>
      </p:sp>
    </p:spTree>
    <p:extLst>
      <p:ext uri="{BB962C8B-B14F-4D97-AF65-F5344CB8AC3E}">
        <p14:creationId xmlns:p14="http://schemas.microsoft.com/office/powerpoint/2010/main" val="2343987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D1AF099-E5C5-468D-8186-A6B8B5F70B7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11629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0000">
                  <a:tint val="75000"/>
                </a:srgbClr>
              </a:solidFill>
            </a:endParaRPr>
          </a:p>
        </p:txBody>
      </p:sp>
      <p:sp>
        <p:nvSpPr>
          <p:cNvPr id="7" name="Slide Number Placeholder 5"/>
          <p:cNvSpPr>
            <a:spLocks noGrp="1"/>
          </p:cNvSpPr>
          <p:nvPr>
            <p:ph type="sldNum" sz="quarter" idx="12"/>
          </p:nvPr>
        </p:nvSpPr>
        <p:spPr/>
        <p:txBody>
          <a:bodyPr/>
          <a:lstStyle>
            <a:lvl1pPr>
              <a:defRPr/>
            </a:lvl1pPr>
          </a:lstStyle>
          <a:p>
            <a:fld id="{D8DD5B65-402F-BF4E-B71C-0B7E92D3EFC9}" type="slidenum">
              <a:rPr lang="en-US"/>
              <a:pPr/>
              <a:t>‹#›</a:t>
            </a:fld>
            <a:endParaRPr lang="en-US"/>
          </a:p>
        </p:txBody>
      </p:sp>
    </p:spTree>
    <p:extLst>
      <p:ext uri="{BB962C8B-B14F-4D97-AF65-F5344CB8AC3E}">
        <p14:creationId xmlns:p14="http://schemas.microsoft.com/office/powerpoint/2010/main" val="633334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0000">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623286E7-D54E-4741-9D63-007F01B681A6}" type="slidenum">
              <a:rPr lang="en-US"/>
              <a:pPr/>
              <a:t>‹#›</a:t>
            </a:fld>
            <a:endParaRPr lang="en-US"/>
          </a:p>
        </p:txBody>
      </p:sp>
    </p:spTree>
    <p:extLst>
      <p:ext uri="{BB962C8B-B14F-4D97-AF65-F5344CB8AC3E}">
        <p14:creationId xmlns:p14="http://schemas.microsoft.com/office/powerpoint/2010/main" val="1782770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0000">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651C6DE0-03EA-9E4A-BB02-3D7336AB2203}" type="slidenum">
              <a:rPr lang="en-US"/>
              <a:pPr/>
              <a:t>‹#›</a:t>
            </a:fld>
            <a:endParaRPr lang="en-US"/>
          </a:p>
        </p:txBody>
      </p:sp>
    </p:spTree>
    <p:extLst>
      <p:ext uri="{BB962C8B-B14F-4D97-AF65-F5344CB8AC3E}">
        <p14:creationId xmlns:p14="http://schemas.microsoft.com/office/powerpoint/2010/main" val="2635064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3751293-4DC0-4FE3-9400-FE803B60D30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18795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E04CE3F-F230-4616-9890-85401935191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52118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D796A9D-AEC4-47EA-9678-A9BC7599C89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56344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881B1A6D-444F-4B8B-BBAA-C2EB2FF76B8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29088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03FEF7D8-4A6B-41CE-A0D0-44D9D8E3C85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82167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5F8C766-E27A-4D54-AA3B-07D44429A37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7934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B0219FA-646A-4D6B-BEBC-875A49F8294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63000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600203"/>
            <a:ext cx="8229600" cy="4525963"/>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lvl1pPr>
          </a:lstStyle>
          <a:p>
            <a:pPr defTabSz="914305"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a:lvl1pPr>
          </a:lstStyle>
          <a:p>
            <a:pPr defTabSz="914305"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lvl1pPr>
          </a:lstStyle>
          <a:p>
            <a:pPr defTabSz="914305" fontAlgn="base">
              <a:spcBef>
                <a:spcPct val="0"/>
              </a:spcBef>
              <a:spcAft>
                <a:spcPct val="0"/>
              </a:spcAft>
            </a:pPr>
            <a:fld id="{6F79339A-E090-49ED-BBC2-6CF72CA827A0}" type="slidenum">
              <a:rPr lang="en-US" smtClean="0">
                <a:solidFill>
                  <a:srgbClr val="FFFFFF"/>
                </a:solidFill>
              </a:rPr>
              <a:pPr defTabSz="914305"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172094478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rgbClr val="FFFF00"/>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53" algn="ctr" rtl="0" fontAlgn="base">
        <a:spcBef>
          <a:spcPct val="0"/>
        </a:spcBef>
        <a:spcAft>
          <a:spcPct val="0"/>
        </a:spcAft>
        <a:defRPr sz="4400">
          <a:solidFill>
            <a:schemeClr val="tx2"/>
          </a:solidFill>
          <a:latin typeface="Arial" charset="0"/>
        </a:defRPr>
      </a:lvl6pPr>
      <a:lvl7pPr marL="914305" algn="ctr" rtl="0" fontAlgn="base">
        <a:spcBef>
          <a:spcPct val="0"/>
        </a:spcBef>
        <a:spcAft>
          <a:spcPct val="0"/>
        </a:spcAft>
        <a:defRPr sz="4400">
          <a:solidFill>
            <a:schemeClr val="tx2"/>
          </a:solidFill>
          <a:latin typeface="Arial" charset="0"/>
        </a:defRPr>
      </a:lvl7pPr>
      <a:lvl8pPr marL="1371458" algn="ctr" rtl="0" fontAlgn="base">
        <a:spcBef>
          <a:spcPct val="0"/>
        </a:spcBef>
        <a:spcAft>
          <a:spcPct val="0"/>
        </a:spcAft>
        <a:defRPr sz="4400">
          <a:solidFill>
            <a:schemeClr val="tx2"/>
          </a:solidFill>
          <a:latin typeface="Arial" charset="0"/>
        </a:defRPr>
      </a:lvl8pPr>
      <a:lvl9pPr marL="1828610" algn="ctr" rtl="0" fontAlgn="base">
        <a:spcBef>
          <a:spcPct val="0"/>
        </a:spcBef>
        <a:spcAft>
          <a:spcPct val="0"/>
        </a:spcAft>
        <a:defRPr sz="4400">
          <a:solidFill>
            <a:schemeClr val="tx2"/>
          </a:solidFill>
          <a:latin typeface="Arial" charset="0"/>
        </a:defRPr>
      </a:lvl9pPr>
    </p:titleStyle>
    <p:bodyStyle>
      <a:lvl1pPr marL="342865" indent="-342865" algn="l" rtl="0" fontAlgn="base">
        <a:spcBef>
          <a:spcPct val="20000"/>
        </a:spcBef>
        <a:spcAft>
          <a:spcPct val="0"/>
        </a:spcAft>
        <a:buChar char="•"/>
        <a:defRPr sz="3200">
          <a:solidFill>
            <a:schemeClr val="tx1"/>
          </a:solidFill>
          <a:latin typeface="+mn-lt"/>
          <a:ea typeface="+mn-ea"/>
          <a:cs typeface="+mn-cs"/>
        </a:defRPr>
      </a:lvl1pPr>
      <a:lvl2pPr marL="742873" indent="-285720" algn="l" rtl="0" fontAlgn="base">
        <a:spcBef>
          <a:spcPct val="20000"/>
        </a:spcBef>
        <a:spcAft>
          <a:spcPct val="0"/>
        </a:spcAft>
        <a:buChar char="–"/>
        <a:defRPr sz="2800">
          <a:solidFill>
            <a:schemeClr val="tx1"/>
          </a:solidFill>
          <a:latin typeface="+mn-lt"/>
        </a:defRPr>
      </a:lvl2pPr>
      <a:lvl3pPr marL="1142882" indent="-228577" algn="l" rtl="0" fontAlgn="base">
        <a:spcBef>
          <a:spcPct val="20000"/>
        </a:spcBef>
        <a:spcAft>
          <a:spcPct val="0"/>
        </a:spcAft>
        <a:buChar char="•"/>
        <a:defRPr sz="2400">
          <a:solidFill>
            <a:schemeClr val="tx1"/>
          </a:solidFill>
          <a:latin typeface="+mn-lt"/>
        </a:defRPr>
      </a:lvl3pPr>
      <a:lvl4pPr marL="1600034" indent="-228577" algn="l" rtl="0" fontAlgn="base">
        <a:spcBef>
          <a:spcPct val="20000"/>
        </a:spcBef>
        <a:spcAft>
          <a:spcPct val="0"/>
        </a:spcAft>
        <a:buChar char="–"/>
        <a:defRPr sz="2000">
          <a:solidFill>
            <a:schemeClr val="tx1"/>
          </a:solidFill>
          <a:latin typeface="+mn-lt"/>
        </a:defRPr>
      </a:lvl4pPr>
      <a:lvl5pPr marL="2057187" indent="-228577" algn="l" rtl="0" fontAlgn="base">
        <a:spcBef>
          <a:spcPct val="20000"/>
        </a:spcBef>
        <a:spcAft>
          <a:spcPct val="0"/>
        </a:spcAft>
        <a:buChar char="»"/>
        <a:defRPr sz="2000">
          <a:solidFill>
            <a:schemeClr val="tx1"/>
          </a:solidFill>
          <a:latin typeface="+mn-lt"/>
        </a:defRPr>
      </a:lvl5pPr>
      <a:lvl6pPr marL="2514340" indent="-228577" algn="l" rtl="0" fontAlgn="base">
        <a:spcBef>
          <a:spcPct val="20000"/>
        </a:spcBef>
        <a:spcAft>
          <a:spcPct val="0"/>
        </a:spcAft>
        <a:buChar char="»"/>
        <a:defRPr sz="2000">
          <a:solidFill>
            <a:schemeClr val="tx1"/>
          </a:solidFill>
          <a:latin typeface="+mn-lt"/>
        </a:defRPr>
      </a:lvl6pPr>
      <a:lvl7pPr marL="2971492" indent="-228577" algn="l" rtl="0" fontAlgn="base">
        <a:spcBef>
          <a:spcPct val="20000"/>
        </a:spcBef>
        <a:spcAft>
          <a:spcPct val="0"/>
        </a:spcAft>
        <a:buChar char="»"/>
        <a:defRPr sz="2000">
          <a:solidFill>
            <a:schemeClr val="tx1"/>
          </a:solidFill>
          <a:latin typeface="+mn-lt"/>
        </a:defRPr>
      </a:lvl7pPr>
      <a:lvl8pPr marL="3428645" indent="-228577" algn="l" rtl="0" fontAlgn="base">
        <a:spcBef>
          <a:spcPct val="20000"/>
        </a:spcBef>
        <a:spcAft>
          <a:spcPct val="0"/>
        </a:spcAft>
        <a:buChar char="»"/>
        <a:defRPr sz="2000">
          <a:solidFill>
            <a:schemeClr val="tx1"/>
          </a:solidFill>
          <a:latin typeface="+mn-lt"/>
        </a:defRPr>
      </a:lvl8pPr>
      <a:lvl9pPr marL="3885797" indent="-22857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wrap="square" lIns="91430" tIns="45715" rIns="91430" bIns="45715" numCol="1" anchor="ctr" anchorCtr="0" compatLnSpc="1">
            <a:prstTxWarp prst="textNoShape">
              <a:avLst/>
            </a:prstTxWarp>
          </a:bodyPr>
          <a:lstStyle>
            <a:lvl1pPr>
              <a:defRPr sz="1200">
                <a:solidFill>
                  <a:srgbClr val="FF8989"/>
                </a:solidFill>
                <a:latin typeface="Calibri" charset="0"/>
              </a:defRPr>
            </a:lvl1pPr>
          </a:lstStyle>
          <a:p>
            <a:pPr defTabSz="914305" fontAlgn="base">
              <a:spcBef>
                <a:spcPct val="0"/>
              </a:spcBef>
              <a:spcAft>
                <a:spcPct val="0"/>
              </a:spcAft>
            </a:pPr>
            <a:endParaRPr lang="en-US">
              <a:ea typeface="ＭＳ Ｐゴシック" charset="0"/>
              <a:cs typeface="Arial" charset="0"/>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305">
              <a:defRPr/>
            </a:pPr>
            <a:endParaRPr lang="en-US">
              <a:solidFill>
                <a:srgbClr val="FF0000">
                  <a:tint val="75000"/>
                </a:srgb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30" tIns="45715" rIns="91430" bIns="45715" numCol="1" anchor="ctr" anchorCtr="0" compatLnSpc="1">
            <a:prstTxWarp prst="textNoShape">
              <a:avLst/>
            </a:prstTxWarp>
          </a:bodyPr>
          <a:lstStyle>
            <a:lvl1pPr algn="r">
              <a:defRPr sz="1200">
                <a:solidFill>
                  <a:srgbClr val="EDDD9C"/>
                </a:solidFill>
                <a:latin typeface="Calibri" charset="0"/>
              </a:defRPr>
            </a:lvl1pPr>
          </a:lstStyle>
          <a:p>
            <a:pPr defTabSz="914305" fontAlgn="base">
              <a:spcBef>
                <a:spcPct val="0"/>
              </a:spcBef>
              <a:spcAft>
                <a:spcPct val="0"/>
              </a:spcAft>
            </a:pPr>
            <a:fld id="{6528B056-0776-0647-AFE0-E4E337C5D823}" type="slidenum">
              <a:rPr lang="en-US" smtClean="0">
                <a:ea typeface="ＭＳ Ｐゴシック" charset="0"/>
                <a:cs typeface="Arial" charset="0"/>
              </a:rPr>
              <a:pPr defTabSz="914305" fontAlgn="base">
                <a:spcBef>
                  <a:spcPct val="0"/>
                </a:spcBef>
                <a:spcAft>
                  <a:spcPct val="0"/>
                </a:spcAft>
              </a:pPr>
              <a:t>‹#›</a:t>
            </a:fld>
            <a:endParaRPr lang="en-US" dirty="0">
              <a:ea typeface="ＭＳ Ｐゴシック" charset="0"/>
              <a:cs typeface="Arial" charset="0"/>
            </a:endParaRPr>
          </a:p>
        </p:txBody>
      </p:sp>
    </p:spTree>
    <p:extLst>
      <p:ext uri="{BB962C8B-B14F-4D97-AF65-F5344CB8AC3E}">
        <p14:creationId xmlns:p14="http://schemas.microsoft.com/office/powerpoint/2010/main" val="345691649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p:titleStyle>
    <p:bodyStyle>
      <a:lvl1pPr marL="342865" indent="-34286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873" indent="-28572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82" indent="-2285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034" indent="-2285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187" indent="-2285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5.tiff"/><Relationship Id="rId13" Type="http://schemas.openxmlformats.org/officeDocument/2006/relationships/image" Target="../media/image30.tiff"/><Relationship Id="rId3" Type="http://schemas.openxmlformats.org/officeDocument/2006/relationships/image" Target="../media/image20.tiff"/><Relationship Id="rId7" Type="http://schemas.openxmlformats.org/officeDocument/2006/relationships/image" Target="../media/image24.tiff"/><Relationship Id="rId12" Type="http://schemas.openxmlformats.org/officeDocument/2006/relationships/image" Target="../media/image29.tiff"/><Relationship Id="rId2" Type="http://schemas.openxmlformats.org/officeDocument/2006/relationships/image" Target="../media/image19.tiff"/><Relationship Id="rId1" Type="http://schemas.openxmlformats.org/officeDocument/2006/relationships/slideLayout" Target="../slideLayouts/slideLayout13.xml"/><Relationship Id="rId6" Type="http://schemas.openxmlformats.org/officeDocument/2006/relationships/image" Target="../media/image23.tiff"/><Relationship Id="rId11" Type="http://schemas.openxmlformats.org/officeDocument/2006/relationships/image" Target="../media/image28.tiff"/><Relationship Id="rId5" Type="http://schemas.openxmlformats.org/officeDocument/2006/relationships/image" Target="../media/image22.tiff"/><Relationship Id="rId15" Type="http://schemas.openxmlformats.org/officeDocument/2006/relationships/image" Target="../media/image32.tiff"/><Relationship Id="rId10" Type="http://schemas.openxmlformats.org/officeDocument/2006/relationships/image" Target="../media/image27.tiff"/><Relationship Id="rId4" Type="http://schemas.openxmlformats.org/officeDocument/2006/relationships/image" Target="../media/image21.tiff"/><Relationship Id="rId9" Type="http://schemas.openxmlformats.org/officeDocument/2006/relationships/image" Target="../media/image26.tiff"/><Relationship Id="rId14" Type="http://schemas.openxmlformats.org/officeDocument/2006/relationships/image" Target="../media/image31.tif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v"/><Relationship Id="rId1" Type="http://schemas.openxmlformats.org/officeDocument/2006/relationships/video" Target="NULL" TargetMode="Externa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tinyurl.com/swxr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cosparhq.cnes.fr/sites/default/files/executivesummary_compressed.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lio.jpg"/>
          <p:cNvPicPr>
            <a:picLocks noChangeAspect="1"/>
          </p:cNvPicPr>
          <p:nvPr/>
        </p:nvPicPr>
        <p:blipFill rotWithShape="1">
          <a:blip r:embed="rId2">
            <a:extLst>
              <a:ext uri="{28A0092B-C50C-407E-A947-70E740481C1C}">
                <a14:useLocalDpi xmlns:a14="http://schemas.microsoft.com/office/drawing/2010/main" val="0"/>
              </a:ext>
            </a:extLst>
          </a:blip>
          <a:srcRect b="31111"/>
          <a:stretch/>
        </p:blipFill>
        <p:spPr>
          <a:xfrm>
            <a:off x="2044700" y="1049866"/>
            <a:ext cx="7112000" cy="3674533"/>
          </a:xfrm>
          <a:prstGeom prst="rect">
            <a:avLst/>
          </a:prstGeom>
        </p:spPr>
      </p:pic>
      <p:sp>
        <p:nvSpPr>
          <p:cNvPr id="6148" name="Rectangle 6"/>
          <p:cNvSpPr>
            <a:spLocks noChangeArrowheads="1"/>
          </p:cNvSpPr>
          <p:nvPr/>
        </p:nvSpPr>
        <p:spPr bwMode="auto">
          <a:xfrm>
            <a:off x="127001" y="-23890"/>
            <a:ext cx="9055100" cy="1255790"/>
          </a:xfrm>
          <a:prstGeom prst="rect">
            <a:avLst/>
          </a:prstGeom>
          <a:noFill/>
          <a:ln w="9525">
            <a:noFill/>
            <a:miter lim="800000"/>
            <a:headEnd/>
            <a:tailEnd/>
          </a:ln>
        </p:spPr>
        <p:txBody>
          <a:bodyPr lIns="96971" tIns="48486" rIns="96971" bIns="48486" anchor="ctr"/>
          <a:lstStyle/>
          <a:p>
            <a:pPr defTabSz="457059"/>
            <a:r>
              <a:rPr lang="en-US" sz="2800" dirty="0">
                <a:solidFill>
                  <a:srgbClr val="FFFFFF"/>
                </a:solidFill>
                <a:latin typeface="Helvetica Light"/>
                <a:cs typeface="Helvetica Light"/>
              </a:rPr>
              <a:t>Living with a Star: Science That Matters to People</a:t>
            </a:r>
          </a:p>
          <a:p>
            <a:pPr defTabSz="457059"/>
            <a:r>
              <a:rPr lang="en-US" sz="2000" dirty="0">
                <a:solidFill>
                  <a:srgbClr val="FFFF00"/>
                </a:solidFill>
                <a:latin typeface="Helvetica Light"/>
                <a:cs typeface="Helvetica Light"/>
              </a:rPr>
              <a:t>Living with a Star: Past Accomplishments and Future </a:t>
            </a:r>
            <a:r>
              <a:rPr lang="en-US" sz="2000" dirty="0" smtClean="0">
                <a:solidFill>
                  <a:srgbClr val="FFFF00"/>
                </a:solidFill>
                <a:latin typeface="Helvetica Light"/>
                <a:cs typeface="Helvetica Light"/>
              </a:rPr>
              <a:t>Promise (2001-…..)</a:t>
            </a:r>
            <a:endParaRPr lang="en-US" sz="2000" dirty="0">
              <a:solidFill>
                <a:srgbClr val="FFFF00"/>
              </a:solidFill>
              <a:latin typeface="Helvetica Light"/>
              <a:cs typeface="Helvetica Light"/>
            </a:endParaRPr>
          </a:p>
          <a:p>
            <a:pPr defTabSz="457059"/>
            <a:r>
              <a:rPr lang="en-US" sz="2000" dirty="0">
                <a:solidFill>
                  <a:srgbClr val="FFFF00"/>
                </a:solidFill>
                <a:latin typeface="Helvetica Light"/>
                <a:cs typeface="Helvetica Light"/>
              </a:rPr>
              <a:t>LWS Workshop,  November 3rd, 2014)</a:t>
            </a:r>
          </a:p>
          <a:p>
            <a:pPr defTabSz="457059"/>
            <a:endParaRPr lang="en-US" b="1" dirty="0" smtClean="0">
              <a:solidFill>
                <a:srgbClr val="FFFF00"/>
              </a:solidFill>
              <a:latin typeface="Helvetica Light"/>
              <a:cs typeface="Helvetica Light"/>
            </a:endParaRPr>
          </a:p>
        </p:txBody>
      </p:sp>
      <p:sp>
        <p:nvSpPr>
          <p:cNvPr id="6150" name="Rectangle 8"/>
          <p:cNvSpPr>
            <a:spLocks noChangeArrowheads="1"/>
          </p:cNvSpPr>
          <p:nvPr/>
        </p:nvSpPr>
        <p:spPr bwMode="auto">
          <a:xfrm>
            <a:off x="7527927" y="-141285"/>
            <a:ext cx="184666" cy="276999"/>
          </a:xfrm>
          <a:prstGeom prst="rect">
            <a:avLst/>
          </a:prstGeom>
          <a:noFill/>
          <a:ln w="12700">
            <a:noFill/>
            <a:miter lim="800000"/>
            <a:headEnd/>
            <a:tailEnd/>
          </a:ln>
        </p:spPr>
        <p:txBody>
          <a:bodyPr wrap="none" lIns="91430" tIns="45715" rIns="91430" bIns="45715">
            <a:spAutoFit/>
          </a:bodyPr>
          <a:lstStyle/>
          <a:p>
            <a:pPr defTabSz="457059" eaLnBrk="0" hangingPunct="0"/>
            <a:endParaRPr lang="en-US" sz="1200" dirty="0">
              <a:solidFill>
                <a:srgbClr val="000000"/>
              </a:solidFill>
              <a:latin typeface="Times New Roman" charset="0"/>
            </a:endParaRPr>
          </a:p>
        </p:txBody>
      </p:sp>
      <p:sp>
        <p:nvSpPr>
          <p:cNvPr id="9" name="Rectangle 6"/>
          <p:cNvSpPr>
            <a:spLocks noChangeArrowheads="1"/>
          </p:cNvSpPr>
          <p:nvPr/>
        </p:nvSpPr>
        <p:spPr bwMode="auto">
          <a:xfrm>
            <a:off x="2478158" y="5397500"/>
            <a:ext cx="6538843" cy="1600200"/>
          </a:xfrm>
          <a:prstGeom prst="rect">
            <a:avLst/>
          </a:prstGeom>
          <a:noFill/>
          <a:ln w="9525">
            <a:noFill/>
            <a:miter lim="800000"/>
            <a:headEnd/>
            <a:tailEnd/>
          </a:ln>
        </p:spPr>
        <p:txBody>
          <a:bodyPr lIns="96971" tIns="48486" rIns="96971" bIns="48486" anchor="ctr"/>
          <a:lstStyle/>
          <a:p>
            <a:pPr algn="r" defTabSz="457059"/>
            <a:r>
              <a:rPr lang="en-US" sz="2200" dirty="0">
                <a:solidFill>
                  <a:srgbClr val="FFFFFF"/>
                </a:solidFill>
                <a:latin typeface="Helvetica Light"/>
                <a:cs typeface="Helvetica Light"/>
              </a:rPr>
              <a:t>Madhulika Guhathakurta</a:t>
            </a:r>
            <a:endParaRPr lang="en-US" sz="2200" dirty="0">
              <a:solidFill>
                <a:srgbClr val="FFFFFF"/>
              </a:solidFill>
              <a:latin typeface="Helvetica Light"/>
              <a:cs typeface="Helvetica Light"/>
            </a:endParaRPr>
          </a:p>
          <a:p>
            <a:pPr algn="r" defTabSz="457059"/>
            <a:r>
              <a:rPr lang="en-US" sz="2200" dirty="0">
                <a:solidFill>
                  <a:srgbClr val="FFFFFF"/>
                </a:solidFill>
                <a:latin typeface="Helvetica Light"/>
                <a:cs typeface="Helvetica Light"/>
              </a:rPr>
              <a:t>LWS Lead Program Scientist, Heliophysics</a:t>
            </a:r>
            <a:endParaRPr lang="en-US" sz="2200" dirty="0">
              <a:solidFill>
                <a:srgbClr val="FFFFFF"/>
              </a:solidFill>
              <a:latin typeface="Helvetica Light"/>
              <a:cs typeface="Helvetica Light"/>
            </a:endParaRPr>
          </a:p>
          <a:p>
            <a:pPr algn="r" defTabSz="457059"/>
            <a:r>
              <a:rPr lang="en-US" sz="2200" dirty="0">
                <a:solidFill>
                  <a:srgbClr val="FFFFFF"/>
                </a:solidFill>
                <a:latin typeface="Helvetica Light"/>
                <a:cs typeface="Helvetica Light"/>
              </a:rPr>
              <a:t>NASA Headquarters </a:t>
            </a:r>
          </a:p>
        </p:txBody>
      </p:sp>
      <p:sp>
        <p:nvSpPr>
          <p:cNvPr id="2" name="Rectangle 1"/>
          <p:cNvSpPr/>
          <p:nvPr/>
        </p:nvSpPr>
        <p:spPr>
          <a:xfrm>
            <a:off x="0" y="1237566"/>
            <a:ext cx="2044700" cy="1477328"/>
          </a:xfrm>
          <a:prstGeom prst="rect">
            <a:avLst/>
          </a:prstGeom>
        </p:spPr>
        <p:txBody>
          <a:bodyPr wrap="square" lIns="91430" tIns="45715" rIns="91430" bIns="45715">
            <a:spAutoFit/>
          </a:bodyPr>
          <a:lstStyle/>
          <a:p>
            <a:r>
              <a:rPr lang="en-US" dirty="0">
                <a:solidFill>
                  <a:srgbClr val="FFC000"/>
                </a:solidFill>
              </a:rPr>
              <a:t>Understanding the Sun and its interactions with the Earth and the Solar System.</a:t>
            </a:r>
          </a:p>
        </p:txBody>
      </p:sp>
      <p:sp>
        <p:nvSpPr>
          <p:cNvPr id="4" name="Rectangle 3"/>
          <p:cNvSpPr/>
          <p:nvPr/>
        </p:nvSpPr>
        <p:spPr>
          <a:xfrm>
            <a:off x="279400" y="2853375"/>
            <a:ext cx="2781300" cy="590921"/>
          </a:xfrm>
          <a:prstGeom prst="rect">
            <a:avLst/>
          </a:prstGeom>
        </p:spPr>
        <p:txBody>
          <a:bodyPr wrap="square" lIns="91430" tIns="45715" rIns="91430" bIns="45715">
            <a:spAutoFit/>
          </a:bodyPr>
          <a:lstStyle/>
          <a:p>
            <a:pPr>
              <a:lnSpc>
                <a:spcPct val="90000"/>
              </a:lnSpc>
            </a:pPr>
            <a:r>
              <a:rPr lang="en-US" i="1" dirty="0">
                <a:solidFill>
                  <a:srgbClr val="FF0000"/>
                </a:solidFill>
              </a:rPr>
              <a:t>Solve </a:t>
            </a:r>
            <a:r>
              <a:rPr lang="en-US" i="1" u="sng" dirty="0">
                <a:solidFill>
                  <a:srgbClr val="FF0000"/>
                </a:solidFill>
              </a:rPr>
              <a:t>fundamenta</a:t>
            </a:r>
            <a:r>
              <a:rPr lang="en-US" i="1" dirty="0">
                <a:solidFill>
                  <a:srgbClr val="FF0000"/>
                </a:solidFill>
              </a:rPr>
              <a:t>l mysteries of </a:t>
            </a:r>
            <a:r>
              <a:rPr lang="en-US" i="1" dirty="0" err="1">
                <a:solidFill>
                  <a:srgbClr val="FF0000"/>
                </a:solidFill>
              </a:rPr>
              <a:t>Heliophysics</a:t>
            </a:r>
            <a:endParaRPr lang="en-US" sz="1900" b="1" i="1" dirty="0">
              <a:solidFill>
                <a:srgbClr val="FF0000"/>
              </a:solidFill>
              <a:latin typeface="Times" pitchFamily="-112" charset="0"/>
            </a:endParaRPr>
          </a:p>
        </p:txBody>
      </p:sp>
      <p:sp>
        <p:nvSpPr>
          <p:cNvPr id="5" name="Rectangle 4"/>
          <p:cNvSpPr/>
          <p:nvPr/>
        </p:nvSpPr>
        <p:spPr>
          <a:xfrm>
            <a:off x="279400" y="3575735"/>
            <a:ext cx="2679700" cy="646331"/>
          </a:xfrm>
          <a:prstGeom prst="rect">
            <a:avLst/>
          </a:prstGeom>
        </p:spPr>
        <p:txBody>
          <a:bodyPr wrap="square" lIns="91430" tIns="45715" rIns="91430" bIns="45715">
            <a:spAutoFit/>
          </a:bodyPr>
          <a:lstStyle/>
          <a:p>
            <a:r>
              <a:rPr lang="en-US" i="1" dirty="0">
                <a:solidFill>
                  <a:srgbClr val="00B0F0"/>
                </a:solidFill>
              </a:rPr>
              <a:t>Understand the nature of our </a:t>
            </a:r>
            <a:r>
              <a:rPr lang="en-US" i="1" u="sng" dirty="0">
                <a:solidFill>
                  <a:srgbClr val="00B0F0"/>
                </a:solidFill>
              </a:rPr>
              <a:t>home</a:t>
            </a:r>
            <a:r>
              <a:rPr lang="en-US" i="1" dirty="0">
                <a:solidFill>
                  <a:srgbClr val="00B0F0"/>
                </a:solidFill>
              </a:rPr>
              <a:t> in space</a:t>
            </a:r>
            <a:endParaRPr lang="en-US" dirty="0">
              <a:solidFill>
                <a:srgbClr val="00B0F0"/>
              </a:solidFill>
            </a:endParaRPr>
          </a:p>
        </p:txBody>
      </p:sp>
      <p:sp>
        <p:nvSpPr>
          <p:cNvPr id="8" name="Rectangle 7"/>
          <p:cNvSpPr/>
          <p:nvPr/>
        </p:nvSpPr>
        <p:spPr>
          <a:xfrm>
            <a:off x="279400" y="4515536"/>
            <a:ext cx="3390900" cy="923320"/>
          </a:xfrm>
          <a:prstGeom prst="rect">
            <a:avLst/>
          </a:prstGeom>
        </p:spPr>
        <p:txBody>
          <a:bodyPr wrap="square" lIns="91430" tIns="45715" rIns="91430" bIns="45715">
            <a:spAutoFit/>
          </a:bodyPr>
          <a:lstStyle/>
          <a:p>
            <a:r>
              <a:rPr lang="en-US" i="1" dirty="0">
                <a:solidFill>
                  <a:srgbClr val="92D050"/>
                </a:solidFill>
              </a:rPr>
              <a:t>Build the knowledge to forecast </a:t>
            </a:r>
            <a:r>
              <a:rPr lang="en-US" i="1" u="sng" dirty="0">
                <a:solidFill>
                  <a:srgbClr val="92D050"/>
                </a:solidFill>
              </a:rPr>
              <a:t>space weather </a:t>
            </a:r>
            <a:r>
              <a:rPr lang="en-US" i="1" dirty="0">
                <a:solidFill>
                  <a:srgbClr val="92D050"/>
                </a:solidFill>
              </a:rPr>
              <a:t>throughout the </a:t>
            </a:r>
            <a:r>
              <a:rPr lang="en-US" i="1" dirty="0" err="1">
                <a:solidFill>
                  <a:srgbClr val="92D050"/>
                </a:solidFill>
              </a:rPr>
              <a:t>heliosphere</a:t>
            </a:r>
            <a:endParaRPr lang="en-US" sz="2400" dirty="0">
              <a:solidFill>
                <a:srgbClr val="92D050"/>
              </a:solidFill>
            </a:endParaRPr>
          </a:p>
        </p:txBody>
      </p:sp>
    </p:spTree>
    <p:extLst>
      <p:ext uri="{BB962C8B-B14F-4D97-AF65-F5344CB8AC3E}">
        <p14:creationId xmlns:p14="http://schemas.microsoft.com/office/powerpoint/2010/main" val="3571613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lika\Desktop\Volume_I.png"/>
          <p:cNvPicPr>
            <a:picLocks noChangeAspect="1" noChangeArrowheads="1"/>
          </p:cNvPicPr>
          <p:nvPr/>
        </p:nvPicPr>
        <p:blipFill>
          <a:blip r:embed="rId2"/>
          <a:srcRect/>
          <a:stretch>
            <a:fillRect/>
          </a:stretch>
        </p:blipFill>
        <p:spPr bwMode="auto">
          <a:xfrm>
            <a:off x="50800" y="685799"/>
            <a:ext cx="1594029" cy="2274895"/>
          </a:xfrm>
          <a:prstGeom prst="rect">
            <a:avLst/>
          </a:prstGeom>
          <a:noFill/>
        </p:spPr>
      </p:pic>
      <p:pic>
        <p:nvPicPr>
          <p:cNvPr id="5" name="Picture 3" descr="C:\Users\lika\Desktop\Volume_II.png"/>
          <p:cNvPicPr>
            <a:picLocks noChangeAspect="1" noChangeArrowheads="1"/>
          </p:cNvPicPr>
          <p:nvPr/>
        </p:nvPicPr>
        <p:blipFill>
          <a:blip r:embed="rId3"/>
          <a:srcRect/>
          <a:stretch>
            <a:fillRect/>
          </a:stretch>
        </p:blipFill>
        <p:spPr bwMode="auto">
          <a:xfrm>
            <a:off x="1651001" y="1177848"/>
            <a:ext cx="1523999" cy="2174953"/>
          </a:xfrm>
          <a:prstGeom prst="rect">
            <a:avLst/>
          </a:prstGeom>
          <a:noFill/>
        </p:spPr>
      </p:pic>
      <p:pic>
        <p:nvPicPr>
          <p:cNvPr id="6" name="Picture 4" descr="C:\Users\lika\Desktop\Volume_III.png"/>
          <p:cNvPicPr>
            <a:picLocks noChangeAspect="1" noChangeArrowheads="1"/>
          </p:cNvPicPr>
          <p:nvPr/>
        </p:nvPicPr>
        <p:blipFill>
          <a:blip r:embed="rId4"/>
          <a:srcRect/>
          <a:stretch>
            <a:fillRect/>
          </a:stretch>
        </p:blipFill>
        <p:spPr bwMode="auto">
          <a:xfrm>
            <a:off x="3175001" y="1594648"/>
            <a:ext cx="1498913" cy="2139152"/>
          </a:xfrm>
          <a:prstGeom prst="rect">
            <a:avLst/>
          </a:prstGeom>
          <a:noFill/>
        </p:spPr>
      </p:pic>
      <p:sp>
        <p:nvSpPr>
          <p:cNvPr id="7" name="TextBox 6"/>
          <p:cNvSpPr txBox="1"/>
          <p:nvPr/>
        </p:nvSpPr>
        <p:spPr>
          <a:xfrm>
            <a:off x="0" y="153903"/>
            <a:ext cx="9144000" cy="584509"/>
          </a:xfrm>
          <a:prstGeom prst="rect">
            <a:avLst/>
          </a:prstGeom>
          <a:noFill/>
        </p:spPr>
        <p:txBody>
          <a:bodyPr wrap="square" lIns="91175" tIns="45584" rIns="91175" bIns="45584" rtlCol="0">
            <a:spAutoFit/>
          </a:bodyPr>
          <a:lstStyle/>
          <a:p>
            <a:pPr algn="ctr" defTabSz="914305"/>
            <a:r>
              <a:rPr lang="en-US" sz="3200" spc="300" dirty="0">
                <a:solidFill>
                  <a:srgbClr val="FFFFFF"/>
                </a:solidFill>
                <a:latin typeface="Century Gothic"/>
                <a:ea typeface="ＭＳ Ｐゴシック" pitchFamily="34" charset="-128"/>
                <a:cs typeface="Century Gothic"/>
              </a:rPr>
              <a:t>LWS Accomplishments</a:t>
            </a:r>
          </a:p>
        </p:txBody>
      </p:sp>
      <p:sp>
        <p:nvSpPr>
          <p:cNvPr id="10" name="TextBox 9"/>
          <p:cNvSpPr txBox="1"/>
          <p:nvPr/>
        </p:nvSpPr>
        <p:spPr>
          <a:xfrm>
            <a:off x="4705724" y="1189825"/>
            <a:ext cx="4527176" cy="830987"/>
          </a:xfrm>
          <a:prstGeom prst="rect">
            <a:avLst/>
          </a:prstGeom>
          <a:noFill/>
        </p:spPr>
        <p:txBody>
          <a:bodyPr wrap="square" lIns="91430" tIns="45715" rIns="91430" bIns="45715" rtlCol="0">
            <a:spAutoFit/>
          </a:bodyPr>
          <a:lstStyle/>
          <a:p>
            <a:pPr algn="ctr" defTabSz="914305" fontAlgn="base">
              <a:spcBef>
                <a:spcPct val="0"/>
              </a:spcBef>
              <a:spcAft>
                <a:spcPct val="0"/>
              </a:spcAft>
            </a:pPr>
            <a:r>
              <a:rPr lang="en-US" sz="1600" dirty="0">
                <a:solidFill>
                  <a:srgbClr val="FFFFFF"/>
                </a:solidFill>
                <a:latin typeface="Century Gothic"/>
                <a:ea typeface="ＭＳ Ｐゴシック" pitchFamily="34" charset="-128"/>
                <a:cs typeface="Century Gothic"/>
              </a:rPr>
              <a:t>Heliophysics Institutes: </a:t>
            </a:r>
          </a:p>
          <a:p>
            <a:pPr algn="ctr" defTabSz="914305" fontAlgn="base">
              <a:spcBef>
                <a:spcPct val="0"/>
              </a:spcBef>
              <a:spcAft>
                <a:spcPct val="0"/>
              </a:spcAft>
            </a:pPr>
            <a:r>
              <a:rPr lang="en-US" sz="1600" dirty="0">
                <a:solidFill>
                  <a:srgbClr val="FFFFFF"/>
                </a:solidFill>
                <a:latin typeface="Century Gothic"/>
                <a:ea typeface="ＭＳ Ｐゴシック" pitchFamily="34" charset="-128"/>
                <a:cs typeface="Century Gothic"/>
              </a:rPr>
              <a:t>Interdisciplinary topics chosen annually by steering committee of international experts.</a:t>
            </a:r>
          </a:p>
        </p:txBody>
      </p:sp>
      <p:sp>
        <p:nvSpPr>
          <p:cNvPr id="11" name="TextBox 10"/>
          <p:cNvSpPr txBox="1"/>
          <p:nvPr/>
        </p:nvSpPr>
        <p:spPr>
          <a:xfrm>
            <a:off x="228600" y="3708399"/>
            <a:ext cx="3987800" cy="594908"/>
          </a:xfrm>
          <a:prstGeom prst="rect">
            <a:avLst/>
          </a:prstGeom>
          <a:noFill/>
        </p:spPr>
        <p:txBody>
          <a:bodyPr wrap="square" lIns="91430" tIns="45715" rIns="91430" bIns="45715" rtlCol="0">
            <a:spAutoFit/>
          </a:bodyPr>
          <a:lstStyle/>
          <a:p>
            <a:pPr algn="ctr" defTabSz="914305" fontAlgn="base">
              <a:spcBef>
                <a:spcPct val="0"/>
              </a:spcBef>
              <a:spcAft>
                <a:spcPct val="0"/>
              </a:spcAft>
            </a:pPr>
            <a:r>
              <a:rPr lang="en-US" sz="1600" dirty="0">
                <a:solidFill>
                  <a:srgbClr val="FFFFFF"/>
                </a:solidFill>
                <a:latin typeface="Century Gothic"/>
                <a:ea typeface="ＭＳ Ｐゴシック" pitchFamily="34" charset="-128"/>
                <a:cs typeface="Century Gothic"/>
              </a:rPr>
              <a:t>Developed series of </a:t>
            </a:r>
            <a:r>
              <a:rPr lang="en-US" sz="1600" dirty="0" err="1">
                <a:solidFill>
                  <a:srgbClr val="FFFFFF"/>
                </a:solidFill>
                <a:latin typeface="Century Gothic"/>
                <a:ea typeface="ＭＳ Ｐゴシック" pitchFamily="34" charset="-128"/>
                <a:cs typeface="Century Gothic"/>
              </a:rPr>
              <a:t>heliophysics</a:t>
            </a:r>
            <a:r>
              <a:rPr lang="en-US" sz="1600" dirty="0">
                <a:solidFill>
                  <a:srgbClr val="FFFFFF"/>
                </a:solidFill>
                <a:latin typeface="Century Gothic"/>
                <a:ea typeface="ＭＳ Ｐゴシック" pitchFamily="34" charset="-128"/>
                <a:cs typeface="Century Gothic"/>
              </a:rPr>
              <a:t> textbooks – a fourth is in work</a:t>
            </a:r>
          </a:p>
        </p:txBody>
      </p:sp>
      <p:pic>
        <p:nvPicPr>
          <p:cNvPr id="13" name="Picture 12"/>
          <p:cNvPicPr>
            <a:picLocks noChangeAspect="1"/>
          </p:cNvPicPr>
          <p:nvPr/>
        </p:nvPicPr>
        <p:blipFill>
          <a:blip r:embed="rId5"/>
          <a:stretch>
            <a:fillRect/>
          </a:stretch>
        </p:blipFill>
        <p:spPr>
          <a:xfrm>
            <a:off x="1460501" y="4572000"/>
            <a:ext cx="5911898" cy="1803400"/>
          </a:xfrm>
          <a:prstGeom prst="rect">
            <a:avLst/>
          </a:prstGeom>
        </p:spPr>
      </p:pic>
      <p:pic>
        <p:nvPicPr>
          <p:cNvPr id="15" name="Picture 14"/>
          <p:cNvPicPr>
            <a:picLocks noChangeAspect="1"/>
          </p:cNvPicPr>
          <p:nvPr/>
        </p:nvPicPr>
        <p:blipFill rotWithShape="1">
          <a:blip r:embed="rId6"/>
          <a:srcRect l="7366"/>
          <a:stretch/>
        </p:blipFill>
        <p:spPr>
          <a:xfrm>
            <a:off x="0" y="4749801"/>
            <a:ext cx="1756835" cy="1422400"/>
          </a:xfrm>
          <a:prstGeom prst="rect">
            <a:avLst/>
          </a:prstGeom>
        </p:spPr>
      </p:pic>
      <p:pic>
        <p:nvPicPr>
          <p:cNvPr id="17" name="Picture 14" descr="radiation_belt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38701" y="2082800"/>
            <a:ext cx="4114800" cy="2286000"/>
          </a:xfrm>
          <a:prstGeom prst="rect">
            <a:avLst/>
          </a:prstGeom>
          <a:noFill/>
          <a:ln w="6350">
            <a:solidFill>
              <a:srgbClr val="176964"/>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917700" y="6146224"/>
            <a:ext cx="5562600" cy="846197"/>
          </a:xfrm>
          <a:prstGeom prst="rect">
            <a:avLst/>
          </a:prstGeom>
          <a:noFill/>
        </p:spPr>
        <p:txBody>
          <a:bodyPr wrap="square" lIns="91430" tIns="45715" rIns="91430" bIns="45715" rtlCol="0">
            <a:spAutoFit/>
          </a:bodyPr>
          <a:lstStyle/>
          <a:p>
            <a:pPr algn="ctr" defTabSz="914305" fontAlgn="base">
              <a:spcBef>
                <a:spcPct val="0"/>
              </a:spcBef>
              <a:spcAft>
                <a:spcPct val="0"/>
              </a:spcAft>
            </a:pPr>
            <a:r>
              <a:rPr lang="en-US" sz="1600" dirty="0">
                <a:solidFill>
                  <a:srgbClr val="FFFFFF"/>
                </a:solidFill>
                <a:latin typeface="Century Gothic"/>
                <a:ea typeface="ＭＳ Ｐゴシック" pitchFamily="34" charset="-128"/>
                <a:cs typeface="Century Gothic"/>
              </a:rPr>
              <a:t>LWS missions:  Solar Dynamics Observatory, launched in 2010 and Van Allen Probes, launched in 2012</a:t>
            </a:r>
          </a:p>
          <a:p>
            <a:pPr algn="ctr" defTabSz="914305" fontAlgn="base">
              <a:spcBef>
                <a:spcPct val="0"/>
              </a:spcBef>
              <a:spcAft>
                <a:spcPct val="0"/>
              </a:spcAft>
            </a:pPr>
            <a:endParaRPr lang="en-US" sz="1600" dirty="0">
              <a:solidFill>
                <a:srgbClr val="FFFFFF"/>
              </a:solidFill>
              <a:latin typeface="Century Gothic"/>
              <a:ea typeface="ＭＳ Ｐゴシック" pitchFamily="34" charset="-128"/>
              <a:cs typeface="Century Gothic"/>
            </a:endParaRPr>
          </a:p>
        </p:txBody>
      </p:sp>
      <p:pic>
        <p:nvPicPr>
          <p:cNvPr id="2" name="Picture 1" descr="VanAllenProbes Decal2012_BlackBkgrd.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1420" y="4813300"/>
            <a:ext cx="1842580" cy="1426464"/>
          </a:xfrm>
          <a:prstGeom prst="rect">
            <a:avLst/>
          </a:prstGeom>
        </p:spPr>
      </p:pic>
    </p:spTree>
    <p:extLst>
      <p:ext uri="{BB962C8B-B14F-4D97-AF65-F5344CB8AC3E}">
        <p14:creationId xmlns:p14="http://schemas.microsoft.com/office/powerpoint/2010/main" val="271271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53903"/>
            <a:ext cx="9144000" cy="584509"/>
          </a:xfrm>
          <a:prstGeom prst="rect">
            <a:avLst/>
          </a:prstGeom>
          <a:noFill/>
        </p:spPr>
        <p:txBody>
          <a:bodyPr wrap="square" lIns="91175" tIns="45584" rIns="91175" bIns="45584" rtlCol="0">
            <a:spAutoFit/>
          </a:bodyPr>
          <a:lstStyle/>
          <a:p>
            <a:pPr algn="ctr" defTabSz="914305"/>
            <a:r>
              <a:rPr lang="en-US" sz="3200" spc="300" dirty="0">
                <a:solidFill>
                  <a:srgbClr val="FFFFFF"/>
                </a:solidFill>
                <a:latin typeface="Century Gothic"/>
                <a:ea typeface="ＭＳ Ｐゴシック" pitchFamily="34" charset="-128"/>
                <a:cs typeface="Century Gothic"/>
              </a:rPr>
              <a:t>LWS Accomplishments</a:t>
            </a:r>
          </a:p>
        </p:txBody>
      </p:sp>
      <p:pic>
        <p:nvPicPr>
          <p:cNvPr id="9" name="Picture 12" descr="Helio_Group_20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9074" y="4089400"/>
            <a:ext cx="5088955" cy="2628900"/>
          </a:xfrm>
          <a:prstGeom prst="rect">
            <a:avLst/>
          </a:prstGeom>
          <a:noFill/>
          <a:ln w="6350">
            <a:solidFill>
              <a:srgbClr val="12155B"/>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44952" y="758025"/>
            <a:ext cx="7419372" cy="369332"/>
          </a:xfrm>
          <a:prstGeom prst="rect">
            <a:avLst/>
          </a:prstGeom>
          <a:noFill/>
        </p:spPr>
        <p:txBody>
          <a:bodyPr wrap="square" lIns="91430" tIns="45715" rIns="91430" bIns="45715" rtlCol="0">
            <a:spAutoFit/>
          </a:bodyPr>
          <a:lstStyle/>
          <a:p>
            <a:pPr algn="ctr" defTabSz="914305" fontAlgn="base">
              <a:spcBef>
                <a:spcPct val="0"/>
              </a:spcBef>
              <a:spcAft>
                <a:spcPct val="0"/>
              </a:spcAft>
            </a:pPr>
            <a:r>
              <a:rPr lang="en-US" dirty="0" smtClean="0">
                <a:solidFill>
                  <a:srgbClr val="F6AA12"/>
                </a:solidFill>
                <a:latin typeface="Century Gothic"/>
                <a:ea typeface="ＭＳ Ｐゴシック" pitchFamily="34" charset="-128"/>
                <a:cs typeface="Century Gothic"/>
              </a:rPr>
              <a:t>LWS is training the next generation of interdisciplinary researchers</a:t>
            </a:r>
            <a:endParaRPr lang="en-US" dirty="0">
              <a:solidFill>
                <a:srgbClr val="F6AA12"/>
              </a:solidFill>
              <a:latin typeface="Century Gothic"/>
              <a:ea typeface="ＭＳ Ｐゴシック" pitchFamily="34" charset="-128"/>
              <a:cs typeface="Century Gothic"/>
            </a:endParaRPr>
          </a:p>
        </p:txBody>
      </p:sp>
      <p:sp>
        <p:nvSpPr>
          <p:cNvPr id="11" name="TextBox 10"/>
          <p:cNvSpPr txBox="1"/>
          <p:nvPr/>
        </p:nvSpPr>
        <p:spPr>
          <a:xfrm>
            <a:off x="-215900" y="3209125"/>
            <a:ext cx="4527176" cy="594908"/>
          </a:xfrm>
          <a:prstGeom prst="rect">
            <a:avLst/>
          </a:prstGeom>
          <a:noFill/>
        </p:spPr>
        <p:txBody>
          <a:bodyPr wrap="square" lIns="91430" tIns="45715" rIns="91430" bIns="45715" rtlCol="0">
            <a:spAutoFit/>
          </a:bodyPr>
          <a:lstStyle/>
          <a:p>
            <a:pPr algn="ctr" defTabSz="914305" fontAlgn="base">
              <a:spcBef>
                <a:spcPct val="0"/>
              </a:spcBef>
              <a:spcAft>
                <a:spcPct val="0"/>
              </a:spcAft>
            </a:pPr>
            <a:r>
              <a:rPr lang="en-US" sz="1600" dirty="0">
                <a:solidFill>
                  <a:srgbClr val="FFFFFF"/>
                </a:solidFill>
                <a:latin typeface="Century Gothic"/>
                <a:ea typeface="ＭＳ Ｐゴシック" pitchFamily="34" charset="-128"/>
                <a:cs typeface="Century Gothic"/>
              </a:rPr>
              <a:t>13 Jack Eddy Postdoctoral Fellowship appointments since 2010</a:t>
            </a:r>
          </a:p>
        </p:txBody>
      </p:sp>
      <p:sp>
        <p:nvSpPr>
          <p:cNvPr id="12" name="TextBox 11"/>
          <p:cNvSpPr txBox="1"/>
          <p:nvPr/>
        </p:nvSpPr>
        <p:spPr>
          <a:xfrm>
            <a:off x="150472" y="5626102"/>
            <a:ext cx="3862729" cy="846197"/>
          </a:xfrm>
          <a:prstGeom prst="rect">
            <a:avLst/>
          </a:prstGeom>
          <a:noFill/>
        </p:spPr>
        <p:txBody>
          <a:bodyPr wrap="square" lIns="91430" tIns="45715" rIns="91430" bIns="45715" rtlCol="0">
            <a:spAutoFit/>
          </a:bodyPr>
          <a:lstStyle/>
          <a:p>
            <a:pPr algn="ctr" defTabSz="914305" fontAlgn="base">
              <a:spcBef>
                <a:spcPct val="0"/>
              </a:spcBef>
              <a:spcAft>
                <a:spcPct val="0"/>
              </a:spcAft>
            </a:pPr>
            <a:r>
              <a:rPr lang="en-US" sz="1600" dirty="0">
                <a:solidFill>
                  <a:srgbClr val="FFFFFF"/>
                </a:solidFill>
                <a:latin typeface="Century Gothic"/>
                <a:ea typeface="ＭＳ Ｐゴシック" pitchFamily="34" charset="-128"/>
                <a:cs typeface="Century Gothic"/>
              </a:rPr>
              <a:t>Approx. 35 students (graduate &amp; advanced graduate and post docs) attend each year since 2007</a:t>
            </a:r>
          </a:p>
        </p:txBody>
      </p:sp>
      <p:pic>
        <p:nvPicPr>
          <p:cNvPr id="14" name="Picture 13" descr="HS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900" y="1397001"/>
            <a:ext cx="30988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Shot 2013-09-10 at 10.50.1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4089401"/>
            <a:ext cx="3738199" cy="1510549"/>
          </a:xfrm>
          <a:prstGeom prst="rect">
            <a:avLst/>
          </a:prstGeom>
        </p:spPr>
      </p:pic>
      <p:sp>
        <p:nvSpPr>
          <p:cNvPr id="15" name="TextBox 14"/>
          <p:cNvSpPr txBox="1"/>
          <p:nvPr/>
        </p:nvSpPr>
        <p:spPr>
          <a:xfrm>
            <a:off x="4343400" y="1266026"/>
            <a:ext cx="4527176" cy="584765"/>
          </a:xfrm>
          <a:prstGeom prst="rect">
            <a:avLst/>
          </a:prstGeom>
          <a:noFill/>
        </p:spPr>
        <p:txBody>
          <a:bodyPr wrap="square" lIns="91430" tIns="45715" rIns="91430" bIns="45715" rtlCol="0">
            <a:spAutoFit/>
          </a:bodyPr>
          <a:lstStyle/>
          <a:p>
            <a:pPr algn="ctr" defTabSz="914305" fontAlgn="base">
              <a:spcBef>
                <a:spcPct val="0"/>
              </a:spcBef>
              <a:spcAft>
                <a:spcPct val="0"/>
              </a:spcAft>
            </a:pPr>
            <a:r>
              <a:rPr lang="en-US" sz="1600" dirty="0">
                <a:solidFill>
                  <a:srgbClr val="FFFFFF"/>
                </a:solidFill>
                <a:latin typeface="Century Gothic"/>
                <a:ea typeface="ＭＳ Ｐゴシック" pitchFamily="34" charset="-128"/>
                <a:cs typeface="Century Gothic"/>
              </a:rPr>
              <a:t>Over 40 Focused Science Topics  &amp;Teams  supported  in cross-disciplinary over 9 years, </a:t>
            </a:r>
          </a:p>
        </p:txBody>
      </p:sp>
      <p:pic>
        <p:nvPicPr>
          <p:cNvPr id="3" name="Picture 2" descr="525022main_FAQ1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1" y="1828728"/>
            <a:ext cx="4117180" cy="2059504"/>
          </a:xfrm>
          <a:prstGeom prst="rect">
            <a:avLst/>
          </a:prstGeom>
        </p:spPr>
      </p:pic>
    </p:spTree>
    <p:extLst>
      <p:ext uri="{BB962C8B-B14F-4D97-AF65-F5344CB8AC3E}">
        <p14:creationId xmlns:p14="http://schemas.microsoft.com/office/powerpoint/2010/main" val="389113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5003"/>
            <a:ext cx="9144000" cy="584509"/>
          </a:xfrm>
          <a:prstGeom prst="rect">
            <a:avLst/>
          </a:prstGeom>
          <a:noFill/>
        </p:spPr>
        <p:txBody>
          <a:bodyPr wrap="square" lIns="91175" tIns="45584" rIns="91175" bIns="45584" rtlCol="0">
            <a:spAutoFit/>
          </a:bodyPr>
          <a:lstStyle/>
          <a:p>
            <a:pPr algn="ctr" defTabSz="914305"/>
            <a:r>
              <a:rPr lang="en-US" sz="3200" spc="300" dirty="0">
                <a:solidFill>
                  <a:srgbClr val="FFFFFF"/>
                </a:solidFill>
                <a:latin typeface="Century Gothic"/>
                <a:ea typeface="ＭＳ Ｐゴシック" pitchFamily="34" charset="-128"/>
                <a:cs typeface="Century Gothic"/>
              </a:rPr>
              <a:t>LWS Accomplishments</a:t>
            </a:r>
          </a:p>
        </p:txBody>
      </p:sp>
      <p:sp>
        <p:nvSpPr>
          <p:cNvPr id="12" name="TextBox 11"/>
          <p:cNvSpPr txBox="1"/>
          <p:nvPr/>
        </p:nvSpPr>
        <p:spPr>
          <a:xfrm>
            <a:off x="-266699" y="548027"/>
            <a:ext cx="9144000" cy="590931"/>
          </a:xfrm>
          <a:prstGeom prst="rect">
            <a:avLst/>
          </a:prstGeom>
          <a:noFill/>
        </p:spPr>
        <p:txBody>
          <a:bodyPr wrap="square" lIns="91430" tIns="45715" rIns="91430" bIns="45715" rtlCol="0">
            <a:spAutoFit/>
          </a:bodyPr>
          <a:lstStyle/>
          <a:p>
            <a:pPr lvl="1" algn="ctr" defTabSz="914305" fontAlgn="base">
              <a:lnSpc>
                <a:spcPct val="90000"/>
              </a:lnSpc>
              <a:spcBef>
                <a:spcPts val="600"/>
              </a:spcBef>
              <a:spcAft>
                <a:spcPct val="0"/>
              </a:spcAft>
              <a:defRPr/>
            </a:pPr>
            <a:r>
              <a:rPr lang="en-US" dirty="0" smtClean="0">
                <a:solidFill>
                  <a:srgbClr val="F6AA12"/>
                </a:solidFill>
                <a:latin typeface="Century Gothic"/>
                <a:ea typeface="ＭＳ Ｐゴシック" pitchFamily="34" charset="-128"/>
                <a:cs typeface="Century Gothic"/>
              </a:rPr>
              <a:t>LWS  Targeted Research &amp; Technology Program delivers cutting-edge science that is relevant to life and society</a:t>
            </a:r>
            <a:endParaRPr lang="en-US" dirty="0">
              <a:solidFill>
                <a:srgbClr val="F6AA12"/>
              </a:solidFill>
              <a:latin typeface="Century Gothic"/>
              <a:ea typeface="ＭＳ Ｐゴシック" pitchFamily="34" charset="-128"/>
              <a:cs typeface="Century Gothic"/>
            </a:endParaRPr>
          </a:p>
        </p:txBody>
      </p:sp>
      <p:pic>
        <p:nvPicPr>
          <p:cNvPr id="16" name="Picture 15" descr="stereo.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1" y="1117600"/>
            <a:ext cx="3628587" cy="1663700"/>
          </a:xfrm>
          <a:prstGeom prst="rect">
            <a:avLst/>
          </a:prstGeom>
        </p:spPr>
      </p:pic>
      <p:grpSp>
        <p:nvGrpSpPr>
          <p:cNvPr id="23" name="Group 22"/>
          <p:cNvGrpSpPr>
            <a:grpSpLocks noChangeAspect="1"/>
          </p:cNvGrpSpPr>
          <p:nvPr/>
        </p:nvGrpSpPr>
        <p:grpSpPr>
          <a:xfrm>
            <a:off x="3543300" y="5928100"/>
            <a:ext cx="5346701" cy="841000"/>
            <a:chOff x="3365500" y="3769680"/>
            <a:chExt cx="6311900" cy="992819"/>
          </a:xfrm>
        </p:grpSpPr>
        <p:pic>
          <p:nvPicPr>
            <p:cNvPr id="22" name="Picture 21" descr="science_daily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500" y="4096648"/>
              <a:ext cx="6311900" cy="665851"/>
            </a:xfrm>
            <a:prstGeom prst="rect">
              <a:avLst/>
            </a:prstGeom>
          </p:spPr>
        </p:pic>
        <p:pic>
          <p:nvPicPr>
            <p:cNvPr id="21" name="Picture 20" descr="science_daily.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5500" y="3769680"/>
              <a:ext cx="1790700" cy="599119"/>
            </a:xfrm>
            <a:prstGeom prst="rect">
              <a:avLst/>
            </a:prstGeom>
          </p:spPr>
        </p:pic>
      </p:grpSp>
      <p:pic>
        <p:nvPicPr>
          <p:cNvPr id="13" name="Picture 12" descr="vap.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7401" y="1878969"/>
            <a:ext cx="4200619" cy="992307"/>
          </a:xfrm>
          <a:prstGeom prst="rect">
            <a:avLst/>
          </a:prstGeom>
        </p:spPr>
      </p:pic>
      <p:grpSp>
        <p:nvGrpSpPr>
          <p:cNvPr id="40" name="Group 39"/>
          <p:cNvGrpSpPr/>
          <p:nvPr/>
        </p:nvGrpSpPr>
        <p:grpSpPr>
          <a:xfrm>
            <a:off x="3799508" y="1130300"/>
            <a:ext cx="5242892" cy="698500"/>
            <a:chOff x="3721100" y="1689100"/>
            <a:chExt cx="4925392" cy="647700"/>
          </a:xfrm>
        </p:grpSpPr>
        <p:pic>
          <p:nvPicPr>
            <p:cNvPr id="6" name="Picture 5" descr="wired_nandi1.tiff"/>
            <p:cNvPicPr>
              <a:picLocks noChangeAspect="1"/>
            </p:cNvPicPr>
            <p:nvPr/>
          </p:nvPicPr>
          <p:blipFill rotWithShape="1">
            <a:blip r:embed="rId6">
              <a:extLst>
                <a:ext uri="{28A0092B-C50C-407E-A947-70E740481C1C}">
                  <a14:useLocalDpi xmlns:a14="http://schemas.microsoft.com/office/drawing/2010/main" val="0"/>
                </a:ext>
              </a:extLst>
            </a:blip>
            <a:srcRect t="49083" b="20583"/>
            <a:stretch/>
          </p:blipFill>
          <p:spPr>
            <a:xfrm>
              <a:off x="3733800" y="1981200"/>
              <a:ext cx="4912692" cy="355600"/>
            </a:xfrm>
            <a:prstGeom prst="rect">
              <a:avLst/>
            </a:prstGeom>
          </p:spPr>
        </p:pic>
        <p:pic>
          <p:nvPicPr>
            <p:cNvPr id="5" name="Picture 4" descr="wired_nandi.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1100" y="1689100"/>
              <a:ext cx="4914900" cy="350928"/>
            </a:xfrm>
            <a:prstGeom prst="rect">
              <a:avLst/>
            </a:prstGeom>
            <a:ln>
              <a:solidFill>
                <a:srgbClr val="FFFFFF"/>
              </a:solidFill>
            </a:ln>
          </p:spPr>
        </p:pic>
      </p:grpSp>
      <p:pic>
        <p:nvPicPr>
          <p:cNvPr id="4" name="Picture 3" descr="nandi.tiff"/>
          <p:cNvPicPr>
            <a:picLocks noChangeAspect="1"/>
          </p:cNvPicPr>
          <p:nvPr/>
        </p:nvPicPr>
        <p:blipFill rotWithShape="1">
          <a:blip r:embed="rId8">
            <a:extLst>
              <a:ext uri="{28A0092B-C50C-407E-A947-70E740481C1C}">
                <a14:useLocalDpi xmlns:a14="http://schemas.microsoft.com/office/drawing/2010/main" val="0"/>
              </a:ext>
            </a:extLst>
          </a:blip>
          <a:srcRect l="3787" t="4121"/>
          <a:stretch/>
        </p:blipFill>
        <p:spPr>
          <a:xfrm>
            <a:off x="6565901" y="2688790"/>
            <a:ext cx="2413000" cy="3013509"/>
          </a:xfrm>
          <a:prstGeom prst="rect">
            <a:avLst/>
          </a:prstGeom>
        </p:spPr>
      </p:pic>
      <p:grpSp>
        <p:nvGrpSpPr>
          <p:cNvPr id="32" name="Group 31"/>
          <p:cNvGrpSpPr>
            <a:grpSpLocks noChangeAspect="1"/>
          </p:cNvGrpSpPr>
          <p:nvPr/>
        </p:nvGrpSpPr>
        <p:grpSpPr>
          <a:xfrm>
            <a:off x="330200" y="2692401"/>
            <a:ext cx="2902570" cy="2628900"/>
            <a:chOff x="5892800" y="609600"/>
            <a:chExt cx="5692964" cy="5156200"/>
          </a:xfrm>
        </p:grpSpPr>
        <p:pic>
          <p:nvPicPr>
            <p:cNvPr id="30" name="Picture 29" descr="science_friday.tiff"/>
            <p:cNvPicPr>
              <a:picLocks noChangeAspect="1"/>
            </p:cNvPicPr>
            <p:nvPr/>
          </p:nvPicPr>
          <p:blipFill rotWithShape="1">
            <a:blip r:embed="rId9">
              <a:extLst>
                <a:ext uri="{28A0092B-C50C-407E-A947-70E740481C1C}">
                  <a14:useLocalDpi xmlns:a14="http://schemas.microsoft.com/office/drawing/2010/main" val="0"/>
                </a:ext>
              </a:extLst>
            </a:blip>
            <a:srcRect l="26104" t="42222"/>
            <a:stretch/>
          </p:blipFill>
          <p:spPr>
            <a:xfrm>
              <a:off x="5905500" y="1803400"/>
              <a:ext cx="5680264" cy="3962400"/>
            </a:xfrm>
            <a:prstGeom prst="rect">
              <a:avLst/>
            </a:prstGeom>
          </p:spPr>
        </p:pic>
        <p:pic>
          <p:nvPicPr>
            <p:cNvPr id="31" name="Picture 30" descr="science_friday.tiff"/>
            <p:cNvPicPr>
              <a:picLocks noChangeAspect="1"/>
            </p:cNvPicPr>
            <p:nvPr/>
          </p:nvPicPr>
          <p:blipFill rotWithShape="1">
            <a:blip r:embed="rId9">
              <a:extLst>
                <a:ext uri="{28A0092B-C50C-407E-A947-70E740481C1C}">
                  <a14:useLocalDpi xmlns:a14="http://schemas.microsoft.com/office/drawing/2010/main" val="0"/>
                </a:ext>
              </a:extLst>
            </a:blip>
            <a:srcRect r="62331" b="82593"/>
            <a:stretch/>
          </p:blipFill>
          <p:spPr>
            <a:xfrm>
              <a:off x="5892800" y="609600"/>
              <a:ext cx="2895600" cy="1193800"/>
            </a:xfrm>
            <a:prstGeom prst="rect">
              <a:avLst/>
            </a:prstGeom>
          </p:spPr>
        </p:pic>
      </p:grpSp>
      <p:grpSp>
        <p:nvGrpSpPr>
          <p:cNvPr id="46" name="Group 45"/>
          <p:cNvGrpSpPr/>
          <p:nvPr/>
        </p:nvGrpSpPr>
        <p:grpSpPr>
          <a:xfrm>
            <a:off x="76200" y="5130800"/>
            <a:ext cx="3340100" cy="1638300"/>
            <a:chOff x="-2628900" y="4199024"/>
            <a:chExt cx="3556000" cy="1757276"/>
          </a:xfrm>
        </p:grpSpPr>
        <p:pic>
          <p:nvPicPr>
            <p:cNvPr id="38" name="Picture 37" descr="vap1.tiff"/>
            <p:cNvPicPr>
              <a:picLocks noChangeAspect="1"/>
            </p:cNvPicPr>
            <p:nvPr/>
          </p:nvPicPr>
          <p:blipFill rotWithShape="1">
            <a:blip r:embed="rId10">
              <a:extLst>
                <a:ext uri="{28A0092B-C50C-407E-A947-70E740481C1C}">
                  <a14:useLocalDpi xmlns:a14="http://schemas.microsoft.com/office/drawing/2010/main" val="0"/>
                </a:ext>
              </a:extLst>
            </a:blip>
            <a:srcRect b="94259"/>
            <a:stretch/>
          </p:blipFill>
          <p:spPr>
            <a:xfrm>
              <a:off x="-2628900" y="4199024"/>
              <a:ext cx="3543300" cy="213367"/>
            </a:xfrm>
            <a:prstGeom prst="rect">
              <a:avLst/>
            </a:prstGeom>
          </p:spPr>
        </p:pic>
        <p:pic>
          <p:nvPicPr>
            <p:cNvPr id="43" name="Picture 42" descr="vap1.tiff"/>
            <p:cNvPicPr>
              <a:picLocks noChangeAspect="1"/>
            </p:cNvPicPr>
            <p:nvPr/>
          </p:nvPicPr>
          <p:blipFill rotWithShape="1">
            <a:blip r:embed="rId10">
              <a:extLst>
                <a:ext uri="{28A0092B-C50C-407E-A947-70E740481C1C}">
                  <a14:useLocalDpi xmlns:a14="http://schemas.microsoft.com/office/drawing/2010/main" val="0"/>
                </a:ext>
              </a:extLst>
            </a:blip>
            <a:srcRect t="15556" b="72418"/>
            <a:stretch/>
          </p:blipFill>
          <p:spPr>
            <a:xfrm>
              <a:off x="-2628900" y="4391742"/>
              <a:ext cx="3543300" cy="446958"/>
            </a:xfrm>
            <a:prstGeom prst="rect">
              <a:avLst/>
            </a:prstGeom>
          </p:spPr>
        </p:pic>
        <p:pic>
          <p:nvPicPr>
            <p:cNvPr id="45" name="Picture 44" descr="vap1.tiff"/>
            <p:cNvPicPr>
              <a:picLocks noChangeAspect="1"/>
            </p:cNvPicPr>
            <p:nvPr/>
          </p:nvPicPr>
          <p:blipFill rotWithShape="1">
            <a:blip r:embed="rId10">
              <a:extLst>
                <a:ext uri="{28A0092B-C50C-407E-A947-70E740481C1C}">
                  <a14:useLocalDpi xmlns:a14="http://schemas.microsoft.com/office/drawing/2010/main" val="0"/>
                </a:ext>
              </a:extLst>
            </a:blip>
            <a:srcRect t="55601" b="12963"/>
            <a:stretch/>
          </p:blipFill>
          <p:spPr>
            <a:xfrm>
              <a:off x="-2616200" y="4787900"/>
              <a:ext cx="3543300" cy="1168400"/>
            </a:xfrm>
            <a:prstGeom prst="rect">
              <a:avLst/>
            </a:prstGeom>
          </p:spPr>
        </p:pic>
      </p:grpSp>
      <p:grpSp>
        <p:nvGrpSpPr>
          <p:cNvPr id="20" name="Group 19"/>
          <p:cNvGrpSpPr>
            <a:grpSpLocks noChangeAspect="1"/>
          </p:cNvGrpSpPr>
          <p:nvPr/>
        </p:nvGrpSpPr>
        <p:grpSpPr>
          <a:xfrm>
            <a:off x="3416300" y="4396656"/>
            <a:ext cx="3086100" cy="1343745"/>
            <a:chOff x="698500" y="3479800"/>
            <a:chExt cx="5404104" cy="2353046"/>
          </a:xfrm>
          <a:solidFill>
            <a:srgbClr val="333399"/>
          </a:solidFill>
        </p:grpSpPr>
        <p:pic>
          <p:nvPicPr>
            <p:cNvPr id="17" name="Picture 16" descr="discover.tif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8500" y="3479800"/>
              <a:ext cx="5397500" cy="1524000"/>
            </a:xfrm>
            <a:prstGeom prst="rect">
              <a:avLst/>
            </a:prstGeom>
            <a:grpFill/>
            <a:ln>
              <a:solidFill>
                <a:schemeClr val="bg1"/>
              </a:solidFill>
            </a:ln>
          </p:spPr>
        </p:pic>
        <p:pic>
          <p:nvPicPr>
            <p:cNvPr id="18" name="Picture 17" descr="discover1.tiff"/>
            <p:cNvPicPr>
              <a:picLocks noChangeAspect="1"/>
            </p:cNvPicPr>
            <p:nvPr/>
          </p:nvPicPr>
          <p:blipFill rotWithShape="1">
            <a:blip r:embed="rId12">
              <a:extLst>
                <a:ext uri="{28A0092B-C50C-407E-A947-70E740481C1C}">
                  <a14:useLocalDpi xmlns:a14="http://schemas.microsoft.com/office/drawing/2010/main" val="0"/>
                </a:ext>
              </a:extLst>
            </a:blip>
            <a:srcRect l="1948" t="19554" r="2597"/>
            <a:stretch/>
          </p:blipFill>
          <p:spPr>
            <a:xfrm>
              <a:off x="698500" y="4787900"/>
              <a:ext cx="5404104" cy="1044946"/>
            </a:xfrm>
            <a:prstGeom prst="rect">
              <a:avLst/>
            </a:prstGeom>
            <a:grpFill/>
            <a:ln>
              <a:solidFill>
                <a:schemeClr val="bg1"/>
              </a:solidFill>
            </a:ln>
          </p:spPr>
        </p:pic>
      </p:grpSp>
      <p:grpSp>
        <p:nvGrpSpPr>
          <p:cNvPr id="35" name="Group 34"/>
          <p:cNvGrpSpPr>
            <a:grpSpLocks noChangeAspect="1"/>
          </p:cNvGrpSpPr>
          <p:nvPr/>
        </p:nvGrpSpPr>
        <p:grpSpPr>
          <a:xfrm>
            <a:off x="2569105" y="2349500"/>
            <a:ext cx="3197637" cy="1351643"/>
            <a:chOff x="1943100" y="2844800"/>
            <a:chExt cx="6489700" cy="2743200"/>
          </a:xfrm>
        </p:grpSpPr>
        <p:pic>
          <p:nvPicPr>
            <p:cNvPr id="34" name="Picture 33" descr="scientific_american.tiff"/>
            <p:cNvPicPr>
              <a:picLocks noChangeAspect="1"/>
            </p:cNvPicPr>
            <p:nvPr/>
          </p:nvPicPr>
          <p:blipFill rotWithShape="1">
            <a:blip r:embed="rId13">
              <a:extLst>
                <a:ext uri="{28A0092B-C50C-407E-A947-70E740481C1C}">
                  <a14:useLocalDpi xmlns:a14="http://schemas.microsoft.com/office/drawing/2010/main" val="0"/>
                </a:ext>
              </a:extLst>
            </a:blip>
            <a:srcRect r="54351" b="72059"/>
            <a:stretch/>
          </p:blipFill>
          <p:spPr>
            <a:xfrm>
              <a:off x="1943100" y="2844800"/>
              <a:ext cx="3530600" cy="1206500"/>
            </a:xfrm>
            <a:prstGeom prst="rect">
              <a:avLst/>
            </a:prstGeom>
          </p:spPr>
        </p:pic>
        <p:pic>
          <p:nvPicPr>
            <p:cNvPr id="33" name="Picture 32" descr="scientific_american.tiff"/>
            <p:cNvPicPr>
              <a:picLocks noChangeAspect="1"/>
            </p:cNvPicPr>
            <p:nvPr/>
          </p:nvPicPr>
          <p:blipFill rotWithShape="1">
            <a:blip r:embed="rId13">
              <a:extLst>
                <a:ext uri="{28A0092B-C50C-407E-A947-70E740481C1C}">
                  <a14:useLocalDpi xmlns:a14="http://schemas.microsoft.com/office/drawing/2010/main" val="0"/>
                </a:ext>
              </a:extLst>
            </a:blip>
            <a:srcRect l="16092" t="61765"/>
            <a:stretch/>
          </p:blipFill>
          <p:spPr>
            <a:xfrm>
              <a:off x="1943100" y="3937000"/>
              <a:ext cx="6489700" cy="1651000"/>
            </a:xfrm>
            <a:prstGeom prst="rect">
              <a:avLst/>
            </a:prstGeom>
          </p:spPr>
        </p:pic>
      </p:grpSp>
      <p:grpSp>
        <p:nvGrpSpPr>
          <p:cNvPr id="29" name="Group 28"/>
          <p:cNvGrpSpPr>
            <a:grpSpLocks noChangeAspect="1"/>
          </p:cNvGrpSpPr>
          <p:nvPr/>
        </p:nvGrpSpPr>
        <p:grpSpPr>
          <a:xfrm>
            <a:off x="3949701" y="3170387"/>
            <a:ext cx="4254500" cy="1173013"/>
            <a:chOff x="6350000" y="698500"/>
            <a:chExt cx="5803900" cy="1600200"/>
          </a:xfrm>
        </p:grpSpPr>
        <p:pic>
          <p:nvPicPr>
            <p:cNvPr id="27" name="Picture 26" descr="Astronomy.tiff"/>
            <p:cNvPicPr>
              <a:picLocks noChangeAspect="1"/>
            </p:cNvPicPr>
            <p:nvPr/>
          </p:nvPicPr>
          <p:blipFill rotWithShape="1">
            <a:blip r:embed="rId14">
              <a:extLst>
                <a:ext uri="{28A0092B-C50C-407E-A947-70E740481C1C}">
                  <a14:useLocalDpi xmlns:a14="http://schemas.microsoft.com/office/drawing/2010/main" val="0"/>
                </a:ext>
              </a:extLst>
            </a:blip>
            <a:srcRect l="2972" t="71058" b="16707"/>
            <a:stretch/>
          </p:blipFill>
          <p:spPr>
            <a:xfrm>
              <a:off x="6350000" y="1638300"/>
              <a:ext cx="5803900" cy="660400"/>
            </a:xfrm>
            <a:prstGeom prst="rect">
              <a:avLst/>
            </a:prstGeom>
          </p:spPr>
        </p:pic>
        <p:pic>
          <p:nvPicPr>
            <p:cNvPr id="28" name="Picture 27" descr="Astronomy.tiff"/>
            <p:cNvPicPr>
              <a:picLocks noChangeAspect="1"/>
            </p:cNvPicPr>
            <p:nvPr/>
          </p:nvPicPr>
          <p:blipFill rotWithShape="1">
            <a:blip r:embed="rId14">
              <a:extLst>
                <a:ext uri="{28A0092B-C50C-407E-A947-70E740481C1C}">
                  <a14:useLocalDpi xmlns:a14="http://schemas.microsoft.com/office/drawing/2010/main" val="0"/>
                </a:ext>
              </a:extLst>
            </a:blip>
            <a:srcRect r="24628" b="73882"/>
            <a:stretch/>
          </p:blipFill>
          <p:spPr>
            <a:xfrm>
              <a:off x="6375400" y="698500"/>
              <a:ext cx="3046284" cy="952500"/>
            </a:xfrm>
            <a:prstGeom prst="rect">
              <a:avLst/>
            </a:prstGeom>
          </p:spPr>
        </p:pic>
      </p:grpSp>
      <p:grpSp>
        <p:nvGrpSpPr>
          <p:cNvPr id="41" name="Group 40"/>
          <p:cNvGrpSpPr/>
          <p:nvPr/>
        </p:nvGrpSpPr>
        <p:grpSpPr>
          <a:xfrm>
            <a:off x="5867400" y="5404104"/>
            <a:ext cx="2895600" cy="895096"/>
            <a:chOff x="5461000" y="1683004"/>
            <a:chExt cx="2895600" cy="895096"/>
          </a:xfrm>
        </p:grpSpPr>
        <p:pic>
          <p:nvPicPr>
            <p:cNvPr id="24" name="Picture 23" descr="physics_today.tiff"/>
            <p:cNvPicPr>
              <a:picLocks noChangeAspect="1"/>
            </p:cNvPicPr>
            <p:nvPr/>
          </p:nvPicPr>
          <p:blipFill rotWithShape="1">
            <a:blip r:embed="rId15">
              <a:extLst>
                <a:ext uri="{28A0092B-C50C-407E-A947-70E740481C1C}">
                  <a14:useLocalDpi xmlns:a14="http://schemas.microsoft.com/office/drawing/2010/main" val="0"/>
                </a:ext>
              </a:extLst>
            </a:blip>
            <a:srcRect l="5330" t="71294" b="15338"/>
            <a:stretch/>
          </p:blipFill>
          <p:spPr>
            <a:xfrm>
              <a:off x="5476402" y="2179642"/>
              <a:ext cx="2872497" cy="398458"/>
            </a:xfrm>
            <a:prstGeom prst="rect">
              <a:avLst/>
            </a:prstGeom>
          </p:spPr>
        </p:pic>
        <p:pic>
          <p:nvPicPr>
            <p:cNvPr id="25" name="Picture 24" descr="physics_today.tiff"/>
            <p:cNvPicPr>
              <a:picLocks noChangeAspect="1"/>
            </p:cNvPicPr>
            <p:nvPr/>
          </p:nvPicPr>
          <p:blipFill rotWithShape="1">
            <a:blip r:embed="rId15">
              <a:extLst>
                <a:ext uri="{28A0092B-C50C-407E-A947-70E740481C1C}">
                  <a14:useLocalDpi xmlns:a14="http://schemas.microsoft.com/office/drawing/2010/main" val="0"/>
                </a:ext>
              </a:extLst>
            </a:blip>
            <a:srcRect r="4569" b="83059"/>
            <a:stretch/>
          </p:blipFill>
          <p:spPr>
            <a:xfrm>
              <a:off x="5461000" y="1683004"/>
              <a:ext cx="2895600" cy="504979"/>
            </a:xfrm>
            <a:prstGeom prst="rect">
              <a:avLst/>
            </a:prstGeom>
          </p:spPr>
        </p:pic>
      </p:grpSp>
    </p:spTree>
    <p:extLst>
      <p:ext uri="{BB962C8B-B14F-4D97-AF65-F5344CB8AC3E}">
        <p14:creationId xmlns:p14="http://schemas.microsoft.com/office/powerpoint/2010/main" val="154926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125294"/>
            <a:ext cx="9144000" cy="1273094"/>
          </a:xfrm>
          <a:ln/>
        </p:spPr>
        <p:txBody>
          <a:bodyPr tIns="35199"/>
          <a:lstStyle/>
          <a:p>
            <a:pPr>
              <a:tabLst>
                <a:tab pos="656582" algn="l"/>
                <a:tab pos="1313162" algn="l"/>
                <a:tab pos="1969745" algn="l"/>
                <a:tab pos="2626327" algn="l"/>
                <a:tab pos="3282907" algn="l"/>
                <a:tab pos="3939490" algn="l"/>
              </a:tabLst>
            </a:pPr>
            <a:r>
              <a:rPr lang="en-US" sz="2400" dirty="0"/>
              <a:t>Birth of Interplanetary Space Weather(How </a:t>
            </a:r>
            <a:r>
              <a:rPr lang="en-US" sz="2400" dirty="0"/>
              <a:t>new is it</a:t>
            </a:r>
            <a:r>
              <a:rPr lang="en-US" sz="2400" dirty="0"/>
              <a:t>?)</a:t>
            </a:r>
            <a:br>
              <a:rPr lang="en-US" sz="2400" dirty="0"/>
            </a:br>
            <a:r>
              <a:rPr lang="en-US" sz="2400" dirty="0"/>
              <a:t> February 6, 2011</a:t>
            </a:r>
            <a:endParaRPr lang="en-US" sz="2400" dirty="0"/>
          </a:p>
        </p:txBody>
      </p:sp>
      <p:sp>
        <p:nvSpPr>
          <p:cNvPr id="4098" name="Rectangle 2"/>
          <p:cNvSpPr>
            <a:spLocks noGrp="1" noChangeArrowheads="1"/>
          </p:cNvSpPr>
          <p:nvPr>
            <p:ph idx="1"/>
          </p:nvPr>
        </p:nvSpPr>
        <p:spPr>
          <a:xfrm>
            <a:off x="-128160" y="594783"/>
            <a:ext cx="9272160" cy="2707218"/>
          </a:xfrm>
          <a:ln/>
        </p:spPr>
        <p:txBody>
          <a:bodyPr tIns="22399">
            <a:normAutofit fontScale="92500" lnSpcReduction="10000"/>
          </a:bodyPr>
          <a:lstStyle/>
          <a:p>
            <a:pPr>
              <a:buNone/>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sz="2200" dirty="0">
                <a:solidFill>
                  <a:schemeClr val="bg1"/>
                </a:solidFill>
              </a:rPr>
              <a:t>    </a:t>
            </a:r>
            <a:endParaRPr lang="en-US" sz="2400" dirty="0">
              <a:cs typeface="Times New Roman" pitchFamily="16" charset="0"/>
            </a:endParaRPr>
          </a:p>
          <a:p>
            <a:pPr>
              <a:buNone/>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sz="2000" dirty="0">
                <a:cs typeface="Times New Roman" pitchFamily="16" charset="0"/>
              </a:rPr>
              <a:t>      Until </a:t>
            </a:r>
            <a:r>
              <a:rPr lang="en-US" sz="2000" dirty="0">
                <a:cs typeface="Times New Roman" pitchFamily="16" charset="0"/>
              </a:rPr>
              <a:t>recently, forecasters could </a:t>
            </a:r>
            <a:r>
              <a:rPr lang="en-US" sz="2000" dirty="0">
                <a:cs typeface="Times New Roman" pitchFamily="16" charset="0"/>
              </a:rPr>
              <a:t>scarcely </a:t>
            </a:r>
            <a:r>
              <a:rPr lang="en-US" sz="2000" dirty="0">
                <a:cs typeface="Times New Roman" pitchFamily="16" charset="0"/>
              </a:rPr>
              <a:t>predict space weather in the limited vicinity of Earth.  Interplanetary forecasting was </a:t>
            </a:r>
            <a:r>
              <a:rPr lang="en-US" sz="2000" dirty="0">
                <a:cs typeface="Times New Roman" pitchFamily="16" charset="0"/>
              </a:rPr>
              <a:t>even more challenging</a:t>
            </a:r>
            <a:r>
              <a:rPr lang="en-US" sz="2000" dirty="0">
                <a:solidFill>
                  <a:schemeClr val="bg1"/>
                </a:solidFill>
                <a:cs typeface="Times New Roman" pitchFamily="16" charset="0"/>
              </a:rPr>
              <a:t>.</a:t>
            </a:r>
            <a:r>
              <a:rPr lang="en-US" sz="2000" dirty="0">
                <a:cs typeface="Times New Roman" pitchFamily="16" charset="0"/>
              </a:rPr>
              <a:t>  </a:t>
            </a:r>
            <a:r>
              <a:rPr lang="en-US" sz="2000" dirty="0">
                <a:solidFill>
                  <a:srgbClr val="FFC000"/>
                </a:solidFill>
                <a:cs typeface="Times New Roman" pitchFamily="16" charset="0"/>
              </a:rPr>
              <a:t>This began to change in 2006 with the launch of the twin STEREO probes followed almost four years later by the Solar Dynamics Observatory.</a:t>
            </a:r>
            <a:r>
              <a:rPr lang="en-US" sz="2000" dirty="0">
                <a:solidFill>
                  <a:srgbClr val="FF0000"/>
                </a:solidFill>
                <a:cs typeface="Times New Roman" pitchFamily="16" charset="0"/>
              </a:rPr>
              <a:t> </a:t>
            </a:r>
            <a:r>
              <a:rPr lang="en-US" sz="2000" dirty="0">
                <a:cs typeface="Times New Roman" pitchFamily="16" charset="0"/>
              </a:rPr>
              <a:t> Together with SOHO, these spacecraft now surround the sun, monitoring active regions, flares, and coronal mass ejections around the full circumference of the star.  </a:t>
            </a:r>
            <a:r>
              <a:rPr lang="en-US" sz="2000" dirty="0">
                <a:solidFill>
                  <a:srgbClr val="FFC000"/>
                </a:solidFill>
                <a:cs typeface="Times New Roman" pitchFamily="16" charset="0"/>
              </a:rPr>
              <a:t>No matter which way a solar storm travels, the STEREO-SDO-SOHO fleet can track it. </a:t>
            </a:r>
            <a:r>
              <a:rPr lang="en-US" sz="2000" dirty="0">
                <a:solidFill>
                  <a:srgbClr val="FFC000"/>
                </a:solidFill>
                <a:latin typeface="Times New Roman" pitchFamily="16" charset="0"/>
                <a:cs typeface="Times New Roman" pitchFamily="16" charset="0"/>
              </a:rPr>
              <a:t> </a:t>
            </a:r>
            <a:endParaRPr lang="en-US" sz="2000" dirty="0">
              <a:solidFill>
                <a:srgbClr val="FFC000"/>
              </a:solidFill>
              <a:latin typeface="Times New Roman" pitchFamily="16" charset="0"/>
              <a:cs typeface="Times New Roman" pitchFamily="16" charset="0"/>
            </a:endParaRPr>
          </a:p>
          <a:p>
            <a:pP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sz="2000" dirty="0"/>
              <a:t>    </a:t>
            </a:r>
            <a:endParaRPr lang="en-US" sz="2500" dirty="0">
              <a:solidFill>
                <a:srgbClr val="FF0000"/>
              </a:solidFill>
              <a:latin typeface="Times New Roman" pitchFamily="16" charset="0"/>
              <a:cs typeface="Times New Roman" pitchFamily="16" charset="0"/>
            </a:endParaRPr>
          </a:p>
        </p:txBody>
      </p:sp>
      <p:sp>
        <p:nvSpPr>
          <p:cNvPr id="6" name="Rectangle 5"/>
          <p:cNvSpPr/>
          <p:nvPr/>
        </p:nvSpPr>
        <p:spPr>
          <a:xfrm>
            <a:off x="5124960" y="2124580"/>
            <a:ext cx="3801600" cy="369371"/>
          </a:xfrm>
          <a:prstGeom prst="rect">
            <a:avLst/>
          </a:prstGeom>
        </p:spPr>
        <p:txBody>
          <a:bodyPr wrap="square" lIns="82936" tIns="41469" rIns="82936" bIns="41469">
            <a:spAutoFit/>
          </a:bodyPr>
          <a:lstStyle/>
          <a:p>
            <a:pPr marL="391645" indent="-293733">
              <a:buSzPct val="45000"/>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dirty="0" smtClean="0"/>
              <a:t>     </a:t>
            </a:r>
            <a:endParaRPr lang="en-US" sz="2000" dirty="0"/>
          </a:p>
        </p:txBody>
      </p:sp>
      <p:pic>
        <p:nvPicPr>
          <p:cNvPr id="7" name="Picture 3"/>
          <p:cNvPicPr>
            <a:picLocks noChangeAspect="1"/>
          </p:cNvPicPr>
          <p:nvPr/>
        </p:nvPicPr>
        <p:blipFill rotWithShape="1">
          <a:blip r:embed="rId5" cstate="print"/>
          <a:srcRect l="442" t="60" r="-442" b="19354"/>
          <a:stretch/>
        </p:blipFill>
        <p:spPr bwMode="auto">
          <a:xfrm>
            <a:off x="0" y="3398260"/>
            <a:ext cx="4598666" cy="2404712"/>
          </a:xfrm>
          <a:prstGeom prst="rect">
            <a:avLst/>
          </a:prstGeom>
          <a:noFill/>
          <a:ln w="9525">
            <a:noFill/>
            <a:miter lim="800000"/>
            <a:headEnd/>
            <a:tailEnd/>
          </a:ln>
        </p:spPr>
      </p:pic>
      <p:pic>
        <p:nvPicPr>
          <p:cNvPr id="10" name="11095_Magnificent_CME_appletv.m4v">
            <a:hlinkClick r:id="" action="ppaction://media"/>
          </p:cNvPr>
          <p:cNvPicPr>
            <a:picLocks noChangeAspect="1"/>
          </p:cNvPicPr>
          <p:nvPr>
            <a:videoFile r:link="rId1"/>
            <p:extLst>
              <p:ext uri="{DAA4B4D4-6D71-4841-9C94-3DE7FCFB9230}">
                <p14:media xmlns:p14="http://schemas.microsoft.com/office/powerpoint/2010/main" r:embed="rId2">
                  <p14:trim st="8905.1424" end="42454.7521"/>
                </p14:media>
              </p:ext>
            </p:extLst>
          </p:nvPr>
        </p:nvPicPr>
        <p:blipFill>
          <a:blip r:embed="rId6"/>
          <a:stretch>
            <a:fillRect/>
          </a:stretch>
        </p:blipFill>
        <p:spPr bwMode="auto">
          <a:xfrm>
            <a:off x="4736355" y="3501548"/>
            <a:ext cx="4578809" cy="2575748"/>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890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repeatCount="indefinite" fill="hold" display="0">
                  <p:stCondLst>
                    <p:cond delay="indefinite"/>
                  </p:stCondLst>
                </p:cTn>
                <p:tgtEl>
                  <p:spTgt spid="1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520" y="-294169"/>
            <a:ext cx="9380780" cy="609600"/>
          </a:xfrm>
        </p:spPr>
        <p:txBody>
          <a:bodyPr>
            <a:normAutofit fontScale="90000"/>
          </a:bodyPr>
          <a:lstStyle/>
          <a:p>
            <a:pPr marL="673860" indent="-673860" algn="l">
              <a:buFont typeface="+mj-lt"/>
              <a:buAutoNum type="arabicPeriod"/>
            </a:pPr>
            <a:r>
              <a:rPr lang="en-US" sz="3300" dirty="0">
                <a:solidFill>
                  <a:srgbClr val="FFC000"/>
                </a:solidFill>
              </a:rPr>
              <a:t/>
            </a:r>
            <a:br>
              <a:rPr lang="en-US" sz="3300" dirty="0">
                <a:solidFill>
                  <a:srgbClr val="FFC000"/>
                </a:solidFill>
              </a:rPr>
            </a:br>
            <a:r>
              <a:rPr lang="en-US" sz="2500" dirty="0"/>
              <a:t>Interplanetary Space Weather &amp; Climate: A New Paradigm</a:t>
            </a:r>
            <a:endParaRPr lang="en-US" sz="2500" dirty="0"/>
          </a:p>
        </p:txBody>
      </p:sp>
      <p:sp>
        <p:nvSpPr>
          <p:cNvPr id="3" name="Content Placeholder 2"/>
          <p:cNvSpPr>
            <a:spLocks noGrp="1"/>
          </p:cNvSpPr>
          <p:nvPr>
            <p:ph idx="1"/>
          </p:nvPr>
        </p:nvSpPr>
        <p:spPr>
          <a:xfrm>
            <a:off x="-128160" y="513529"/>
            <a:ext cx="9144000" cy="2557709"/>
          </a:xfrm>
          <a:ln>
            <a:noFill/>
          </a:ln>
        </p:spPr>
        <p:txBody>
          <a:bodyPr>
            <a:normAutofit fontScale="92500"/>
          </a:bodyPr>
          <a:lstStyle/>
          <a:p>
            <a:r>
              <a:rPr lang="en-US" sz="1500" dirty="0">
                <a:solidFill>
                  <a:schemeClr val="bg1"/>
                </a:solidFill>
              </a:rPr>
              <a:t> </a:t>
            </a:r>
            <a:r>
              <a:rPr lang="en-US" sz="1500" dirty="0"/>
              <a:t>NASA and other space agencies have begun to expand their research into the solar system. </a:t>
            </a:r>
            <a:r>
              <a:rPr lang="en-US" sz="1500" b="1" dirty="0">
                <a:solidFill>
                  <a:srgbClr val="FFC000"/>
                </a:solidFill>
              </a:rPr>
              <a:t>Probes are now orbiting or en route to Mercury, Venus, the Moon, Mars, Ceres, Saturn, and Pluto—and it is only a matter of time before astronauts are out there too</a:t>
            </a:r>
            <a:r>
              <a:rPr lang="en-US" sz="1500" dirty="0">
                <a:solidFill>
                  <a:srgbClr val="FFC000"/>
                </a:solidFill>
              </a:rPr>
              <a:t>.</a:t>
            </a:r>
            <a:r>
              <a:rPr lang="en-US" sz="1500" dirty="0"/>
              <a:t> Each mission has a unique need to know when a solar storm will pass through its corner of space.</a:t>
            </a:r>
          </a:p>
          <a:p>
            <a:pPr>
              <a:buNone/>
            </a:pPr>
            <a:r>
              <a:rPr lang="en-US" sz="1500" dirty="0"/>
              <a:t>         An intense episode of solar activity </a:t>
            </a:r>
            <a:r>
              <a:rPr lang="en-US" sz="1500" b="1" dirty="0"/>
              <a:t>in March 2012 drove this point home. It began on 2 March with the emergence of sunspot AR1429. </a:t>
            </a:r>
            <a:r>
              <a:rPr lang="en-US" sz="1500" b="1" dirty="0">
                <a:solidFill>
                  <a:srgbClr val="FFC000"/>
                </a:solidFill>
              </a:rPr>
              <a:t>For the next 2 weeks, this active region rotated across the solar disk and fired off more than 50 flares, 3 of which were X‐class flares, the most powerful type of flare</a:t>
            </a:r>
            <a:r>
              <a:rPr lang="en-US" sz="1500" b="1" dirty="0">
                <a:solidFill>
                  <a:srgbClr val="FF0000"/>
                </a:solidFill>
              </a:rPr>
              <a:t>.</a:t>
            </a:r>
            <a:r>
              <a:rPr lang="en-US" sz="1500" b="1" dirty="0"/>
              <a:t> </a:t>
            </a:r>
            <a:r>
              <a:rPr lang="en-US" sz="1500" dirty="0"/>
              <a:t>By the time the sunspot finally decayed in April 2012, it had done a 360‐degree pirouette in heliographic longitude, hitting every spacecraft and planet in the solar system at least once with either a coronal mass ejection or a burst of radiation. </a:t>
            </a:r>
            <a:r>
              <a:rPr lang="en-US" sz="1500" b="1" dirty="0">
                <a:solidFill>
                  <a:srgbClr val="FFC000"/>
                </a:solidFill>
              </a:rPr>
              <a:t>This extraordinary series of solar storms, referred to as the “St. Patrick’s Day storms” caused reboots and data outages on as many as 15 NASA spacecraft</a:t>
            </a:r>
            <a:r>
              <a:rPr lang="en-US" sz="1500" b="1" dirty="0">
                <a:solidFill>
                  <a:srgbClr val="FF0000"/>
                </a:solidFill>
              </a:rPr>
              <a:t>.</a:t>
            </a:r>
            <a:endParaRPr lang="en-US" sz="1500" b="1" dirty="0">
              <a:solidFill>
                <a:schemeClr val="bg1"/>
              </a:solidFill>
            </a:endParaRPr>
          </a:p>
          <a:p>
            <a:endParaRPr lang="en-US" sz="1800" dirty="0"/>
          </a:p>
          <a:p>
            <a:endParaRPr lang="en-US" sz="1800" dirty="0"/>
          </a:p>
        </p:txBody>
      </p:sp>
      <p:pic>
        <p:nvPicPr>
          <p:cNvPr id="5" name="Picture 4" descr="20120307_014400_anim_tim-den.gif"/>
          <p:cNvPicPr>
            <a:picLocks noChangeAspect="1"/>
          </p:cNvPicPr>
          <p:nvPr/>
        </p:nvPicPr>
        <p:blipFill>
          <a:blip r:embed="rId2" cstate="print"/>
          <a:stretch>
            <a:fillRect/>
          </a:stretch>
        </p:blipFill>
        <p:spPr>
          <a:xfrm>
            <a:off x="217440" y="3387236"/>
            <a:ext cx="5707009" cy="3567255"/>
          </a:xfrm>
          <a:prstGeom prst="rect">
            <a:avLst/>
          </a:prstGeom>
        </p:spPr>
      </p:pic>
      <p:sp>
        <p:nvSpPr>
          <p:cNvPr id="6" name="Rectangle 5"/>
          <p:cNvSpPr/>
          <p:nvPr/>
        </p:nvSpPr>
        <p:spPr>
          <a:xfrm>
            <a:off x="6724802" y="2974244"/>
            <a:ext cx="2419199" cy="1088909"/>
          </a:xfrm>
          <a:prstGeom prst="rect">
            <a:avLst/>
          </a:prstGeom>
        </p:spPr>
        <p:txBody>
          <a:bodyPr wrap="square" lIns="82936" tIns="41469" rIns="82936" bIns="41469">
            <a:spAutoFit/>
          </a:bodyPr>
          <a:lstStyle/>
          <a:p>
            <a:r>
              <a:rPr lang="en-US" sz="1600" dirty="0">
                <a:solidFill>
                  <a:srgbClr val="FFFF00"/>
                </a:solidFill>
              </a:rPr>
              <a:t>This highlights NASA’s need for interplanetary space weather forecasting.</a:t>
            </a:r>
            <a:endParaRPr lang="en-US" sz="1600" dirty="0"/>
          </a:p>
        </p:txBody>
      </p:sp>
      <p:pic>
        <p:nvPicPr>
          <p:cNvPr id="7" name="Picture 6" descr="test2.jpg"/>
          <p:cNvPicPr>
            <a:picLocks noChangeAspect="1"/>
          </p:cNvPicPr>
          <p:nvPr/>
        </p:nvPicPr>
        <p:blipFill>
          <a:blip r:embed="rId3" cstate="print"/>
          <a:stretch>
            <a:fillRect/>
          </a:stretch>
        </p:blipFill>
        <p:spPr>
          <a:xfrm>
            <a:off x="6666830" y="4051146"/>
            <a:ext cx="4748051" cy="2806855"/>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5601" y="-165617"/>
            <a:ext cx="4305599" cy="691273"/>
          </a:xfrm>
        </p:spPr>
        <p:txBody>
          <a:bodyPr>
            <a:noAutofit/>
          </a:bodyPr>
          <a:lstStyle/>
          <a:p>
            <a:pPr algn="l"/>
            <a:r>
              <a:rPr lang="en-US" sz="2500" dirty="0"/>
              <a:t>Sun Climate Connection</a:t>
            </a:r>
          </a:p>
        </p:txBody>
      </p:sp>
      <p:sp>
        <p:nvSpPr>
          <p:cNvPr id="4" name="TextBox 3"/>
          <p:cNvSpPr txBox="1"/>
          <p:nvPr/>
        </p:nvSpPr>
        <p:spPr>
          <a:xfrm>
            <a:off x="1738839" y="6031560"/>
            <a:ext cx="5666322" cy="646321"/>
          </a:xfrm>
          <a:prstGeom prst="rect">
            <a:avLst/>
          </a:prstGeom>
          <a:noFill/>
        </p:spPr>
        <p:txBody>
          <a:bodyPr wrap="square" lIns="91420" tIns="45711" rIns="91420" bIns="45711" rtlCol="0">
            <a:spAutoFit/>
          </a:bodyPr>
          <a:lstStyle/>
          <a:p>
            <a:pPr algn="ctr"/>
            <a:r>
              <a:rPr lang="en-US" dirty="0">
                <a:solidFill>
                  <a:srgbClr val="FFC000"/>
                </a:solidFill>
                <a:ea typeface="宋体" charset="-122"/>
                <a:cs typeface="宋体" charset="-122"/>
              </a:rPr>
              <a:t>Small variations in the visible (0.1%), but big changes in the UV.</a:t>
            </a:r>
          </a:p>
        </p:txBody>
      </p:sp>
      <p:sp>
        <p:nvSpPr>
          <p:cNvPr id="9" name="TextBox 8"/>
          <p:cNvSpPr txBox="1"/>
          <p:nvPr/>
        </p:nvSpPr>
        <p:spPr>
          <a:xfrm>
            <a:off x="791820" y="2737727"/>
            <a:ext cx="3322489" cy="369322"/>
          </a:xfrm>
          <a:prstGeom prst="rect">
            <a:avLst/>
          </a:prstGeom>
          <a:noFill/>
        </p:spPr>
        <p:txBody>
          <a:bodyPr wrap="square" lIns="91420" tIns="45711" rIns="91420" bIns="45711" rtlCol="0">
            <a:spAutoFit/>
          </a:bodyPr>
          <a:lstStyle/>
          <a:p>
            <a:pPr algn="ctr"/>
            <a:r>
              <a:rPr lang="en-US" dirty="0">
                <a:solidFill>
                  <a:srgbClr val="FFFF00"/>
                </a:solidFill>
                <a:ea typeface="宋体" charset="-122"/>
                <a:cs typeface="宋体" charset="-122"/>
              </a:rPr>
              <a:t>Total Solar Irradiance (TSI)</a:t>
            </a:r>
          </a:p>
        </p:txBody>
      </p:sp>
      <p:sp>
        <p:nvSpPr>
          <p:cNvPr id="10" name="TextBox 9"/>
          <p:cNvSpPr txBox="1"/>
          <p:nvPr/>
        </p:nvSpPr>
        <p:spPr>
          <a:xfrm>
            <a:off x="5087917" y="2730971"/>
            <a:ext cx="3705001" cy="646321"/>
          </a:xfrm>
          <a:prstGeom prst="rect">
            <a:avLst/>
          </a:prstGeom>
          <a:noFill/>
        </p:spPr>
        <p:txBody>
          <a:bodyPr wrap="square" lIns="91420" tIns="45711" rIns="91420" bIns="45711" rtlCol="0">
            <a:spAutoFit/>
          </a:bodyPr>
          <a:lstStyle/>
          <a:p>
            <a:pPr algn="ctr"/>
            <a:r>
              <a:rPr lang="en-US" dirty="0">
                <a:solidFill>
                  <a:srgbClr val="FFFF00"/>
                </a:solidFill>
                <a:ea typeface="宋体" charset="-122"/>
                <a:cs typeface="宋体" charset="-122"/>
              </a:rPr>
              <a:t>Spectral Solar Irradiance (SSI): SMax vs. SMin</a:t>
            </a:r>
          </a:p>
        </p:txBody>
      </p:sp>
      <p:pic>
        <p:nvPicPr>
          <p:cNvPr id="11" name="Picture 10" descr="fig_SolarMaxMin.pdf"/>
          <p:cNvPicPr>
            <a:picLocks noChangeAspect="1"/>
          </p:cNvPicPr>
          <p:nvPr/>
        </p:nvPicPr>
        <p:blipFill>
          <a:blip r:embed="rId3" cstate="print"/>
          <a:srcRect l="8581" t="10565" r="10617" b="50735"/>
          <a:stretch>
            <a:fillRect/>
          </a:stretch>
        </p:blipFill>
        <p:spPr>
          <a:xfrm>
            <a:off x="164138" y="3332656"/>
            <a:ext cx="4281989" cy="2654053"/>
          </a:xfrm>
          <a:prstGeom prst="rect">
            <a:avLst/>
          </a:prstGeom>
          <a:solidFill>
            <a:schemeClr val="tx1"/>
          </a:solidFill>
        </p:spPr>
      </p:pic>
      <p:pic>
        <p:nvPicPr>
          <p:cNvPr id="12" name="Picture 11" descr="fig_lean_maxmin.pdf"/>
          <p:cNvPicPr>
            <a:picLocks noChangeAspect="1"/>
          </p:cNvPicPr>
          <p:nvPr/>
        </p:nvPicPr>
        <p:blipFill>
          <a:blip r:embed="rId4" cstate="print"/>
          <a:srcRect l="7045" t="9853" r="7782" b="50735"/>
          <a:stretch>
            <a:fillRect/>
          </a:stretch>
        </p:blipFill>
        <p:spPr>
          <a:xfrm>
            <a:off x="4630394" y="3283808"/>
            <a:ext cx="4513608" cy="2702901"/>
          </a:xfrm>
          <a:prstGeom prst="rect">
            <a:avLst/>
          </a:prstGeom>
          <a:solidFill>
            <a:schemeClr val="tx1"/>
          </a:solidFill>
        </p:spPr>
      </p:pic>
      <p:sp>
        <p:nvSpPr>
          <p:cNvPr id="13" name="TextBox 12"/>
          <p:cNvSpPr txBox="1"/>
          <p:nvPr/>
        </p:nvSpPr>
        <p:spPr>
          <a:xfrm>
            <a:off x="919701" y="2442383"/>
            <a:ext cx="659493" cy="369322"/>
          </a:xfrm>
          <a:prstGeom prst="rect">
            <a:avLst/>
          </a:prstGeom>
          <a:noFill/>
        </p:spPr>
        <p:txBody>
          <a:bodyPr wrap="square" lIns="91420" tIns="45711" rIns="91420" bIns="45711" rtlCol="0">
            <a:spAutoFit/>
          </a:bodyPr>
          <a:lstStyle/>
          <a:p>
            <a:pPr algn="ctr"/>
            <a:r>
              <a:rPr lang="en-US" dirty="0">
                <a:solidFill>
                  <a:srgbClr val="000000"/>
                </a:solidFill>
                <a:ea typeface="宋体" charset="-122"/>
                <a:cs typeface="宋体" charset="-122"/>
              </a:rPr>
              <a:t>TSI</a:t>
            </a:r>
          </a:p>
        </p:txBody>
      </p:sp>
      <p:sp>
        <p:nvSpPr>
          <p:cNvPr id="14" name="TextBox 13"/>
          <p:cNvSpPr txBox="1"/>
          <p:nvPr/>
        </p:nvSpPr>
        <p:spPr>
          <a:xfrm>
            <a:off x="2781737" y="4143905"/>
            <a:ext cx="767594" cy="369314"/>
          </a:xfrm>
          <a:prstGeom prst="rect">
            <a:avLst/>
          </a:prstGeom>
          <a:noFill/>
        </p:spPr>
        <p:txBody>
          <a:bodyPr wrap="square" lIns="91420" tIns="45711" rIns="91420" bIns="45711" rtlCol="0">
            <a:spAutoFit/>
          </a:bodyPr>
          <a:lstStyle/>
          <a:p>
            <a:pPr algn="ctr"/>
            <a:r>
              <a:rPr lang="en-US" dirty="0">
                <a:solidFill>
                  <a:srgbClr val="0000FF"/>
                </a:solidFill>
                <a:ea typeface="宋体" charset="-122"/>
                <a:cs typeface="宋体" charset="-122"/>
              </a:rPr>
              <a:t>F10.7</a:t>
            </a:r>
          </a:p>
        </p:txBody>
      </p:sp>
      <p:sp>
        <p:nvSpPr>
          <p:cNvPr id="15" name="TextBox 14"/>
          <p:cNvSpPr txBox="1"/>
          <p:nvPr/>
        </p:nvSpPr>
        <p:spPr>
          <a:xfrm>
            <a:off x="5547289" y="3310330"/>
            <a:ext cx="767594" cy="369322"/>
          </a:xfrm>
          <a:prstGeom prst="rect">
            <a:avLst/>
          </a:prstGeom>
          <a:noFill/>
        </p:spPr>
        <p:txBody>
          <a:bodyPr wrap="square" lIns="91420" tIns="45711" rIns="91420" bIns="45711" rtlCol="0">
            <a:spAutoFit/>
          </a:bodyPr>
          <a:lstStyle/>
          <a:p>
            <a:pPr algn="ctr"/>
            <a:r>
              <a:rPr lang="en-US" dirty="0">
                <a:solidFill>
                  <a:srgbClr val="0000FF"/>
                </a:solidFill>
                <a:ea typeface="宋体" charset="-122"/>
                <a:cs typeface="宋体" charset="-122"/>
              </a:rPr>
              <a:t>UV</a:t>
            </a:r>
          </a:p>
        </p:txBody>
      </p:sp>
      <p:sp>
        <p:nvSpPr>
          <p:cNvPr id="16" name="TextBox 15"/>
          <p:cNvSpPr txBox="1"/>
          <p:nvPr/>
        </p:nvSpPr>
        <p:spPr>
          <a:xfrm>
            <a:off x="6417337" y="3292445"/>
            <a:ext cx="767594" cy="369322"/>
          </a:xfrm>
          <a:prstGeom prst="rect">
            <a:avLst/>
          </a:prstGeom>
          <a:noFill/>
        </p:spPr>
        <p:txBody>
          <a:bodyPr wrap="square" lIns="91420" tIns="45711" rIns="91420" bIns="45711" rtlCol="0">
            <a:spAutoFit/>
          </a:bodyPr>
          <a:lstStyle/>
          <a:p>
            <a:pPr algn="ctr"/>
            <a:r>
              <a:rPr lang="en-US" dirty="0">
                <a:solidFill>
                  <a:srgbClr val="008000"/>
                </a:solidFill>
                <a:ea typeface="宋体" charset="-122"/>
                <a:cs typeface="宋体" charset="-122"/>
              </a:rPr>
              <a:t>Vis</a:t>
            </a:r>
          </a:p>
        </p:txBody>
      </p:sp>
      <p:sp>
        <p:nvSpPr>
          <p:cNvPr id="17" name="TextBox 16"/>
          <p:cNvSpPr txBox="1"/>
          <p:nvPr/>
        </p:nvSpPr>
        <p:spPr>
          <a:xfrm>
            <a:off x="8025322" y="3308728"/>
            <a:ext cx="767594" cy="369322"/>
          </a:xfrm>
          <a:prstGeom prst="rect">
            <a:avLst/>
          </a:prstGeom>
          <a:noFill/>
        </p:spPr>
        <p:txBody>
          <a:bodyPr wrap="square" lIns="91420" tIns="45711" rIns="91420" bIns="45711" rtlCol="0">
            <a:spAutoFit/>
          </a:bodyPr>
          <a:lstStyle/>
          <a:p>
            <a:pPr algn="ctr"/>
            <a:r>
              <a:rPr lang="en-US" dirty="0">
                <a:solidFill>
                  <a:srgbClr val="FF0000"/>
                </a:solidFill>
                <a:ea typeface="宋体" charset="-122"/>
                <a:cs typeface="宋体" charset="-122"/>
              </a:rPr>
              <a:t>IR</a:t>
            </a:r>
          </a:p>
        </p:txBody>
      </p:sp>
      <p:sp>
        <p:nvSpPr>
          <p:cNvPr id="18" name="Rectangle 17"/>
          <p:cNvSpPr/>
          <p:nvPr/>
        </p:nvSpPr>
        <p:spPr>
          <a:xfrm>
            <a:off x="217440" y="387402"/>
            <a:ext cx="8709120" cy="2299747"/>
          </a:xfrm>
          <a:prstGeom prst="rect">
            <a:avLst/>
          </a:prstGeom>
        </p:spPr>
        <p:txBody>
          <a:bodyPr wrap="square" lIns="82936" tIns="41469" rIns="82936" bIns="41469">
            <a:spAutoFit/>
          </a:bodyPr>
          <a:lstStyle/>
          <a:p>
            <a:pPr>
              <a:buClr>
                <a:schemeClr val="tx1"/>
              </a:buClr>
              <a:buSzPct val="150000"/>
            </a:pPr>
            <a:r>
              <a:rPr lang="en-US" dirty="0"/>
              <a:t>As the scope of space weather forecasting expands to other planets, it is also expanding in directions traditionally connected to climate research. Climate refers to changes in planetary atmospheres and surfaces that unfold much more slowly than individual storms. There is no question that solar activity is pertinent to climate time scales.</a:t>
            </a:r>
          </a:p>
          <a:p>
            <a:pPr>
              <a:buClr>
                <a:schemeClr val="tx1"/>
              </a:buClr>
              <a:buSzPct val="150000"/>
            </a:pPr>
            <a:r>
              <a:rPr lang="en-US" dirty="0">
                <a:solidFill>
                  <a:srgbClr val="FFC000"/>
                </a:solidFill>
              </a:rPr>
              <a:t>The </a:t>
            </a:r>
            <a:r>
              <a:rPr lang="en-US" dirty="0" err="1">
                <a:solidFill>
                  <a:srgbClr val="FFC000"/>
                </a:solidFill>
              </a:rPr>
              <a:t>radiative</a:t>
            </a:r>
            <a:r>
              <a:rPr lang="en-US" dirty="0">
                <a:solidFill>
                  <a:srgbClr val="FFC000"/>
                </a:solidFill>
              </a:rPr>
              <a:t> output of the Sun, the size and polarity of the Sun’s magnetic field, the number of sunspots, and the shielding power of the Sun’s magnetosphere against cosmic rays all change over decades, centuries, and millennia.</a:t>
            </a:r>
          </a:p>
        </p:txBody>
      </p:sp>
    </p:spTree>
    <p:extLst>
      <p:ext uri="{BB962C8B-B14F-4D97-AF65-F5344CB8AC3E}">
        <p14:creationId xmlns:p14="http://schemas.microsoft.com/office/powerpoint/2010/main" val="38052023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p:cNvSpPr>
          <p:nvPr/>
        </p:nvSpPr>
        <p:spPr bwMode="auto">
          <a:xfrm>
            <a:off x="6068839" y="2057400"/>
            <a:ext cx="1723430" cy="321469"/>
          </a:xfrm>
          <a:prstGeom prst="rect">
            <a:avLst/>
          </a:prstGeom>
          <a:noFill/>
          <a:ln w="12700">
            <a:noFill/>
            <a:miter lim="800000"/>
            <a:headEnd/>
            <a:tailEnd/>
          </a:ln>
        </p:spPr>
        <p:txBody>
          <a:bodyPr lIns="0" tIns="0" rIns="0" bIns="0" anchor="ctr"/>
          <a:lstStyle/>
          <a:p>
            <a:r>
              <a:rPr lang="en-US" sz="1700" dirty="0">
                <a:ea typeface="ＭＳ Ｐゴシック" pitchFamily="34" charset="-128"/>
              </a:rPr>
              <a:t>super solar flares</a:t>
            </a:r>
          </a:p>
        </p:txBody>
      </p:sp>
      <p:sp>
        <p:nvSpPr>
          <p:cNvPr id="14339" name="Rectangle 3"/>
          <p:cNvSpPr>
            <a:spLocks/>
          </p:cNvSpPr>
          <p:nvPr/>
        </p:nvSpPr>
        <p:spPr bwMode="auto">
          <a:xfrm>
            <a:off x="5943600" y="4419600"/>
            <a:ext cx="2971800" cy="821531"/>
          </a:xfrm>
          <a:prstGeom prst="rect">
            <a:avLst/>
          </a:prstGeom>
          <a:noFill/>
          <a:ln w="12700">
            <a:noFill/>
            <a:miter lim="800000"/>
            <a:headEnd/>
            <a:tailEnd/>
          </a:ln>
        </p:spPr>
        <p:txBody>
          <a:bodyPr lIns="0" tIns="0" rIns="0" bIns="0" anchor="ctr"/>
          <a:lstStyle/>
          <a:p>
            <a:pPr algn="l"/>
            <a:r>
              <a:rPr lang="en-US" sz="1600" dirty="0">
                <a:ea typeface="ＭＳ Ｐゴシック" pitchFamily="34" charset="-128"/>
              </a:rPr>
              <a:t>power grid impacts</a:t>
            </a:r>
          </a:p>
          <a:p>
            <a:pPr algn="l"/>
            <a:r>
              <a:rPr lang="en-US" sz="1600" dirty="0">
                <a:ea typeface="ＭＳ Ｐゴシック" pitchFamily="34" charset="-128"/>
              </a:rPr>
              <a:t>– </a:t>
            </a:r>
            <a:r>
              <a:rPr lang="en-US" sz="1600" dirty="0">
                <a:ea typeface="ＭＳ Ｐゴシック" pitchFamily="34" charset="-128"/>
              </a:rPr>
              <a:t>power blackouts</a:t>
            </a:r>
          </a:p>
        </p:txBody>
      </p:sp>
      <p:sp>
        <p:nvSpPr>
          <p:cNvPr id="14340" name="Rectangle 4"/>
          <p:cNvSpPr>
            <a:spLocks/>
          </p:cNvSpPr>
          <p:nvPr/>
        </p:nvSpPr>
        <p:spPr bwMode="auto">
          <a:xfrm>
            <a:off x="5965031" y="3352801"/>
            <a:ext cx="1723430" cy="321469"/>
          </a:xfrm>
          <a:prstGeom prst="rect">
            <a:avLst/>
          </a:prstGeom>
          <a:noFill/>
          <a:ln w="12700">
            <a:noFill/>
            <a:miter lim="800000"/>
            <a:headEnd/>
            <a:tailEnd/>
          </a:ln>
        </p:spPr>
        <p:txBody>
          <a:bodyPr lIns="0" tIns="0" rIns="0" bIns="0" anchor="ctr"/>
          <a:lstStyle/>
          <a:p>
            <a:r>
              <a:rPr lang="en-US" sz="1700" dirty="0">
                <a:ea typeface="ＭＳ Ｐゴシック" pitchFamily="34" charset="-128"/>
              </a:rPr>
              <a:t>radio blackouts</a:t>
            </a:r>
          </a:p>
        </p:txBody>
      </p:sp>
      <p:sp>
        <p:nvSpPr>
          <p:cNvPr id="14341" name="Rectangle 5"/>
          <p:cNvSpPr>
            <a:spLocks/>
          </p:cNvSpPr>
          <p:nvPr/>
        </p:nvSpPr>
        <p:spPr bwMode="auto">
          <a:xfrm>
            <a:off x="5976938" y="5181600"/>
            <a:ext cx="2786063" cy="571500"/>
          </a:xfrm>
          <a:prstGeom prst="rect">
            <a:avLst/>
          </a:prstGeom>
          <a:noFill/>
          <a:ln w="12700">
            <a:noFill/>
            <a:miter lim="800000"/>
            <a:headEnd/>
            <a:tailEnd/>
          </a:ln>
        </p:spPr>
        <p:txBody>
          <a:bodyPr lIns="0" tIns="0" rIns="0" bIns="0" anchor="ctr"/>
          <a:lstStyle/>
          <a:p>
            <a:pPr algn="l"/>
            <a:r>
              <a:rPr lang="en-US" sz="1700" dirty="0">
                <a:ea typeface="ＭＳ Ｐゴシック" pitchFamily="34" charset="-128"/>
              </a:rPr>
              <a:t>solar wind streams hit Earth</a:t>
            </a:r>
          </a:p>
        </p:txBody>
      </p:sp>
      <p:sp>
        <p:nvSpPr>
          <p:cNvPr id="14342" name="Rectangle 6"/>
          <p:cNvSpPr>
            <a:spLocks/>
          </p:cNvSpPr>
          <p:nvPr/>
        </p:nvSpPr>
        <p:spPr bwMode="auto">
          <a:xfrm>
            <a:off x="5943600" y="3733801"/>
            <a:ext cx="3200400" cy="821531"/>
          </a:xfrm>
          <a:prstGeom prst="rect">
            <a:avLst/>
          </a:prstGeom>
          <a:noFill/>
          <a:ln w="12700">
            <a:noFill/>
            <a:miter lim="800000"/>
            <a:headEnd/>
            <a:tailEnd/>
          </a:ln>
        </p:spPr>
        <p:txBody>
          <a:bodyPr lIns="0" tIns="0" rIns="0" bIns="0" anchor="ctr"/>
          <a:lstStyle/>
          <a:p>
            <a:pPr algn="l"/>
            <a:r>
              <a:rPr lang="en-US" sz="1700" dirty="0">
                <a:ea typeface="ＭＳ Ｐゴシック" pitchFamily="34" charset="-128"/>
              </a:rPr>
              <a:t>extreme geomagnetic</a:t>
            </a:r>
          </a:p>
          <a:p>
            <a:pPr algn="l"/>
            <a:r>
              <a:rPr lang="en-US" sz="1700" dirty="0">
                <a:ea typeface="ＭＳ Ｐゴシック" pitchFamily="34" charset="-128"/>
              </a:rPr>
              <a:t>storms</a:t>
            </a:r>
          </a:p>
        </p:txBody>
      </p:sp>
      <p:grpSp>
        <p:nvGrpSpPr>
          <p:cNvPr id="2" name="Group 7"/>
          <p:cNvGrpSpPr>
            <a:grpSpLocks/>
          </p:cNvGrpSpPr>
          <p:nvPr/>
        </p:nvGrpSpPr>
        <p:grpSpPr bwMode="auto">
          <a:xfrm>
            <a:off x="1401962" y="2207420"/>
            <a:ext cx="2366367" cy="3964781"/>
            <a:chOff x="40" y="-168"/>
            <a:chExt cx="2120" cy="3552"/>
          </a:xfrm>
        </p:grpSpPr>
        <p:sp>
          <p:nvSpPr>
            <p:cNvPr id="14352" name="Rectangle 8"/>
            <p:cNvSpPr>
              <a:spLocks/>
            </p:cNvSpPr>
            <p:nvPr/>
          </p:nvSpPr>
          <p:spPr bwMode="auto">
            <a:xfrm>
              <a:off x="40" y="-168"/>
              <a:ext cx="1544" cy="512"/>
            </a:xfrm>
            <a:prstGeom prst="rect">
              <a:avLst/>
            </a:prstGeom>
            <a:noFill/>
            <a:ln w="12700">
              <a:noFill/>
              <a:miter lim="800000"/>
              <a:headEnd/>
              <a:tailEnd/>
            </a:ln>
          </p:spPr>
          <p:txBody>
            <a:bodyPr lIns="0" tIns="0" rIns="0" bIns="0" anchor="ctr"/>
            <a:lstStyle/>
            <a:p>
              <a:pPr algn="l"/>
              <a:r>
                <a:rPr lang="en-US" sz="1700" dirty="0">
                  <a:ea typeface="ＭＳ Ｐゴシック" pitchFamily="34" charset="-128"/>
                </a:rPr>
                <a:t>extreme galactic cosmic rays</a:t>
              </a:r>
            </a:p>
          </p:txBody>
        </p:sp>
        <p:sp>
          <p:nvSpPr>
            <p:cNvPr id="14353" name="Rectangle 9"/>
            <p:cNvSpPr>
              <a:spLocks/>
            </p:cNvSpPr>
            <p:nvPr/>
          </p:nvSpPr>
          <p:spPr bwMode="auto">
            <a:xfrm>
              <a:off x="40" y="600"/>
              <a:ext cx="1880" cy="512"/>
            </a:xfrm>
            <a:prstGeom prst="rect">
              <a:avLst/>
            </a:prstGeom>
            <a:noFill/>
            <a:ln w="12700">
              <a:noFill/>
              <a:miter lim="800000"/>
              <a:headEnd/>
              <a:tailEnd/>
            </a:ln>
          </p:spPr>
          <p:txBody>
            <a:bodyPr lIns="0" tIns="0" rIns="0" bIns="0" anchor="ctr"/>
            <a:lstStyle/>
            <a:p>
              <a:pPr algn="l"/>
              <a:r>
                <a:rPr lang="en-US" sz="1700" dirty="0">
                  <a:ea typeface="ＭＳ Ｐゴシック" pitchFamily="34" charset="-128"/>
                </a:rPr>
                <a:t>rapid accumulation of space junk</a:t>
              </a:r>
            </a:p>
          </p:txBody>
        </p:sp>
        <p:sp>
          <p:nvSpPr>
            <p:cNvPr id="14354" name="Rectangle 10"/>
            <p:cNvSpPr>
              <a:spLocks/>
            </p:cNvSpPr>
            <p:nvPr/>
          </p:nvSpPr>
          <p:spPr bwMode="auto">
            <a:xfrm>
              <a:off x="40" y="1368"/>
              <a:ext cx="1544" cy="512"/>
            </a:xfrm>
            <a:prstGeom prst="rect">
              <a:avLst/>
            </a:prstGeom>
            <a:noFill/>
            <a:ln w="12700">
              <a:noFill/>
              <a:miter lim="800000"/>
              <a:headEnd/>
              <a:tailEnd/>
            </a:ln>
          </p:spPr>
          <p:txBody>
            <a:bodyPr lIns="0" tIns="0" rIns="0" bIns="0" anchor="ctr"/>
            <a:lstStyle/>
            <a:p>
              <a:pPr algn="l"/>
              <a:r>
                <a:rPr lang="en-US" sz="1700" dirty="0">
                  <a:ea typeface="ＭＳ Ｐゴシック" pitchFamily="34" charset="-128"/>
                </a:rPr>
                <a:t>sharp contraction of the </a:t>
              </a:r>
              <a:r>
                <a:rPr lang="en-US" sz="1700" dirty="0" err="1">
                  <a:ea typeface="ＭＳ Ｐゴシック" pitchFamily="34" charset="-128"/>
                </a:rPr>
                <a:t>heliosphere</a:t>
              </a:r>
              <a:endParaRPr lang="en-US" sz="1700" dirty="0">
                <a:ea typeface="ＭＳ Ｐゴシック" pitchFamily="34" charset="-128"/>
              </a:endParaRPr>
            </a:p>
          </p:txBody>
        </p:sp>
        <p:sp>
          <p:nvSpPr>
            <p:cNvPr id="14355" name="Rectangle 11"/>
            <p:cNvSpPr>
              <a:spLocks/>
            </p:cNvSpPr>
            <p:nvPr/>
          </p:nvSpPr>
          <p:spPr bwMode="auto">
            <a:xfrm>
              <a:off x="40" y="2088"/>
              <a:ext cx="1880" cy="512"/>
            </a:xfrm>
            <a:prstGeom prst="rect">
              <a:avLst/>
            </a:prstGeom>
            <a:noFill/>
            <a:ln w="12700">
              <a:noFill/>
              <a:miter lim="800000"/>
              <a:headEnd/>
              <a:tailEnd/>
            </a:ln>
          </p:spPr>
          <p:txBody>
            <a:bodyPr lIns="0" tIns="0" rIns="0" bIns="0" anchor="ctr"/>
            <a:lstStyle/>
            <a:p>
              <a:pPr algn="l"/>
              <a:r>
                <a:rPr lang="en-US" sz="1700" dirty="0">
                  <a:ea typeface="ＭＳ Ｐゴシック" pitchFamily="34" charset="-128"/>
                </a:rPr>
                <a:t>collapse of the upper atmosphere</a:t>
              </a:r>
            </a:p>
          </p:txBody>
        </p:sp>
        <p:sp>
          <p:nvSpPr>
            <p:cNvPr id="14356" name="Rectangle 12"/>
            <p:cNvSpPr>
              <a:spLocks/>
            </p:cNvSpPr>
            <p:nvPr/>
          </p:nvSpPr>
          <p:spPr bwMode="auto">
            <a:xfrm>
              <a:off x="40" y="2872"/>
              <a:ext cx="2120" cy="512"/>
            </a:xfrm>
            <a:prstGeom prst="rect">
              <a:avLst/>
            </a:prstGeom>
            <a:noFill/>
            <a:ln w="12700">
              <a:noFill/>
              <a:miter lim="800000"/>
              <a:headEnd/>
              <a:tailEnd/>
            </a:ln>
          </p:spPr>
          <p:txBody>
            <a:bodyPr lIns="0" tIns="0" rIns="0" bIns="0" anchor="ctr"/>
            <a:lstStyle/>
            <a:p>
              <a:pPr algn="l"/>
              <a:r>
                <a:rPr lang="en-US" sz="1700" dirty="0">
                  <a:ea typeface="ＭＳ Ｐゴシック" pitchFamily="34" charset="-128"/>
                </a:rPr>
                <a:t>total solar irradiance changes</a:t>
              </a:r>
            </a:p>
          </p:txBody>
        </p:sp>
      </p:grpSp>
      <p:sp>
        <p:nvSpPr>
          <p:cNvPr id="14344" name="Rectangle 16"/>
          <p:cNvSpPr>
            <a:spLocks/>
          </p:cNvSpPr>
          <p:nvPr/>
        </p:nvSpPr>
        <p:spPr bwMode="auto">
          <a:xfrm>
            <a:off x="5961906" y="1274802"/>
            <a:ext cx="2953494" cy="553998"/>
          </a:xfrm>
          <a:prstGeom prst="rect">
            <a:avLst/>
          </a:prstGeom>
          <a:noFill/>
          <a:ln w="12700">
            <a:noFill/>
            <a:miter lim="800000"/>
            <a:headEnd/>
            <a:tailEnd/>
          </a:ln>
        </p:spPr>
        <p:txBody>
          <a:bodyPr lIns="0" tIns="0" rIns="0" bIns="0" anchor="ctr">
            <a:spAutoFit/>
          </a:bodyPr>
          <a:lstStyle/>
          <a:p>
            <a:r>
              <a:rPr lang="en-US" dirty="0">
                <a:solidFill>
                  <a:srgbClr val="FF0000"/>
                </a:solidFill>
                <a:ea typeface="ＭＳ Ｐゴシック" pitchFamily="34" charset="-128"/>
              </a:rPr>
              <a:t>Solar El Niño</a:t>
            </a:r>
          </a:p>
          <a:p>
            <a:r>
              <a:rPr lang="en-US" dirty="0">
                <a:solidFill>
                  <a:srgbClr val="FF0000"/>
                </a:solidFill>
                <a:ea typeface="ＭＳ Ｐゴシック" pitchFamily="34" charset="-128"/>
              </a:rPr>
              <a:t>(high sunspot number)</a:t>
            </a:r>
          </a:p>
        </p:txBody>
      </p:sp>
      <p:sp>
        <p:nvSpPr>
          <p:cNvPr id="14345" name="Rectangle 17"/>
          <p:cNvSpPr>
            <a:spLocks/>
          </p:cNvSpPr>
          <p:nvPr/>
        </p:nvSpPr>
        <p:spPr bwMode="auto">
          <a:xfrm>
            <a:off x="875109" y="1351002"/>
            <a:ext cx="2603004" cy="553998"/>
          </a:xfrm>
          <a:prstGeom prst="rect">
            <a:avLst/>
          </a:prstGeom>
          <a:noFill/>
          <a:ln w="12700">
            <a:noFill/>
            <a:miter lim="800000"/>
            <a:headEnd/>
            <a:tailEnd/>
          </a:ln>
        </p:spPr>
        <p:txBody>
          <a:bodyPr lIns="0" tIns="0" rIns="0" bIns="0" anchor="ctr">
            <a:spAutoFit/>
          </a:bodyPr>
          <a:lstStyle/>
          <a:p>
            <a:r>
              <a:rPr lang="en-US" dirty="0">
                <a:solidFill>
                  <a:srgbClr val="0000FF"/>
                </a:solidFill>
                <a:ea typeface="ＭＳ Ｐゴシック" pitchFamily="34" charset="-128"/>
              </a:rPr>
              <a:t>Solar La Niña</a:t>
            </a:r>
          </a:p>
          <a:p>
            <a:r>
              <a:rPr lang="en-US" dirty="0">
                <a:solidFill>
                  <a:srgbClr val="0000FF"/>
                </a:solidFill>
                <a:ea typeface="ＭＳ Ｐゴシック" pitchFamily="34" charset="-128"/>
              </a:rPr>
              <a:t>(low sunspot number)</a:t>
            </a:r>
          </a:p>
        </p:txBody>
      </p:sp>
      <p:pic>
        <p:nvPicPr>
          <p:cNvPr id="14349" name="Picture 1"/>
          <p:cNvPicPr>
            <a:picLocks noChangeAspect="1"/>
          </p:cNvPicPr>
          <p:nvPr/>
        </p:nvPicPr>
        <p:blipFill>
          <a:blip r:embed="rId3" cstate="print"/>
          <a:srcRect l="33064" r="29266"/>
          <a:stretch>
            <a:fillRect/>
          </a:stretch>
        </p:blipFill>
        <p:spPr bwMode="auto">
          <a:xfrm>
            <a:off x="3652521" y="1676401"/>
            <a:ext cx="2163643" cy="4503167"/>
          </a:xfrm>
          <a:prstGeom prst="rect">
            <a:avLst/>
          </a:prstGeom>
          <a:noFill/>
          <a:ln w="9525">
            <a:noFill/>
            <a:miter lim="800000"/>
            <a:headEnd/>
            <a:tailEnd/>
          </a:ln>
        </p:spPr>
      </p:pic>
      <p:sp>
        <p:nvSpPr>
          <p:cNvPr id="14347" name="Rectangle 8"/>
          <p:cNvSpPr>
            <a:spLocks/>
          </p:cNvSpPr>
          <p:nvPr/>
        </p:nvSpPr>
        <p:spPr bwMode="auto">
          <a:xfrm>
            <a:off x="5943601" y="2590801"/>
            <a:ext cx="2839641" cy="568449"/>
          </a:xfrm>
          <a:prstGeom prst="rect">
            <a:avLst/>
          </a:prstGeom>
          <a:noFill/>
          <a:ln w="12700">
            <a:noFill/>
            <a:miter lim="800000"/>
            <a:headEnd/>
            <a:tailEnd/>
          </a:ln>
        </p:spPr>
        <p:txBody>
          <a:bodyPr lIns="0" tIns="0" rIns="0" bIns="0" anchor="ctr"/>
          <a:lstStyle/>
          <a:p>
            <a:pPr algn="l"/>
            <a:r>
              <a:rPr lang="en-US" sz="1700" dirty="0">
                <a:ea typeface="ＭＳ Ｐゴシック" pitchFamily="34" charset="-128"/>
              </a:rPr>
              <a:t>extreme solar </a:t>
            </a:r>
            <a:r>
              <a:rPr lang="en-US" altLang="en-US" sz="1700" dirty="0">
                <a:ea typeface="ＭＳ Ｐゴシック" pitchFamily="34" charset="-128"/>
              </a:rPr>
              <a:t>“</a:t>
            </a:r>
            <a:r>
              <a:rPr lang="en-US" sz="1700" dirty="0">
                <a:ea typeface="ＭＳ Ｐゴシック" pitchFamily="34" charset="-128"/>
              </a:rPr>
              <a:t>cosmic rays</a:t>
            </a:r>
            <a:r>
              <a:rPr lang="en-US" altLang="en-US" sz="1700" dirty="0">
                <a:ea typeface="ＭＳ Ｐゴシック" pitchFamily="34" charset="-128"/>
              </a:rPr>
              <a:t>”</a:t>
            </a:r>
            <a:r>
              <a:rPr lang="en-US" sz="1700" dirty="0">
                <a:ea typeface="ＭＳ Ｐゴシック" pitchFamily="34" charset="-128"/>
              </a:rPr>
              <a:t> </a:t>
            </a:r>
            <a:br>
              <a:rPr lang="en-US" sz="1700" dirty="0">
                <a:ea typeface="ＭＳ Ｐゴシック" pitchFamily="34" charset="-128"/>
              </a:rPr>
            </a:br>
            <a:r>
              <a:rPr lang="en-US" sz="1700" dirty="0">
                <a:ea typeface="ＭＳ Ｐゴシック" pitchFamily="34" charset="-128"/>
              </a:rPr>
              <a:t>(energetic particles)</a:t>
            </a:r>
          </a:p>
        </p:txBody>
      </p:sp>
      <p:sp>
        <p:nvSpPr>
          <p:cNvPr id="14348" name="TextBox 19"/>
          <p:cNvSpPr txBox="1">
            <a:spLocks noChangeArrowheads="1"/>
          </p:cNvSpPr>
          <p:nvPr/>
        </p:nvSpPr>
        <p:spPr bwMode="auto">
          <a:xfrm>
            <a:off x="232173" y="6172200"/>
            <a:ext cx="8768953" cy="1034416"/>
          </a:xfrm>
          <a:prstGeom prst="rect">
            <a:avLst/>
          </a:prstGeom>
          <a:noFill/>
          <a:ln w="9525">
            <a:noFill/>
            <a:miter lim="800000"/>
            <a:headEnd/>
            <a:tailEnd/>
          </a:ln>
        </p:spPr>
        <p:txBody>
          <a:bodyPr lIns="64284" tIns="32143" rIns="64284" bIns="32143">
            <a:spAutoFit/>
          </a:bodyPr>
          <a:lstStyle/>
          <a:p>
            <a:r>
              <a:rPr lang="en-US" sz="1000" dirty="0">
                <a:latin typeface="Comic Sans MS" pitchFamily="66" charset="0"/>
              </a:rPr>
              <a:t>Illustration shows smoothed monthly sunspot counts from the past six solar cycles plotted horizontally instead of vertically.  High sunspot numbers are in red and on the right, low sunspot numbers are in blue and on the left. Associated with each high and low sunspot numbers are different space weather impacts experienced at Earth </a:t>
            </a:r>
            <a:r>
              <a:rPr lang="en-US" sz="1000" dirty="0">
                <a:latin typeface="Comic Sans MS" pitchFamily="66" charset="0"/>
              </a:rPr>
              <a:t>(</a:t>
            </a:r>
            <a:r>
              <a:rPr lang="en-US" sz="1000" i="1" dirty="0"/>
              <a:t>Image: Guhathakurta, M. et al, “The Solar Cycle Turned Sideways,” Space Weather, Wiley, </a:t>
            </a:r>
          </a:p>
          <a:p>
            <a:r>
              <a:rPr lang="en-US" sz="1000" i="1" dirty="0" err="1"/>
              <a:t>doi</a:t>
            </a:r>
            <a:r>
              <a:rPr lang="en-US" sz="1000" i="1" dirty="0"/>
              <a:t>: 10.1002/swe.20039</a:t>
            </a:r>
            <a:endParaRPr lang="en-US" sz="1000" dirty="0"/>
          </a:p>
          <a:p>
            <a:pPr algn="l"/>
            <a:r>
              <a:rPr lang="en-US" sz="1000" dirty="0">
                <a:latin typeface="Comic Sans MS" pitchFamily="66" charset="0"/>
              </a:rPr>
              <a:t>)</a:t>
            </a:r>
            <a:endParaRPr lang="en-US" sz="1000" dirty="0">
              <a:latin typeface="Comic Sans MS" pitchFamily="66" charset="0"/>
            </a:endParaRPr>
          </a:p>
          <a:p>
            <a:pPr algn="l"/>
            <a:endParaRPr lang="en-US" sz="1300" dirty="0"/>
          </a:p>
        </p:txBody>
      </p:sp>
      <p:sp>
        <p:nvSpPr>
          <p:cNvPr id="21" name="Rectangle 20"/>
          <p:cNvSpPr/>
          <p:nvPr/>
        </p:nvSpPr>
        <p:spPr>
          <a:xfrm>
            <a:off x="1376976" y="391180"/>
            <a:ext cx="6446188" cy="1292662"/>
          </a:xfrm>
          <a:prstGeom prst="rect">
            <a:avLst/>
          </a:prstGeom>
        </p:spPr>
        <p:txBody>
          <a:bodyPr wrap="none" lIns="91430" tIns="45715" rIns="91430" bIns="45715">
            <a:spAutoFit/>
          </a:bodyPr>
          <a:lstStyle/>
          <a:p>
            <a:pPr algn="ctr"/>
            <a:r>
              <a:rPr lang="en-US" sz="2000" b="1" dirty="0">
                <a:solidFill>
                  <a:srgbClr val="FFFF00"/>
                </a:solidFill>
              </a:rPr>
              <a:t>Space Weather Swings Between Extreme </a:t>
            </a:r>
            <a:r>
              <a:rPr lang="en-US" sz="2000" b="1" dirty="0">
                <a:solidFill>
                  <a:srgbClr val="FFFF00"/>
                </a:solidFill>
              </a:rPr>
              <a:t>Effects </a:t>
            </a:r>
            <a:r>
              <a:rPr lang="en-US" sz="2000" b="1" dirty="0">
                <a:solidFill>
                  <a:srgbClr val="FFFF00"/>
                </a:solidFill>
              </a:rPr>
              <a:t>&amp; </a:t>
            </a:r>
          </a:p>
          <a:p>
            <a:pPr algn="ctr"/>
            <a:r>
              <a:rPr lang="en-US" sz="2000" b="1" dirty="0">
                <a:solidFill>
                  <a:srgbClr val="FFFF00"/>
                </a:solidFill>
              </a:rPr>
              <a:t>Occurs </a:t>
            </a:r>
            <a:r>
              <a:rPr lang="en-US" sz="2000" b="1" dirty="0">
                <a:solidFill>
                  <a:srgbClr val="FFFF00"/>
                </a:solidFill>
              </a:rPr>
              <a:t>at All Phases of the Solar Cycle</a:t>
            </a:r>
            <a:br>
              <a:rPr lang="en-US" sz="2000" b="1" dirty="0">
                <a:solidFill>
                  <a:srgbClr val="FFFF00"/>
                </a:solidFill>
              </a:rPr>
            </a:br>
            <a:r>
              <a:rPr lang="en-US" sz="1400" dirty="0">
                <a:solidFill>
                  <a:srgbClr val="FFFF00"/>
                </a:solidFill>
              </a:rPr>
              <a:t/>
            </a:r>
            <a:br>
              <a:rPr lang="en-US" sz="1400" dirty="0">
                <a:solidFill>
                  <a:srgbClr val="FFFF00"/>
                </a:solidFill>
              </a:rPr>
            </a:br>
            <a:endParaRPr lang="en-US" sz="2400" dirty="0">
              <a:solidFill>
                <a:srgbClr val="FFFF00"/>
              </a:solidFill>
            </a:endParaRPr>
          </a:p>
        </p:txBody>
      </p:sp>
      <p:sp>
        <p:nvSpPr>
          <p:cNvPr id="24" name="Rectangle 23"/>
          <p:cNvSpPr/>
          <p:nvPr/>
        </p:nvSpPr>
        <p:spPr>
          <a:xfrm>
            <a:off x="0" y="76200"/>
            <a:ext cx="9144000" cy="369332"/>
          </a:xfrm>
          <a:prstGeom prst="rect">
            <a:avLst/>
          </a:prstGeom>
        </p:spPr>
        <p:txBody>
          <a:bodyPr wrap="square" lIns="91430" tIns="45715" rIns="91430" bIns="45715">
            <a:spAutoFit/>
          </a:bodyPr>
          <a:lstStyle/>
          <a:p>
            <a:pPr algn="ctr"/>
            <a:r>
              <a:rPr lang="en-US" dirty="0" smtClean="0"/>
              <a:t>As the solar cycle unfolds in an unexpected way, it is important to remember that</a:t>
            </a:r>
            <a:endParaRPr lang="en-US" dirty="0"/>
          </a:p>
        </p:txBody>
      </p:sp>
    </p:spTree>
    <p:extLst>
      <p:ext uri="{BB962C8B-B14F-4D97-AF65-F5344CB8AC3E}">
        <p14:creationId xmlns:p14="http://schemas.microsoft.com/office/powerpoint/2010/main" val="391745799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481" y="342757"/>
            <a:ext cx="8226720" cy="528535"/>
          </a:xfrm>
        </p:spPr>
        <p:txBody>
          <a:bodyPr>
            <a:normAutofit fontScale="90000"/>
          </a:bodyPr>
          <a:lstStyle/>
          <a:p>
            <a:r>
              <a:rPr lang="en-US" sz="2900" dirty="0"/>
              <a:t>Reasons for developing this predictive capability may be divided into three pressing areas:</a:t>
            </a:r>
            <a:endParaRPr lang="en-US" sz="2900" dirty="0"/>
          </a:p>
        </p:txBody>
      </p:sp>
      <p:sp>
        <p:nvSpPr>
          <p:cNvPr id="3" name="Content Placeholder 2"/>
          <p:cNvSpPr>
            <a:spLocks noGrp="1"/>
          </p:cNvSpPr>
          <p:nvPr>
            <p:ph idx="1"/>
          </p:nvPr>
        </p:nvSpPr>
        <p:spPr>
          <a:xfrm>
            <a:off x="456481" y="940418"/>
            <a:ext cx="8262719" cy="5599308"/>
          </a:xfrm>
        </p:spPr>
        <p:txBody>
          <a:bodyPr/>
          <a:lstStyle/>
          <a:p>
            <a:pPr marL="0" indent="0">
              <a:buNone/>
            </a:pPr>
            <a:r>
              <a:rPr lang="en-US" sz="2500" dirty="0">
                <a:solidFill>
                  <a:srgbClr val="FFFF00"/>
                </a:solidFill>
              </a:rPr>
              <a:t> </a:t>
            </a:r>
            <a:endParaRPr lang="en-US" sz="2500" dirty="0">
              <a:solidFill>
                <a:srgbClr val="FFFF00"/>
              </a:solidFill>
            </a:endParaRPr>
          </a:p>
        </p:txBody>
      </p:sp>
      <p:sp>
        <p:nvSpPr>
          <p:cNvPr id="4" name="Rectangle 3"/>
          <p:cNvSpPr/>
          <p:nvPr/>
        </p:nvSpPr>
        <p:spPr>
          <a:xfrm>
            <a:off x="424800" y="1355182"/>
            <a:ext cx="8501760" cy="5500615"/>
          </a:xfrm>
          <a:prstGeom prst="rect">
            <a:avLst/>
          </a:prstGeom>
        </p:spPr>
        <p:txBody>
          <a:bodyPr wrap="square" lIns="82936" tIns="41469" rIns="82936" bIns="41469">
            <a:spAutoFit/>
          </a:bodyPr>
          <a:lstStyle/>
          <a:p>
            <a:pPr>
              <a:buNone/>
            </a:pPr>
            <a:r>
              <a:rPr lang="en-US" sz="2200" b="1" dirty="0">
                <a:solidFill>
                  <a:srgbClr val="FFC000"/>
                </a:solidFill>
              </a:rPr>
              <a:t>Human safety</a:t>
            </a:r>
            <a:r>
              <a:rPr lang="en-US" sz="2200" dirty="0">
                <a:solidFill>
                  <a:srgbClr val="FFC000"/>
                </a:solidFill>
              </a:rPr>
              <a:t> </a:t>
            </a:r>
            <a:r>
              <a:rPr lang="en-US" sz="2200" dirty="0"/>
              <a:t>is of paramount concern.  At the moment, humans are confined to low-Earth orbit where the planetary magnetic field and the body of Earth itself provide substantial protection against solar storms.  Eventually, though, astronauts will travel to the Moon, Mars and beyond where natural shielding is considerably less.</a:t>
            </a:r>
          </a:p>
          <a:p>
            <a:pPr>
              <a:buNone/>
            </a:pPr>
            <a:r>
              <a:rPr lang="en-US" sz="2200" b="1" dirty="0">
                <a:solidFill>
                  <a:srgbClr val="FFC000"/>
                </a:solidFill>
              </a:rPr>
              <a:t>Spacecraft operations</a:t>
            </a:r>
            <a:r>
              <a:rPr lang="en-US" sz="2200" dirty="0">
                <a:solidFill>
                  <a:srgbClr val="FFC000"/>
                </a:solidFill>
              </a:rPr>
              <a:t> </a:t>
            </a:r>
            <a:r>
              <a:rPr lang="en-US" sz="2200" dirty="0"/>
              <a:t>are also key.  Energetic particles accelerated by solar storms can cause onboard computers to reboot, introduce confusing noise in cameras and other digital sensors, or simply accumulate on the surface of a spacecraft until a discharge causes serious problems.</a:t>
            </a:r>
          </a:p>
          <a:p>
            <a:pPr>
              <a:buNone/>
            </a:pPr>
            <a:r>
              <a:rPr lang="en-US" sz="2200" b="1" dirty="0">
                <a:solidFill>
                  <a:srgbClr val="FFC000"/>
                </a:solidFill>
              </a:rPr>
              <a:t>Scientific research</a:t>
            </a:r>
            <a:r>
              <a:rPr lang="en-US" sz="2200" dirty="0">
                <a:solidFill>
                  <a:srgbClr val="FFC000"/>
                </a:solidFill>
              </a:rPr>
              <a:t> </a:t>
            </a:r>
            <a:r>
              <a:rPr lang="en-US" sz="2200" dirty="0"/>
              <a:t>could be the greatest beneficiary of interplanetary space weather forecasting.  What happens to asteroids, comets, planetary rings and planets themselves when they are hit by solar storms?   Finding out often requires looking at precisely the right moment.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062"/>
            <a:ext cx="8229600" cy="1143000"/>
          </a:xfrm>
        </p:spPr>
        <p:txBody>
          <a:bodyPr/>
          <a:lstStyle/>
          <a:p>
            <a:r>
              <a:rPr lang="en-US" sz="3200" dirty="0"/>
              <a:t>Looking Forward</a:t>
            </a:r>
            <a:endParaRPr lang="en-US" sz="3200"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   </a:t>
            </a:r>
            <a:r>
              <a:rPr lang="en-US" sz="3100" dirty="0">
                <a:latin typeface="Arial Narrow" pitchFamily="34" charset="0"/>
              </a:rPr>
              <a:t>Ultimately, expanding the reach of space weather &amp; climate forecasts throughout the solar </a:t>
            </a:r>
            <a:r>
              <a:rPr lang="en-US" sz="3100" dirty="0">
                <a:solidFill>
                  <a:srgbClr val="FFC000"/>
                </a:solidFill>
                <a:latin typeface="Arial Narrow" pitchFamily="34" charset="0"/>
              </a:rPr>
              <a:t>system will require advances in theory, observations, and computing power</a:t>
            </a:r>
            <a:r>
              <a:rPr lang="en-US" sz="3100" dirty="0">
                <a:solidFill>
                  <a:srgbClr val="FF0000"/>
                </a:solidFill>
                <a:latin typeface="Arial Narrow" pitchFamily="34" charset="0"/>
              </a:rPr>
              <a:t>. </a:t>
            </a:r>
            <a:endParaRPr lang="en-US" sz="3100" dirty="0">
              <a:solidFill>
                <a:schemeClr val="bg1"/>
              </a:solidFill>
              <a:latin typeface="Arial Narrow" pitchFamily="34" charset="0"/>
            </a:endParaRPr>
          </a:p>
          <a:p>
            <a:pPr>
              <a:buNone/>
            </a:pPr>
            <a:r>
              <a:rPr lang="en-US" sz="3100" dirty="0">
                <a:solidFill>
                  <a:schemeClr val="bg1"/>
                </a:solidFill>
                <a:latin typeface="Arial Narrow" pitchFamily="34" charset="0"/>
              </a:rPr>
              <a:t>    </a:t>
            </a:r>
            <a:r>
              <a:rPr lang="en-US" sz="3100" dirty="0">
                <a:latin typeface="Arial Narrow" pitchFamily="34" charset="0"/>
              </a:rPr>
              <a:t>Recently published series of three volumes entitled the </a:t>
            </a:r>
            <a:r>
              <a:rPr lang="en-US" sz="3100" dirty="0">
                <a:solidFill>
                  <a:srgbClr val="FFC000"/>
                </a:solidFill>
                <a:latin typeface="Arial Narrow" pitchFamily="34" charset="0"/>
              </a:rPr>
              <a:t>“</a:t>
            </a:r>
            <a:r>
              <a:rPr lang="en-US" sz="3100" dirty="0" err="1">
                <a:solidFill>
                  <a:srgbClr val="FFC000"/>
                </a:solidFill>
                <a:latin typeface="Arial Narrow" pitchFamily="34" charset="0"/>
              </a:rPr>
              <a:t>Heliophysics</a:t>
            </a:r>
            <a:r>
              <a:rPr lang="en-US" sz="3100" dirty="0">
                <a:solidFill>
                  <a:srgbClr val="FFC000"/>
                </a:solidFill>
                <a:latin typeface="Arial Narrow" pitchFamily="34" charset="0"/>
              </a:rPr>
              <a:t> Lecture Series that</a:t>
            </a:r>
            <a:r>
              <a:rPr lang="en-US" sz="3100" dirty="0">
                <a:solidFill>
                  <a:srgbClr val="FF0000"/>
                </a:solidFill>
                <a:latin typeface="Arial Narrow" pitchFamily="34" charset="0"/>
              </a:rPr>
              <a:t> </a:t>
            </a:r>
            <a:r>
              <a:rPr lang="en-US" sz="3100" dirty="0">
                <a:latin typeface="Arial Narrow" pitchFamily="34" charset="0"/>
              </a:rPr>
              <a:t>deal with this subject matter  and the facility called the </a:t>
            </a:r>
            <a:r>
              <a:rPr lang="en-US" sz="3100" dirty="0">
                <a:solidFill>
                  <a:srgbClr val="FFC000"/>
                </a:solidFill>
                <a:latin typeface="Arial Narrow" pitchFamily="34" charset="0"/>
              </a:rPr>
              <a:t>Community Coordinated Modeling Center</a:t>
            </a:r>
            <a:r>
              <a:rPr lang="en-US" sz="3100" dirty="0">
                <a:solidFill>
                  <a:srgbClr val="FF0000"/>
                </a:solidFill>
                <a:latin typeface="Arial Narrow" pitchFamily="34" charset="0"/>
              </a:rPr>
              <a:t>.</a:t>
            </a:r>
            <a:r>
              <a:rPr lang="en-US" sz="3100" dirty="0">
                <a:latin typeface="Arial Narrow" pitchFamily="34" charset="0"/>
              </a:rPr>
              <a:t>(CCMC) are laying the groundwork for the accurate interplanetary forecasts using physics-based models.  </a:t>
            </a:r>
          </a:p>
          <a:p>
            <a:pPr>
              <a:buNone/>
            </a:pPr>
            <a:r>
              <a:rPr lang="en-US" sz="3100" dirty="0">
                <a:latin typeface="Arial Narrow" pitchFamily="34" charset="0"/>
              </a:rPr>
              <a:t>   </a:t>
            </a:r>
            <a:r>
              <a:rPr lang="en-US" sz="3100" dirty="0">
                <a:solidFill>
                  <a:srgbClr val="FFC000"/>
                </a:solidFill>
                <a:latin typeface="Arial Narrow" pitchFamily="34" charset="0"/>
              </a:rPr>
              <a:t>The combination of two can really help in a big way to move this interdisciplinary field forward.</a:t>
            </a:r>
          </a:p>
          <a:p>
            <a:endParaRPr lang="en-US" sz="3100" dirty="0">
              <a:latin typeface="Arial Narrow"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normAutofit/>
          </a:bodyPr>
          <a:lstStyle/>
          <a:p>
            <a:r>
              <a:rPr lang="en-US" sz="3200" dirty="0"/>
              <a:t>LWS future viewed in the context of the past (one solar cycle…or so)</a:t>
            </a:r>
            <a:endParaRPr lang="en-US" sz="3200" dirty="0"/>
          </a:p>
        </p:txBody>
      </p:sp>
      <p:sp>
        <p:nvSpPr>
          <p:cNvPr id="3" name="Content Placeholder 2"/>
          <p:cNvSpPr>
            <a:spLocks noGrp="1"/>
          </p:cNvSpPr>
          <p:nvPr>
            <p:ph idx="1"/>
          </p:nvPr>
        </p:nvSpPr>
        <p:spPr>
          <a:xfrm>
            <a:off x="228600" y="1976437"/>
            <a:ext cx="9067800" cy="4525963"/>
          </a:xfrm>
        </p:spPr>
        <p:txBody>
          <a:bodyPr>
            <a:normAutofit fontScale="85000" lnSpcReduction="20000"/>
          </a:bodyPr>
          <a:lstStyle/>
          <a:p>
            <a:r>
              <a:rPr lang="en-US" sz="2800" dirty="0"/>
              <a:t>TR&amp;T SDT, 2003 and on-going  (~250 M)</a:t>
            </a:r>
          </a:p>
          <a:p>
            <a:r>
              <a:rPr lang="en-US" sz="2800" dirty="0"/>
              <a:t>Launched SDO, 2/2010</a:t>
            </a:r>
          </a:p>
          <a:p>
            <a:r>
              <a:rPr lang="en-US" sz="2800" dirty="0"/>
              <a:t>Launched RBSP, 8/2012</a:t>
            </a:r>
          </a:p>
          <a:p>
            <a:r>
              <a:rPr lang="en-US" sz="2800" dirty="0"/>
              <a:t>Developed curriculum and </a:t>
            </a:r>
            <a:r>
              <a:rPr lang="en-US" sz="2800" dirty="0" err="1"/>
              <a:t>Heliophysics</a:t>
            </a:r>
            <a:r>
              <a:rPr lang="en-US" sz="2800" dirty="0"/>
              <a:t> Text Books</a:t>
            </a:r>
          </a:p>
          <a:p>
            <a:r>
              <a:rPr lang="en-US" sz="2800" dirty="0"/>
              <a:t>Established Eddy Fellowship for early career scientists</a:t>
            </a:r>
          </a:p>
          <a:p>
            <a:r>
              <a:rPr lang="en-US" sz="2800" dirty="0"/>
              <a:t>Established </a:t>
            </a:r>
            <a:r>
              <a:rPr lang="en-US" sz="2800" dirty="0" err="1"/>
              <a:t>Heliophysics</a:t>
            </a:r>
            <a:r>
              <a:rPr lang="en-US" sz="2800" dirty="0"/>
              <a:t> Summer School</a:t>
            </a:r>
          </a:p>
          <a:p>
            <a:r>
              <a:rPr lang="en-US" sz="2800" dirty="0"/>
              <a:t>Started  ILWS an inter agency cooperation in 2003</a:t>
            </a:r>
          </a:p>
          <a:p>
            <a:r>
              <a:rPr lang="en-US" sz="2800" dirty="0"/>
              <a:t>Initiated COSPAR/ILWS Space Weather Roadmap </a:t>
            </a:r>
            <a:r>
              <a:rPr lang="en-US" sz="2800" dirty="0" smtClean="0"/>
              <a:t>Study.</a:t>
            </a:r>
          </a:p>
          <a:p>
            <a:pPr marL="0" indent="0">
              <a:buNone/>
            </a:pPr>
            <a:r>
              <a:rPr lang="en-US" sz="2800" dirty="0" smtClean="0"/>
              <a:t>    (</a:t>
            </a:r>
            <a:r>
              <a:rPr lang="en-US" sz="2800" u="sng" dirty="0" smtClean="0">
                <a:hlinkClick r:id="rId3"/>
              </a:rPr>
              <a:t>http</a:t>
            </a:r>
            <a:r>
              <a:rPr lang="en-US" sz="2800" u="sng" dirty="0">
                <a:hlinkClick r:id="rId3"/>
              </a:rPr>
              <a:t>://</a:t>
            </a:r>
            <a:r>
              <a:rPr lang="en-US" sz="2800" u="sng" dirty="0" smtClean="0">
                <a:hlinkClick r:id="rId3"/>
              </a:rPr>
              <a:t>tinyurl.com/swxrm</a:t>
            </a:r>
            <a:r>
              <a:rPr lang="en-US" sz="2800" u="sng" dirty="0" smtClean="0"/>
              <a:t>)</a:t>
            </a:r>
            <a:r>
              <a:rPr lang="en-US" sz="2800" dirty="0" smtClean="0"/>
              <a:t>    </a:t>
            </a:r>
            <a:r>
              <a:rPr lang="en-US" sz="2400" u="sng" dirty="0" smtClean="0">
                <a:hlinkClick r:id="rId4"/>
              </a:rPr>
              <a:t>https</a:t>
            </a:r>
            <a:r>
              <a:rPr lang="en-US" sz="2400" u="sng" dirty="0">
                <a:hlinkClick r:id="rId4"/>
              </a:rPr>
              <a:t>://</a:t>
            </a:r>
            <a:r>
              <a:rPr lang="en-US" sz="2400" u="sng" dirty="0" smtClean="0">
                <a:hlinkClick r:id="rId4"/>
              </a:rPr>
              <a:t>cosparhq.cnes.fr/sites/default/files/executivesummary_compressed.pdf</a:t>
            </a:r>
            <a:endParaRPr lang="en-US" sz="2800" dirty="0"/>
          </a:p>
          <a:p>
            <a:r>
              <a:rPr lang="en-US" sz="2800" dirty="0"/>
              <a:t>Initiated Space Weather </a:t>
            </a:r>
            <a:r>
              <a:rPr lang="en-US" sz="2800" dirty="0" smtClean="0"/>
              <a:t>as </a:t>
            </a:r>
            <a:r>
              <a:rPr lang="en-US" sz="2800" dirty="0"/>
              <a:t>a regular agenda item at UNCOPUOS</a:t>
            </a:r>
          </a:p>
          <a:p>
            <a:endParaRPr lang="en-US" sz="2800" dirty="0"/>
          </a:p>
          <a:p>
            <a:endParaRPr lang="en-US" dirty="0" smtClean="0"/>
          </a:p>
          <a:p>
            <a:endParaRPr lang="en-US" dirty="0"/>
          </a:p>
        </p:txBody>
      </p:sp>
      <p:sp>
        <p:nvSpPr>
          <p:cNvPr id="4" name="Date Placeholder 3"/>
          <p:cNvSpPr>
            <a:spLocks noGrp="1"/>
          </p:cNvSpPr>
          <p:nvPr>
            <p:ph type="dt" sz="half" idx="10"/>
          </p:nvPr>
        </p:nvSpPr>
        <p:spPr>
          <a:xfrm>
            <a:off x="457200" y="6534151"/>
            <a:ext cx="2133600" cy="476250"/>
          </a:xfrm>
        </p:spPr>
        <p:txBody>
          <a:bodyPr/>
          <a:lstStyle/>
          <a:p>
            <a:endParaRPr lang="en-US" dirty="0"/>
          </a:p>
        </p:txBody>
      </p:sp>
      <p:sp>
        <p:nvSpPr>
          <p:cNvPr id="5" name="Slide Number Placeholder 4"/>
          <p:cNvSpPr>
            <a:spLocks noGrp="1"/>
          </p:cNvSpPr>
          <p:nvPr>
            <p:ph type="sldNum" sz="quarter" idx="12"/>
          </p:nvPr>
        </p:nvSpPr>
        <p:spPr/>
        <p:txBody>
          <a:bodyPr/>
          <a:lstStyle/>
          <a:p>
            <a:endParaRPr lang="en-US" dirty="0"/>
          </a:p>
        </p:txBody>
      </p:sp>
      <p:sp>
        <p:nvSpPr>
          <p:cNvPr id="6" name="Footer Placeholder 5"/>
          <p:cNvSpPr>
            <a:spLocks noGrp="1"/>
          </p:cNvSpPr>
          <p:nvPr>
            <p:ph type="ftr" sz="quarter" idx="11"/>
          </p:nvPr>
        </p:nvSpPr>
        <p:spPr>
          <a:xfrm>
            <a:off x="6400800" y="6553201"/>
            <a:ext cx="2895600" cy="476250"/>
          </a:xfrm>
        </p:spPr>
        <p:txBody>
          <a:bodyPr/>
          <a:lstStyle/>
          <a:p>
            <a:endParaRPr lang="en-US" dirty="0"/>
          </a:p>
        </p:txBody>
      </p:sp>
    </p:spTree>
    <p:extLst>
      <p:ext uri="{BB962C8B-B14F-4D97-AF65-F5344CB8AC3E}">
        <p14:creationId xmlns:p14="http://schemas.microsoft.com/office/powerpoint/2010/main" val="11320582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838200" y="1066800"/>
            <a:ext cx="7924800" cy="34290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lstStyle/>
          <a:p>
            <a:endParaRPr lang="en-US" dirty="0"/>
          </a:p>
        </p:txBody>
      </p:sp>
      <p:sp>
        <p:nvSpPr>
          <p:cNvPr id="37891" name="Rectangle 3"/>
          <p:cNvSpPr>
            <a:spLocks noChangeArrowheads="1"/>
          </p:cNvSpPr>
          <p:nvPr/>
        </p:nvSpPr>
        <p:spPr bwMode="auto">
          <a:xfrm>
            <a:off x="2984500" y="223838"/>
            <a:ext cx="3657600" cy="522541"/>
          </a:xfrm>
          <a:prstGeom prst="rect">
            <a:avLst/>
          </a:prstGeom>
          <a:solidFill>
            <a:schemeClr val="bg1"/>
          </a:solidFill>
          <a:ln>
            <a:noFill/>
          </a:ln>
          <a:effectLst/>
        </p:spPr>
        <p:txBody>
          <a:bodyPr lIns="90478" tIns="44445" rIns="90478" bIns="44445">
            <a:spAutoFit/>
          </a:bodyPr>
          <a:lstStyle/>
          <a:p>
            <a:pPr>
              <a:spcBef>
                <a:spcPct val="50000"/>
              </a:spcBef>
            </a:pPr>
            <a:r>
              <a:rPr lang="en-US" sz="2800" dirty="0">
                <a:solidFill>
                  <a:srgbClr val="FFFF00"/>
                </a:solidFill>
                <a:latin typeface="Arial Rounded MT Bold" pitchFamily="34" charset="0"/>
              </a:rPr>
              <a:t>Why Do Science?</a:t>
            </a:r>
          </a:p>
        </p:txBody>
      </p:sp>
      <p:sp>
        <p:nvSpPr>
          <p:cNvPr id="37892" name="Rectangle 4"/>
          <p:cNvSpPr>
            <a:spLocks noChangeArrowheads="1"/>
          </p:cNvSpPr>
          <p:nvPr/>
        </p:nvSpPr>
        <p:spPr bwMode="auto">
          <a:xfrm>
            <a:off x="838200" y="2362200"/>
            <a:ext cx="2133600" cy="368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78" tIns="44445" rIns="90478" bIns="44445">
            <a:spAutoFit/>
          </a:bodyPr>
          <a:lstStyle/>
          <a:p>
            <a:pPr algn="ctr">
              <a:spcBef>
                <a:spcPct val="50000"/>
              </a:spcBef>
            </a:pPr>
            <a:r>
              <a:rPr lang="en-US" b="1" i="1" dirty="0">
                <a:solidFill>
                  <a:srgbClr val="860086"/>
                </a:solidFill>
                <a:latin typeface="Times New Roman" pitchFamily="18" charset="0"/>
              </a:rPr>
              <a:t>For Understanding</a:t>
            </a:r>
          </a:p>
        </p:txBody>
      </p:sp>
      <p:sp>
        <p:nvSpPr>
          <p:cNvPr id="37893" name="Rectangle 5"/>
          <p:cNvSpPr>
            <a:spLocks noChangeArrowheads="1"/>
          </p:cNvSpPr>
          <p:nvPr/>
        </p:nvSpPr>
        <p:spPr bwMode="auto">
          <a:xfrm>
            <a:off x="4191001" y="1143001"/>
            <a:ext cx="1533525" cy="368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78" tIns="44445" rIns="90478" bIns="44445">
            <a:spAutoFit/>
          </a:bodyPr>
          <a:lstStyle/>
          <a:p>
            <a:pPr>
              <a:spcBef>
                <a:spcPct val="50000"/>
              </a:spcBef>
            </a:pPr>
            <a:r>
              <a:rPr lang="en-US" b="1" i="1" dirty="0">
                <a:solidFill>
                  <a:srgbClr val="00B600"/>
                </a:solidFill>
                <a:latin typeface="Times New Roman" pitchFamily="18" charset="0"/>
              </a:rPr>
              <a:t>For Utility</a:t>
            </a:r>
          </a:p>
        </p:txBody>
      </p:sp>
      <p:sp>
        <p:nvSpPr>
          <p:cNvPr id="37894" name="Rectangle 6"/>
          <p:cNvSpPr>
            <a:spLocks noChangeArrowheads="1"/>
          </p:cNvSpPr>
          <p:nvPr/>
        </p:nvSpPr>
        <p:spPr bwMode="auto">
          <a:xfrm>
            <a:off x="5410200" y="1600200"/>
            <a:ext cx="695325" cy="368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78" tIns="44445" rIns="90478" bIns="44445">
            <a:spAutoFit/>
          </a:bodyPr>
          <a:lstStyle/>
          <a:p>
            <a:pPr>
              <a:spcBef>
                <a:spcPct val="50000"/>
              </a:spcBef>
            </a:pPr>
            <a:r>
              <a:rPr lang="en-US" b="1" i="1" dirty="0">
                <a:solidFill>
                  <a:srgbClr val="FF0000"/>
                </a:solidFill>
                <a:latin typeface="Times New Roman" pitchFamily="18" charset="0"/>
              </a:rPr>
              <a:t>Yes</a:t>
            </a:r>
          </a:p>
        </p:txBody>
      </p:sp>
      <p:sp>
        <p:nvSpPr>
          <p:cNvPr id="37895" name="Rectangle 7"/>
          <p:cNvSpPr>
            <a:spLocks noChangeArrowheads="1"/>
          </p:cNvSpPr>
          <p:nvPr/>
        </p:nvSpPr>
        <p:spPr bwMode="auto">
          <a:xfrm>
            <a:off x="3886200" y="1600200"/>
            <a:ext cx="619125" cy="368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78" tIns="44445" rIns="90478" bIns="44445">
            <a:spAutoFit/>
          </a:bodyPr>
          <a:lstStyle/>
          <a:p>
            <a:pPr>
              <a:spcBef>
                <a:spcPct val="50000"/>
              </a:spcBef>
            </a:pPr>
            <a:r>
              <a:rPr lang="en-US" b="1" i="1" dirty="0">
                <a:solidFill>
                  <a:schemeClr val="bg1"/>
                </a:solidFill>
                <a:latin typeface="Times New Roman" pitchFamily="18" charset="0"/>
              </a:rPr>
              <a:t>No</a:t>
            </a:r>
          </a:p>
        </p:txBody>
      </p:sp>
      <p:sp>
        <p:nvSpPr>
          <p:cNvPr id="37896" name="Rectangle 8"/>
          <p:cNvSpPr>
            <a:spLocks noChangeArrowheads="1"/>
          </p:cNvSpPr>
          <p:nvPr/>
        </p:nvSpPr>
        <p:spPr bwMode="auto">
          <a:xfrm>
            <a:off x="2819401" y="2362200"/>
            <a:ext cx="771525" cy="368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78" tIns="44445" rIns="90478" bIns="44445">
            <a:spAutoFit/>
          </a:bodyPr>
          <a:lstStyle/>
          <a:p>
            <a:pPr>
              <a:spcBef>
                <a:spcPct val="50000"/>
              </a:spcBef>
            </a:pPr>
            <a:r>
              <a:rPr lang="en-US" b="1" i="1" dirty="0">
                <a:solidFill>
                  <a:srgbClr val="FF0000"/>
                </a:solidFill>
                <a:latin typeface="Times New Roman" pitchFamily="18" charset="0"/>
              </a:rPr>
              <a:t>Yes</a:t>
            </a:r>
          </a:p>
        </p:txBody>
      </p:sp>
      <p:sp>
        <p:nvSpPr>
          <p:cNvPr id="37897" name="Rectangle 9"/>
          <p:cNvSpPr>
            <a:spLocks noChangeArrowheads="1"/>
          </p:cNvSpPr>
          <p:nvPr/>
        </p:nvSpPr>
        <p:spPr bwMode="auto">
          <a:xfrm>
            <a:off x="2895601" y="3276600"/>
            <a:ext cx="619125" cy="368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78" tIns="44445" rIns="90478" bIns="44445">
            <a:spAutoFit/>
          </a:bodyPr>
          <a:lstStyle/>
          <a:p>
            <a:pPr>
              <a:spcBef>
                <a:spcPct val="50000"/>
              </a:spcBef>
            </a:pPr>
            <a:r>
              <a:rPr lang="en-US" b="1" i="1" dirty="0">
                <a:solidFill>
                  <a:schemeClr val="bg1"/>
                </a:solidFill>
                <a:latin typeface="Times New Roman" pitchFamily="18" charset="0"/>
              </a:rPr>
              <a:t>No</a:t>
            </a:r>
          </a:p>
        </p:txBody>
      </p:sp>
      <p:sp>
        <p:nvSpPr>
          <p:cNvPr id="37898" name="Rectangle 10"/>
          <p:cNvSpPr>
            <a:spLocks noChangeArrowheads="1"/>
          </p:cNvSpPr>
          <p:nvPr/>
        </p:nvSpPr>
        <p:spPr bwMode="auto">
          <a:xfrm>
            <a:off x="3429001" y="1981200"/>
            <a:ext cx="3035300" cy="1892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lstStyle/>
          <a:p>
            <a:endParaRPr lang="en-US" dirty="0"/>
          </a:p>
        </p:txBody>
      </p:sp>
      <p:sp>
        <p:nvSpPr>
          <p:cNvPr id="37899" name="Line 11"/>
          <p:cNvSpPr>
            <a:spLocks noChangeShapeType="1"/>
          </p:cNvSpPr>
          <p:nvPr/>
        </p:nvSpPr>
        <p:spPr bwMode="auto">
          <a:xfrm>
            <a:off x="4953000" y="1981200"/>
            <a:ext cx="0" cy="18923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lstStyle/>
          <a:p>
            <a:endParaRPr lang="en-US" dirty="0"/>
          </a:p>
        </p:txBody>
      </p:sp>
      <p:sp>
        <p:nvSpPr>
          <p:cNvPr id="37900" name="Line 12"/>
          <p:cNvSpPr>
            <a:spLocks noChangeShapeType="1"/>
          </p:cNvSpPr>
          <p:nvPr/>
        </p:nvSpPr>
        <p:spPr bwMode="auto">
          <a:xfrm>
            <a:off x="3429001" y="2971800"/>
            <a:ext cx="30353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lstStyle/>
          <a:p>
            <a:endParaRPr lang="en-US" dirty="0"/>
          </a:p>
        </p:txBody>
      </p:sp>
      <p:sp>
        <p:nvSpPr>
          <p:cNvPr id="37901" name="Rectangle 13"/>
          <p:cNvSpPr>
            <a:spLocks noChangeArrowheads="1"/>
          </p:cNvSpPr>
          <p:nvPr/>
        </p:nvSpPr>
        <p:spPr bwMode="auto">
          <a:xfrm>
            <a:off x="5105401" y="2286000"/>
            <a:ext cx="1381125" cy="368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78" tIns="44445" rIns="90478" bIns="44445">
            <a:spAutoFit/>
          </a:bodyPr>
          <a:lstStyle/>
          <a:p>
            <a:pPr>
              <a:spcBef>
                <a:spcPct val="50000"/>
              </a:spcBef>
            </a:pPr>
            <a:r>
              <a:rPr lang="en-US" b="1" dirty="0">
                <a:solidFill>
                  <a:srgbClr val="FF0000"/>
                </a:solidFill>
                <a:latin typeface="Times New Roman" pitchFamily="18" charset="0"/>
              </a:rPr>
              <a:t>Pasteur</a:t>
            </a:r>
          </a:p>
        </p:txBody>
      </p:sp>
      <p:sp>
        <p:nvSpPr>
          <p:cNvPr id="37902" name="Rectangle 14"/>
          <p:cNvSpPr>
            <a:spLocks noChangeArrowheads="1"/>
          </p:cNvSpPr>
          <p:nvPr/>
        </p:nvSpPr>
        <p:spPr bwMode="auto">
          <a:xfrm>
            <a:off x="3733801" y="2286001"/>
            <a:ext cx="923925"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78" tIns="44445" rIns="90478" bIns="44445">
            <a:spAutoFit/>
          </a:bodyPr>
          <a:lstStyle/>
          <a:p>
            <a:pPr>
              <a:spcBef>
                <a:spcPct val="50000"/>
              </a:spcBef>
            </a:pPr>
            <a:r>
              <a:rPr lang="en-US" b="1" dirty="0">
                <a:solidFill>
                  <a:schemeClr val="bg1"/>
                </a:solidFill>
                <a:latin typeface="Times New Roman" pitchFamily="18" charset="0"/>
              </a:rPr>
              <a:t>Bohr</a:t>
            </a:r>
          </a:p>
        </p:txBody>
      </p:sp>
      <p:sp>
        <p:nvSpPr>
          <p:cNvPr id="37903" name="Rectangle 15"/>
          <p:cNvSpPr>
            <a:spLocks noChangeArrowheads="1"/>
          </p:cNvSpPr>
          <p:nvPr/>
        </p:nvSpPr>
        <p:spPr bwMode="auto">
          <a:xfrm>
            <a:off x="5181601" y="3200401"/>
            <a:ext cx="1304925"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78" tIns="44445" rIns="90478" bIns="44445">
            <a:spAutoFit/>
          </a:bodyPr>
          <a:lstStyle/>
          <a:p>
            <a:pPr>
              <a:spcBef>
                <a:spcPct val="50000"/>
              </a:spcBef>
            </a:pPr>
            <a:r>
              <a:rPr lang="en-US" b="1" dirty="0">
                <a:solidFill>
                  <a:schemeClr val="bg1"/>
                </a:solidFill>
                <a:latin typeface="Times New Roman" pitchFamily="18" charset="0"/>
              </a:rPr>
              <a:t>Edison</a:t>
            </a:r>
          </a:p>
        </p:txBody>
      </p:sp>
      <p:sp>
        <p:nvSpPr>
          <p:cNvPr id="37904" name="Rectangle 16"/>
          <p:cNvSpPr>
            <a:spLocks noChangeArrowheads="1"/>
          </p:cNvSpPr>
          <p:nvPr/>
        </p:nvSpPr>
        <p:spPr bwMode="auto">
          <a:xfrm>
            <a:off x="5105400" y="3911601"/>
            <a:ext cx="3733800" cy="643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78" tIns="44445" rIns="90478" bIns="44445">
            <a:spAutoFit/>
          </a:bodyPr>
          <a:lstStyle/>
          <a:p>
            <a:pPr>
              <a:spcBef>
                <a:spcPct val="50000"/>
              </a:spcBef>
            </a:pPr>
            <a:r>
              <a:rPr lang="en-US" sz="1200" b="1" dirty="0">
                <a:solidFill>
                  <a:schemeClr val="bg1"/>
                </a:solidFill>
                <a:latin typeface="Times New Roman" pitchFamily="18" charset="0"/>
              </a:rPr>
              <a:t>From Donald Stokes  (Woodrow Wilson School for  Public and International Affairs, Princeton University</a:t>
            </a:r>
            <a:r>
              <a:rPr lang="en-US" sz="1200" dirty="0">
                <a:latin typeface="Times New Roman" pitchFamily="18" charset="0"/>
              </a:rPr>
              <a:t>)</a:t>
            </a:r>
          </a:p>
        </p:txBody>
      </p:sp>
      <p:sp>
        <p:nvSpPr>
          <p:cNvPr id="37906" name="Text Box 18"/>
          <p:cNvSpPr txBox="1">
            <a:spLocks noChangeArrowheads="1"/>
          </p:cNvSpPr>
          <p:nvPr/>
        </p:nvSpPr>
        <p:spPr bwMode="auto">
          <a:xfrm>
            <a:off x="228601" y="4689475"/>
            <a:ext cx="8534400" cy="1938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tabLst>
                <a:tab pos="1595438" algn="l"/>
                <a:tab pos="1889125" algn="l"/>
              </a:tabLst>
              <a:defRPr sz="2400">
                <a:solidFill>
                  <a:schemeClr val="tx1"/>
                </a:solidFill>
                <a:latin typeface="Times" charset="0"/>
              </a:defRPr>
            </a:lvl1pPr>
            <a:lvl2pPr>
              <a:tabLst>
                <a:tab pos="1595438" algn="l"/>
                <a:tab pos="1889125" algn="l"/>
              </a:tabLst>
              <a:defRPr sz="2400">
                <a:solidFill>
                  <a:schemeClr val="tx1"/>
                </a:solidFill>
                <a:latin typeface="Times" charset="0"/>
              </a:defRPr>
            </a:lvl2pPr>
            <a:lvl3pPr>
              <a:tabLst>
                <a:tab pos="1595438" algn="l"/>
                <a:tab pos="1889125" algn="l"/>
              </a:tabLst>
              <a:defRPr sz="2400">
                <a:solidFill>
                  <a:schemeClr val="tx1"/>
                </a:solidFill>
                <a:latin typeface="Times" charset="0"/>
              </a:defRPr>
            </a:lvl3pPr>
            <a:lvl4pPr>
              <a:tabLst>
                <a:tab pos="1595438" algn="l"/>
                <a:tab pos="1889125" algn="l"/>
              </a:tabLst>
              <a:defRPr sz="2400">
                <a:solidFill>
                  <a:schemeClr val="tx1"/>
                </a:solidFill>
                <a:latin typeface="Times" charset="0"/>
              </a:defRPr>
            </a:lvl4pPr>
            <a:lvl5pPr>
              <a:tabLst>
                <a:tab pos="1595438" algn="l"/>
                <a:tab pos="1889125" algn="l"/>
              </a:tabLst>
              <a:defRPr sz="2400">
                <a:solidFill>
                  <a:schemeClr val="tx1"/>
                </a:solidFill>
                <a:latin typeface="Times" charset="0"/>
              </a:defRPr>
            </a:lvl5pPr>
            <a:lvl6pPr eaLnBrk="0" fontAlgn="base" hangingPunct="0">
              <a:spcBef>
                <a:spcPct val="0"/>
              </a:spcBef>
              <a:spcAft>
                <a:spcPct val="0"/>
              </a:spcAft>
              <a:tabLst>
                <a:tab pos="1595438" algn="l"/>
                <a:tab pos="1889125" algn="l"/>
              </a:tabLst>
              <a:defRPr sz="2400">
                <a:solidFill>
                  <a:schemeClr val="tx1"/>
                </a:solidFill>
                <a:latin typeface="Times" charset="0"/>
              </a:defRPr>
            </a:lvl6pPr>
            <a:lvl7pPr eaLnBrk="0" fontAlgn="base" hangingPunct="0">
              <a:spcBef>
                <a:spcPct val="0"/>
              </a:spcBef>
              <a:spcAft>
                <a:spcPct val="0"/>
              </a:spcAft>
              <a:tabLst>
                <a:tab pos="1595438" algn="l"/>
                <a:tab pos="1889125" algn="l"/>
              </a:tabLst>
              <a:defRPr sz="2400">
                <a:solidFill>
                  <a:schemeClr val="tx1"/>
                </a:solidFill>
                <a:latin typeface="Times" charset="0"/>
              </a:defRPr>
            </a:lvl7pPr>
            <a:lvl8pPr eaLnBrk="0" fontAlgn="base" hangingPunct="0">
              <a:spcBef>
                <a:spcPct val="0"/>
              </a:spcBef>
              <a:spcAft>
                <a:spcPct val="0"/>
              </a:spcAft>
              <a:tabLst>
                <a:tab pos="1595438" algn="l"/>
                <a:tab pos="1889125" algn="l"/>
              </a:tabLst>
              <a:defRPr sz="2400">
                <a:solidFill>
                  <a:schemeClr val="tx1"/>
                </a:solidFill>
                <a:latin typeface="Times" charset="0"/>
              </a:defRPr>
            </a:lvl8pPr>
            <a:lvl9pPr eaLnBrk="0" fontAlgn="base" hangingPunct="0">
              <a:spcBef>
                <a:spcPct val="0"/>
              </a:spcBef>
              <a:spcAft>
                <a:spcPct val="0"/>
              </a:spcAft>
              <a:tabLst>
                <a:tab pos="1595438" algn="l"/>
                <a:tab pos="1889125" algn="l"/>
              </a:tabLst>
              <a:defRPr sz="2400">
                <a:solidFill>
                  <a:schemeClr val="tx1"/>
                </a:solidFill>
                <a:latin typeface="Times" charset="0"/>
              </a:defRPr>
            </a:lvl9pPr>
          </a:lstStyle>
          <a:p>
            <a:pPr>
              <a:spcBef>
                <a:spcPct val="50000"/>
              </a:spcBef>
            </a:pPr>
            <a:r>
              <a:rPr lang="en-US" b="1" i="1" dirty="0">
                <a:solidFill>
                  <a:srgbClr val="FF0000"/>
                </a:solidFill>
                <a:latin typeface="Arial" pitchFamily="34" charset="0"/>
              </a:rPr>
              <a:t>The Sun-Earth Connection -- Science in the Pasteur Mode</a:t>
            </a:r>
          </a:p>
          <a:p>
            <a:pPr>
              <a:spcBef>
                <a:spcPct val="50000"/>
              </a:spcBef>
            </a:pPr>
            <a:r>
              <a:rPr lang="en-US" b="1" i="1" dirty="0">
                <a:solidFill>
                  <a:srgbClr val="FF0000"/>
                </a:solidFill>
                <a:latin typeface="Arial" pitchFamily="34" charset="0"/>
              </a:rPr>
              <a:t>	</a:t>
            </a:r>
            <a:r>
              <a:rPr lang="en-US" sz="2000" b="1" i="1" dirty="0">
                <a:solidFill>
                  <a:srgbClr val="FF0000"/>
                </a:solidFill>
                <a:latin typeface="Arial" pitchFamily="34" charset="0"/>
              </a:rPr>
              <a:t>•	How a star works</a:t>
            </a:r>
          </a:p>
          <a:p>
            <a:pPr>
              <a:spcBef>
                <a:spcPct val="50000"/>
              </a:spcBef>
            </a:pPr>
            <a:r>
              <a:rPr lang="en-US" sz="2000" b="1" i="1" dirty="0">
                <a:solidFill>
                  <a:srgbClr val="FF0000"/>
                </a:solidFill>
                <a:latin typeface="Arial" pitchFamily="34" charset="0"/>
              </a:rPr>
              <a:t>	•	How it affects humanity’s home</a:t>
            </a:r>
          </a:p>
          <a:p>
            <a:pPr>
              <a:spcBef>
                <a:spcPct val="50000"/>
              </a:spcBef>
            </a:pPr>
            <a:r>
              <a:rPr lang="en-US" sz="2000" b="1" i="1" dirty="0">
                <a:solidFill>
                  <a:srgbClr val="FF0000"/>
                </a:solidFill>
                <a:latin typeface="Arial" pitchFamily="34" charset="0"/>
              </a:rPr>
              <a:t>	•	How to live with a star</a:t>
            </a:r>
          </a:p>
        </p:txBody>
      </p:sp>
      <p:sp>
        <p:nvSpPr>
          <p:cNvPr id="37907" name="Text Box 19"/>
          <p:cNvSpPr txBox="1">
            <a:spLocks noChangeArrowheads="1"/>
          </p:cNvSpPr>
          <p:nvPr/>
        </p:nvSpPr>
        <p:spPr bwMode="auto">
          <a:xfrm>
            <a:off x="8686800" y="6578600"/>
            <a:ext cx="228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a:spcBef>
                <a:spcPct val="50000"/>
              </a:spcBef>
            </a:pPr>
            <a:endParaRPr lang="en-US" sz="1200" dirty="0">
              <a:latin typeface="Times New Roman" pitchFamily="18" charset="0"/>
            </a:endParaRPr>
          </a:p>
        </p:txBody>
      </p:sp>
      <p:sp>
        <p:nvSpPr>
          <p:cNvPr id="37908" name="Rectangle 20"/>
          <p:cNvSpPr>
            <a:spLocks noChangeArrowheads="1"/>
          </p:cNvSpPr>
          <p:nvPr/>
        </p:nvSpPr>
        <p:spPr bwMode="auto">
          <a:xfrm>
            <a:off x="8826500" y="6608763"/>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p>
            <a:pPr>
              <a:spcBef>
                <a:spcPct val="50000"/>
              </a:spcBef>
            </a:pPr>
            <a:endParaRPr lang="en-US" sz="1000" dirty="0">
              <a:latin typeface="Arial" pitchFamily="34" charset="0"/>
            </a:endParaRPr>
          </a:p>
        </p:txBody>
      </p:sp>
    </p:spTree>
    <p:extLst>
      <p:ext uri="{BB962C8B-B14F-4D97-AF65-F5344CB8AC3E}">
        <p14:creationId xmlns:p14="http://schemas.microsoft.com/office/powerpoint/2010/main" val="9560528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600" dirty="0"/>
              <a:t>LWS Future: Short term</a:t>
            </a:r>
            <a:endParaRPr lang="en-US" sz="3600" dirty="0"/>
          </a:p>
        </p:txBody>
      </p:sp>
      <p:sp>
        <p:nvSpPr>
          <p:cNvPr id="3" name="Content Placeholder 2"/>
          <p:cNvSpPr>
            <a:spLocks noGrp="1"/>
          </p:cNvSpPr>
          <p:nvPr>
            <p:ph idx="1"/>
          </p:nvPr>
        </p:nvSpPr>
        <p:spPr>
          <a:xfrm>
            <a:off x="457200" y="838201"/>
            <a:ext cx="8305800" cy="5287963"/>
          </a:xfrm>
        </p:spPr>
        <p:txBody>
          <a:bodyPr>
            <a:noAutofit/>
          </a:bodyPr>
          <a:lstStyle/>
          <a:p>
            <a:r>
              <a:rPr lang="en-US" sz="2400" dirty="0"/>
              <a:t>Increasing emphasis on future FSTs on science focused  on societal impacts including sun-climate.</a:t>
            </a:r>
          </a:p>
          <a:p>
            <a:r>
              <a:rPr lang="en-US" sz="2400" dirty="0"/>
              <a:t>4.2 M/year effort of strategic capability to fill gaps and develop end to end space weather models. </a:t>
            </a:r>
          </a:p>
          <a:p>
            <a:r>
              <a:rPr lang="en-US" sz="2400" dirty="0"/>
              <a:t>Maximize scientific return from SDO &amp; Van Allen Probes.</a:t>
            </a:r>
          </a:p>
          <a:p>
            <a:r>
              <a:rPr lang="en-US" sz="2400" dirty="0"/>
              <a:t>Lead the UN effort on Space Weather</a:t>
            </a:r>
          </a:p>
          <a:p>
            <a:r>
              <a:rPr lang="en-US" sz="2400" dirty="0"/>
              <a:t>Utilize the COSPAR </a:t>
            </a:r>
            <a:r>
              <a:rPr lang="en-US" sz="2400" dirty="0" err="1"/>
              <a:t>SWxRM</a:t>
            </a:r>
            <a:endParaRPr lang="en-US" sz="2400" dirty="0"/>
          </a:p>
          <a:p>
            <a:r>
              <a:rPr lang="en-US" sz="2400" dirty="0"/>
              <a:t>More inter-agency and international partnership.</a:t>
            </a:r>
          </a:p>
          <a:p>
            <a:r>
              <a:rPr lang="en-US" sz="2400" dirty="0"/>
              <a:t>More cross-directorate partnership within NASA.</a:t>
            </a:r>
          </a:p>
          <a:p>
            <a:r>
              <a:rPr lang="en-US" sz="2400" dirty="0"/>
              <a:t>LWS </a:t>
            </a:r>
            <a:r>
              <a:rPr lang="en-US" sz="2400" dirty="0" err="1"/>
              <a:t>Institues</a:t>
            </a:r>
            <a:endParaRPr lang="en-US" sz="2400" dirty="0"/>
          </a:p>
          <a:p>
            <a:r>
              <a:rPr lang="en-US" sz="2400" dirty="0"/>
              <a:t>Implement a robust sun-climate program utilizing feedback from the NRC report and in partnership with NSF and ESD.</a:t>
            </a:r>
          </a:p>
          <a:p>
            <a:r>
              <a:rPr lang="en-US" sz="2400" dirty="0"/>
              <a:t>Initiate </a:t>
            </a:r>
            <a:r>
              <a:rPr lang="en-US" sz="2400" dirty="0" smtClean="0"/>
              <a:t>model </a:t>
            </a:r>
            <a:r>
              <a:rPr lang="en-US" sz="2400" dirty="0" err="1"/>
              <a:t>competion</a:t>
            </a:r>
            <a:endParaRPr lang="en-US" sz="2400" dirty="0"/>
          </a:p>
          <a:p>
            <a:endParaRPr lang="en-US" sz="2800" dirty="0"/>
          </a:p>
        </p:txBody>
      </p:sp>
      <p:sp>
        <p:nvSpPr>
          <p:cNvPr id="4" name="Date Placeholder 3"/>
          <p:cNvSpPr>
            <a:spLocks noGrp="1"/>
          </p:cNvSpPr>
          <p:nvPr>
            <p:ph type="dt" sz="half" idx="10"/>
          </p:nvPr>
        </p:nvSpPr>
        <p:spPr>
          <a:xfrm>
            <a:off x="914400" y="7232650"/>
            <a:ext cx="2133600" cy="476250"/>
          </a:xfrm>
        </p:spPr>
        <p:txBody>
          <a:bodyPr/>
          <a:lstStyle/>
          <a:p>
            <a:endParaRPr lang="en-US" dirty="0"/>
          </a:p>
        </p:txBody>
      </p:sp>
      <p:sp>
        <p:nvSpPr>
          <p:cNvPr id="5" name="Slide Number Placeholder 4"/>
          <p:cNvSpPr>
            <a:spLocks noGrp="1"/>
          </p:cNvSpPr>
          <p:nvPr>
            <p:ph type="sldNum" sz="quarter" idx="12"/>
          </p:nvPr>
        </p:nvSpPr>
        <p:spPr/>
        <p:txBody>
          <a:bodyPr/>
          <a:lstStyle/>
          <a:p>
            <a:endParaRPr lang="en-US" dirty="0"/>
          </a:p>
        </p:txBody>
      </p:sp>
      <p:sp>
        <p:nvSpPr>
          <p:cNvPr id="6" name="Footer Placeholder 5"/>
          <p:cNvSpPr>
            <a:spLocks noGrp="1"/>
          </p:cNvSpPr>
          <p:nvPr>
            <p:ph type="ftr" sz="quarter" idx="11"/>
          </p:nvPr>
        </p:nvSpPr>
        <p:spPr>
          <a:xfrm>
            <a:off x="6553200" y="6553201"/>
            <a:ext cx="2895600" cy="476250"/>
          </a:xfrm>
        </p:spPr>
        <p:txBody>
          <a:bodyPr/>
          <a:lstStyle/>
          <a:p>
            <a:endParaRPr lang="en-US" dirty="0"/>
          </a:p>
        </p:txBody>
      </p:sp>
    </p:spTree>
    <p:extLst>
      <p:ext uri="{BB962C8B-B14F-4D97-AF65-F5344CB8AC3E}">
        <p14:creationId xmlns:p14="http://schemas.microsoft.com/office/powerpoint/2010/main" val="6585021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662"/>
            <a:ext cx="8229600" cy="1143000"/>
          </a:xfrm>
        </p:spPr>
        <p:txBody>
          <a:bodyPr/>
          <a:lstStyle/>
          <a:p>
            <a:r>
              <a:rPr lang="en-US" sz="3200" dirty="0" smtClean="0"/>
              <a:t>Comparative </a:t>
            </a:r>
            <a:r>
              <a:rPr lang="en-US" sz="3200" dirty="0" err="1" smtClean="0"/>
              <a:t>Heliophysics</a:t>
            </a:r>
            <a:endParaRPr lang="en-US" sz="3200" dirty="0"/>
          </a:p>
        </p:txBody>
      </p:sp>
      <p:sp>
        <p:nvSpPr>
          <p:cNvPr id="3" name="Content Placeholder 2"/>
          <p:cNvSpPr>
            <a:spLocks noGrp="1"/>
          </p:cNvSpPr>
          <p:nvPr>
            <p:ph idx="1"/>
          </p:nvPr>
        </p:nvSpPr>
        <p:spPr>
          <a:xfrm>
            <a:off x="-50800" y="1049341"/>
            <a:ext cx="4470400" cy="6037259"/>
          </a:xfrm>
          <a:ln>
            <a:solidFill>
              <a:schemeClr val="tx1"/>
            </a:solidFill>
          </a:ln>
        </p:spPr>
        <p:txBody>
          <a:bodyPr/>
          <a:lstStyle/>
          <a:p>
            <a:r>
              <a:rPr lang="en-US" sz="1800" dirty="0"/>
              <a:t>Tools originally developed for the Sun are now becoming broadly applicable to </a:t>
            </a:r>
            <a:r>
              <a:rPr lang="en-US" sz="1800" dirty="0" smtClean="0"/>
              <a:t>stars</a:t>
            </a:r>
          </a:p>
          <a:p>
            <a:r>
              <a:rPr lang="en-US" sz="1800" dirty="0"/>
              <a:t>Technical breakthroughs in stellar astrophysics now permit us to place solar questions in a broad astrophysical </a:t>
            </a:r>
            <a:r>
              <a:rPr lang="en-US" sz="1800" dirty="0" smtClean="0"/>
              <a:t>context</a:t>
            </a:r>
          </a:p>
          <a:p>
            <a:pPr>
              <a:buFont typeface="Arial" pitchFamily="34" charset="0"/>
              <a:buChar char="•"/>
            </a:pPr>
            <a:r>
              <a:rPr lang="en-US" sz="1800" dirty="0"/>
              <a:t>Seismology is now a powerful tool for both the Sun and stars</a:t>
            </a:r>
          </a:p>
          <a:p>
            <a:pPr>
              <a:buFont typeface="Arial" pitchFamily="34" charset="0"/>
              <a:buChar char="•"/>
            </a:pPr>
            <a:r>
              <a:rPr lang="en-US" sz="1800" dirty="0"/>
              <a:t>Deep time-domain studies are placing the Sun in context</a:t>
            </a:r>
          </a:p>
          <a:p>
            <a:pPr lvl="1"/>
            <a:r>
              <a:rPr lang="en-US" sz="1800" dirty="0"/>
              <a:t>Magnetism impacts structure</a:t>
            </a:r>
          </a:p>
          <a:p>
            <a:pPr lvl="1"/>
            <a:r>
              <a:rPr lang="en-US" sz="1800" dirty="0"/>
              <a:t>Future prospects: butterfly diagrams, rotation-age diagnostics</a:t>
            </a:r>
          </a:p>
          <a:p>
            <a:pPr>
              <a:buFont typeface="Arial" pitchFamily="34" charset="0"/>
              <a:buChar char="•"/>
            </a:pPr>
            <a:r>
              <a:rPr lang="en-US" sz="1800" dirty="0"/>
              <a:t>Differential rotation measurements indicate that the solar pattern </a:t>
            </a:r>
            <a:r>
              <a:rPr lang="en-US" sz="1800" dirty="0" smtClean="0"/>
              <a:t>is not </a:t>
            </a:r>
            <a:r>
              <a:rPr lang="en-US" sz="1800" dirty="0"/>
              <a:t>universal</a:t>
            </a:r>
          </a:p>
          <a:p>
            <a:pPr>
              <a:buFont typeface="Arial" pitchFamily="34" charset="0"/>
              <a:buChar char="•"/>
            </a:pPr>
            <a:r>
              <a:rPr lang="en-US" sz="1800" dirty="0"/>
              <a:t>New stellar capability: magnetic topology reconstruction</a:t>
            </a:r>
          </a:p>
          <a:p>
            <a:endParaRPr lang="en-US" sz="1800" dirty="0"/>
          </a:p>
          <a:p>
            <a:endParaRPr lang="en-US" sz="1800" dirty="0"/>
          </a:p>
          <a:p>
            <a:endParaRPr lang="en-US" dirty="0"/>
          </a:p>
        </p:txBody>
      </p:sp>
      <p:sp>
        <p:nvSpPr>
          <p:cNvPr id="4" name="TextBox 3"/>
          <p:cNvSpPr txBox="1"/>
          <p:nvPr/>
        </p:nvSpPr>
        <p:spPr>
          <a:xfrm>
            <a:off x="4432300" y="1049341"/>
            <a:ext cx="4686300" cy="6255559"/>
          </a:xfrm>
          <a:prstGeom prst="rect">
            <a:avLst/>
          </a:prstGeom>
          <a:noFill/>
          <a:ln>
            <a:solidFill>
              <a:schemeClr val="tx1"/>
            </a:solidFill>
          </a:ln>
        </p:spPr>
        <p:txBody>
          <a:bodyPr wrap="square" rtlCol="0">
            <a:spAutoFit/>
          </a:bodyPr>
          <a:lstStyle/>
          <a:p>
            <a:r>
              <a:rPr lang="en-US" dirty="0">
                <a:solidFill>
                  <a:srgbClr val="FFFF00"/>
                </a:solidFill>
              </a:rPr>
              <a:t>Each of the rocky planets with atmospheres in our solar system has a </a:t>
            </a:r>
            <a:r>
              <a:rPr lang="en-US" dirty="0" smtClean="0">
                <a:solidFill>
                  <a:srgbClr val="FFFF00"/>
                </a:solidFill>
              </a:rPr>
              <a:t>climate and also experience space weather. </a:t>
            </a:r>
            <a:r>
              <a:rPr lang="en-US" dirty="0"/>
              <a:t>Initial conditions, climate </a:t>
            </a:r>
            <a:r>
              <a:rPr lang="en-US" dirty="0" smtClean="0"/>
              <a:t>forcing, climate feedbacks, solar wind interactions </a:t>
            </a:r>
            <a:r>
              <a:rPr lang="en-US" dirty="0"/>
              <a:t>are all different on these worlds, resulting in environments that are radically different from </a:t>
            </a:r>
            <a:r>
              <a:rPr lang="en-US" dirty="0" smtClean="0"/>
              <a:t>Earth’s.</a:t>
            </a:r>
          </a:p>
          <a:p>
            <a:pPr>
              <a:lnSpc>
                <a:spcPct val="75000"/>
              </a:lnSpc>
              <a:spcBef>
                <a:spcPct val="50000"/>
              </a:spcBef>
            </a:pPr>
            <a:r>
              <a:rPr lang="en-US" b="1" dirty="0"/>
              <a:t>TOPICS</a:t>
            </a:r>
          </a:p>
          <a:p>
            <a:pPr>
              <a:lnSpc>
                <a:spcPct val="75000"/>
              </a:lnSpc>
              <a:spcBef>
                <a:spcPct val="50000"/>
              </a:spcBef>
            </a:pPr>
            <a:r>
              <a:rPr lang="en-US" dirty="0">
                <a:solidFill>
                  <a:srgbClr val="FFFF00"/>
                </a:solidFill>
              </a:rPr>
              <a:t>1. Climate and atmosphere    </a:t>
            </a:r>
          </a:p>
          <a:p>
            <a:pPr>
              <a:lnSpc>
                <a:spcPct val="75000"/>
              </a:lnSpc>
              <a:spcBef>
                <a:spcPct val="50000"/>
              </a:spcBef>
            </a:pPr>
            <a:r>
              <a:rPr lang="en-US" dirty="0"/>
              <a:t>2. Clouds, hazes, and precipitation</a:t>
            </a:r>
          </a:p>
          <a:p>
            <a:pPr>
              <a:lnSpc>
                <a:spcPct val="75000"/>
              </a:lnSpc>
              <a:spcBef>
                <a:spcPct val="50000"/>
              </a:spcBef>
            </a:pPr>
            <a:r>
              <a:rPr lang="en-US" dirty="0">
                <a:solidFill>
                  <a:srgbClr val="FFFF00"/>
                </a:solidFill>
              </a:rPr>
              <a:t>3. Interior-surface-atmosphere interactions</a:t>
            </a:r>
          </a:p>
          <a:p>
            <a:pPr>
              <a:lnSpc>
                <a:spcPct val="75000"/>
              </a:lnSpc>
              <a:spcBef>
                <a:spcPct val="50000"/>
              </a:spcBef>
            </a:pPr>
            <a:r>
              <a:rPr lang="en-US" dirty="0">
                <a:solidFill>
                  <a:srgbClr val="FFFF00"/>
                </a:solidFill>
              </a:rPr>
              <a:t>4. Solar-atmosphere </a:t>
            </a:r>
            <a:r>
              <a:rPr lang="en-US" dirty="0" smtClean="0">
                <a:solidFill>
                  <a:srgbClr val="FFFF00"/>
                </a:solidFill>
              </a:rPr>
              <a:t>interactions</a:t>
            </a:r>
          </a:p>
          <a:p>
            <a:pPr>
              <a:lnSpc>
                <a:spcPct val="75000"/>
              </a:lnSpc>
              <a:spcBef>
                <a:spcPct val="50000"/>
              </a:spcBef>
            </a:pPr>
            <a:r>
              <a:rPr lang="en-US" dirty="0"/>
              <a:t>1.What is the observational evidence for climate change on the terrestrial planets</a:t>
            </a:r>
            <a:r>
              <a:rPr lang="en-US" dirty="0" smtClean="0"/>
              <a:t>?</a:t>
            </a:r>
          </a:p>
          <a:p>
            <a:r>
              <a:rPr lang="en-US" dirty="0" smtClean="0"/>
              <a:t>2. </a:t>
            </a:r>
            <a:r>
              <a:rPr lang="en-US" dirty="0"/>
              <a:t>How do variations in solar output affect the climates of the terrestrial planets</a:t>
            </a:r>
            <a:r>
              <a:rPr lang="en-US" dirty="0" smtClean="0"/>
              <a:t>?</a:t>
            </a:r>
          </a:p>
          <a:p>
            <a:r>
              <a:rPr lang="en-US" dirty="0" smtClean="0"/>
              <a:t>3. How </a:t>
            </a:r>
            <a:r>
              <a:rPr lang="en-US" dirty="0"/>
              <a:t>are energy balance and atmospheric dynamics coupled on Venus, Earth, Titan, </a:t>
            </a:r>
            <a:r>
              <a:rPr lang="en-US" dirty="0" smtClean="0"/>
              <a:t>and Mars</a:t>
            </a:r>
            <a:r>
              <a:rPr lang="en-US" dirty="0"/>
              <a:t>?</a:t>
            </a:r>
          </a:p>
          <a:p>
            <a:endParaRPr lang="en-US" dirty="0">
              <a:solidFill>
                <a:srgbClr val="FFC000"/>
              </a:solidFill>
            </a:endParaRPr>
          </a:p>
          <a:p>
            <a:endParaRPr lang="en-US" dirty="0"/>
          </a:p>
        </p:txBody>
      </p:sp>
      <p:sp>
        <p:nvSpPr>
          <p:cNvPr id="5" name="TextBox 4"/>
          <p:cNvSpPr txBox="1"/>
          <p:nvPr/>
        </p:nvSpPr>
        <p:spPr>
          <a:xfrm>
            <a:off x="457200" y="545068"/>
            <a:ext cx="3507692" cy="461665"/>
          </a:xfrm>
          <a:prstGeom prst="rect">
            <a:avLst/>
          </a:prstGeom>
          <a:noFill/>
        </p:spPr>
        <p:txBody>
          <a:bodyPr wrap="none" rtlCol="0">
            <a:spAutoFit/>
          </a:bodyPr>
          <a:lstStyle/>
          <a:p>
            <a:r>
              <a:rPr lang="en-US" sz="2400" dirty="0" smtClean="0">
                <a:solidFill>
                  <a:srgbClr val="FFC000"/>
                </a:solidFill>
              </a:rPr>
              <a:t>Solar Stellar Connection</a:t>
            </a:r>
            <a:endParaRPr lang="en-US" sz="2400" dirty="0">
              <a:solidFill>
                <a:srgbClr val="FFC000"/>
              </a:solidFill>
            </a:endParaRPr>
          </a:p>
        </p:txBody>
      </p:sp>
      <p:sp>
        <p:nvSpPr>
          <p:cNvPr id="6" name="TextBox 5"/>
          <p:cNvSpPr txBox="1"/>
          <p:nvPr/>
        </p:nvSpPr>
        <p:spPr>
          <a:xfrm>
            <a:off x="5021604" y="555410"/>
            <a:ext cx="3935693" cy="738664"/>
          </a:xfrm>
          <a:prstGeom prst="rect">
            <a:avLst/>
          </a:prstGeom>
          <a:noFill/>
        </p:spPr>
        <p:txBody>
          <a:bodyPr wrap="none" rtlCol="0">
            <a:spAutoFit/>
          </a:bodyPr>
          <a:lstStyle/>
          <a:p>
            <a:pPr lvl="0"/>
            <a:r>
              <a:rPr lang="en-US" sz="2400" dirty="0">
                <a:solidFill>
                  <a:srgbClr val="FFC000"/>
                </a:solidFill>
              </a:rPr>
              <a:t>Solar </a:t>
            </a:r>
            <a:r>
              <a:rPr lang="en-US" sz="2400" dirty="0" smtClean="0">
                <a:solidFill>
                  <a:srgbClr val="FFC000"/>
                </a:solidFill>
              </a:rPr>
              <a:t>Planetary Connection</a:t>
            </a:r>
            <a:endParaRPr lang="en-US" sz="2400" dirty="0">
              <a:solidFill>
                <a:srgbClr val="FFC000"/>
              </a:solidFill>
            </a:endParaRPr>
          </a:p>
          <a:p>
            <a:endParaRPr lang="en-US" dirty="0"/>
          </a:p>
        </p:txBody>
      </p:sp>
    </p:spTree>
    <p:extLst>
      <p:ext uri="{BB962C8B-B14F-4D97-AF65-F5344CB8AC3E}">
        <p14:creationId xmlns:p14="http://schemas.microsoft.com/office/powerpoint/2010/main" val="20244418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z="3600" dirty="0" smtClean="0">
                <a:solidFill>
                  <a:srgbClr val="FFFF00"/>
                </a:solidFill>
              </a:rPr>
              <a:t>Future: Medium Term</a:t>
            </a:r>
            <a:endParaRPr lang="en-US" sz="3600" dirty="0">
              <a:solidFill>
                <a:srgbClr val="FFFF00"/>
              </a:solidFill>
            </a:endParaRPr>
          </a:p>
        </p:txBody>
      </p:sp>
      <p:sp>
        <p:nvSpPr>
          <p:cNvPr id="3" name="Content Placeholder 2"/>
          <p:cNvSpPr>
            <a:spLocks noGrp="1"/>
          </p:cNvSpPr>
          <p:nvPr>
            <p:ph idx="1"/>
          </p:nvPr>
        </p:nvSpPr>
        <p:spPr>
          <a:xfrm>
            <a:off x="457200" y="762000"/>
            <a:ext cx="8458200" cy="5410200"/>
          </a:xfrm>
        </p:spPr>
        <p:txBody>
          <a:bodyPr>
            <a:noAutofit/>
          </a:bodyPr>
          <a:lstStyle/>
          <a:p>
            <a:r>
              <a:rPr lang="en-US" sz="2200" dirty="0" smtClean="0"/>
              <a:t>Solar Probe Plus</a:t>
            </a:r>
          </a:p>
          <a:p>
            <a:r>
              <a:rPr lang="en-US" sz="2200" dirty="0" smtClean="0"/>
              <a:t>Solar Orbiter Collaboration</a:t>
            </a:r>
          </a:p>
          <a:p>
            <a:r>
              <a:rPr lang="en-US" sz="2200" dirty="0" smtClean="0"/>
              <a:t>Support other ILWS missions such as Aditya from India, Inter-Helio Probe Russia. </a:t>
            </a:r>
          </a:p>
          <a:p>
            <a:r>
              <a:rPr lang="en-US" sz="2200" dirty="0" smtClean="0">
                <a:solidFill>
                  <a:srgbClr val="FFC000"/>
                </a:solidFill>
              </a:rPr>
              <a:t>In light of constrained budgetary environment develop appropriate small mission concepts to satisfy space weather model/observational needs.</a:t>
            </a:r>
          </a:p>
          <a:p>
            <a:r>
              <a:rPr lang="en-US" sz="2200" dirty="0" smtClean="0"/>
              <a:t>Implement a robust sun-climate program utilizing feedback from the NRC report and in partnership with NSF and ESD.</a:t>
            </a:r>
          </a:p>
          <a:p>
            <a:r>
              <a:rPr lang="en-US" sz="2200" dirty="0" smtClean="0"/>
              <a:t>Invest in Strategic Capability emphasizing more societal impacts.</a:t>
            </a:r>
          </a:p>
          <a:p>
            <a:r>
              <a:rPr lang="en-US" sz="2200" dirty="0" smtClean="0"/>
              <a:t>Next text book from the summer school on Comparative </a:t>
            </a:r>
            <a:r>
              <a:rPr lang="en-US" sz="2200" dirty="0" err="1" smtClean="0"/>
              <a:t>Heliophysics</a:t>
            </a:r>
            <a:r>
              <a:rPr lang="en-US" sz="2200" dirty="0"/>
              <a:t>.</a:t>
            </a:r>
            <a:endParaRPr lang="en-US" sz="2200" dirty="0" smtClean="0"/>
          </a:p>
          <a:p>
            <a:r>
              <a:rPr lang="en-US" sz="2200" dirty="0" smtClean="0"/>
              <a:t>Develop curriculum for 4 year degree colleges</a:t>
            </a:r>
          </a:p>
          <a:p>
            <a:r>
              <a:rPr lang="en-US" sz="2200" dirty="0" smtClean="0">
                <a:solidFill>
                  <a:srgbClr val="FFC000"/>
                </a:solidFill>
              </a:rPr>
              <a:t>Continue developing the interdisciplinary science of “Interplanetary Space Weather”</a:t>
            </a:r>
          </a:p>
          <a:p>
            <a:endParaRPr lang="en-US" sz="2200" dirty="0">
              <a:solidFill>
                <a:srgbClr val="FFC000"/>
              </a:solidFill>
            </a:endParaRPr>
          </a:p>
        </p:txBody>
      </p:sp>
      <p:sp>
        <p:nvSpPr>
          <p:cNvPr id="6" name="Footer Placeholder 5"/>
          <p:cNvSpPr>
            <a:spLocks noGrp="1"/>
          </p:cNvSpPr>
          <p:nvPr>
            <p:ph type="ftr" sz="quarter" idx="11"/>
          </p:nvPr>
        </p:nvSpPr>
        <p:spPr>
          <a:xfrm>
            <a:off x="6477000" y="6553200"/>
            <a:ext cx="2895600" cy="476250"/>
          </a:xfrm>
        </p:spPr>
        <p:txBody>
          <a:bodyPr/>
          <a:lstStyle/>
          <a:p>
            <a:r>
              <a:rPr lang="en-US" dirty="0" smtClean="0"/>
              <a:t>.</a:t>
            </a:r>
            <a:endParaRPr lang="en-US" dirty="0"/>
          </a:p>
        </p:txBody>
      </p:sp>
    </p:spTree>
    <p:extLst>
      <p:ext uri="{BB962C8B-B14F-4D97-AF65-F5344CB8AC3E}">
        <p14:creationId xmlns:p14="http://schemas.microsoft.com/office/powerpoint/2010/main" val="12004399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216763"/>
            <a:ext cx="8547100" cy="1143000"/>
          </a:xfrm>
        </p:spPr>
        <p:txBody>
          <a:bodyPr>
            <a:noAutofit/>
          </a:bodyPr>
          <a:lstStyle/>
          <a:p>
            <a:r>
              <a:rPr lang="en-US" sz="3200" dirty="0">
                <a:latin typeface="Calibri" pitchFamily="34" charset="0"/>
              </a:rPr>
              <a:t>Looking Forward: O2R:  High Priority Goals for </a:t>
            </a:r>
            <a:br>
              <a:rPr lang="en-US" sz="3200" dirty="0">
                <a:latin typeface="Calibri" pitchFamily="34" charset="0"/>
              </a:rPr>
            </a:br>
            <a:r>
              <a:rPr lang="en-US" sz="3200" dirty="0">
                <a:latin typeface="Calibri" pitchFamily="34" charset="0"/>
              </a:rPr>
              <a:t>Space Weather Research</a:t>
            </a:r>
            <a:r>
              <a:rPr lang="en-US" sz="3600" dirty="0">
                <a:latin typeface="Calibri" pitchFamily="34" charset="0"/>
              </a:rPr>
              <a:t/>
            </a:r>
            <a:br>
              <a:rPr lang="en-US" sz="3600" dirty="0">
                <a:latin typeface="Calibri" pitchFamily="34" charset="0"/>
              </a:rPr>
            </a:br>
            <a:endParaRPr lang="en-US" sz="3600" dirty="0"/>
          </a:p>
        </p:txBody>
      </p:sp>
      <p:sp>
        <p:nvSpPr>
          <p:cNvPr id="3" name="Content Placeholder 2"/>
          <p:cNvSpPr>
            <a:spLocks noGrp="1"/>
          </p:cNvSpPr>
          <p:nvPr>
            <p:ph idx="1"/>
          </p:nvPr>
        </p:nvSpPr>
        <p:spPr>
          <a:xfrm>
            <a:off x="342900" y="2040468"/>
            <a:ext cx="8229600" cy="4588933"/>
          </a:xfrm>
        </p:spPr>
        <p:txBody>
          <a:bodyPr>
            <a:noAutofit/>
          </a:bodyPr>
          <a:lstStyle/>
          <a:p>
            <a:pPr marL="230164" indent="-230164"/>
            <a:r>
              <a:rPr lang="en-US" sz="2000" dirty="0"/>
              <a:t>Forecasts of solar flares (timing and magnitude)</a:t>
            </a:r>
          </a:p>
          <a:p>
            <a:pPr marL="230164" indent="-230164"/>
            <a:r>
              <a:rPr lang="en-US" sz="2000" dirty="0"/>
              <a:t>Forecasts of Solar Energetic Particle (SEP) events and radiation storms at Earth</a:t>
            </a:r>
          </a:p>
          <a:p>
            <a:pPr marL="230164" indent="-230164"/>
            <a:r>
              <a:rPr lang="en-US" sz="2000" dirty="0"/>
              <a:t>Specification and forecasts of the radiation levels at LEO and aircraft altitudes</a:t>
            </a:r>
          </a:p>
          <a:p>
            <a:pPr marL="230164" indent="-230164"/>
            <a:r>
              <a:rPr lang="en-US" sz="2000" dirty="0">
                <a:solidFill>
                  <a:srgbClr val="FFC000"/>
                </a:solidFill>
              </a:rPr>
              <a:t>Forecasts of </a:t>
            </a:r>
            <a:r>
              <a:rPr lang="en-US" sz="2000" dirty="0" err="1">
                <a:solidFill>
                  <a:srgbClr val="FFC000"/>
                </a:solidFill>
              </a:rPr>
              <a:t>Bz</a:t>
            </a:r>
            <a:r>
              <a:rPr lang="en-US" sz="2000" dirty="0">
                <a:solidFill>
                  <a:srgbClr val="FFC000"/>
                </a:solidFill>
              </a:rPr>
              <a:t> with a CME when it arrives at Earth</a:t>
            </a:r>
          </a:p>
          <a:p>
            <a:pPr marL="225402" indent="-225402">
              <a:spcBef>
                <a:spcPts val="1200"/>
              </a:spcBef>
              <a:defRPr/>
            </a:pPr>
            <a:r>
              <a:rPr lang="en-US" sz="2000" dirty="0"/>
              <a:t>Spatially resolved forecasts of geomagnetic storm impacts</a:t>
            </a:r>
          </a:p>
          <a:p>
            <a:pPr marL="225402" indent="-225402">
              <a:spcBef>
                <a:spcPts val="1200"/>
              </a:spcBef>
              <a:defRPr/>
            </a:pPr>
            <a:r>
              <a:rPr lang="en-US" sz="2000" dirty="0"/>
              <a:t>Forecasts of the location and intensity of the Aurora</a:t>
            </a:r>
          </a:p>
          <a:p>
            <a:pPr marL="225402" indent="-225402">
              <a:spcBef>
                <a:spcPts val="1200"/>
              </a:spcBef>
              <a:defRPr/>
            </a:pPr>
            <a:r>
              <a:rPr lang="en-US" sz="2000" dirty="0"/>
              <a:t>Forecasts of ionospheric scintillations and TEC gradients</a:t>
            </a:r>
          </a:p>
          <a:p>
            <a:endParaRPr lang="en-US" sz="2000" dirty="0"/>
          </a:p>
        </p:txBody>
      </p:sp>
      <p:sp>
        <p:nvSpPr>
          <p:cNvPr id="4" name="Slide Number Placeholder 3"/>
          <p:cNvSpPr>
            <a:spLocks noGrp="1"/>
          </p:cNvSpPr>
          <p:nvPr>
            <p:ph type="sldNum" sz="quarter" idx="12"/>
          </p:nvPr>
        </p:nvSpPr>
        <p:spPr>
          <a:xfrm>
            <a:off x="6553200" y="6629401"/>
            <a:ext cx="2133600" cy="228600"/>
          </a:xfrm>
          <a:prstGeom prst="rect">
            <a:avLst/>
          </a:prstGeom>
        </p:spPr>
        <p:txBody>
          <a:bodyPr/>
          <a:lstStyle/>
          <a:p>
            <a:pPr>
              <a:defRPr/>
            </a:pP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201" y="1104901"/>
            <a:ext cx="8293100" cy="4893647"/>
          </a:xfrm>
          <a:prstGeom prst="rect">
            <a:avLst/>
          </a:prstGeom>
        </p:spPr>
        <p:txBody>
          <a:bodyPr wrap="square" lIns="91430" tIns="45715" rIns="91430" bIns="45715">
            <a:spAutoFit/>
          </a:bodyPr>
          <a:lstStyle/>
          <a:p>
            <a:r>
              <a:rPr lang="en-US" sz="2400" dirty="0">
                <a:solidFill>
                  <a:srgbClr val="FFC000"/>
                </a:solidFill>
                <a:latin typeface="Arial Narrow" pitchFamily="34" charset="0"/>
              </a:rPr>
              <a:t>Addition of new HSO component where each component need not carry a comprehensive payload</a:t>
            </a:r>
            <a:endParaRPr lang="en-US" sz="2400" dirty="0">
              <a:latin typeface="Arial Narrow" pitchFamily="34" charset="0"/>
            </a:endParaRPr>
          </a:p>
          <a:p>
            <a:pPr lvl="1">
              <a:buFont typeface="Arial" pitchFamily="34" charset="0"/>
              <a:buChar char="•"/>
            </a:pPr>
            <a:r>
              <a:rPr lang="en-US" sz="2400" dirty="0">
                <a:latin typeface="Arial Narrow" pitchFamily="34" charset="0"/>
              </a:rPr>
              <a:t>The network can grow serendipitously, with key measurements  made on distributed platforms</a:t>
            </a:r>
          </a:p>
          <a:p>
            <a:pPr lvl="1">
              <a:buFont typeface="Arial" pitchFamily="34" charset="0"/>
              <a:buChar char="•"/>
            </a:pPr>
            <a:r>
              <a:rPr lang="en-US" sz="2400" dirty="0">
                <a:latin typeface="Arial Narrow" pitchFamily="34" charset="0"/>
              </a:rPr>
              <a:t>S</a:t>
            </a:r>
            <a:r>
              <a:rPr lang="en-US" sz="2400" dirty="0">
                <a:latin typeface="Arial Narrow" pitchFamily="34" charset="0"/>
              </a:rPr>
              <a:t>ingle instrument MOOs</a:t>
            </a:r>
          </a:p>
          <a:p>
            <a:pPr lvl="1">
              <a:buFont typeface="Arial" pitchFamily="34" charset="0"/>
              <a:buChar char="•"/>
            </a:pPr>
            <a:r>
              <a:rPr lang="en-US" sz="2400" dirty="0" err="1">
                <a:latin typeface="Arial Narrow" pitchFamily="34" charset="0"/>
              </a:rPr>
              <a:t>Cubesats</a:t>
            </a:r>
            <a:r>
              <a:rPr lang="en-US" sz="2400" dirty="0">
                <a:latin typeface="Arial Narrow" pitchFamily="34" charset="0"/>
              </a:rPr>
              <a:t> dedicated to one or two instruments</a:t>
            </a:r>
          </a:p>
          <a:p>
            <a:pPr lvl="1">
              <a:buFont typeface="Arial" pitchFamily="34" charset="0"/>
              <a:buChar char="•"/>
            </a:pPr>
            <a:r>
              <a:rPr lang="en-US" sz="2400" dirty="0">
                <a:latin typeface="Arial Narrow" pitchFamily="34" charset="0"/>
              </a:rPr>
              <a:t>Individual measurement sets add value by complementing the existing network</a:t>
            </a:r>
          </a:p>
          <a:p>
            <a:r>
              <a:rPr lang="en-US" sz="2400" dirty="0">
                <a:solidFill>
                  <a:srgbClr val="FFC000"/>
                </a:solidFill>
                <a:latin typeface="Arial Narrow" pitchFamily="34" charset="0"/>
              </a:rPr>
              <a:t>In addition, we need techniques to assess the value of additional components to the HSO as a whole</a:t>
            </a:r>
            <a:endParaRPr lang="en-US" sz="2400" dirty="0">
              <a:latin typeface="Arial Narrow" pitchFamily="34" charset="0"/>
            </a:endParaRPr>
          </a:p>
          <a:p>
            <a:pPr lvl="1">
              <a:buFont typeface="Arial" pitchFamily="34" charset="0"/>
              <a:buChar char="•"/>
            </a:pPr>
            <a:r>
              <a:rPr lang="en-US" sz="2400" dirty="0">
                <a:latin typeface="Arial Narrow" pitchFamily="34" charset="0"/>
              </a:rPr>
              <a:t>Models of data assimilation effectiveness</a:t>
            </a:r>
          </a:p>
          <a:p>
            <a:pPr lvl="1">
              <a:buFont typeface="Arial" pitchFamily="34" charset="0"/>
              <a:buChar char="•"/>
            </a:pPr>
            <a:r>
              <a:rPr lang="en-US" sz="2400" dirty="0">
                <a:latin typeface="Arial Narrow" pitchFamily="34" charset="0"/>
              </a:rPr>
              <a:t>What is the minimum infrastructure?</a:t>
            </a:r>
          </a:p>
          <a:p>
            <a:pPr lvl="1">
              <a:buFont typeface="Arial" pitchFamily="34" charset="0"/>
              <a:buChar char="•"/>
            </a:pPr>
            <a:r>
              <a:rPr lang="en-US" sz="2400" dirty="0">
                <a:latin typeface="Arial Narrow" pitchFamily="34" charset="0"/>
              </a:rPr>
              <a:t>How can we assess and maintain system reliability</a:t>
            </a:r>
            <a:r>
              <a:rPr lang="en-US" sz="2400" dirty="0">
                <a:solidFill>
                  <a:schemeClr val="bg1"/>
                </a:solidFill>
                <a:latin typeface="+mj-lt"/>
              </a:rPr>
              <a:t>?</a:t>
            </a:r>
            <a:endParaRPr lang="en-US" sz="2400" dirty="0">
              <a:solidFill>
                <a:schemeClr val="bg1"/>
              </a:solidFill>
              <a:latin typeface="+mj-lt"/>
            </a:endParaRPr>
          </a:p>
        </p:txBody>
      </p:sp>
      <p:sp>
        <p:nvSpPr>
          <p:cNvPr id="3" name="TextBox 2"/>
          <p:cNvSpPr txBox="1"/>
          <p:nvPr/>
        </p:nvSpPr>
        <p:spPr>
          <a:xfrm>
            <a:off x="927101" y="215900"/>
            <a:ext cx="7837402" cy="584775"/>
          </a:xfrm>
          <a:prstGeom prst="rect">
            <a:avLst/>
          </a:prstGeom>
          <a:noFill/>
        </p:spPr>
        <p:txBody>
          <a:bodyPr wrap="none" lIns="91430" tIns="45715" rIns="91430" bIns="45715" rtlCol="0">
            <a:spAutoFit/>
          </a:bodyPr>
          <a:lstStyle/>
          <a:p>
            <a:r>
              <a:rPr lang="en-US" sz="3200" dirty="0">
                <a:solidFill>
                  <a:srgbClr val="FFFF00"/>
                </a:solidFill>
              </a:rPr>
              <a:t>Looking Forward: New HSO Components </a:t>
            </a:r>
            <a:endParaRPr lang="en-US" sz="3200" dirty="0">
              <a:solidFill>
                <a:srgbClr val="FFFF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lika\Desktop\desktop_06_30_13\LWS14_talk\heliophysics_slide_pixmap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4700" y="330926"/>
            <a:ext cx="11183912" cy="62302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00700" y="330926"/>
            <a:ext cx="1803399" cy="738664"/>
          </a:xfrm>
          <a:prstGeom prst="rect">
            <a:avLst/>
          </a:prstGeom>
          <a:noFill/>
        </p:spPr>
        <p:txBody>
          <a:bodyPr wrap="square" rtlCol="0">
            <a:spAutoFit/>
          </a:bodyPr>
          <a:lstStyle/>
          <a:p>
            <a:r>
              <a:rPr lang="en-US" sz="1400" dirty="0" smtClean="0">
                <a:solidFill>
                  <a:srgbClr val="FFC000"/>
                </a:solidFill>
                <a:latin typeface="Comic Sans MS" panose="030F0702030302020204" pitchFamily="66" charset="0"/>
              </a:rPr>
              <a:t>Solar </a:t>
            </a:r>
            <a:r>
              <a:rPr lang="en-US" sz="1400" dirty="0" err="1" smtClean="0">
                <a:solidFill>
                  <a:srgbClr val="FFC000"/>
                </a:solidFill>
                <a:latin typeface="Comic Sans MS" panose="030F0702030302020204" pitchFamily="66" charset="0"/>
              </a:rPr>
              <a:t>variabiity</a:t>
            </a:r>
            <a:r>
              <a:rPr lang="en-US" sz="1400" dirty="0" smtClean="0">
                <a:solidFill>
                  <a:srgbClr val="FFC000"/>
                </a:solidFill>
                <a:latin typeface="Comic Sans MS" panose="030F0702030302020204" pitchFamily="66" charset="0"/>
              </a:rPr>
              <a:t> </a:t>
            </a:r>
          </a:p>
          <a:p>
            <a:r>
              <a:rPr lang="en-US" sz="1400" dirty="0" smtClean="0">
                <a:solidFill>
                  <a:srgbClr val="FFC000"/>
                </a:solidFill>
                <a:latin typeface="Comic Sans MS" panose="030F0702030302020204" pitchFamily="66" charset="0"/>
              </a:rPr>
              <a:t>On global/regional climate</a:t>
            </a:r>
            <a:endParaRPr lang="en-US" sz="1400" dirty="0">
              <a:solidFill>
                <a:srgbClr val="FFC000"/>
              </a:solidFill>
              <a:latin typeface="Comic Sans MS" panose="030F0702030302020204" pitchFamily="66" charset="0"/>
            </a:endParaRPr>
          </a:p>
        </p:txBody>
      </p:sp>
      <p:sp>
        <p:nvSpPr>
          <p:cNvPr id="4" name="TextBox 3"/>
          <p:cNvSpPr txBox="1"/>
          <p:nvPr/>
        </p:nvSpPr>
        <p:spPr>
          <a:xfrm>
            <a:off x="5600701" y="2057400"/>
            <a:ext cx="1352548" cy="954107"/>
          </a:xfrm>
          <a:prstGeom prst="rect">
            <a:avLst/>
          </a:prstGeom>
          <a:noFill/>
        </p:spPr>
        <p:txBody>
          <a:bodyPr wrap="square" rtlCol="0">
            <a:spAutoFit/>
          </a:bodyPr>
          <a:lstStyle/>
          <a:p>
            <a:r>
              <a:rPr lang="en-US" sz="1400" dirty="0" smtClean="0">
                <a:solidFill>
                  <a:srgbClr val="FFC000"/>
                </a:solidFill>
                <a:latin typeface="Comic Sans MS" panose="030F0702030302020204" pitchFamily="66" charset="0"/>
              </a:rPr>
              <a:t>Solar-stellar </a:t>
            </a:r>
            <a:r>
              <a:rPr lang="en-US" sz="1400" dirty="0" err="1" smtClean="0">
                <a:solidFill>
                  <a:srgbClr val="FFC000"/>
                </a:solidFill>
                <a:latin typeface="Comic Sans MS" panose="030F0702030302020204" pitchFamily="66" charset="0"/>
              </a:rPr>
              <a:t>connectio</a:t>
            </a:r>
            <a:r>
              <a:rPr lang="en-US" sz="1400" dirty="0" smtClean="0">
                <a:solidFill>
                  <a:srgbClr val="FFC000"/>
                </a:solidFill>
                <a:latin typeface="Comic Sans MS" panose="030F0702030302020204" pitchFamily="66" charset="0"/>
              </a:rPr>
              <a:t>,</a:t>
            </a:r>
          </a:p>
          <a:p>
            <a:r>
              <a:rPr lang="en-US" sz="1400" dirty="0" smtClean="0">
                <a:solidFill>
                  <a:srgbClr val="FFC000"/>
                </a:solidFill>
                <a:latin typeface="Comic Sans MS" panose="030F0702030302020204" pitchFamily="66" charset="0"/>
              </a:rPr>
              <a:t>Habitability of exoplanets</a:t>
            </a:r>
            <a:r>
              <a:rPr lang="en-US" sz="1400" dirty="0" smtClean="0">
                <a:latin typeface="Comic Sans MS" panose="030F0702030302020204" pitchFamily="66" charset="0"/>
              </a:rPr>
              <a:t> </a:t>
            </a:r>
            <a:endParaRPr lang="en-US" sz="1400" dirty="0">
              <a:latin typeface="Comic Sans MS" panose="030F0702030302020204" pitchFamily="66" charset="0"/>
            </a:endParaRPr>
          </a:p>
        </p:txBody>
      </p:sp>
      <p:sp>
        <p:nvSpPr>
          <p:cNvPr id="6" name="Rectangle 5"/>
          <p:cNvSpPr/>
          <p:nvPr/>
        </p:nvSpPr>
        <p:spPr>
          <a:xfrm>
            <a:off x="6794500" y="4823480"/>
            <a:ext cx="2565400" cy="954107"/>
          </a:xfrm>
          <a:prstGeom prst="rect">
            <a:avLst/>
          </a:prstGeom>
        </p:spPr>
        <p:txBody>
          <a:bodyPr wrap="square">
            <a:spAutoFit/>
          </a:bodyPr>
          <a:lstStyle/>
          <a:p>
            <a:pPr lvl="0"/>
            <a:r>
              <a:rPr lang="en-US" sz="1400" dirty="0" smtClean="0">
                <a:solidFill>
                  <a:srgbClr val="FFC000"/>
                </a:solidFill>
                <a:latin typeface="Comic Sans MS" panose="030F0702030302020204" pitchFamily="66" charset="0"/>
              </a:rPr>
              <a:t>Planetary atmospheres</a:t>
            </a:r>
          </a:p>
          <a:p>
            <a:pPr lvl="0"/>
            <a:r>
              <a:rPr lang="en-US" sz="1400" dirty="0" smtClean="0">
                <a:solidFill>
                  <a:srgbClr val="FFC000"/>
                </a:solidFill>
                <a:latin typeface="Comic Sans MS" panose="030F0702030302020204" pitchFamily="66" charset="0"/>
              </a:rPr>
              <a:t>and their  interactions with solar </a:t>
            </a:r>
            <a:r>
              <a:rPr lang="en-US" sz="1400" dirty="0" err="1" smtClean="0">
                <a:solidFill>
                  <a:srgbClr val="FFC000"/>
                </a:solidFill>
                <a:latin typeface="Comic Sans MS" panose="030F0702030302020204" pitchFamily="66" charset="0"/>
              </a:rPr>
              <a:t>variabilty</a:t>
            </a:r>
            <a:r>
              <a:rPr lang="en-US" sz="1400" dirty="0" smtClean="0">
                <a:solidFill>
                  <a:srgbClr val="FFC000"/>
                </a:solidFill>
                <a:latin typeface="Comic Sans MS" panose="030F0702030302020204" pitchFamily="66" charset="0"/>
              </a:rPr>
              <a:t>,(climate &amp; weather)</a:t>
            </a:r>
            <a:endParaRPr lang="en-US" sz="1400" dirty="0">
              <a:solidFill>
                <a:srgbClr val="FFC000"/>
              </a:solidFill>
              <a:latin typeface="Comic Sans MS" panose="030F0702030302020204" pitchFamily="66" charset="0"/>
            </a:endParaRPr>
          </a:p>
        </p:txBody>
      </p:sp>
      <p:sp>
        <p:nvSpPr>
          <p:cNvPr id="8" name="Rectangle 7"/>
          <p:cNvSpPr/>
          <p:nvPr/>
        </p:nvSpPr>
        <p:spPr>
          <a:xfrm>
            <a:off x="1841499" y="2509103"/>
            <a:ext cx="2006601" cy="738664"/>
          </a:xfrm>
          <a:prstGeom prst="rect">
            <a:avLst/>
          </a:prstGeom>
        </p:spPr>
        <p:txBody>
          <a:bodyPr wrap="square">
            <a:spAutoFit/>
          </a:bodyPr>
          <a:lstStyle/>
          <a:p>
            <a:pPr lvl="0"/>
            <a:r>
              <a:rPr lang="en-US" sz="1400" dirty="0" smtClean="0">
                <a:solidFill>
                  <a:srgbClr val="FFC000"/>
                </a:solidFill>
                <a:latin typeface="Comic Sans MS" panose="030F0702030302020204" pitchFamily="66" charset="0"/>
              </a:rPr>
              <a:t>Understanding /</a:t>
            </a:r>
            <a:r>
              <a:rPr lang="en-US" sz="1400" dirty="0" err="1" smtClean="0">
                <a:solidFill>
                  <a:srgbClr val="FFC000"/>
                </a:solidFill>
                <a:latin typeface="Comic Sans MS" panose="030F0702030302020204" pitchFamily="66" charset="0"/>
              </a:rPr>
              <a:t>modelingradiation</a:t>
            </a:r>
            <a:r>
              <a:rPr lang="en-US" sz="1400" dirty="0" smtClean="0">
                <a:solidFill>
                  <a:srgbClr val="FFC000"/>
                </a:solidFill>
                <a:latin typeface="Comic Sans MS" panose="030F0702030302020204" pitchFamily="66" charset="0"/>
              </a:rPr>
              <a:t> from SEPs &amp; GCRs</a:t>
            </a:r>
            <a:endParaRPr lang="en-US" sz="1400" dirty="0">
              <a:solidFill>
                <a:srgbClr val="FFC000"/>
              </a:solidFill>
              <a:latin typeface="Comic Sans MS" panose="030F0702030302020204" pitchFamily="66" charset="0"/>
            </a:endParaRPr>
          </a:p>
        </p:txBody>
      </p:sp>
      <p:sp>
        <p:nvSpPr>
          <p:cNvPr id="10" name="Rectangle 9"/>
          <p:cNvSpPr/>
          <p:nvPr/>
        </p:nvSpPr>
        <p:spPr>
          <a:xfrm>
            <a:off x="2806700" y="5777587"/>
            <a:ext cx="2971800" cy="738664"/>
          </a:xfrm>
          <a:prstGeom prst="rect">
            <a:avLst/>
          </a:prstGeom>
        </p:spPr>
        <p:txBody>
          <a:bodyPr wrap="square">
            <a:spAutoFit/>
          </a:bodyPr>
          <a:lstStyle/>
          <a:p>
            <a:pPr lvl="0"/>
            <a:r>
              <a:rPr lang="en-US" sz="1400" dirty="0">
                <a:solidFill>
                  <a:srgbClr val="FFFF00"/>
                </a:solidFill>
                <a:latin typeface="Comic Sans MS" panose="030F0702030302020204" pitchFamily="66" charset="0"/>
              </a:rPr>
              <a:t>P</a:t>
            </a:r>
            <a:r>
              <a:rPr lang="en-US" sz="1400" dirty="0" smtClean="0">
                <a:solidFill>
                  <a:srgbClr val="FFFF00"/>
                </a:solidFill>
                <a:latin typeface="Comic Sans MS" panose="030F0702030302020204" pitchFamily="66" charset="0"/>
              </a:rPr>
              <a:t>redict </a:t>
            </a:r>
            <a:r>
              <a:rPr lang="en-US" sz="1400" dirty="0">
                <a:solidFill>
                  <a:srgbClr val="FFFF00"/>
                </a:solidFill>
                <a:latin typeface="Comic Sans MS" panose="030F0702030302020204" pitchFamily="66" charset="0"/>
              </a:rPr>
              <a:t>solar energetic particle events that affect the safety of humans and technology in space</a:t>
            </a:r>
          </a:p>
        </p:txBody>
      </p:sp>
      <p:sp>
        <p:nvSpPr>
          <p:cNvPr id="12" name="Rectangle 11"/>
          <p:cNvSpPr/>
          <p:nvPr/>
        </p:nvSpPr>
        <p:spPr>
          <a:xfrm>
            <a:off x="88900" y="5652194"/>
            <a:ext cx="2882900" cy="954107"/>
          </a:xfrm>
          <a:prstGeom prst="rect">
            <a:avLst/>
          </a:prstGeom>
        </p:spPr>
        <p:txBody>
          <a:bodyPr wrap="square">
            <a:spAutoFit/>
          </a:bodyPr>
          <a:lstStyle/>
          <a:p>
            <a:pPr lvl="0"/>
            <a:r>
              <a:rPr lang="en-US" sz="1400" dirty="0">
                <a:solidFill>
                  <a:srgbClr val="FFC000"/>
                </a:solidFill>
                <a:latin typeface="Comic Sans MS" panose="030F0702030302020204" pitchFamily="66" charset="0"/>
              </a:rPr>
              <a:t>Q</a:t>
            </a:r>
            <a:r>
              <a:rPr lang="en-US" sz="1400" dirty="0" smtClean="0">
                <a:solidFill>
                  <a:srgbClr val="FFC000"/>
                </a:solidFill>
                <a:latin typeface="Comic Sans MS" panose="030F0702030302020204" pitchFamily="66" charset="0"/>
              </a:rPr>
              <a:t>uantifies </a:t>
            </a:r>
            <a:r>
              <a:rPr lang="en-US" sz="1400" dirty="0">
                <a:solidFill>
                  <a:srgbClr val="FFC000"/>
                </a:solidFill>
                <a:latin typeface="Comic Sans MS" panose="030F0702030302020204" pitchFamily="66" charset="0"/>
              </a:rPr>
              <a:t>the physics, dynamics, and behavior of the Sun-Earth system over the 11-year solar cycle</a:t>
            </a:r>
          </a:p>
        </p:txBody>
      </p:sp>
      <p:sp>
        <p:nvSpPr>
          <p:cNvPr id="13" name="TextBox 12"/>
          <p:cNvSpPr txBox="1"/>
          <p:nvPr/>
        </p:nvSpPr>
        <p:spPr>
          <a:xfrm>
            <a:off x="457200" y="7243"/>
            <a:ext cx="3514725" cy="954107"/>
          </a:xfrm>
          <a:prstGeom prst="rect">
            <a:avLst/>
          </a:prstGeom>
          <a:noFill/>
        </p:spPr>
        <p:txBody>
          <a:bodyPr wrap="square" rtlCol="0">
            <a:spAutoFit/>
          </a:bodyPr>
          <a:lstStyle/>
          <a:p>
            <a:r>
              <a:rPr lang="en-US" sz="1400" dirty="0">
                <a:solidFill>
                  <a:srgbClr val="FFC000"/>
                </a:solidFill>
                <a:latin typeface="Comic Sans MS" panose="030F0702030302020204" pitchFamily="66" charset="0"/>
              </a:rPr>
              <a:t>C</a:t>
            </a:r>
            <a:r>
              <a:rPr lang="en-US" sz="1400" dirty="0" smtClean="0">
                <a:solidFill>
                  <a:srgbClr val="FFC000"/>
                </a:solidFill>
                <a:latin typeface="Comic Sans MS" panose="030F0702030302020204" pitchFamily="66" charset="0"/>
              </a:rPr>
              <a:t>haracterizes Earth’s </a:t>
            </a:r>
            <a:r>
              <a:rPr lang="en-US" sz="1400" dirty="0">
                <a:solidFill>
                  <a:srgbClr val="FFC000"/>
                </a:solidFill>
                <a:latin typeface="Comic Sans MS" panose="030F0702030302020204" pitchFamily="66" charset="0"/>
              </a:rPr>
              <a:t>radiation </a:t>
            </a:r>
            <a:r>
              <a:rPr lang="en-US" sz="1400" dirty="0" smtClean="0">
                <a:solidFill>
                  <a:srgbClr val="FFC000"/>
                </a:solidFill>
                <a:latin typeface="Comic Sans MS" panose="030F0702030302020204" pitchFamily="66" charset="0"/>
              </a:rPr>
              <a:t>environment to </a:t>
            </a:r>
            <a:r>
              <a:rPr lang="en-US" sz="1400" dirty="0">
                <a:solidFill>
                  <a:srgbClr val="FFC000"/>
                </a:solidFill>
                <a:latin typeface="Comic Sans MS" panose="030F0702030302020204" pitchFamily="66" charset="0"/>
              </a:rPr>
              <a:t>design reliable electronic subsystems for use in air and space transportation systems</a:t>
            </a:r>
            <a:endParaRPr lang="en-US" sz="1400" dirty="0">
              <a:solidFill>
                <a:srgbClr val="FFC000"/>
              </a:solidFill>
              <a:latin typeface="Comic Sans MS" panose="030F0702030302020204" pitchFamily="66" charset="0"/>
            </a:endParaRPr>
          </a:p>
        </p:txBody>
      </p:sp>
      <p:sp>
        <p:nvSpPr>
          <p:cNvPr id="5" name="TextBox 4"/>
          <p:cNvSpPr txBox="1"/>
          <p:nvPr/>
        </p:nvSpPr>
        <p:spPr>
          <a:xfrm>
            <a:off x="4503082" y="3540323"/>
            <a:ext cx="595035" cy="307777"/>
          </a:xfrm>
          <a:prstGeom prst="rect">
            <a:avLst/>
          </a:prstGeom>
          <a:noFill/>
        </p:spPr>
        <p:txBody>
          <a:bodyPr wrap="none" rtlCol="0">
            <a:spAutoFit/>
          </a:bodyPr>
          <a:lstStyle/>
          <a:p>
            <a:r>
              <a:rPr lang="en-US" sz="1400" b="1" dirty="0" smtClean="0">
                <a:solidFill>
                  <a:schemeClr val="bg1"/>
                </a:solidFill>
                <a:latin typeface="Comic Sans MS" panose="030F0702030302020204" pitchFamily="66" charset="0"/>
              </a:rPr>
              <a:t>LWS</a:t>
            </a:r>
            <a:endParaRPr lang="en-US" sz="14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7033790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066800" y="-101600"/>
            <a:ext cx="7772400" cy="1143000"/>
          </a:xfrm>
        </p:spPr>
        <p:txBody>
          <a:bodyPr/>
          <a:lstStyle/>
          <a:p>
            <a:r>
              <a:rPr lang="en-US" sz="2800" dirty="0"/>
              <a:t>SOCIETAL CONSEQUENCES OF</a:t>
            </a:r>
            <a:br>
              <a:rPr lang="en-US" sz="2800" dirty="0"/>
            </a:br>
            <a:r>
              <a:rPr lang="en-US" sz="2800" dirty="0"/>
              <a:t>SOLAR VARIABILITY</a:t>
            </a:r>
          </a:p>
        </p:txBody>
      </p:sp>
      <p:sp>
        <p:nvSpPr>
          <p:cNvPr id="11267" name="Text Box 3"/>
          <p:cNvSpPr txBox="1">
            <a:spLocks noChangeArrowheads="1"/>
          </p:cNvSpPr>
          <p:nvPr/>
        </p:nvSpPr>
        <p:spPr bwMode="auto">
          <a:xfrm>
            <a:off x="3019425" y="822326"/>
            <a:ext cx="6324600" cy="539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endParaRPr lang="en-US" dirty="0"/>
          </a:p>
          <a:p>
            <a:pPr>
              <a:spcBef>
                <a:spcPct val="25000"/>
              </a:spcBef>
              <a:buFontTx/>
              <a:buChar char="•"/>
            </a:pPr>
            <a:r>
              <a:rPr lang="en-US" b="1" dirty="0">
                <a:latin typeface="Arial" pitchFamily="34" charset="0"/>
              </a:rPr>
              <a:t> Human Radiation Exposure</a:t>
            </a:r>
            <a:endParaRPr lang="en-US" dirty="0">
              <a:latin typeface="Arial" pitchFamily="34" charset="0"/>
            </a:endParaRPr>
          </a:p>
          <a:p>
            <a:pPr>
              <a:spcBef>
                <a:spcPct val="25000"/>
              </a:spcBef>
            </a:pPr>
            <a:r>
              <a:rPr lang="en-US" dirty="0">
                <a:latin typeface="Arial" pitchFamily="34" charset="0"/>
              </a:rPr>
              <a:t>	- Space Station</a:t>
            </a:r>
          </a:p>
          <a:p>
            <a:pPr>
              <a:spcBef>
                <a:spcPct val="25000"/>
              </a:spcBef>
            </a:pPr>
            <a:r>
              <a:rPr lang="en-US" dirty="0">
                <a:latin typeface="Arial" pitchFamily="34" charset="0"/>
              </a:rPr>
              <a:t>	- Space Exploration and Utilization</a:t>
            </a:r>
          </a:p>
          <a:p>
            <a:pPr>
              <a:spcBef>
                <a:spcPct val="25000"/>
              </a:spcBef>
            </a:pPr>
            <a:r>
              <a:rPr lang="en-US" dirty="0">
                <a:latin typeface="Arial" pitchFamily="34" charset="0"/>
              </a:rPr>
              <a:t>	- High Altitude Flight</a:t>
            </a:r>
          </a:p>
          <a:p>
            <a:pPr>
              <a:spcBef>
                <a:spcPct val="25000"/>
              </a:spcBef>
            </a:pPr>
            <a:r>
              <a:rPr lang="en-US" dirty="0">
                <a:latin typeface="Arial" pitchFamily="34" charset="0"/>
              </a:rPr>
              <a:t>	</a:t>
            </a:r>
          </a:p>
          <a:p>
            <a:endParaRPr lang="en-US" dirty="0">
              <a:latin typeface="Arial" pitchFamily="34" charset="0"/>
            </a:endParaRPr>
          </a:p>
          <a:p>
            <a:pPr>
              <a:buFontTx/>
              <a:buChar char="•"/>
            </a:pPr>
            <a:r>
              <a:rPr lang="en-US" b="1" dirty="0">
                <a:latin typeface="Arial" pitchFamily="34" charset="0"/>
              </a:rPr>
              <a:t> Impacts on Technology</a:t>
            </a:r>
            <a:endParaRPr lang="en-US" dirty="0">
              <a:latin typeface="Arial" pitchFamily="34" charset="0"/>
            </a:endParaRPr>
          </a:p>
          <a:p>
            <a:pPr>
              <a:spcBef>
                <a:spcPct val="25000"/>
              </a:spcBef>
            </a:pPr>
            <a:r>
              <a:rPr lang="en-US" dirty="0">
                <a:latin typeface="Arial" pitchFamily="34" charset="0"/>
              </a:rPr>
              <a:t>	- Space Systems</a:t>
            </a:r>
          </a:p>
          <a:p>
            <a:pPr>
              <a:spcBef>
                <a:spcPct val="25000"/>
              </a:spcBef>
            </a:pPr>
            <a:r>
              <a:rPr lang="en-US" dirty="0">
                <a:latin typeface="Arial" pitchFamily="34" charset="0"/>
              </a:rPr>
              <a:t>	- Communications, Navigation</a:t>
            </a:r>
          </a:p>
          <a:p>
            <a:pPr>
              <a:spcBef>
                <a:spcPct val="25000"/>
              </a:spcBef>
            </a:pPr>
            <a:r>
              <a:rPr lang="en-US" dirty="0">
                <a:latin typeface="Arial" pitchFamily="34" charset="0"/>
              </a:rPr>
              <a:t>	- Terrestrial Systems</a:t>
            </a:r>
          </a:p>
          <a:p>
            <a:endParaRPr lang="en-US" dirty="0">
              <a:latin typeface="Arial" pitchFamily="34" charset="0"/>
            </a:endParaRPr>
          </a:p>
          <a:p>
            <a:pPr>
              <a:spcBef>
                <a:spcPct val="25000"/>
              </a:spcBef>
            </a:pPr>
            <a:endParaRPr lang="en-US" dirty="0">
              <a:latin typeface="Arial" pitchFamily="34" charset="0"/>
            </a:endParaRPr>
          </a:p>
          <a:p>
            <a:pPr>
              <a:spcBef>
                <a:spcPct val="25000"/>
              </a:spcBef>
              <a:buFontTx/>
              <a:buChar char="•"/>
            </a:pPr>
            <a:r>
              <a:rPr lang="en-US" b="1" dirty="0">
                <a:latin typeface="Arial" pitchFamily="34" charset="0"/>
              </a:rPr>
              <a:t> Terrestrial Climate </a:t>
            </a:r>
            <a:endParaRPr lang="en-US" dirty="0">
              <a:latin typeface="Arial" pitchFamily="34" charset="0"/>
            </a:endParaRPr>
          </a:p>
          <a:p>
            <a:pPr>
              <a:spcBef>
                <a:spcPct val="25000"/>
              </a:spcBef>
            </a:pPr>
            <a:r>
              <a:rPr lang="en-US" dirty="0">
                <a:latin typeface="Arial" pitchFamily="34" charset="0"/>
              </a:rPr>
              <a:t>	- Short Term </a:t>
            </a:r>
          </a:p>
          <a:p>
            <a:pPr>
              <a:spcBef>
                <a:spcPct val="25000"/>
              </a:spcBef>
            </a:pPr>
            <a:r>
              <a:rPr lang="en-US" dirty="0">
                <a:latin typeface="Arial" pitchFamily="34" charset="0"/>
              </a:rPr>
              <a:t>	- Long Term</a:t>
            </a:r>
            <a:endParaRPr lang="en-US" dirty="0"/>
          </a:p>
        </p:txBody>
      </p:sp>
      <p:sp>
        <p:nvSpPr>
          <p:cNvPr id="11268" name="Rectangle 4"/>
          <p:cNvSpPr>
            <a:spLocks noChangeArrowheads="1"/>
          </p:cNvSpPr>
          <p:nvPr/>
        </p:nvSpPr>
        <p:spPr bwMode="auto">
          <a:xfrm>
            <a:off x="2" y="6640513"/>
            <a:ext cx="271887" cy="21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p>
            <a:r>
              <a:rPr lang="en-US" sz="800" i="1">
                <a:latin typeface="Arial" pitchFamily="34" charset="0"/>
              </a:rPr>
              <a:t> </a:t>
            </a:r>
            <a:fld id="{AD93FCDF-A1E2-4988-8469-E1FDE5140320}" type="slidenum">
              <a:rPr lang="en-US" sz="800" i="1">
                <a:latin typeface="Arial" pitchFamily="34" charset="0"/>
              </a:rPr>
              <a:pPr/>
              <a:t>3</a:t>
            </a:fld>
            <a:endParaRPr lang="en-US" sz="1000" i="1">
              <a:latin typeface="Arial" pitchFamily="34" charset="0"/>
            </a:endParaRPr>
          </a:p>
        </p:txBody>
      </p:sp>
      <p:pic>
        <p:nvPicPr>
          <p:cNvPr id="11269" name="Picture 5" descr="C:\sec\LWS\Images\HumansInS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1011238"/>
            <a:ext cx="1719262" cy="1719262"/>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pic>
      <p:pic>
        <p:nvPicPr>
          <p:cNvPr id="11270" name="Picture 6" descr="C:\sec\LWS\Images\ClimateChan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1" y="4959351"/>
            <a:ext cx="1719263" cy="1719263"/>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pic>
      <p:pic>
        <p:nvPicPr>
          <p:cNvPr id="11271" name="Picture 7" descr="C:\sec\LWS\Images\SatelliteOp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475" y="2978151"/>
            <a:ext cx="1719263" cy="1704975"/>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33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after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additive="base">
                                        <p:cTn id="7" dur="500" fill="hold"/>
                                        <p:tgtEl>
                                          <p:spTgt spid="11269"/>
                                        </p:tgtEl>
                                        <p:attrNameLst>
                                          <p:attrName>ppt_x</p:attrName>
                                        </p:attrNameLst>
                                      </p:cBhvr>
                                      <p:tavLst>
                                        <p:tav tm="0">
                                          <p:val>
                                            <p:strVal val="0-#ppt_w/2"/>
                                          </p:val>
                                        </p:tav>
                                        <p:tav tm="100000">
                                          <p:val>
                                            <p:strVal val="#ppt_x"/>
                                          </p:val>
                                        </p:tav>
                                      </p:tavLst>
                                    </p:anim>
                                    <p:anim calcmode="lin" valueType="num">
                                      <p:cBhvr additive="base">
                                        <p:cTn id="8" dur="500" fill="hold"/>
                                        <p:tgtEl>
                                          <p:spTgt spid="11269"/>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11271"/>
                                        </p:tgtEl>
                                        <p:attrNameLst>
                                          <p:attrName>style.visibility</p:attrName>
                                        </p:attrNameLst>
                                      </p:cBhvr>
                                      <p:to>
                                        <p:strVal val="visible"/>
                                      </p:to>
                                    </p:set>
                                    <p:anim calcmode="lin" valueType="num">
                                      <p:cBhvr additive="base">
                                        <p:cTn id="12" dur="500" fill="hold"/>
                                        <p:tgtEl>
                                          <p:spTgt spid="11271"/>
                                        </p:tgtEl>
                                        <p:attrNameLst>
                                          <p:attrName>ppt_x</p:attrName>
                                        </p:attrNameLst>
                                      </p:cBhvr>
                                      <p:tavLst>
                                        <p:tav tm="0">
                                          <p:val>
                                            <p:strVal val="0-#ppt_w/2"/>
                                          </p:val>
                                        </p:tav>
                                        <p:tav tm="100000">
                                          <p:val>
                                            <p:strVal val="#ppt_x"/>
                                          </p:val>
                                        </p:tav>
                                      </p:tavLst>
                                    </p:anim>
                                    <p:anim calcmode="lin" valueType="num">
                                      <p:cBhvr additive="base">
                                        <p:cTn id="13" dur="500" fill="hold"/>
                                        <p:tgtEl>
                                          <p:spTgt spid="11271"/>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12" fill="hold" nodeType="afterEffect">
                                  <p:stCondLst>
                                    <p:cond delay="0"/>
                                  </p:stCondLst>
                                  <p:childTnLst>
                                    <p:set>
                                      <p:cBhvr>
                                        <p:cTn id="16" dur="1" fill="hold">
                                          <p:stCondLst>
                                            <p:cond delay="0"/>
                                          </p:stCondLst>
                                        </p:cTn>
                                        <p:tgtEl>
                                          <p:spTgt spid="11270"/>
                                        </p:tgtEl>
                                        <p:attrNameLst>
                                          <p:attrName>style.visibility</p:attrName>
                                        </p:attrNameLst>
                                      </p:cBhvr>
                                      <p:to>
                                        <p:strVal val="visible"/>
                                      </p:to>
                                    </p:set>
                                    <p:anim calcmode="lin" valueType="num">
                                      <p:cBhvr additive="base">
                                        <p:cTn id="17" dur="500" fill="hold"/>
                                        <p:tgtEl>
                                          <p:spTgt spid="11270"/>
                                        </p:tgtEl>
                                        <p:attrNameLst>
                                          <p:attrName>ppt_x</p:attrName>
                                        </p:attrNameLst>
                                      </p:cBhvr>
                                      <p:tavLst>
                                        <p:tav tm="0">
                                          <p:val>
                                            <p:strVal val="0-#ppt_w/2"/>
                                          </p:val>
                                        </p:tav>
                                        <p:tav tm="100000">
                                          <p:val>
                                            <p:strVal val="#ppt_x"/>
                                          </p:val>
                                        </p:tav>
                                      </p:tavLst>
                                    </p:anim>
                                    <p:anim calcmode="lin" valueType="num">
                                      <p:cBhvr additive="base">
                                        <p:cTn id="18" dur="500" fill="hold"/>
                                        <p:tgtEl>
                                          <p:spTgt spid="112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0339" name="Picture 3" descr="trt_strate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812800"/>
            <a:ext cx="5067300" cy="6060823"/>
          </a:xfrm>
          <a:prstGeom prst="rect">
            <a:avLst/>
          </a:prstGeom>
          <a:noFill/>
          <a:extLst>
            <a:ext uri="{909E8E84-426E-40DD-AFC4-6F175D3DCCD1}">
              <a14:hiddenFill xmlns:a14="http://schemas.microsoft.com/office/drawing/2010/main">
                <a:solidFill>
                  <a:srgbClr val="FFFFFF"/>
                </a:solidFill>
              </a14:hiddenFill>
            </a:ext>
          </a:extLst>
        </p:spPr>
      </p:pic>
      <p:sp>
        <p:nvSpPr>
          <p:cNvPr id="910340" name="Rectangle 4"/>
          <p:cNvSpPr>
            <a:spLocks noGrp="1" noChangeArrowheads="1"/>
          </p:cNvSpPr>
          <p:nvPr>
            <p:ph type="title"/>
          </p:nvPr>
        </p:nvSpPr>
        <p:spPr>
          <a:xfrm>
            <a:off x="457200" y="-284162"/>
            <a:ext cx="8229600" cy="1143000"/>
          </a:xfrm>
        </p:spPr>
        <p:txBody>
          <a:bodyPr/>
          <a:lstStyle/>
          <a:p>
            <a:r>
              <a:rPr lang="en-US" sz="3600" dirty="0"/>
              <a:t>Key Elements of the Strategic Plan</a:t>
            </a:r>
          </a:p>
        </p:txBody>
      </p:sp>
    </p:spTree>
    <p:extLst>
      <p:ext uri="{BB962C8B-B14F-4D97-AF65-F5344CB8AC3E}">
        <p14:creationId xmlns:p14="http://schemas.microsoft.com/office/powerpoint/2010/main" val="1584336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04" name="Object 4"/>
          <p:cNvGraphicFramePr>
            <a:graphicFrameLocks noChangeAspect="1"/>
          </p:cNvGraphicFramePr>
          <p:nvPr>
            <p:extLst>
              <p:ext uri="{D42A27DB-BD31-4B8C-83A1-F6EECF244321}">
                <p14:modId xmlns:p14="http://schemas.microsoft.com/office/powerpoint/2010/main" val="2088874330"/>
              </p:ext>
            </p:extLst>
          </p:nvPr>
        </p:nvGraphicFramePr>
        <p:xfrm>
          <a:off x="0" y="2"/>
          <a:ext cx="9144000" cy="6861175"/>
        </p:xfrm>
        <a:graphic>
          <a:graphicData uri="http://schemas.openxmlformats.org/presentationml/2006/ole">
            <mc:AlternateContent xmlns:mc="http://schemas.openxmlformats.org/markup-compatibility/2006">
              <mc:Choice xmlns:v="urn:schemas-microsoft-com:vml" Requires="v">
                <p:oleObj spid="_x0000_s2129" name="Picture Publisher Image" r:id="rId3" imgW="8923020" imgH="7223760" progId="">
                  <p:embed/>
                </p:oleObj>
              </mc:Choice>
              <mc:Fallback>
                <p:oleObj name="Picture Publisher Image" r:id="rId3" imgW="8923020" imgH="7223760" progId="">
                  <p:embed/>
                  <p:pic>
                    <p:nvPicPr>
                      <p:cNvPr id="0" name=""/>
                      <p:cNvPicPr>
                        <a:picLocks noChangeAspect="1" noChangeArrowheads="1"/>
                      </p:cNvPicPr>
                      <p:nvPr/>
                    </p:nvPicPr>
                    <p:blipFill>
                      <a:blip r:embed="rId4">
                        <a:lum bright="-44000" contrast="-70000"/>
                        <a:extLst>
                          <a:ext uri="{28A0092B-C50C-407E-A947-70E740481C1C}">
                            <a14:useLocalDpi xmlns:a14="http://schemas.microsoft.com/office/drawing/2010/main" val="0"/>
                          </a:ext>
                        </a:extLst>
                      </a:blip>
                      <a:srcRect b="7343"/>
                      <a:stretch>
                        <a:fillRect/>
                      </a:stretch>
                    </p:blipFill>
                    <p:spPr bwMode="auto">
                      <a:xfrm>
                        <a:off x="0" y="2"/>
                        <a:ext cx="9144000" cy="6861175"/>
                      </a:xfrm>
                      <a:prstGeom prst="rect">
                        <a:avLst/>
                      </a:prstGeom>
                      <a:solidFill>
                        <a:schemeClr val="bg2"/>
                      </a:solidFill>
                      <a:ln>
                        <a:noFill/>
                      </a:ln>
                      <a:effectLst/>
                    </p:spPr>
                  </p:pic>
                </p:oleObj>
              </mc:Fallback>
            </mc:AlternateContent>
          </a:graphicData>
        </a:graphic>
      </p:graphicFrame>
      <p:sp>
        <p:nvSpPr>
          <p:cNvPr id="153605" name="Rectangle 5"/>
          <p:cNvSpPr>
            <a:spLocks noGrp="1" noChangeArrowheads="1"/>
          </p:cNvSpPr>
          <p:nvPr>
            <p:ph type="title"/>
          </p:nvPr>
        </p:nvSpPr>
        <p:spPr>
          <a:xfrm>
            <a:off x="609602" y="-96489"/>
            <a:ext cx="7772400" cy="990600"/>
          </a:xfrm>
          <a:noFill/>
          <a:ln/>
        </p:spPr>
        <p:txBody>
          <a:bodyPr>
            <a:normAutofit/>
          </a:bodyPr>
          <a:lstStyle/>
          <a:p>
            <a:r>
              <a:rPr lang="en-US" sz="2900" dirty="0"/>
              <a:t/>
            </a:r>
            <a:br>
              <a:rPr lang="en-US" sz="2900" dirty="0"/>
            </a:br>
            <a:r>
              <a:rPr lang="en-US" sz="2900" dirty="0"/>
              <a:t>Drivers </a:t>
            </a:r>
            <a:r>
              <a:rPr lang="en-US" sz="2900" dirty="0"/>
              <a:t>of Space Weather</a:t>
            </a:r>
          </a:p>
        </p:txBody>
      </p:sp>
      <p:sp>
        <p:nvSpPr>
          <p:cNvPr id="153606" name="Text Box 6"/>
          <p:cNvSpPr txBox="1">
            <a:spLocks noChangeArrowheads="1"/>
          </p:cNvSpPr>
          <p:nvPr/>
        </p:nvSpPr>
        <p:spPr bwMode="auto">
          <a:xfrm>
            <a:off x="4917601" y="1263011"/>
            <a:ext cx="3544540" cy="1908205"/>
          </a:xfrm>
          <a:prstGeom prst="rect">
            <a:avLst/>
          </a:prstGeom>
          <a:noFill/>
          <a:ln w="9525">
            <a:noFill/>
            <a:miter lim="800000"/>
            <a:headEnd/>
            <a:tailEnd/>
          </a:ln>
          <a:effectLst/>
        </p:spPr>
        <p:txBody>
          <a:bodyPr wrap="none" lIns="91420" tIns="45711" rIns="91420" bIns="45711">
            <a:spAutoFit/>
          </a:bodyPr>
          <a:lstStyle/>
          <a:p>
            <a:pPr marL="114276" indent="-114276"/>
            <a:r>
              <a:rPr lang="en-US" b="1" dirty="0"/>
              <a:t>Solar X-Rays:</a:t>
            </a:r>
          </a:p>
          <a:p>
            <a:pPr marL="114276" indent="-114276">
              <a:buFont typeface="Arial" pitchFamily="34" charset="0"/>
              <a:buChar char="•"/>
            </a:pPr>
            <a:r>
              <a:rPr lang="en-US" b="1" dirty="0" smtClean="0"/>
              <a:t>Arrive </a:t>
            </a:r>
            <a:r>
              <a:rPr lang="en-US" b="1" dirty="0"/>
              <a:t>in 8 Minutes</a:t>
            </a:r>
          </a:p>
          <a:p>
            <a:pPr marL="114276" indent="-114276">
              <a:buFontTx/>
              <a:buChar char="•"/>
            </a:pPr>
            <a:r>
              <a:rPr lang="en-US" b="1" dirty="0"/>
              <a:t>Last minutes to hours</a:t>
            </a:r>
          </a:p>
          <a:p>
            <a:pPr marL="114276" indent="-114276">
              <a:buFontTx/>
              <a:buChar char="•"/>
            </a:pPr>
            <a:r>
              <a:rPr lang="en-US" b="1" dirty="0"/>
              <a:t>Increases ionosphere density</a:t>
            </a:r>
          </a:p>
          <a:p>
            <a:pPr marL="114276" indent="-114276">
              <a:buFontTx/>
              <a:buChar char="•"/>
            </a:pPr>
            <a:r>
              <a:rPr lang="en-US" b="1" dirty="0"/>
              <a:t>Systems Affected:</a:t>
            </a:r>
          </a:p>
          <a:p>
            <a:pPr marL="458692" lvl="1" indent="-114276"/>
            <a:r>
              <a:rPr lang="en-US" sz="1400" b="1" dirty="0"/>
              <a:t>Radio Communications</a:t>
            </a:r>
          </a:p>
          <a:p>
            <a:pPr marL="458692" lvl="1" indent="-114276"/>
            <a:r>
              <a:rPr lang="en-US" sz="1400" b="1" dirty="0"/>
              <a:t>Navigation</a:t>
            </a:r>
          </a:p>
        </p:txBody>
      </p:sp>
      <p:sp>
        <p:nvSpPr>
          <p:cNvPr id="153607" name="Text Box 7"/>
          <p:cNvSpPr txBox="1">
            <a:spLocks noChangeArrowheads="1"/>
          </p:cNvSpPr>
          <p:nvPr/>
        </p:nvSpPr>
        <p:spPr bwMode="auto">
          <a:xfrm>
            <a:off x="725488" y="1280119"/>
            <a:ext cx="3505200" cy="2893090"/>
          </a:xfrm>
          <a:prstGeom prst="rect">
            <a:avLst/>
          </a:prstGeom>
          <a:noFill/>
          <a:ln w="9525">
            <a:noFill/>
            <a:miter lim="800000"/>
            <a:headEnd/>
            <a:tailEnd/>
          </a:ln>
          <a:effectLst/>
        </p:spPr>
        <p:txBody>
          <a:bodyPr lIns="91420" tIns="45711" rIns="91420" bIns="45711">
            <a:spAutoFit/>
          </a:bodyPr>
          <a:lstStyle/>
          <a:p>
            <a:pPr marL="171414" indent="-171414"/>
            <a:r>
              <a:rPr lang="en-US" b="1" dirty="0"/>
              <a:t>Coronal Mass Ejections (CMEs</a:t>
            </a:r>
            <a:r>
              <a:rPr lang="en-US" b="1" dirty="0" smtClean="0"/>
              <a:t>):</a:t>
            </a:r>
            <a:endParaRPr lang="en-US" b="1" dirty="0"/>
          </a:p>
          <a:p>
            <a:pPr marL="171414" indent="-171414">
              <a:buFontTx/>
              <a:buChar char="•"/>
            </a:pPr>
            <a:r>
              <a:rPr lang="en-US" b="1" dirty="0"/>
              <a:t>Arrive 1- 4 Days later</a:t>
            </a:r>
          </a:p>
          <a:p>
            <a:pPr marL="171414" indent="-171414">
              <a:buFontTx/>
              <a:buChar char="•"/>
            </a:pPr>
            <a:r>
              <a:rPr lang="en-US" b="1" dirty="0"/>
              <a:t>Last a day or two</a:t>
            </a:r>
          </a:p>
          <a:p>
            <a:pPr marL="171414" indent="-171414">
              <a:buFontTx/>
              <a:buChar char="•"/>
            </a:pPr>
            <a:r>
              <a:rPr lang="en-US" b="1" dirty="0"/>
              <a:t>Produce Geomagnetic Storms at Earth</a:t>
            </a:r>
          </a:p>
          <a:p>
            <a:pPr marL="171414" indent="-171414">
              <a:buFontTx/>
              <a:buChar char="•"/>
            </a:pPr>
            <a:r>
              <a:rPr lang="en-US" b="1" dirty="0"/>
              <a:t>Systems Affected</a:t>
            </a:r>
          </a:p>
          <a:p>
            <a:pPr lvl="1" indent="-169827">
              <a:buFontTx/>
              <a:buChar char="•"/>
            </a:pPr>
            <a:r>
              <a:rPr lang="en-US" sz="1400" b="1" dirty="0"/>
              <a:t>Radio Communications</a:t>
            </a:r>
          </a:p>
          <a:p>
            <a:pPr lvl="1" indent="-169827">
              <a:buFontTx/>
              <a:buChar char="•"/>
            </a:pPr>
            <a:r>
              <a:rPr lang="en-US" sz="1400" b="1" dirty="0"/>
              <a:t>Navigations</a:t>
            </a:r>
          </a:p>
          <a:p>
            <a:pPr lvl="1" indent="-169827">
              <a:buFontTx/>
              <a:buChar char="•"/>
            </a:pPr>
            <a:r>
              <a:rPr lang="en-US" sz="1400" b="1" dirty="0"/>
              <a:t>Electric Power Grids</a:t>
            </a:r>
          </a:p>
          <a:p>
            <a:pPr lvl="1" indent="-169827">
              <a:buFontTx/>
              <a:buChar char="•"/>
            </a:pPr>
            <a:r>
              <a:rPr lang="en-US" sz="1400" b="1" dirty="0"/>
              <a:t>Pipelines</a:t>
            </a:r>
          </a:p>
        </p:txBody>
      </p:sp>
      <p:sp>
        <p:nvSpPr>
          <p:cNvPr id="153608" name="Text Box 8"/>
          <p:cNvSpPr txBox="1">
            <a:spLocks noChangeArrowheads="1"/>
          </p:cNvSpPr>
          <p:nvPr/>
        </p:nvSpPr>
        <p:spPr bwMode="auto">
          <a:xfrm>
            <a:off x="5059364" y="4121151"/>
            <a:ext cx="3801020" cy="2062093"/>
          </a:xfrm>
          <a:prstGeom prst="rect">
            <a:avLst/>
          </a:prstGeom>
          <a:noFill/>
          <a:ln w="9525">
            <a:noFill/>
            <a:miter lim="800000"/>
            <a:headEnd/>
            <a:tailEnd/>
          </a:ln>
          <a:effectLst/>
        </p:spPr>
        <p:txBody>
          <a:bodyPr wrap="none" lIns="91420" tIns="45711" rIns="91420" bIns="45711">
            <a:spAutoFit/>
          </a:bodyPr>
          <a:lstStyle/>
          <a:p>
            <a:pPr marL="114276" indent="-114276"/>
            <a:r>
              <a:rPr lang="en-US" b="1" dirty="0"/>
              <a:t>Solar Energetic Particles:</a:t>
            </a:r>
          </a:p>
          <a:p>
            <a:pPr marL="114276" indent="-114276">
              <a:buFontTx/>
              <a:buChar char="•"/>
            </a:pPr>
            <a:r>
              <a:rPr lang="en-US" b="1" dirty="0"/>
              <a:t>Arrive in 30 Minutes to 24 hours</a:t>
            </a:r>
          </a:p>
          <a:p>
            <a:pPr marL="114276" indent="-114276">
              <a:buFontTx/>
              <a:buChar char="•"/>
            </a:pPr>
            <a:r>
              <a:rPr lang="en-US" b="1" dirty="0"/>
              <a:t>Last several days</a:t>
            </a:r>
          </a:p>
          <a:p>
            <a:pPr marL="114276" indent="-114276">
              <a:buFontTx/>
              <a:buChar char="•"/>
            </a:pPr>
            <a:r>
              <a:rPr lang="en-US" b="1" dirty="0"/>
              <a:t>Systems Affected:</a:t>
            </a:r>
          </a:p>
          <a:p>
            <a:pPr marL="458692" lvl="1" indent="-114276">
              <a:buFontTx/>
              <a:buChar char="•"/>
            </a:pPr>
            <a:r>
              <a:rPr lang="en-US" sz="1400" b="1" dirty="0"/>
              <a:t>Astronauts</a:t>
            </a:r>
          </a:p>
          <a:p>
            <a:pPr marL="458692" lvl="1" indent="-114276">
              <a:buFontTx/>
              <a:buChar char="•"/>
            </a:pPr>
            <a:r>
              <a:rPr lang="en-US" sz="1400" b="1" dirty="0"/>
              <a:t>Spacecraft</a:t>
            </a:r>
          </a:p>
          <a:p>
            <a:pPr marL="458692" lvl="1" indent="-114276">
              <a:buFontTx/>
              <a:buChar char="•"/>
            </a:pPr>
            <a:r>
              <a:rPr lang="en-US" sz="1400" b="1" dirty="0"/>
              <a:t>Airlines</a:t>
            </a:r>
          </a:p>
          <a:p>
            <a:pPr marL="458692" lvl="1" indent="-114276">
              <a:buFontTx/>
              <a:buChar char="•"/>
            </a:pPr>
            <a:r>
              <a:rPr lang="en-US" sz="1400" b="1" dirty="0"/>
              <a:t>Radio Com</a:t>
            </a:r>
            <a:r>
              <a:rPr lang="en-US" sz="1400" b="1" dirty="0">
                <a:solidFill>
                  <a:schemeClr val="bg1"/>
                </a:solidFill>
              </a:rPr>
              <a:t>munications</a:t>
            </a:r>
          </a:p>
        </p:txBody>
      </p:sp>
      <p:sp>
        <p:nvSpPr>
          <p:cNvPr id="153609" name="Text Box 9"/>
          <p:cNvSpPr txBox="1">
            <a:spLocks noChangeArrowheads="1"/>
          </p:cNvSpPr>
          <p:nvPr/>
        </p:nvSpPr>
        <p:spPr bwMode="auto">
          <a:xfrm>
            <a:off x="582959" y="4199103"/>
            <a:ext cx="3505200" cy="1908205"/>
          </a:xfrm>
          <a:prstGeom prst="rect">
            <a:avLst/>
          </a:prstGeom>
          <a:noFill/>
          <a:ln w="9525">
            <a:noFill/>
            <a:miter lim="800000"/>
            <a:headEnd/>
            <a:tailEnd/>
          </a:ln>
          <a:effectLst/>
        </p:spPr>
        <p:txBody>
          <a:bodyPr lIns="91420" tIns="45711" rIns="91420" bIns="45711">
            <a:spAutoFit/>
          </a:bodyPr>
          <a:lstStyle/>
          <a:p>
            <a:pPr marL="171414" indent="-171414"/>
            <a:r>
              <a:rPr lang="en-US" b="1" dirty="0"/>
              <a:t>High-Speed Solar Wind:</a:t>
            </a:r>
          </a:p>
          <a:p>
            <a:pPr marL="171414" indent="-171414">
              <a:buFontTx/>
              <a:buChar char="•"/>
            </a:pPr>
            <a:r>
              <a:rPr lang="en-US" b="1" dirty="0"/>
              <a:t>Common During Solar Minimum</a:t>
            </a:r>
          </a:p>
          <a:p>
            <a:pPr marL="171414" indent="-171414">
              <a:buFontTx/>
              <a:buChar char="•"/>
            </a:pPr>
            <a:r>
              <a:rPr lang="en-US" b="1" dirty="0"/>
              <a:t>Enhances Radiation Belts</a:t>
            </a:r>
          </a:p>
          <a:p>
            <a:pPr marL="171414" indent="-171414">
              <a:buFontTx/>
              <a:buChar char="•"/>
            </a:pPr>
            <a:r>
              <a:rPr lang="en-US" b="1" dirty="0"/>
              <a:t>Systems Affected</a:t>
            </a:r>
          </a:p>
          <a:p>
            <a:pPr lvl="1" indent="-169827">
              <a:buFontTx/>
              <a:buChar char="•"/>
            </a:pPr>
            <a:r>
              <a:rPr lang="en-US" sz="1400" b="1" dirty="0"/>
              <a:t>Satellite Charging</a:t>
            </a:r>
          </a:p>
          <a:p>
            <a:pPr lvl="1" indent="-169827">
              <a:buFontTx/>
              <a:buChar char="•"/>
            </a:pPr>
            <a:r>
              <a:rPr lang="en-US" sz="1400" b="1" dirty="0" err="1"/>
              <a:t>Astronouts</a:t>
            </a:r>
            <a:endParaRPr lang="en-US" sz="1400" b="1" dirty="0"/>
          </a:p>
        </p:txBody>
      </p:sp>
    </p:spTree>
    <p:extLst>
      <p:ext uri="{BB962C8B-B14F-4D97-AF65-F5344CB8AC3E}">
        <p14:creationId xmlns:p14="http://schemas.microsoft.com/office/powerpoint/2010/main" val="12058305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val 2"/>
          <p:cNvSpPr>
            <a:spLocks noChangeArrowheads="1"/>
          </p:cNvSpPr>
          <p:nvPr/>
        </p:nvSpPr>
        <p:spPr bwMode="auto">
          <a:xfrm>
            <a:off x="2819401" y="2590800"/>
            <a:ext cx="3581400" cy="3581400"/>
          </a:xfrm>
          <a:prstGeom prst="ellipse">
            <a:avLst/>
          </a:prstGeom>
          <a:solidFill>
            <a:srgbClr val="66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lstStyle/>
          <a:p>
            <a:endParaRPr lang="en-US"/>
          </a:p>
        </p:txBody>
      </p:sp>
      <p:sp>
        <p:nvSpPr>
          <p:cNvPr id="2052" name="Oval 4"/>
          <p:cNvSpPr>
            <a:spLocks noChangeArrowheads="1"/>
          </p:cNvSpPr>
          <p:nvPr/>
        </p:nvSpPr>
        <p:spPr bwMode="auto">
          <a:xfrm>
            <a:off x="3810000" y="1828800"/>
            <a:ext cx="3505200" cy="3505200"/>
          </a:xfrm>
          <a:prstGeom prst="ellipse">
            <a:avLst/>
          </a:prstGeom>
          <a:solidFill>
            <a:schemeClr val="accent2">
              <a:alpha val="5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lstStyle/>
          <a:p>
            <a:endParaRPr lang="en-US"/>
          </a:p>
        </p:txBody>
      </p:sp>
      <p:sp>
        <p:nvSpPr>
          <p:cNvPr id="2051" name="Oval 3"/>
          <p:cNvSpPr>
            <a:spLocks noChangeArrowheads="1"/>
          </p:cNvSpPr>
          <p:nvPr/>
        </p:nvSpPr>
        <p:spPr bwMode="auto">
          <a:xfrm>
            <a:off x="2057400" y="1828800"/>
            <a:ext cx="3505200" cy="3505200"/>
          </a:xfrm>
          <a:prstGeom prst="ellipse">
            <a:avLst/>
          </a:prstGeom>
          <a:solidFill>
            <a:srgbClr val="FFFF00">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lstStyle/>
          <a:p>
            <a:endParaRPr lang="en-US"/>
          </a:p>
        </p:txBody>
      </p:sp>
      <p:sp>
        <p:nvSpPr>
          <p:cNvPr id="2070" name="Freeform 22"/>
          <p:cNvSpPr>
            <a:spLocks/>
          </p:cNvSpPr>
          <p:nvPr/>
        </p:nvSpPr>
        <p:spPr bwMode="auto">
          <a:xfrm>
            <a:off x="3803650" y="2571751"/>
            <a:ext cx="1766888" cy="2536825"/>
          </a:xfrm>
          <a:custGeom>
            <a:avLst/>
            <a:gdLst>
              <a:gd name="T0" fmla="*/ 162 w 1113"/>
              <a:gd name="T1" fmla="*/ 63 h 1598"/>
              <a:gd name="T2" fmla="*/ 279 w 1113"/>
              <a:gd name="T3" fmla="*/ 37 h 1598"/>
              <a:gd name="T4" fmla="*/ 436 w 1113"/>
              <a:gd name="T5" fmla="*/ 15 h 1598"/>
              <a:gd name="T6" fmla="*/ 882 w 1113"/>
              <a:gd name="T7" fmla="*/ 56 h 1598"/>
              <a:gd name="T8" fmla="*/ 940 w 1113"/>
              <a:gd name="T9" fmla="*/ 79 h 1598"/>
              <a:gd name="T10" fmla="*/ 950 w 1113"/>
              <a:gd name="T11" fmla="*/ 86 h 1598"/>
              <a:gd name="T12" fmla="*/ 972 w 1113"/>
              <a:gd name="T13" fmla="*/ 113 h 1598"/>
              <a:gd name="T14" fmla="*/ 993 w 1113"/>
              <a:gd name="T15" fmla="*/ 140 h 1598"/>
              <a:gd name="T16" fmla="*/ 1012 w 1113"/>
              <a:gd name="T17" fmla="*/ 193 h 1598"/>
              <a:gd name="T18" fmla="*/ 1052 w 1113"/>
              <a:gd name="T19" fmla="*/ 292 h 1598"/>
              <a:gd name="T20" fmla="*/ 1076 w 1113"/>
              <a:gd name="T21" fmla="*/ 375 h 1598"/>
              <a:gd name="T22" fmla="*/ 1092 w 1113"/>
              <a:gd name="T23" fmla="*/ 465 h 1598"/>
              <a:gd name="T24" fmla="*/ 1095 w 1113"/>
              <a:gd name="T25" fmla="*/ 511 h 1598"/>
              <a:gd name="T26" fmla="*/ 1105 w 1113"/>
              <a:gd name="T27" fmla="*/ 689 h 1598"/>
              <a:gd name="T28" fmla="*/ 1103 w 1113"/>
              <a:gd name="T29" fmla="*/ 735 h 1598"/>
              <a:gd name="T30" fmla="*/ 1092 w 1113"/>
              <a:gd name="T31" fmla="*/ 807 h 1598"/>
              <a:gd name="T32" fmla="*/ 1081 w 1113"/>
              <a:gd name="T33" fmla="*/ 852 h 1598"/>
              <a:gd name="T34" fmla="*/ 1076 w 1113"/>
              <a:gd name="T35" fmla="*/ 892 h 1598"/>
              <a:gd name="T36" fmla="*/ 1057 w 1113"/>
              <a:gd name="T37" fmla="*/ 948 h 1598"/>
              <a:gd name="T38" fmla="*/ 1033 w 1113"/>
              <a:gd name="T39" fmla="*/ 1044 h 1598"/>
              <a:gd name="T40" fmla="*/ 985 w 1113"/>
              <a:gd name="T41" fmla="*/ 1137 h 1598"/>
              <a:gd name="T42" fmla="*/ 951 w 1113"/>
              <a:gd name="T43" fmla="*/ 1199 h 1598"/>
              <a:gd name="T44" fmla="*/ 913 w 1113"/>
              <a:gd name="T45" fmla="*/ 1255 h 1598"/>
              <a:gd name="T46" fmla="*/ 897 w 1113"/>
              <a:gd name="T47" fmla="*/ 1276 h 1598"/>
              <a:gd name="T48" fmla="*/ 865 w 1113"/>
              <a:gd name="T49" fmla="*/ 1327 h 1598"/>
              <a:gd name="T50" fmla="*/ 775 w 1113"/>
              <a:gd name="T51" fmla="*/ 1425 h 1598"/>
              <a:gd name="T52" fmla="*/ 612 w 1113"/>
              <a:gd name="T53" fmla="*/ 1556 h 1598"/>
              <a:gd name="T54" fmla="*/ 569 w 1113"/>
              <a:gd name="T55" fmla="*/ 1596 h 1598"/>
              <a:gd name="T56" fmla="*/ 537 w 1113"/>
              <a:gd name="T57" fmla="*/ 1585 h 1598"/>
              <a:gd name="T58" fmla="*/ 505 w 1113"/>
              <a:gd name="T59" fmla="*/ 1569 h 1598"/>
              <a:gd name="T60" fmla="*/ 473 w 1113"/>
              <a:gd name="T61" fmla="*/ 1548 h 1598"/>
              <a:gd name="T62" fmla="*/ 417 w 1113"/>
              <a:gd name="T63" fmla="*/ 1503 h 1598"/>
              <a:gd name="T64" fmla="*/ 367 w 1113"/>
              <a:gd name="T65" fmla="*/ 1455 h 1598"/>
              <a:gd name="T66" fmla="*/ 292 w 1113"/>
              <a:gd name="T67" fmla="*/ 1383 h 1598"/>
              <a:gd name="T68" fmla="*/ 212 w 1113"/>
              <a:gd name="T69" fmla="*/ 1279 h 1598"/>
              <a:gd name="T70" fmla="*/ 193 w 1113"/>
              <a:gd name="T71" fmla="*/ 1252 h 1598"/>
              <a:gd name="T72" fmla="*/ 177 w 1113"/>
              <a:gd name="T73" fmla="*/ 1231 h 1598"/>
              <a:gd name="T74" fmla="*/ 156 w 1113"/>
              <a:gd name="T75" fmla="*/ 1191 h 1598"/>
              <a:gd name="T76" fmla="*/ 145 w 1113"/>
              <a:gd name="T77" fmla="*/ 1177 h 1598"/>
              <a:gd name="T78" fmla="*/ 132 w 1113"/>
              <a:gd name="T79" fmla="*/ 1148 h 1598"/>
              <a:gd name="T80" fmla="*/ 100 w 1113"/>
              <a:gd name="T81" fmla="*/ 1097 h 1598"/>
              <a:gd name="T82" fmla="*/ 63 w 1113"/>
              <a:gd name="T83" fmla="*/ 996 h 1598"/>
              <a:gd name="T84" fmla="*/ 41 w 1113"/>
              <a:gd name="T85" fmla="*/ 937 h 1598"/>
              <a:gd name="T86" fmla="*/ 7 w 1113"/>
              <a:gd name="T87" fmla="*/ 793 h 1598"/>
              <a:gd name="T88" fmla="*/ 1 w 1113"/>
              <a:gd name="T89" fmla="*/ 559 h 1598"/>
              <a:gd name="T90" fmla="*/ 28 w 1113"/>
              <a:gd name="T91" fmla="*/ 383 h 1598"/>
              <a:gd name="T92" fmla="*/ 47 w 1113"/>
              <a:gd name="T93" fmla="*/ 303 h 1598"/>
              <a:gd name="T94" fmla="*/ 129 w 1113"/>
              <a:gd name="T95" fmla="*/ 124 h 1598"/>
              <a:gd name="T96" fmla="*/ 162 w 1113"/>
              <a:gd name="T97" fmla="*/ 63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3" h="1598">
                <a:moveTo>
                  <a:pt x="162" y="63"/>
                </a:moveTo>
                <a:cubicBezTo>
                  <a:pt x="203" y="52"/>
                  <a:pt x="235" y="38"/>
                  <a:pt x="279" y="37"/>
                </a:cubicBezTo>
                <a:cubicBezTo>
                  <a:pt x="336" y="25"/>
                  <a:pt x="373" y="17"/>
                  <a:pt x="436" y="15"/>
                </a:cubicBezTo>
                <a:cubicBezTo>
                  <a:pt x="580" y="0"/>
                  <a:pt x="737" y="35"/>
                  <a:pt x="882" y="56"/>
                </a:cubicBezTo>
                <a:cubicBezTo>
                  <a:pt x="900" y="62"/>
                  <a:pt x="921" y="70"/>
                  <a:pt x="940" y="79"/>
                </a:cubicBezTo>
                <a:cubicBezTo>
                  <a:pt x="948" y="86"/>
                  <a:pt x="944" y="86"/>
                  <a:pt x="950" y="86"/>
                </a:cubicBezTo>
                <a:cubicBezTo>
                  <a:pt x="958" y="93"/>
                  <a:pt x="966" y="101"/>
                  <a:pt x="972" y="113"/>
                </a:cubicBezTo>
                <a:cubicBezTo>
                  <a:pt x="975" y="120"/>
                  <a:pt x="993" y="140"/>
                  <a:pt x="993" y="140"/>
                </a:cubicBezTo>
                <a:cubicBezTo>
                  <a:pt x="997" y="153"/>
                  <a:pt x="1002" y="167"/>
                  <a:pt x="1012" y="193"/>
                </a:cubicBezTo>
                <a:cubicBezTo>
                  <a:pt x="1021" y="218"/>
                  <a:pt x="1041" y="261"/>
                  <a:pt x="1052" y="292"/>
                </a:cubicBezTo>
                <a:cubicBezTo>
                  <a:pt x="1061" y="320"/>
                  <a:pt x="1068" y="346"/>
                  <a:pt x="1076" y="375"/>
                </a:cubicBezTo>
                <a:cubicBezTo>
                  <a:pt x="1082" y="403"/>
                  <a:pt x="1088" y="442"/>
                  <a:pt x="1092" y="465"/>
                </a:cubicBezTo>
                <a:cubicBezTo>
                  <a:pt x="1095" y="487"/>
                  <a:pt x="1092" y="473"/>
                  <a:pt x="1095" y="511"/>
                </a:cubicBezTo>
                <a:cubicBezTo>
                  <a:pt x="1108" y="577"/>
                  <a:pt x="1113" y="610"/>
                  <a:pt x="1105" y="689"/>
                </a:cubicBezTo>
                <a:cubicBezTo>
                  <a:pt x="1104" y="726"/>
                  <a:pt x="1105" y="714"/>
                  <a:pt x="1103" y="735"/>
                </a:cubicBezTo>
                <a:cubicBezTo>
                  <a:pt x="1100" y="754"/>
                  <a:pt x="1095" y="787"/>
                  <a:pt x="1092" y="807"/>
                </a:cubicBezTo>
                <a:cubicBezTo>
                  <a:pt x="1090" y="820"/>
                  <a:pt x="1081" y="841"/>
                  <a:pt x="1081" y="852"/>
                </a:cubicBezTo>
                <a:cubicBezTo>
                  <a:pt x="1078" y="862"/>
                  <a:pt x="1076" y="892"/>
                  <a:pt x="1076" y="892"/>
                </a:cubicBezTo>
                <a:cubicBezTo>
                  <a:pt x="1073" y="911"/>
                  <a:pt x="1073" y="921"/>
                  <a:pt x="1057" y="948"/>
                </a:cubicBezTo>
                <a:cubicBezTo>
                  <a:pt x="1049" y="987"/>
                  <a:pt x="1043" y="1004"/>
                  <a:pt x="1033" y="1044"/>
                </a:cubicBezTo>
                <a:cubicBezTo>
                  <a:pt x="1027" y="1065"/>
                  <a:pt x="998" y="1119"/>
                  <a:pt x="985" y="1137"/>
                </a:cubicBezTo>
                <a:cubicBezTo>
                  <a:pt x="974" y="1164"/>
                  <a:pt x="959" y="1171"/>
                  <a:pt x="951" y="1199"/>
                </a:cubicBezTo>
                <a:cubicBezTo>
                  <a:pt x="946" y="1216"/>
                  <a:pt x="925" y="1241"/>
                  <a:pt x="913" y="1255"/>
                </a:cubicBezTo>
                <a:cubicBezTo>
                  <a:pt x="908" y="1275"/>
                  <a:pt x="912" y="1262"/>
                  <a:pt x="897" y="1276"/>
                </a:cubicBezTo>
                <a:cubicBezTo>
                  <a:pt x="893" y="1289"/>
                  <a:pt x="875" y="1318"/>
                  <a:pt x="865" y="1327"/>
                </a:cubicBezTo>
                <a:cubicBezTo>
                  <a:pt x="859" y="1351"/>
                  <a:pt x="788" y="1403"/>
                  <a:pt x="775" y="1425"/>
                </a:cubicBezTo>
                <a:cubicBezTo>
                  <a:pt x="727" y="1501"/>
                  <a:pt x="681" y="1509"/>
                  <a:pt x="612" y="1556"/>
                </a:cubicBezTo>
                <a:cubicBezTo>
                  <a:pt x="598" y="1577"/>
                  <a:pt x="585" y="1578"/>
                  <a:pt x="569" y="1596"/>
                </a:cubicBezTo>
                <a:cubicBezTo>
                  <a:pt x="557" y="1598"/>
                  <a:pt x="547" y="1589"/>
                  <a:pt x="537" y="1585"/>
                </a:cubicBezTo>
                <a:cubicBezTo>
                  <a:pt x="526" y="1580"/>
                  <a:pt x="515" y="1575"/>
                  <a:pt x="505" y="1569"/>
                </a:cubicBezTo>
                <a:cubicBezTo>
                  <a:pt x="492" y="1558"/>
                  <a:pt x="488" y="1550"/>
                  <a:pt x="473" y="1548"/>
                </a:cubicBezTo>
                <a:cubicBezTo>
                  <a:pt x="458" y="1532"/>
                  <a:pt x="433" y="1516"/>
                  <a:pt x="417" y="1503"/>
                </a:cubicBezTo>
                <a:cubicBezTo>
                  <a:pt x="402" y="1479"/>
                  <a:pt x="382" y="1476"/>
                  <a:pt x="367" y="1455"/>
                </a:cubicBezTo>
                <a:cubicBezTo>
                  <a:pt x="347" y="1428"/>
                  <a:pt x="324" y="1414"/>
                  <a:pt x="292" y="1383"/>
                </a:cubicBezTo>
                <a:cubicBezTo>
                  <a:pt x="268" y="1338"/>
                  <a:pt x="227" y="1316"/>
                  <a:pt x="212" y="1279"/>
                </a:cubicBezTo>
                <a:cubicBezTo>
                  <a:pt x="209" y="1274"/>
                  <a:pt x="194" y="1256"/>
                  <a:pt x="193" y="1252"/>
                </a:cubicBezTo>
                <a:cubicBezTo>
                  <a:pt x="190" y="1248"/>
                  <a:pt x="179" y="1233"/>
                  <a:pt x="177" y="1231"/>
                </a:cubicBezTo>
                <a:cubicBezTo>
                  <a:pt x="172" y="1221"/>
                  <a:pt x="156" y="1191"/>
                  <a:pt x="156" y="1191"/>
                </a:cubicBezTo>
                <a:cubicBezTo>
                  <a:pt x="150" y="1181"/>
                  <a:pt x="149" y="1184"/>
                  <a:pt x="145" y="1177"/>
                </a:cubicBezTo>
                <a:cubicBezTo>
                  <a:pt x="140" y="1169"/>
                  <a:pt x="139" y="1161"/>
                  <a:pt x="132" y="1148"/>
                </a:cubicBezTo>
                <a:cubicBezTo>
                  <a:pt x="128" y="1132"/>
                  <a:pt x="107" y="1110"/>
                  <a:pt x="100" y="1097"/>
                </a:cubicBezTo>
                <a:cubicBezTo>
                  <a:pt x="85" y="1045"/>
                  <a:pt x="79" y="1047"/>
                  <a:pt x="63" y="996"/>
                </a:cubicBezTo>
                <a:cubicBezTo>
                  <a:pt x="54" y="968"/>
                  <a:pt x="50" y="970"/>
                  <a:pt x="41" y="937"/>
                </a:cubicBezTo>
                <a:cubicBezTo>
                  <a:pt x="31" y="903"/>
                  <a:pt x="13" y="856"/>
                  <a:pt x="7" y="793"/>
                </a:cubicBezTo>
                <a:cubicBezTo>
                  <a:pt x="0" y="720"/>
                  <a:pt x="5" y="632"/>
                  <a:pt x="1" y="559"/>
                </a:cubicBezTo>
                <a:cubicBezTo>
                  <a:pt x="5" y="490"/>
                  <a:pt x="20" y="425"/>
                  <a:pt x="28" y="383"/>
                </a:cubicBezTo>
                <a:cubicBezTo>
                  <a:pt x="35" y="340"/>
                  <a:pt x="30" y="346"/>
                  <a:pt x="47" y="303"/>
                </a:cubicBezTo>
                <a:cubicBezTo>
                  <a:pt x="63" y="255"/>
                  <a:pt x="90" y="176"/>
                  <a:pt x="129" y="124"/>
                </a:cubicBezTo>
                <a:cubicBezTo>
                  <a:pt x="132" y="108"/>
                  <a:pt x="156" y="77"/>
                  <a:pt x="162" y="63"/>
                </a:cubicBezTo>
                <a:close/>
              </a:path>
            </a:pathLst>
          </a:custGeom>
          <a:solidFill>
            <a:srgbClr val="CC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lstStyle/>
          <a:p>
            <a:endParaRPr lang="en-US"/>
          </a:p>
        </p:txBody>
      </p:sp>
      <p:sp>
        <p:nvSpPr>
          <p:cNvPr id="2059" name="Text Box 11"/>
          <p:cNvSpPr txBox="1">
            <a:spLocks noChangeArrowheads="1"/>
          </p:cNvSpPr>
          <p:nvPr/>
        </p:nvSpPr>
        <p:spPr bwMode="auto">
          <a:xfrm>
            <a:off x="4038600" y="3048001"/>
            <a:ext cx="1371600" cy="139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algn="ctr"/>
            <a:r>
              <a:rPr lang="en-US" sz="2800" b="1"/>
              <a:t>Living With a Star</a:t>
            </a:r>
          </a:p>
        </p:txBody>
      </p:sp>
      <p:sp>
        <p:nvSpPr>
          <p:cNvPr id="2060" name="Text Box 12"/>
          <p:cNvSpPr txBox="1">
            <a:spLocks noChangeArrowheads="1"/>
          </p:cNvSpPr>
          <p:nvPr/>
        </p:nvSpPr>
        <p:spPr bwMode="auto">
          <a:xfrm>
            <a:off x="5791200" y="2667001"/>
            <a:ext cx="152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algn="ctr"/>
            <a:r>
              <a:rPr lang="en-US" sz="2000" b="1"/>
              <a:t>Space Weather</a:t>
            </a:r>
          </a:p>
        </p:txBody>
      </p:sp>
      <p:sp>
        <p:nvSpPr>
          <p:cNvPr id="2061" name="Text Box 13"/>
          <p:cNvSpPr txBox="1">
            <a:spLocks noChangeArrowheads="1"/>
          </p:cNvSpPr>
          <p:nvPr/>
        </p:nvSpPr>
        <p:spPr bwMode="auto">
          <a:xfrm>
            <a:off x="2438401" y="2743201"/>
            <a:ext cx="1153049" cy="39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p>
            <a:r>
              <a:rPr lang="en-US" sz="2000" b="1"/>
              <a:t>Science</a:t>
            </a:r>
          </a:p>
        </p:txBody>
      </p:sp>
      <p:sp>
        <p:nvSpPr>
          <p:cNvPr id="2062" name="Text Box 14"/>
          <p:cNvSpPr txBox="1">
            <a:spLocks noChangeArrowheads="1"/>
          </p:cNvSpPr>
          <p:nvPr/>
        </p:nvSpPr>
        <p:spPr bwMode="auto">
          <a:xfrm>
            <a:off x="3581400" y="5394326"/>
            <a:ext cx="2133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algn="ctr"/>
            <a:r>
              <a:rPr lang="en-US" sz="2000" b="1"/>
              <a:t>Global Climate Change</a:t>
            </a:r>
          </a:p>
        </p:txBody>
      </p:sp>
      <p:sp>
        <p:nvSpPr>
          <p:cNvPr id="2063" name="Text Box 15"/>
          <p:cNvSpPr txBox="1">
            <a:spLocks noChangeArrowheads="1"/>
          </p:cNvSpPr>
          <p:nvPr/>
        </p:nvSpPr>
        <p:spPr bwMode="auto">
          <a:xfrm>
            <a:off x="3048001" y="304800"/>
            <a:ext cx="38014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p>
            <a:r>
              <a:rPr lang="en-US" sz="3600" dirty="0">
                <a:solidFill>
                  <a:srgbClr val="FFFF00"/>
                </a:solidFill>
              </a:rPr>
              <a:t>Living With A Star</a:t>
            </a:r>
          </a:p>
        </p:txBody>
      </p:sp>
    </p:spTree>
    <p:extLst>
      <p:ext uri="{BB962C8B-B14F-4D97-AF65-F5344CB8AC3E}">
        <p14:creationId xmlns:p14="http://schemas.microsoft.com/office/powerpoint/2010/main" val="33864712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69912" y="406400"/>
            <a:ext cx="7874000" cy="592782"/>
          </a:xfrm>
        </p:spPr>
        <p:txBody>
          <a:bodyPr>
            <a:normAutofit fontScale="90000"/>
          </a:bodyPr>
          <a:lstStyle/>
          <a:p>
            <a:r>
              <a:rPr lang="en-US" sz="3200" dirty="0"/>
              <a:t>SCIENCE FLOWDOWN</a:t>
            </a:r>
            <a:r>
              <a:rPr lang="en-US" dirty="0">
                <a:solidFill>
                  <a:schemeClr val="tx1"/>
                </a:solidFill>
              </a:rPr>
              <a:t/>
            </a:r>
            <a:br>
              <a:rPr lang="en-US" dirty="0">
                <a:solidFill>
                  <a:schemeClr val="tx1"/>
                </a:solidFill>
              </a:rPr>
            </a:br>
            <a:endParaRPr lang="en-US" dirty="0">
              <a:solidFill>
                <a:schemeClr val="tx1"/>
              </a:solidFill>
            </a:endParaRPr>
          </a:p>
        </p:txBody>
      </p:sp>
      <p:sp>
        <p:nvSpPr>
          <p:cNvPr id="15363" name="Rectangle 3"/>
          <p:cNvSpPr>
            <a:spLocks noChangeArrowheads="1"/>
          </p:cNvSpPr>
          <p:nvPr/>
        </p:nvSpPr>
        <p:spPr bwMode="auto">
          <a:xfrm>
            <a:off x="2" y="6640513"/>
            <a:ext cx="271887" cy="21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p>
            <a:r>
              <a:rPr lang="en-US" sz="800" i="1">
                <a:solidFill>
                  <a:srgbClr val="FFFFFF"/>
                </a:solidFill>
              </a:rPr>
              <a:t> </a:t>
            </a:r>
            <a:fld id="{EE164C07-0386-404D-9086-CEAE1FF23AE3}" type="slidenum">
              <a:rPr lang="en-US" sz="800" i="1">
                <a:solidFill>
                  <a:srgbClr val="FFFFFF"/>
                </a:solidFill>
              </a:rPr>
              <a:pPr/>
              <a:t>7</a:t>
            </a:fld>
            <a:endParaRPr lang="en-US" sz="1000" i="1">
              <a:solidFill>
                <a:srgbClr val="FFFFFF"/>
              </a:solidFill>
            </a:endParaRPr>
          </a:p>
        </p:txBody>
      </p:sp>
      <p:sp>
        <p:nvSpPr>
          <p:cNvPr id="15364" name="Rectangle 4"/>
          <p:cNvSpPr>
            <a:spLocks noChangeArrowheads="1"/>
          </p:cNvSpPr>
          <p:nvPr/>
        </p:nvSpPr>
        <p:spPr bwMode="auto">
          <a:xfrm>
            <a:off x="2098675" y="876300"/>
            <a:ext cx="47163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p>
            <a:r>
              <a:rPr lang="en-US" sz="2400" b="1" i="1" dirty="0">
                <a:solidFill>
                  <a:srgbClr val="FFFFFF"/>
                </a:solidFill>
              </a:rPr>
              <a:t>Measurement Definition Issues</a:t>
            </a:r>
            <a:endParaRPr lang="en-US" sz="2400" dirty="0">
              <a:solidFill>
                <a:srgbClr val="FFFFFF"/>
              </a:solidFill>
            </a:endParaRPr>
          </a:p>
        </p:txBody>
      </p:sp>
      <p:sp>
        <p:nvSpPr>
          <p:cNvPr id="15365" name="Text Box 5"/>
          <p:cNvSpPr txBox="1">
            <a:spLocks noChangeArrowheads="1"/>
          </p:cNvSpPr>
          <p:nvPr/>
        </p:nvSpPr>
        <p:spPr bwMode="auto">
          <a:xfrm>
            <a:off x="327026" y="1811338"/>
            <a:ext cx="8537575" cy="397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5" rIns="91430" bIns="45715">
            <a:spAutoFit/>
          </a:bodyPr>
          <a:lstStyle/>
          <a:p>
            <a:pPr>
              <a:spcBef>
                <a:spcPct val="25000"/>
              </a:spcBef>
              <a:buFontTx/>
              <a:buChar char="•"/>
            </a:pPr>
            <a:r>
              <a:rPr lang="en-US" dirty="0">
                <a:solidFill>
                  <a:srgbClr val="FFFFFF"/>
                </a:solidFill>
              </a:rPr>
              <a:t> </a:t>
            </a:r>
            <a:r>
              <a:rPr lang="en-US" sz="2000" dirty="0">
                <a:solidFill>
                  <a:srgbClr val="FFFFFF"/>
                </a:solidFill>
              </a:rPr>
              <a:t>What are the required predictive capabilities?</a:t>
            </a:r>
          </a:p>
          <a:p>
            <a:pPr>
              <a:spcBef>
                <a:spcPct val="25000"/>
              </a:spcBef>
              <a:buFontTx/>
              <a:buChar char="•"/>
            </a:pPr>
            <a:r>
              <a:rPr lang="en-US" sz="2000" dirty="0">
                <a:solidFill>
                  <a:srgbClr val="FFFFFF"/>
                </a:solidFill>
              </a:rPr>
              <a:t> What parameters should be measured?</a:t>
            </a:r>
          </a:p>
          <a:p>
            <a:pPr>
              <a:spcBef>
                <a:spcPct val="25000"/>
              </a:spcBef>
              <a:buFontTx/>
              <a:buChar char="•"/>
            </a:pPr>
            <a:r>
              <a:rPr lang="en-US" sz="2000" dirty="0">
                <a:solidFill>
                  <a:srgbClr val="FFFFFF"/>
                </a:solidFill>
              </a:rPr>
              <a:t> Where is the best place to measure them?</a:t>
            </a:r>
          </a:p>
          <a:p>
            <a:pPr>
              <a:spcBef>
                <a:spcPct val="25000"/>
              </a:spcBef>
              <a:buFontTx/>
              <a:buChar char="•"/>
            </a:pPr>
            <a:r>
              <a:rPr lang="en-US" sz="2000" dirty="0">
                <a:solidFill>
                  <a:srgbClr val="FFFFFF"/>
                </a:solidFill>
              </a:rPr>
              <a:t> What models and theory are needed?</a:t>
            </a:r>
          </a:p>
          <a:p>
            <a:pPr>
              <a:spcBef>
                <a:spcPct val="25000"/>
              </a:spcBef>
              <a:buFontTx/>
              <a:buChar char="•"/>
            </a:pPr>
            <a:r>
              <a:rPr lang="en-US" sz="2000" dirty="0">
                <a:solidFill>
                  <a:srgbClr val="FFFFFF"/>
                </a:solidFill>
              </a:rPr>
              <a:t> What long-term studies of sources of energy from the Sun should be                                                                                                                                                                                              undertaken to advance understanding of solar effects on climate change?</a:t>
            </a:r>
          </a:p>
          <a:p>
            <a:pPr>
              <a:spcBef>
                <a:spcPct val="25000"/>
              </a:spcBef>
              <a:buFontTx/>
              <a:buChar char="•"/>
            </a:pPr>
            <a:r>
              <a:rPr lang="en-US" sz="2000" dirty="0">
                <a:solidFill>
                  <a:srgbClr val="FFFFFF"/>
                </a:solidFill>
              </a:rPr>
              <a:t> What long-term studies are needed to understand the role of the                                                                                                                                                                                                 intermediate regions such as the </a:t>
            </a:r>
            <a:r>
              <a:rPr lang="en-US" sz="2000" dirty="0" err="1">
                <a:solidFill>
                  <a:srgbClr val="FFFFFF"/>
                </a:solidFill>
              </a:rPr>
              <a:t>heliosphere</a:t>
            </a:r>
            <a:r>
              <a:rPr lang="en-US" sz="2000" dirty="0">
                <a:solidFill>
                  <a:srgbClr val="FFFFFF"/>
                </a:solidFill>
              </a:rPr>
              <a:t>, magnetosphere and the                                                                                                                                                                                            upper atmosphere/ionosphere on climate?</a:t>
            </a:r>
          </a:p>
          <a:p>
            <a:pPr>
              <a:spcBef>
                <a:spcPct val="25000"/>
              </a:spcBef>
              <a:buFontTx/>
              <a:buChar char="•"/>
            </a:pPr>
            <a:r>
              <a:rPr lang="en-US" sz="2000" dirty="0">
                <a:solidFill>
                  <a:srgbClr val="FFFFFF"/>
                </a:solidFill>
              </a:rPr>
              <a:t> How should development of quantitative models proceed?</a:t>
            </a:r>
          </a:p>
          <a:p>
            <a:pPr>
              <a:spcBef>
                <a:spcPct val="25000"/>
              </a:spcBef>
              <a:buFontTx/>
              <a:buChar char="•"/>
            </a:pPr>
            <a:endParaRPr lang="en-US" dirty="0">
              <a:solidFill>
                <a:srgbClr val="FFFFFF"/>
              </a:solidFill>
            </a:endParaRPr>
          </a:p>
        </p:txBody>
      </p:sp>
    </p:spTree>
    <p:extLst>
      <p:ext uri="{BB962C8B-B14F-4D97-AF65-F5344CB8AC3E}">
        <p14:creationId xmlns:p14="http://schemas.microsoft.com/office/powerpoint/2010/main" val="22786011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76200"/>
            <a:ext cx="9144000" cy="990600"/>
          </a:xfrm>
        </p:spPr>
        <p:txBody>
          <a:bodyPr/>
          <a:lstStyle/>
          <a:p>
            <a:r>
              <a:rPr lang="en-US" sz="3200" dirty="0"/>
              <a:t>Strategies for the LWS Science Program</a:t>
            </a:r>
            <a:br>
              <a:rPr lang="en-US" sz="3200" dirty="0"/>
            </a:br>
            <a:r>
              <a:rPr lang="en-US" sz="3200" dirty="0"/>
              <a:t>(aka Targeted Research &amp; Technology Program)</a:t>
            </a:r>
            <a:r>
              <a:rPr lang="en-US" sz="3200" dirty="0"/>
              <a:t/>
            </a:r>
            <a:br>
              <a:rPr lang="en-US" sz="3200" dirty="0"/>
            </a:br>
            <a:endParaRPr lang="en-US" sz="2000" dirty="0"/>
          </a:p>
        </p:txBody>
      </p:sp>
      <p:pic>
        <p:nvPicPr>
          <p:cNvPr id="4" name="Picture 3" descr="TRT_SDT_ReportFig-2.pdf"/>
          <p:cNvPicPr>
            <a:picLocks noChangeAspect="1"/>
          </p:cNvPicPr>
          <p:nvPr/>
        </p:nvPicPr>
        <p:blipFill rotWithShape="1">
          <a:blip r:embed="rId3">
            <a:extLst>
              <a:ext uri="{28A0092B-C50C-407E-A947-70E740481C1C}">
                <a14:useLocalDpi xmlns:a14="http://schemas.microsoft.com/office/drawing/2010/main" val="0"/>
              </a:ext>
            </a:extLst>
          </a:blip>
          <a:srcRect l="8774" t="7084" r="9397" b="36446"/>
          <a:stretch/>
        </p:blipFill>
        <p:spPr>
          <a:xfrm>
            <a:off x="3342451" y="1574801"/>
            <a:ext cx="5585911" cy="4991100"/>
          </a:xfrm>
          <a:prstGeom prst="rect">
            <a:avLst/>
          </a:prstGeom>
          <a:solidFill>
            <a:schemeClr val="tx1"/>
          </a:solidFill>
        </p:spPr>
      </p:pic>
      <p:sp>
        <p:nvSpPr>
          <p:cNvPr id="5" name="TextBox 4"/>
          <p:cNvSpPr txBox="1"/>
          <p:nvPr/>
        </p:nvSpPr>
        <p:spPr>
          <a:xfrm>
            <a:off x="0" y="1524001"/>
            <a:ext cx="3340100" cy="4647426"/>
          </a:xfrm>
          <a:prstGeom prst="rect">
            <a:avLst/>
          </a:prstGeom>
          <a:noFill/>
        </p:spPr>
        <p:txBody>
          <a:bodyPr wrap="square" lIns="91430" tIns="45715" rIns="91430" bIns="45715" rtlCol="0">
            <a:spAutoFit/>
          </a:bodyPr>
          <a:lstStyle/>
          <a:p>
            <a:r>
              <a:rPr lang="en-US" b="1" dirty="0" smtClean="0"/>
              <a:t>Background:</a:t>
            </a:r>
          </a:p>
          <a:p>
            <a:endParaRPr lang="en-US" b="1" dirty="0"/>
          </a:p>
          <a:p>
            <a:pPr marL="285720" indent="-285720">
              <a:buFont typeface="Arial"/>
              <a:buChar char="•"/>
            </a:pPr>
            <a:r>
              <a:rPr lang="en-US" sz="2000" dirty="0"/>
              <a:t>Role of TR&amp;T within LWS as defined by 2003 Science Definition Team</a:t>
            </a:r>
          </a:p>
          <a:p>
            <a:pPr marL="285720" indent="-285720">
              <a:buFont typeface="Arial"/>
              <a:buChar char="•"/>
            </a:pPr>
            <a:r>
              <a:rPr lang="en-US" sz="2000" dirty="0"/>
              <a:t>Captures essential difference between LWS and previous science programs</a:t>
            </a:r>
          </a:p>
          <a:p>
            <a:pPr marL="742873" lvl="1" indent="-285720">
              <a:buFont typeface="Arial"/>
              <a:buChar char="•"/>
            </a:pPr>
            <a:r>
              <a:rPr lang="en-US" sz="2000" dirty="0"/>
              <a:t>Program targeted toward the quantitative understanding that can lead directly for utility</a:t>
            </a:r>
          </a:p>
        </p:txBody>
      </p:sp>
    </p:spTree>
    <p:extLst>
      <p:ext uri="{BB962C8B-B14F-4D97-AF65-F5344CB8AC3E}">
        <p14:creationId xmlns:p14="http://schemas.microsoft.com/office/powerpoint/2010/main" val="40554880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162"/>
            <a:ext cx="8229600" cy="1143000"/>
          </a:xfrm>
        </p:spPr>
        <p:txBody>
          <a:bodyPr/>
          <a:lstStyle/>
          <a:p>
            <a:r>
              <a:rPr lang="en-US" sz="4000" dirty="0"/>
              <a:t>Present Status</a:t>
            </a:r>
          </a:p>
        </p:txBody>
      </p:sp>
      <p:sp>
        <p:nvSpPr>
          <p:cNvPr id="3" name="Content Placeholder 2"/>
          <p:cNvSpPr>
            <a:spLocks noGrp="1"/>
          </p:cNvSpPr>
          <p:nvPr>
            <p:ph idx="1"/>
          </p:nvPr>
        </p:nvSpPr>
        <p:spPr>
          <a:xfrm>
            <a:off x="0" y="1879603"/>
            <a:ext cx="4533900" cy="4525963"/>
          </a:xfrm>
        </p:spPr>
        <p:txBody>
          <a:bodyPr/>
          <a:lstStyle/>
          <a:p>
            <a:r>
              <a:rPr lang="en-US" sz="2200" dirty="0"/>
              <a:t>Climatology (background state) has the measurements available for characterization</a:t>
            </a:r>
          </a:p>
          <a:p>
            <a:pPr lvl="1"/>
            <a:r>
              <a:rPr lang="en-US" sz="2200" dirty="0"/>
              <a:t>Research into mechanisms continues </a:t>
            </a:r>
          </a:p>
          <a:p>
            <a:r>
              <a:rPr lang="en-US" sz="2200" dirty="0"/>
              <a:t>Weather (disturbed state) includes solar and </a:t>
            </a:r>
            <a:r>
              <a:rPr lang="en-US" sz="2200" dirty="0" err="1"/>
              <a:t>geospace</a:t>
            </a:r>
            <a:r>
              <a:rPr lang="en-US" sz="2200" dirty="0"/>
              <a:t>  storms, plasma structures, wave activity, and plasma instabilities </a:t>
            </a:r>
          </a:p>
          <a:p>
            <a:pPr lvl="1"/>
            <a:r>
              <a:rPr lang="en-US" sz="2200" dirty="0"/>
              <a:t>Weather characterization and mechanism </a:t>
            </a:r>
            <a:r>
              <a:rPr lang="en-US" sz="2200" dirty="0" smtClean="0"/>
              <a:t>has been main </a:t>
            </a:r>
            <a:r>
              <a:rPr lang="en-US" sz="2200" dirty="0"/>
              <a:t>research focus of community </a:t>
            </a:r>
          </a:p>
          <a:p>
            <a:endParaRPr lang="en-US" sz="2200" dirty="0"/>
          </a:p>
        </p:txBody>
      </p:sp>
      <p:sp>
        <p:nvSpPr>
          <p:cNvPr id="5" name="TextBox 4"/>
          <p:cNvSpPr txBox="1"/>
          <p:nvPr/>
        </p:nvSpPr>
        <p:spPr>
          <a:xfrm>
            <a:off x="4470400" y="1905001"/>
            <a:ext cx="4546600" cy="5207569"/>
          </a:xfrm>
          <a:prstGeom prst="rect">
            <a:avLst/>
          </a:prstGeom>
          <a:noFill/>
        </p:spPr>
        <p:txBody>
          <a:bodyPr wrap="square" lIns="91430" tIns="45715" rIns="91430" bIns="45715" rtlCol="0">
            <a:spAutoFit/>
          </a:bodyPr>
          <a:lstStyle/>
          <a:p>
            <a:pPr marL="342865" indent="-342865" defTabSz="914305" fontAlgn="base">
              <a:spcBef>
                <a:spcPct val="20000"/>
              </a:spcBef>
              <a:spcAft>
                <a:spcPct val="0"/>
              </a:spcAft>
              <a:buFontTx/>
              <a:buChar char="•"/>
            </a:pPr>
            <a:r>
              <a:rPr lang="en-US" sz="2200" kern="0" dirty="0">
                <a:solidFill>
                  <a:srgbClr val="FFFFFF"/>
                </a:solidFill>
              </a:rPr>
              <a:t>Models now can simulate the progress of a disturbance from the Sun to the Earth </a:t>
            </a:r>
          </a:p>
          <a:p>
            <a:pPr marL="342865" indent="-342865" defTabSz="914305" fontAlgn="base">
              <a:spcBef>
                <a:spcPct val="20000"/>
              </a:spcBef>
              <a:spcAft>
                <a:spcPct val="0"/>
              </a:spcAft>
              <a:buFontTx/>
              <a:buChar char="•"/>
            </a:pPr>
            <a:r>
              <a:rPr lang="en-US" sz="2200" kern="0" dirty="0">
                <a:solidFill>
                  <a:srgbClr val="FFFFFF"/>
                </a:solidFill>
              </a:rPr>
              <a:t>Have we captured the physics? </a:t>
            </a:r>
          </a:p>
          <a:p>
            <a:pPr marL="342865" indent="-342865" defTabSz="914305" fontAlgn="base">
              <a:spcBef>
                <a:spcPct val="20000"/>
              </a:spcBef>
              <a:spcAft>
                <a:spcPct val="0"/>
              </a:spcAft>
              <a:buFontTx/>
              <a:buChar char="•"/>
            </a:pPr>
            <a:r>
              <a:rPr lang="en-US" sz="2200" kern="0" dirty="0">
                <a:solidFill>
                  <a:srgbClr val="FFFFFF"/>
                </a:solidFill>
              </a:rPr>
              <a:t>How well are </a:t>
            </a:r>
            <a:r>
              <a:rPr lang="en-US" sz="2200" kern="0" dirty="0" err="1">
                <a:solidFill>
                  <a:srgbClr val="FFFFFF"/>
                </a:solidFill>
              </a:rPr>
              <a:t>subgridscale</a:t>
            </a:r>
            <a:r>
              <a:rPr lang="en-US" sz="2200" kern="0" dirty="0">
                <a:solidFill>
                  <a:srgbClr val="FFFFFF"/>
                </a:solidFill>
              </a:rPr>
              <a:t> and boundary conditions parameterized? </a:t>
            </a:r>
          </a:p>
          <a:p>
            <a:pPr marL="342865" indent="-342865" defTabSz="914305" fontAlgn="base">
              <a:spcBef>
                <a:spcPct val="20000"/>
              </a:spcBef>
              <a:spcAft>
                <a:spcPct val="0"/>
              </a:spcAft>
              <a:buFontTx/>
              <a:buChar char="•"/>
            </a:pPr>
            <a:r>
              <a:rPr lang="en-US" sz="2200" kern="0" dirty="0">
                <a:solidFill>
                  <a:srgbClr val="FFFFFF"/>
                </a:solidFill>
              </a:rPr>
              <a:t>How accurate are the models? </a:t>
            </a:r>
          </a:p>
          <a:p>
            <a:pPr marL="342865" indent="-342865" defTabSz="914305" fontAlgn="base">
              <a:spcBef>
                <a:spcPct val="20000"/>
              </a:spcBef>
              <a:spcAft>
                <a:spcPct val="0"/>
              </a:spcAft>
              <a:buFontTx/>
              <a:buChar char="•"/>
            </a:pPr>
            <a:r>
              <a:rPr lang="en-US" sz="2200" kern="0" dirty="0">
                <a:solidFill>
                  <a:srgbClr val="FFFFFF"/>
                </a:solidFill>
              </a:rPr>
              <a:t>How </a:t>
            </a:r>
            <a:r>
              <a:rPr lang="en-US" sz="2200" kern="0" dirty="0" err="1">
                <a:solidFill>
                  <a:srgbClr val="FFFFFF"/>
                </a:solidFill>
              </a:rPr>
              <a:t>acccurate</a:t>
            </a:r>
            <a:r>
              <a:rPr lang="en-US" sz="2200" kern="0" dirty="0">
                <a:solidFill>
                  <a:srgbClr val="FFFFFF"/>
                </a:solidFill>
              </a:rPr>
              <a:t> and robust are predictions? </a:t>
            </a:r>
          </a:p>
          <a:p>
            <a:pPr marL="342865" indent="-342865" defTabSz="914305" fontAlgn="base">
              <a:spcBef>
                <a:spcPct val="20000"/>
              </a:spcBef>
              <a:spcAft>
                <a:spcPct val="0"/>
              </a:spcAft>
              <a:buFontTx/>
              <a:buChar char="•"/>
            </a:pPr>
            <a:r>
              <a:rPr lang="en-US" sz="2200" kern="0" dirty="0">
                <a:solidFill>
                  <a:srgbClr val="FFFFFF"/>
                </a:solidFill>
              </a:rPr>
              <a:t>What is the role of  assimilation?</a:t>
            </a:r>
          </a:p>
          <a:p>
            <a:pPr marL="342865" indent="-342865" defTabSz="914305" fontAlgn="base">
              <a:spcBef>
                <a:spcPct val="20000"/>
              </a:spcBef>
              <a:spcAft>
                <a:spcPct val="0"/>
              </a:spcAft>
              <a:buFontTx/>
              <a:buChar char="•"/>
            </a:pPr>
            <a:endParaRPr lang="en-US" sz="2200" kern="0" dirty="0">
              <a:solidFill>
                <a:srgbClr val="FFFFFF"/>
              </a:solidFill>
            </a:endParaRPr>
          </a:p>
          <a:p>
            <a:endParaRPr lang="en-US" sz="2000" dirty="0"/>
          </a:p>
        </p:txBody>
      </p:sp>
      <p:sp>
        <p:nvSpPr>
          <p:cNvPr id="6" name="Rectangle 5"/>
          <p:cNvSpPr/>
          <p:nvPr/>
        </p:nvSpPr>
        <p:spPr>
          <a:xfrm>
            <a:off x="50801" y="1293912"/>
            <a:ext cx="4801314" cy="461665"/>
          </a:xfrm>
          <a:prstGeom prst="rect">
            <a:avLst/>
          </a:prstGeom>
        </p:spPr>
        <p:txBody>
          <a:bodyPr wrap="none" lIns="91430" tIns="45715" rIns="91430" bIns="45715">
            <a:spAutoFit/>
          </a:bodyPr>
          <a:lstStyle/>
          <a:p>
            <a:r>
              <a:rPr lang="en-US" sz="2400" b="1" dirty="0">
                <a:solidFill>
                  <a:srgbClr val="FFC000"/>
                </a:solidFill>
              </a:rPr>
              <a:t>Current Physics Understanding</a:t>
            </a:r>
          </a:p>
        </p:txBody>
      </p:sp>
      <p:sp>
        <p:nvSpPr>
          <p:cNvPr id="7" name="Rectangle 6"/>
          <p:cNvSpPr/>
          <p:nvPr/>
        </p:nvSpPr>
        <p:spPr>
          <a:xfrm>
            <a:off x="5481175" y="1332011"/>
            <a:ext cx="2525050" cy="461665"/>
          </a:xfrm>
          <a:prstGeom prst="rect">
            <a:avLst/>
          </a:prstGeom>
        </p:spPr>
        <p:txBody>
          <a:bodyPr wrap="none" lIns="91430" tIns="45715" rIns="91430" bIns="45715">
            <a:spAutoFit/>
          </a:bodyPr>
          <a:lstStyle/>
          <a:p>
            <a:pPr algn="ctr"/>
            <a:r>
              <a:rPr lang="en-US" sz="2400" b="1" dirty="0">
                <a:solidFill>
                  <a:srgbClr val="FFC000"/>
                </a:solidFill>
              </a:rPr>
              <a:t>Modeling status</a:t>
            </a:r>
          </a:p>
        </p:txBody>
      </p:sp>
    </p:spTree>
    <p:extLst>
      <p:ext uri="{BB962C8B-B14F-4D97-AF65-F5344CB8AC3E}">
        <p14:creationId xmlns:p14="http://schemas.microsoft.com/office/powerpoint/2010/main" val="194346307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JMG Black">
      <a:dk1>
        <a:srgbClr val="000000"/>
      </a:dk1>
      <a:lt1>
        <a:srgbClr val="FF0000"/>
      </a:lt1>
      <a:dk2>
        <a:srgbClr val="000000"/>
      </a:dk2>
      <a:lt2>
        <a:srgbClr val="FF0000"/>
      </a:lt2>
      <a:accent1>
        <a:srgbClr val="4F81BD"/>
      </a:accent1>
      <a:accent2>
        <a:srgbClr val="FF0000"/>
      </a:accent2>
      <a:accent3>
        <a:srgbClr val="9BBB59"/>
      </a:accent3>
      <a:accent4>
        <a:srgbClr val="FF0000"/>
      </a:accent4>
      <a:accent5>
        <a:srgbClr val="4BACC6"/>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15039</TotalTime>
  <Words>2225</Words>
  <Application>Microsoft Office PowerPoint</Application>
  <PresentationFormat>On-screen Show (4:3)</PresentationFormat>
  <Paragraphs>269</Paragraphs>
  <Slides>25</Slides>
  <Notes>8</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28" baseType="lpstr">
      <vt:lpstr>Default Design</vt:lpstr>
      <vt:lpstr>2_Office Theme</vt:lpstr>
      <vt:lpstr>Picture Publisher Image</vt:lpstr>
      <vt:lpstr>PowerPoint Presentation</vt:lpstr>
      <vt:lpstr>PowerPoint Presentation</vt:lpstr>
      <vt:lpstr>SOCIETAL CONSEQUENCES OF SOLAR VARIABILITY</vt:lpstr>
      <vt:lpstr>Key Elements of the Strategic Plan</vt:lpstr>
      <vt:lpstr> Drivers of Space Weather</vt:lpstr>
      <vt:lpstr>PowerPoint Presentation</vt:lpstr>
      <vt:lpstr>SCIENCE FLOWDOWN </vt:lpstr>
      <vt:lpstr>Strategies for the LWS Science Program (aka Targeted Research &amp; Technology Program) </vt:lpstr>
      <vt:lpstr>Present Status</vt:lpstr>
      <vt:lpstr>PowerPoint Presentation</vt:lpstr>
      <vt:lpstr>PowerPoint Presentation</vt:lpstr>
      <vt:lpstr>PowerPoint Presentation</vt:lpstr>
      <vt:lpstr>Birth of Interplanetary Space Weather(How new is it?)  February 6, 2011</vt:lpstr>
      <vt:lpstr> Interplanetary Space Weather &amp; Climate: A New Paradigm</vt:lpstr>
      <vt:lpstr>Sun Climate Connection</vt:lpstr>
      <vt:lpstr>PowerPoint Presentation</vt:lpstr>
      <vt:lpstr>Reasons for developing this predictive capability may be divided into three pressing areas:</vt:lpstr>
      <vt:lpstr>Looking Forward</vt:lpstr>
      <vt:lpstr>LWS future viewed in the context of the past (one solar cycle…or so)</vt:lpstr>
      <vt:lpstr>LWS Future: Short term</vt:lpstr>
      <vt:lpstr>Comparative Heliophysics</vt:lpstr>
      <vt:lpstr>Future: Medium Term</vt:lpstr>
      <vt:lpstr>Looking Forward: O2R:  High Priority Goals for  Space Weather Research </vt:lpstr>
      <vt:lpstr>PowerPoint Presentation</vt:lpstr>
      <vt:lpstr>PowerPoint Presentation</vt:lpstr>
    </vt:vector>
  </TitlesOfParts>
  <Company>NASA HQ</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Talaat, Elsayed Rasmy. (HQ-DJ000)[NASA IPA]</dc:creator>
  <cp:lastModifiedBy>lika</cp:lastModifiedBy>
  <cp:revision>144</cp:revision>
  <dcterms:created xsi:type="dcterms:W3CDTF">2013-07-14T16:03:18Z</dcterms:created>
  <dcterms:modified xsi:type="dcterms:W3CDTF">2014-11-03T19:22:05Z</dcterms:modified>
</cp:coreProperties>
</file>