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9.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0.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4" r:id="rId2"/>
    <p:sldMasterId id="2147483758" r:id="rId3"/>
    <p:sldMasterId id="2147483985" r:id="rId4"/>
    <p:sldMasterId id="2147483997" r:id="rId5"/>
    <p:sldMasterId id="2147484009" r:id="rId6"/>
    <p:sldMasterId id="2147484021" r:id="rId7"/>
    <p:sldMasterId id="2147484045" r:id="rId8"/>
    <p:sldMasterId id="2147484047" r:id="rId9"/>
    <p:sldMasterId id="2147484059" r:id="rId10"/>
    <p:sldMasterId id="2147484071" r:id="rId11"/>
  </p:sldMasterIdLst>
  <p:notesMasterIdLst>
    <p:notesMasterId r:id="rId72"/>
  </p:notesMasterIdLst>
  <p:sldIdLst>
    <p:sldId id="348" r:id="rId12"/>
    <p:sldId id="391" r:id="rId13"/>
    <p:sldId id="400" r:id="rId14"/>
    <p:sldId id="511" r:id="rId15"/>
    <p:sldId id="287" r:id="rId16"/>
    <p:sldId id="403" r:id="rId17"/>
    <p:sldId id="401" r:id="rId18"/>
    <p:sldId id="466" r:id="rId19"/>
    <p:sldId id="500" r:id="rId20"/>
    <p:sldId id="490" r:id="rId21"/>
    <p:sldId id="485" r:id="rId22"/>
    <p:sldId id="505" r:id="rId23"/>
    <p:sldId id="503" r:id="rId24"/>
    <p:sldId id="407" r:id="rId25"/>
    <p:sldId id="410" r:id="rId26"/>
    <p:sldId id="337" r:id="rId27"/>
    <p:sldId id="413" r:id="rId28"/>
    <p:sldId id="492" r:id="rId29"/>
    <p:sldId id="493" r:id="rId30"/>
    <p:sldId id="494" r:id="rId31"/>
    <p:sldId id="414" r:id="rId32"/>
    <p:sldId id="467" r:id="rId33"/>
    <p:sldId id="468" r:id="rId34"/>
    <p:sldId id="469" r:id="rId35"/>
    <p:sldId id="470" r:id="rId36"/>
    <p:sldId id="422" r:id="rId37"/>
    <p:sldId id="498" r:id="rId38"/>
    <p:sldId id="416" r:id="rId39"/>
    <p:sldId id="512" r:id="rId40"/>
    <p:sldId id="513" r:id="rId41"/>
    <p:sldId id="514" r:id="rId42"/>
    <p:sldId id="526" r:id="rId43"/>
    <p:sldId id="516" r:id="rId44"/>
    <p:sldId id="517" r:id="rId45"/>
    <p:sldId id="518" r:id="rId46"/>
    <p:sldId id="519" r:id="rId47"/>
    <p:sldId id="520" r:id="rId48"/>
    <p:sldId id="521" r:id="rId49"/>
    <p:sldId id="522" r:id="rId50"/>
    <p:sldId id="523" r:id="rId51"/>
    <p:sldId id="417" r:id="rId52"/>
    <p:sldId id="504" r:id="rId53"/>
    <p:sldId id="495" r:id="rId54"/>
    <p:sldId id="418" r:id="rId55"/>
    <p:sldId id="473" r:id="rId56"/>
    <p:sldId id="474" r:id="rId57"/>
    <p:sldId id="475" r:id="rId58"/>
    <p:sldId id="476" r:id="rId59"/>
    <p:sldId id="477" r:id="rId60"/>
    <p:sldId id="478" r:id="rId61"/>
    <p:sldId id="479" r:id="rId62"/>
    <p:sldId id="480" r:id="rId63"/>
    <p:sldId id="419" r:id="rId64"/>
    <p:sldId id="508" r:id="rId65"/>
    <p:sldId id="420" r:id="rId66"/>
    <p:sldId id="509" r:id="rId67"/>
    <p:sldId id="421" r:id="rId68"/>
    <p:sldId id="328" r:id="rId69"/>
    <p:sldId id="524" r:id="rId70"/>
    <p:sldId id="525"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guide id="3" orient="horz" pos="4263">
          <p15:clr>
            <a:srgbClr val="A4A3A4"/>
          </p15:clr>
        </p15:guide>
        <p15:guide id="4" pos="5495">
          <p15:clr>
            <a:srgbClr val="A4A3A4"/>
          </p15:clr>
        </p15:guide>
      </p15:sldGuideLst>
    </p:ext>
    <p:ext uri="{2D200454-40CA-4A62-9FC3-DE9A4176ACB9}">
      <p15:notesGuideLst xmlns:p15="http://schemas.microsoft.com/office/powerpoint/2012/main" xmlns="">
        <p15:guide id="1" orient="horz" pos="4246">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1A9F"/>
    <a:srgbClr val="0E69A1"/>
    <a:srgbClr val="CCCCCC"/>
    <a:srgbClr val="CCFF66"/>
    <a:srgbClr val="66FFCC"/>
    <a:srgbClr val="FFFFFF"/>
    <a:srgbClr val="821116"/>
    <a:srgbClr val="800000"/>
    <a:srgbClr val="FFCC66"/>
    <a:srgbClr val="369AC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98" autoAdjust="0"/>
    <p:restoredTop sz="99491" autoAdjust="0"/>
  </p:normalViewPr>
  <p:slideViewPr>
    <p:cSldViewPr snapToGrid="0" snapToObjects="1">
      <p:cViewPr varScale="1">
        <p:scale>
          <a:sx n="94" d="100"/>
          <a:sy n="94" d="100"/>
        </p:scale>
        <p:origin x="-1232" y="-104"/>
      </p:cViewPr>
      <p:guideLst>
        <p:guide orient="horz" pos="2160"/>
        <p:guide orient="horz" pos="4263"/>
        <p:guide pos="2880"/>
        <p:guide pos="549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6" d="100"/>
        <a:sy n="76" d="100"/>
      </p:scale>
      <p:origin x="0" y="2304"/>
    </p:cViewPr>
  </p:sorterViewPr>
  <p:notesViewPr>
    <p:cSldViewPr snapToGrid="0" snapToObjects="1" showGuides="1">
      <p:cViewPr>
        <p:scale>
          <a:sx n="150" d="100"/>
          <a:sy n="150" d="100"/>
        </p:scale>
        <p:origin x="-1464" y="-64"/>
      </p:cViewPr>
      <p:guideLst>
        <p:guide orient="horz" pos="4246"/>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63" Type="http://schemas.openxmlformats.org/officeDocument/2006/relationships/slide" Target="slides/slide52.xml"/><Relationship Id="rId64" Type="http://schemas.openxmlformats.org/officeDocument/2006/relationships/slide" Target="slides/slide53.xml"/><Relationship Id="rId65" Type="http://schemas.openxmlformats.org/officeDocument/2006/relationships/slide" Target="slides/slide54.xml"/><Relationship Id="rId66" Type="http://schemas.openxmlformats.org/officeDocument/2006/relationships/slide" Target="slides/slide55.xml"/><Relationship Id="rId67" Type="http://schemas.openxmlformats.org/officeDocument/2006/relationships/slide" Target="slides/slide56.xml"/><Relationship Id="rId68" Type="http://schemas.openxmlformats.org/officeDocument/2006/relationships/slide" Target="slides/slide57.xml"/><Relationship Id="rId69" Type="http://schemas.openxmlformats.org/officeDocument/2006/relationships/slide" Target="slides/slide58.xml"/><Relationship Id="rId50" Type="http://schemas.openxmlformats.org/officeDocument/2006/relationships/slide" Target="slides/slide39.xml"/><Relationship Id="rId51" Type="http://schemas.openxmlformats.org/officeDocument/2006/relationships/slide" Target="slides/slide40.xml"/><Relationship Id="rId52" Type="http://schemas.openxmlformats.org/officeDocument/2006/relationships/slide" Target="slides/slide41.xml"/><Relationship Id="rId53" Type="http://schemas.openxmlformats.org/officeDocument/2006/relationships/slide" Target="slides/slide42.xml"/><Relationship Id="rId54" Type="http://schemas.openxmlformats.org/officeDocument/2006/relationships/slide" Target="slides/slide43.xml"/><Relationship Id="rId55" Type="http://schemas.openxmlformats.org/officeDocument/2006/relationships/slide" Target="slides/slide44.xml"/><Relationship Id="rId56" Type="http://schemas.openxmlformats.org/officeDocument/2006/relationships/slide" Target="slides/slide45.xml"/><Relationship Id="rId57" Type="http://schemas.openxmlformats.org/officeDocument/2006/relationships/slide" Target="slides/slide46.xml"/><Relationship Id="rId58" Type="http://schemas.openxmlformats.org/officeDocument/2006/relationships/slide" Target="slides/slide47.xml"/><Relationship Id="rId59" Type="http://schemas.openxmlformats.org/officeDocument/2006/relationships/slide" Target="slides/slide48.xml"/><Relationship Id="rId40" Type="http://schemas.openxmlformats.org/officeDocument/2006/relationships/slide" Target="slides/slide29.xml"/><Relationship Id="rId41" Type="http://schemas.openxmlformats.org/officeDocument/2006/relationships/slide" Target="slides/slide30.xml"/><Relationship Id="rId42" Type="http://schemas.openxmlformats.org/officeDocument/2006/relationships/slide" Target="slides/slide31.xml"/><Relationship Id="rId43" Type="http://schemas.openxmlformats.org/officeDocument/2006/relationships/slide" Target="slides/slide32.xml"/><Relationship Id="rId44" Type="http://schemas.openxmlformats.org/officeDocument/2006/relationships/slide" Target="slides/slide33.xml"/><Relationship Id="rId45" Type="http://schemas.openxmlformats.org/officeDocument/2006/relationships/slide" Target="slides/slide34.xml"/><Relationship Id="rId46" Type="http://schemas.openxmlformats.org/officeDocument/2006/relationships/slide" Target="slides/slide35.xml"/><Relationship Id="rId47" Type="http://schemas.openxmlformats.org/officeDocument/2006/relationships/slide" Target="slides/slide36.xml"/><Relationship Id="rId48" Type="http://schemas.openxmlformats.org/officeDocument/2006/relationships/slide" Target="slides/slide37.xml"/><Relationship Id="rId49" Type="http://schemas.openxmlformats.org/officeDocument/2006/relationships/slide" Target="slides/slide3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37" Type="http://schemas.openxmlformats.org/officeDocument/2006/relationships/slide" Target="slides/slide26.xml"/><Relationship Id="rId38" Type="http://schemas.openxmlformats.org/officeDocument/2006/relationships/slide" Target="slides/slide27.xml"/><Relationship Id="rId39" Type="http://schemas.openxmlformats.org/officeDocument/2006/relationships/slide" Target="slides/slide28.xml"/><Relationship Id="rId70" Type="http://schemas.openxmlformats.org/officeDocument/2006/relationships/slide" Target="slides/slide59.xml"/><Relationship Id="rId71" Type="http://schemas.openxmlformats.org/officeDocument/2006/relationships/slide" Target="slides/slide60.xml"/><Relationship Id="rId72" Type="http://schemas.openxmlformats.org/officeDocument/2006/relationships/notesMaster" Target="notesMasters/notesMaster1.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73" Type="http://schemas.openxmlformats.org/officeDocument/2006/relationships/printerSettings" Target="printerSettings/printerSettings1.bin"/><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49.xml"/><Relationship Id="rId61" Type="http://schemas.openxmlformats.org/officeDocument/2006/relationships/slide" Target="slides/slide50.xml"/><Relationship Id="rId62" Type="http://schemas.openxmlformats.org/officeDocument/2006/relationships/slide" Target="slides/slide5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4E467E-C177-1F4C-B5F7-952031FEE58F}" type="doc">
      <dgm:prSet loTypeId="urn:microsoft.com/office/officeart/2005/8/layout/process5" loCatId="" qsTypeId="urn:microsoft.com/office/officeart/2005/8/quickstyle/simple4" qsCatId="simple" csTypeId="urn:microsoft.com/office/officeart/2005/8/colors/accent2_2" csCatId="accent2" phldr="1"/>
      <dgm:spPr/>
      <dgm:t>
        <a:bodyPr/>
        <a:lstStyle/>
        <a:p>
          <a:endParaRPr lang="en-US"/>
        </a:p>
      </dgm:t>
    </dgm:pt>
    <dgm:pt modelId="{A790689F-B465-5F47-885C-C0A2497E3734}">
      <dgm:prSet phldrT="[Text]"/>
      <dgm:spPr/>
      <dgm:t>
        <a:bodyPr/>
        <a:lstStyle/>
        <a:p>
          <a:r>
            <a:rPr lang="en-US" dirty="0" smtClean="0"/>
            <a:t>Community Input</a:t>
          </a:r>
          <a:endParaRPr lang="en-US" dirty="0"/>
        </a:p>
      </dgm:t>
    </dgm:pt>
    <dgm:pt modelId="{F3AD82C1-9BCB-D741-8F94-2668E5D450CF}" type="parTrans" cxnId="{81BF7C25-9114-BC44-A92C-8CEF0F710850}">
      <dgm:prSet/>
      <dgm:spPr/>
      <dgm:t>
        <a:bodyPr/>
        <a:lstStyle/>
        <a:p>
          <a:endParaRPr lang="en-US"/>
        </a:p>
      </dgm:t>
    </dgm:pt>
    <dgm:pt modelId="{1B721FA2-5C97-9A4A-8AA4-14220EA5DC75}" type="sibTrans" cxnId="{81BF7C25-9114-BC44-A92C-8CEF0F710850}">
      <dgm:prSet/>
      <dgm:spPr/>
      <dgm:t>
        <a:bodyPr/>
        <a:lstStyle/>
        <a:p>
          <a:endParaRPr lang="en-US"/>
        </a:p>
      </dgm:t>
    </dgm:pt>
    <dgm:pt modelId="{32CE9306-17DB-7144-95AB-C617CA56F644}">
      <dgm:prSet phldrT="[Text]"/>
      <dgm:spPr/>
      <dgm:t>
        <a:bodyPr/>
        <a:lstStyle/>
        <a:p>
          <a:r>
            <a:rPr lang="en-US" dirty="0" smtClean="0"/>
            <a:t>Steering Committee</a:t>
          </a:r>
          <a:endParaRPr lang="en-US" dirty="0"/>
        </a:p>
      </dgm:t>
    </dgm:pt>
    <dgm:pt modelId="{755491CE-C805-2942-9B54-76B2B3ABB6B5}" type="parTrans" cxnId="{54605E99-0F18-D54F-939B-F9507E9D3B48}">
      <dgm:prSet/>
      <dgm:spPr/>
      <dgm:t>
        <a:bodyPr/>
        <a:lstStyle/>
        <a:p>
          <a:endParaRPr lang="en-US"/>
        </a:p>
      </dgm:t>
    </dgm:pt>
    <dgm:pt modelId="{56AF57B9-6726-8F49-AFC1-043D6D57FD9A}" type="sibTrans" cxnId="{54605E99-0F18-D54F-939B-F9507E9D3B48}">
      <dgm:prSet/>
      <dgm:spPr/>
      <dgm:t>
        <a:bodyPr/>
        <a:lstStyle/>
        <a:p>
          <a:endParaRPr lang="en-US"/>
        </a:p>
      </dgm:t>
    </dgm:pt>
    <dgm:pt modelId="{5667D010-CF45-FC44-A682-FE962D5BF7A6}">
      <dgm:prSet phldrT="[Text]"/>
      <dgm:spPr/>
      <dgm:t>
        <a:bodyPr/>
        <a:lstStyle/>
        <a:p>
          <a:r>
            <a:rPr lang="en-US" dirty="0" smtClean="0"/>
            <a:t>St </a:t>
          </a:r>
          <a:r>
            <a:rPr lang="en-US" dirty="0" err="1" smtClean="0"/>
            <a:t>Cp+FST</a:t>
          </a:r>
          <a:r>
            <a:rPr lang="en-US" dirty="0" smtClean="0"/>
            <a:t> &gt;FST</a:t>
          </a:r>
        </a:p>
        <a:p>
          <a:r>
            <a:rPr lang="en-US" dirty="0" smtClean="0"/>
            <a:t>2 FSTs from SC Report w/ Mods </a:t>
          </a:r>
          <a:endParaRPr lang="en-US" dirty="0"/>
        </a:p>
      </dgm:t>
    </dgm:pt>
    <dgm:pt modelId="{9EB1154B-3A82-2747-995C-4F4E1D2DE283}" type="parTrans" cxnId="{C61248C1-64DE-7647-9C0D-FA8D4E5B1845}">
      <dgm:prSet/>
      <dgm:spPr/>
      <dgm:t>
        <a:bodyPr/>
        <a:lstStyle/>
        <a:p>
          <a:endParaRPr lang="en-US"/>
        </a:p>
      </dgm:t>
    </dgm:pt>
    <dgm:pt modelId="{D18CFFBF-5E0F-3140-9DE0-1AE40B8D9D8F}" type="sibTrans" cxnId="{C61248C1-64DE-7647-9C0D-FA8D4E5B1845}">
      <dgm:prSet/>
      <dgm:spPr/>
      <dgm:t>
        <a:bodyPr/>
        <a:lstStyle/>
        <a:p>
          <a:endParaRPr lang="en-US"/>
        </a:p>
      </dgm:t>
    </dgm:pt>
    <dgm:pt modelId="{83526F9E-4435-1A4F-A9F0-0FB8B3DE3D07}">
      <dgm:prSet phldrT="[Text]"/>
      <dgm:spPr/>
      <dgm:t>
        <a:bodyPr/>
        <a:lstStyle/>
        <a:p>
          <a:r>
            <a:rPr lang="en-US" dirty="0" smtClean="0"/>
            <a:t>Concerns about Impact of FACA</a:t>
          </a:r>
          <a:endParaRPr lang="en-US" dirty="0"/>
        </a:p>
      </dgm:t>
    </dgm:pt>
    <dgm:pt modelId="{6F5F070C-8941-E341-AC65-6AB9B6A19C15}" type="parTrans" cxnId="{F1C3E63D-AB7C-D449-920F-EE7916472553}">
      <dgm:prSet/>
      <dgm:spPr/>
      <dgm:t>
        <a:bodyPr/>
        <a:lstStyle/>
        <a:p>
          <a:endParaRPr lang="en-US"/>
        </a:p>
      </dgm:t>
    </dgm:pt>
    <dgm:pt modelId="{B080C6FB-B38E-D148-A0C3-14A5326F776A}" type="sibTrans" cxnId="{F1C3E63D-AB7C-D449-920F-EE7916472553}">
      <dgm:prSet/>
      <dgm:spPr/>
      <dgm:t>
        <a:bodyPr/>
        <a:lstStyle/>
        <a:p>
          <a:endParaRPr lang="en-US"/>
        </a:p>
      </dgm:t>
    </dgm:pt>
    <dgm:pt modelId="{3A70B981-FA07-B946-AFEA-F103CF4B64B5}">
      <dgm:prSet/>
      <dgm:spPr/>
      <dgm:t>
        <a:bodyPr/>
        <a:lstStyle/>
        <a:p>
          <a:r>
            <a:rPr lang="en-US" dirty="0" smtClean="0"/>
            <a:t>Available Budget</a:t>
          </a:r>
          <a:endParaRPr lang="en-US" dirty="0"/>
        </a:p>
      </dgm:t>
    </dgm:pt>
    <dgm:pt modelId="{D77D083A-F783-984E-B625-3400477A33FD}" type="parTrans" cxnId="{E627B1E1-4689-394C-9403-C3F91571F8A8}">
      <dgm:prSet/>
      <dgm:spPr/>
      <dgm:t>
        <a:bodyPr/>
        <a:lstStyle/>
        <a:p>
          <a:endParaRPr lang="en-US"/>
        </a:p>
      </dgm:t>
    </dgm:pt>
    <dgm:pt modelId="{40BA35E8-E841-044C-99D4-60502FBF243A}" type="sibTrans" cxnId="{E627B1E1-4689-394C-9403-C3F91571F8A8}">
      <dgm:prSet/>
      <dgm:spPr/>
      <dgm:t>
        <a:bodyPr/>
        <a:lstStyle/>
        <a:p>
          <a:endParaRPr lang="en-US"/>
        </a:p>
      </dgm:t>
    </dgm:pt>
    <dgm:pt modelId="{395693C7-9ED6-F14E-9A23-335C81E2DF55}">
      <dgm:prSet phldrT="[Text]"/>
      <dgm:spPr/>
      <dgm:t>
        <a:bodyPr/>
        <a:lstStyle/>
        <a:p>
          <a:r>
            <a:rPr lang="en-US" dirty="0" smtClean="0"/>
            <a:t>NASA HPD</a:t>
          </a:r>
          <a:endParaRPr lang="en-US" dirty="0"/>
        </a:p>
      </dgm:t>
    </dgm:pt>
    <dgm:pt modelId="{8D3E308F-AC9E-A744-AA03-3A80712DA200}" type="sibTrans" cxnId="{6056DB08-3665-3D45-AF76-9480CC5EBBAB}">
      <dgm:prSet/>
      <dgm:spPr/>
      <dgm:t>
        <a:bodyPr/>
        <a:lstStyle/>
        <a:p>
          <a:endParaRPr lang="en-US"/>
        </a:p>
      </dgm:t>
    </dgm:pt>
    <dgm:pt modelId="{3E2F79AE-BACB-1345-86D5-431DEC9B9799}" type="parTrans" cxnId="{6056DB08-3665-3D45-AF76-9480CC5EBBAB}">
      <dgm:prSet/>
      <dgm:spPr/>
      <dgm:t>
        <a:bodyPr/>
        <a:lstStyle/>
        <a:p>
          <a:endParaRPr lang="en-US"/>
        </a:p>
      </dgm:t>
    </dgm:pt>
    <dgm:pt modelId="{CE392A4C-843A-5145-A7C4-70045EACF6B8}" type="pres">
      <dgm:prSet presAssocID="{464E467E-C177-1F4C-B5F7-952031FEE58F}" presName="diagram" presStyleCnt="0">
        <dgm:presLayoutVars>
          <dgm:dir/>
          <dgm:resizeHandles val="exact"/>
        </dgm:presLayoutVars>
      </dgm:prSet>
      <dgm:spPr/>
      <dgm:t>
        <a:bodyPr/>
        <a:lstStyle/>
        <a:p>
          <a:endParaRPr lang="en-US"/>
        </a:p>
      </dgm:t>
    </dgm:pt>
    <dgm:pt modelId="{18614B79-158B-B74E-9E99-C6C14E500CEC}" type="pres">
      <dgm:prSet presAssocID="{A790689F-B465-5F47-885C-C0A2497E3734}" presName="node" presStyleLbl="node1" presStyleIdx="0" presStyleCnt="6" custLinFactNeighborX="1969" custLinFactNeighborY="-57709">
        <dgm:presLayoutVars>
          <dgm:bulletEnabled val="1"/>
        </dgm:presLayoutVars>
      </dgm:prSet>
      <dgm:spPr/>
      <dgm:t>
        <a:bodyPr/>
        <a:lstStyle/>
        <a:p>
          <a:endParaRPr lang="en-US"/>
        </a:p>
      </dgm:t>
    </dgm:pt>
    <dgm:pt modelId="{D38A923F-5552-E24D-AF3B-9DA6DDBAD1E7}" type="pres">
      <dgm:prSet presAssocID="{1B721FA2-5C97-9A4A-8AA4-14220EA5DC75}" presName="sibTrans" presStyleLbl="sibTrans2D1" presStyleIdx="0" presStyleCnt="5"/>
      <dgm:spPr/>
      <dgm:t>
        <a:bodyPr/>
        <a:lstStyle/>
        <a:p>
          <a:endParaRPr lang="en-US"/>
        </a:p>
      </dgm:t>
    </dgm:pt>
    <dgm:pt modelId="{F31176EE-2639-4A44-848D-D7A34933CE8E}" type="pres">
      <dgm:prSet presAssocID="{1B721FA2-5C97-9A4A-8AA4-14220EA5DC75}" presName="connectorText" presStyleLbl="sibTrans2D1" presStyleIdx="0" presStyleCnt="5"/>
      <dgm:spPr/>
      <dgm:t>
        <a:bodyPr/>
        <a:lstStyle/>
        <a:p>
          <a:endParaRPr lang="en-US"/>
        </a:p>
      </dgm:t>
    </dgm:pt>
    <dgm:pt modelId="{D241EF53-C28E-CB4F-937F-86287D592005}" type="pres">
      <dgm:prSet presAssocID="{32CE9306-17DB-7144-95AB-C617CA56F644}" presName="node" presStyleLbl="node1" presStyleIdx="1" presStyleCnt="6" custLinFactNeighborX="-2341" custLinFactNeighborY="-59772">
        <dgm:presLayoutVars>
          <dgm:bulletEnabled val="1"/>
        </dgm:presLayoutVars>
      </dgm:prSet>
      <dgm:spPr/>
      <dgm:t>
        <a:bodyPr/>
        <a:lstStyle/>
        <a:p>
          <a:endParaRPr lang="en-US"/>
        </a:p>
      </dgm:t>
    </dgm:pt>
    <dgm:pt modelId="{150BED8F-4294-704A-A121-53F912976902}" type="pres">
      <dgm:prSet presAssocID="{56AF57B9-6726-8F49-AFC1-043D6D57FD9A}" presName="sibTrans" presStyleLbl="sibTrans2D1" presStyleIdx="1" presStyleCnt="5"/>
      <dgm:spPr/>
      <dgm:t>
        <a:bodyPr/>
        <a:lstStyle/>
        <a:p>
          <a:endParaRPr lang="en-US"/>
        </a:p>
      </dgm:t>
    </dgm:pt>
    <dgm:pt modelId="{11E15494-DDBE-894D-9F97-36E8CE594723}" type="pres">
      <dgm:prSet presAssocID="{56AF57B9-6726-8F49-AFC1-043D6D57FD9A}" presName="connectorText" presStyleLbl="sibTrans2D1" presStyleIdx="1" presStyleCnt="5"/>
      <dgm:spPr/>
      <dgm:t>
        <a:bodyPr/>
        <a:lstStyle/>
        <a:p>
          <a:endParaRPr lang="en-US"/>
        </a:p>
      </dgm:t>
    </dgm:pt>
    <dgm:pt modelId="{6D74ADDB-2657-CE4F-9188-53FA8E9239E8}" type="pres">
      <dgm:prSet presAssocID="{395693C7-9ED6-F14E-9A23-335C81E2DF55}" presName="node" presStyleLbl="node1" presStyleIdx="2" presStyleCnt="6" custLinFactNeighborX="335" custLinFactNeighborY="-59570">
        <dgm:presLayoutVars>
          <dgm:bulletEnabled val="1"/>
        </dgm:presLayoutVars>
      </dgm:prSet>
      <dgm:spPr/>
      <dgm:t>
        <a:bodyPr/>
        <a:lstStyle/>
        <a:p>
          <a:endParaRPr lang="en-US"/>
        </a:p>
      </dgm:t>
    </dgm:pt>
    <dgm:pt modelId="{61A63DCC-7308-6749-B116-B8D61639DE73}" type="pres">
      <dgm:prSet presAssocID="{8D3E308F-AC9E-A744-AA03-3A80712DA200}" presName="sibTrans" presStyleLbl="sibTrans2D1" presStyleIdx="2" presStyleCnt="5" custScaleX="139487" custLinFactNeighborY="-4503"/>
      <dgm:spPr/>
      <dgm:t>
        <a:bodyPr/>
        <a:lstStyle/>
        <a:p>
          <a:endParaRPr lang="en-US"/>
        </a:p>
      </dgm:t>
    </dgm:pt>
    <dgm:pt modelId="{05AC9C2D-9ADD-7F47-8B04-D61AE2BA39F4}" type="pres">
      <dgm:prSet presAssocID="{8D3E308F-AC9E-A744-AA03-3A80712DA200}" presName="connectorText" presStyleLbl="sibTrans2D1" presStyleIdx="2" presStyleCnt="5"/>
      <dgm:spPr/>
      <dgm:t>
        <a:bodyPr/>
        <a:lstStyle/>
        <a:p>
          <a:endParaRPr lang="en-US"/>
        </a:p>
      </dgm:t>
    </dgm:pt>
    <dgm:pt modelId="{00784E5B-E7F2-A64B-BBBA-98918B9FB1E6}" type="pres">
      <dgm:prSet presAssocID="{5667D010-CF45-FC44-A682-FE962D5BF7A6}" presName="node" presStyleLbl="node1" presStyleIdx="3" presStyleCnt="6" custLinFactNeighborX="335" custLinFactNeighborY="-76326">
        <dgm:presLayoutVars>
          <dgm:bulletEnabled val="1"/>
        </dgm:presLayoutVars>
      </dgm:prSet>
      <dgm:spPr/>
      <dgm:t>
        <a:bodyPr/>
        <a:lstStyle/>
        <a:p>
          <a:endParaRPr lang="en-US"/>
        </a:p>
      </dgm:t>
    </dgm:pt>
    <dgm:pt modelId="{D44B3155-788C-CD40-B0F3-7C4601FDD7DB}" type="pres">
      <dgm:prSet presAssocID="{D18CFFBF-5E0F-3140-9DE0-1AE40B8D9D8F}" presName="sibTrans" presStyleLbl="sibTrans2D1" presStyleIdx="3" presStyleCnt="5" custFlipHor="1"/>
      <dgm:spPr/>
      <dgm:t>
        <a:bodyPr/>
        <a:lstStyle/>
        <a:p>
          <a:endParaRPr lang="en-US"/>
        </a:p>
      </dgm:t>
    </dgm:pt>
    <dgm:pt modelId="{B2F750AF-7C9F-CF46-95E8-988494BC7D22}" type="pres">
      <dgm:prSet presAssocID="{D18CFFBF-5E0F-3140-9DE0-1AE40B8D9D8F}" presName="connectorText" presStyleLbl="sibTrans2D1" presStyleIdx="3" presStyleCnt="5"/>
      <dgm:spPr/>
      <dgm:t>
        <a:bodyPr/>
        <a:lstStyle/>
        <a:p>
          <a:endParaRPr lang="en-US"/>
        </a:p>
      </dgm:t>
    </dgm:pt>
    <dgm:pt modelId="{3338F02F-9176-2049-9CB3-1148BBF7F4D3}" type="pres">
      <dgm:prSet presAssocID="{83526F9E-4435-1A4F-A9F0-0FB8B3DE3D07}" presName="node" presStyleLbl="node1" presStyleIdx="4" presStyleCnt="6" custLinFactNeighborX="-380" custLinFactNeighborY="-72454">
        <dgm:presLayoutVars>
          <dgm:bulletEnabled val="1"/>
        </dgm:presLayoutVars>
      </dgm:prSet>
      <dgm:spPr/>
      <dgm:t>
        <a:bodyPr/>
        <a:lstStyle/>
        <a:p>
          <a:endParaRPr lang="en-US"/>
        </a:p>
      </dgm:t>
    </dgm:pt>
    <dgm:pt modelId="{A40F7462-334B-D545-A5D4-53ED44451C51}" type="pres">
      <dgm:prSet presAssocID="{B080C6FB-B38E-D148-A0C3-14A5326F776A}" presName="sibTrans" presStyleLbl="sibTrans2D1" presStyleIdx="4" presStyleCnt="5" custAng="14388546" custScaleX="76357" custLinFactX="100000" custLinFactNeighborX="199760" custLinFactNeighborY="-4505"/>
      <dgm:spPr/>
      <dgm:t>
        <a:bodyPr/>
        <a:lstStyle/>
        <a:p>
          <a:endParaRPr lang="en-US"/>
        </a:p>
      </dgm:t>
    </dgm:pt>
    <dgm:pt modelId="{FC9058BC-1E12-DA49-BA73-A67C35D9FF9F}" type="pres">
      <dgm:prSet presAssocID="{B080C6FB-B38E-D148-A0C3-14A5326F776A}" presName="connectorText" presStyleLbl="sibTrans2D1" presStyleIdx="4" presStyleCnt="5"/>
      <dgm:spPr/>
      <dgm:t>
        <a:bodyPr/>
        <a:lstStyle/>
        <a:p>
          <a:endParaRPr lang="en-US"/>
        </a:p>
      </dgm:t>
    </dgm:pt>
    <dgm:pt modelId="{55EF00C5-F460-0144-80F9-C1DF124DE2A3}" type="pres">
      <dgm:prSet presAssocID="{3A70B981-FA07-B946-AFEA-F103CF4B64B5}" presName="node" presStyleLbl="node1" presStyleIdx="5" presStyleCnt="6" custLinFactX="100000" custLinFactY="28285" custLinFactNeighborX="180335" custLinFactNeighborY="100000">
        <dgm:presLayoutVars>
          <dgm:bulletEnabled val="1"/>
        </dgm:presLayoutVars>
      </dgm:prSet>
      <dgm:spPr/>
      <dgm:t>
        <a:bodyPr/>
        <a:lstStyle/>
        <a:p>
          <a:endParaRPr lang="en-US"/>
        </a:p>
      </dgm:t>
    </dgm:pt>
  </dgm:ptLst>
  <dgm:cxnLst>
    <dgm:cxn modelId="{C2DF3F67-0358-42F1-9449-9DB5BA798DBB}" type="presOf" srcId="{D18CFFBF-5E0F-3140-9DE0-1AE40B8D9D8F}" destId="{D44B3155-788C-CD40-B0F3-7C4601FDD7DB}" srcOrd="0" destOrd="0" presId="urn:microsoft.com/office/officeart/2005/8/layout/process5"/>
    <dgm:cxn modelId="{6E6375A9-E9A8-4801-8F3E-EC6877E9B17C}" type="presOf" srcId="{8D3E308F-AC9E-A744-AA03-3A80712DA200}" destId="{05AC9C2D-9ADD-7F47-8B04-D61AE2BA39F4}" srcOrd="1" destOrd="0" presId="urn:microsoft.com/office/officeart/2005/8/layout/process5"/>
    <dgm:cxn modelId="{3226BFC3-0BC0-4E04-AFC4-93868EE11496}" type="presOf" srcId="{D18CFFBF-5E0F-3140-9DE0-1AE40B8D9D8F}" destId="{B2F750AF-7C9F-CF46-95E8-988494BC7D22}" srcOrd="1" destOrd="0" presId="urn:microsoft.com/office/officeart/2005/8/layout/process5"/>
    <dgm:cxn modelId="{81BF7C25-9114-BC44-A92C-8CEF0F710850}" srcId="{464E467E-C177-1F4C-B5F7-952031FEE58F}" destId="{A790689F-B465-5F47-885C-C0A2497E3734}" srcOrd="0" destOrd="0" parTransId="{F3AD82C1-9BCB-D741-8F94-2668E5D450CF}" sibTransId="{1B721FA2-5C97-9A4A-8AA4-14220EA5DC75}"/>
    <dgm:cxn modelId="{286A093F-260F-4778-87F7-68AC719A8CE6}" type="presOf" srcId="{B080C6FB-B38E-D148-A0C3-14A5326F776A}" destId="{FC9058BC-1E12-DA49-BA73-A67C35D9FF9F}" srcOrd="1" destOrd="0" presId="urn:microsoft.com/office/officeart/2005/8/layout/process5"/>
    <dgm:cxn modelId="{AADE4D71-568C-40E3-9DDF-C09A432C6E74}" type="presOf" srcId="{32CE9306-17DB-7144-95AB-C617CA56F644}" destId="{D241EF53-C28E-CB4F-937F-86287D592005}" srcOrd="0" destOrd="0" presId="urn:microsoft.com/office/officeart/2005/8/layout/process5"/>
    <dgm:cxn modelId="{F68E4AAD-9DF1-4E6B-B6E5-45C4297A4139}" type="presOf" srcId="{464E467E-C177-1F4C-B5F7-952031FEE58F}" destId="{CE392A4C-843A-5145-A7C4-70045EACF6B8}" srcOrd="0" destOrd="0" presId="urn:microsoft.com/office/officeart/2005/8/layout/process5"/>
    <dgm:cxn modelId="{EB2453C5-36D5-4FD8-9EAF-B2213C619E2F}" type="presOf" srcId="{83526F9E-4435-1A4F-A9F0-0FB8B3DE3D07}" destId="{3338F02F-9176-2049-9CB3-1148BBF7F4D3}" srcOrd="0" destOrd="0" presId="urn:microsoft.com/office/officeart/2005/8/layout/process5"/>
    <dgm:cxn modelId="{54605E99-0F18-D54F-939B-F9507E9D3B48}" srcId="{464E467E-C177-1F4C-B5F7-952031FEE58F}" destId="{32CE9306-17DB-7144-95AB-C617CA56F644}" srcOrd="1" destOrd="0" parTransId="{755491CE-C805-2942-9B54-76B2B3ABB6B5}" sibTransId="{56AF57B9-6726-8F49-AFC1-043D6D57FD9A}"/>
    <dgm:cxn modelId="{E1671352-3BF6-483B-AF82-BF1B1A8D91AF}" type="presOf" srcId="{395693C7-9ED6-F14E-9A23-335C81E2DF55}" destId="{6D74ADDB-2657-CE4F-9188-53FA8E9239E8}" srcOrd="0" destOrd="0" presId="urn:microsoft.com/office/officeart/2005/8/layout/process5"/>
    <dgm:cxn modelId="{752C9CCD-1C9D-4CEB-A2FF-30C967D220D7}" type="presOf" srcId="{B080C6FB-B38E-D148-A0C3-14A5326F776A}" destId="{A40F7462-334B-D545-A5D4-53ED44451C51}" srcOrd="0" destOrd="0" presId="urn:microsoft.com/office/officeart/2005/8/layout/process5"/>
    <dgm:cxn modelId="{F1C3E63D-AB7C-D449-920F-EE7916472553}" srcId="{464E467E-C177-1F4C-B5F7-952031FEE58F}" destId="{83526F9E-4435-1A4F-A9F0-0FB8B3DE3D07}" srcOrd="4" destOrd="0" parTransId="{6F5F070C-8941-E341-AC65-6AB9B6A19C15}" sibTransId="{B080C6FB-B38E-D148-A0C3-14A5326F776A}"/>
    <dgm:cxn modelId="{C9AD647B-F874-46EC-A862-C57E781C5AD0}" type="presOf" srcId="{56AF57B9-6726-8F49-AFC1-043D6D57FD9A}" destId="{11E15494-DDBE-894D-9F97-36E8CE594723}" srcOrd="1" destOrd="0" presId="urn:microsoft.com/office/officeart/2005/8/layout/process5"/>
    <dgm:cxn modelId="{46B75650-4593-4874-9F5D-51F7D07FC23D}" type="presOf" srcId="{56AF57B9-6726-8F49-AFC1-043D6D57FD9A}" destId="{150BED8F-4294-704A-A121-53F912976902}" srcOrd="0" destOrd="0" presId="urn:microsoft.com/office/officeart/2005/8/layout/process5"/>
    <dgm:cxn modelId="{2FFBE62E-EFB8-490B-AF24-3B86E3036EDF}" type="presOf" srcId="{3A70B981-FA07-B946-AFEA-F103CF4B64B5}" destId="{55EF00C5-F460-0144-80F9-C1DF124DE2A3}" srcOrd="0" destOrd="0" presId="urn:microsoft.com/office/officeart/2005/8/layout/process5"/>
    <dgm:cxn modelId="{1964A797-4D28-4BBB-9937-2F3EA6F2EF19}" type="presOf" srcId="{1B721FA2-5C97-9A4A-8AA4-14220EA5DC75}" destId="{F31176EE-2639-4A44-848D-D7A34933CE8E}" srcOrd="1" destOrd="0" presId="urn:microsoft.com/office/officeart/2005/8/layout/process5"/>
    <dgm:cxn modelId="{B28C462D-540C-4A83-8904-D5CFD9416C91}" type="presOf" srcId="{A790689F-B465-5F47-885C-C0A2497E3734}" destId="{18614B79-158B-B74E-9E99-C6C14E500CEC}" srcOrd="0" destOrd="0" presId="urn:microsoft.com/office/officeart/2005/8/layout/process5"/>
    <dgm:cxn modelId="{0DA4CC7C-79B1-4A78-AAD8-552ADC4DD404}" type="presOf" srcId="{8D3E308F-AC9E-A744-AA03-3A80712DA200}" destId="{61A63DCC-7308-6749-B116-B8D61639DE73}" srcOrd="0" destOrd="0" presId="urn:microsoft.com/office/officeart/2005/8/layout/process5"/>
    <dgm:cxn modelId="{6056DB08-3665-3D45-AF76-9480CC5EBBAB}" srcId="{464E467E-C177-1F4C-B5F7-952031FEE58F}" destId="{395693C7-9ED6-F14E-9A23-335C81E2DF55}" srcOrd="2" destOrd="0" parTransId="{3E2F79AE-BACB-1345-86D5-431DEC9B9799}" sibTransId="{8D3E308F-AC9E-A744-AA03-3A80712DA200}"/>
    <dgm:cxn modelId="{E627B1E1-4689-394C-9403-C3F91571F8A8}" srcId="{464E467E-C177-1F4C-B5F7-952031FEE58F}" destId="{3A70B981-FA07-B946-AFEA-F103CF4B64B5}" srcOrd="5" destOrd="0" parTransId="{D77D083A-F783-984E-B625-3400477A33FD}" sibTransId="{40BA35E8-E841-044C-99D4-60502FBF243A}"/>
    <dgm:cxn modelId="{C61248C1-64DE-7647-9C0D-FA8D4E5B1845}" srcId="{464E467E-C177-1F4C-B5F7-952031FEE58F}" destId="{5667D010-CF45-FC44-A682-FE962D5BF7A6}" srcOrd="3" destOrd="0" parTransId="{9EB1154B-3A82-2747-995C-4F4E1D2DE283}" sibTransId="{D18CFFBF-5E0F-3140-9DE0-1AE40B8D9D8F}"/>
    <dgm:cxn modelId="{EF299107-7598-48C8-9D53-9A6574742B37}" type="presOf" srcId="{5667D010-CF45-FC44-A682-FE962D5BF7A6}" destId="{00784E5B-E7F2-A64B-BBBA-98918B9FB1E6}" srcOrd="0" destOrd="0" presId="urn:microsoft.com/office/officeart/2005/8/layout/process5"/>
    <dgm:cxn modelId="{7750D429-2568-433B-B27C-8DC10CBF1E4A}" type="presOf" srcId="{1B721FA2-5C97-9A4A-8AA4-14220EA5DC75}" destId="{D38A923F-5552-E24D-AF3B-9DA6DDBAD1E7}" srcOrd="0" destOrd="0" presId="urn:microsoft.com/office/officeart/2005/8/layout/process5"/>
    <dgm:cxn modelId="{0FFC2B37-02EC-422C-A668-334ACB1E6A78}" type="presParOf" srcId="{CE392A4C-843A-5145-A7C4-70045EACF6B8}" destId="{18614B79-158B-B74E-9E99-C6C14E500CEC}" srcOrd="0" destOrd="0" presId="urn:microsoft.com/office/officeart/2005/8/layout/process5"/>
    <dgm:cxn modelId="{EF1A22CF-9773-468E-A571-E1FBD50E3103}" type="presParOf" srcId="{CE392A4C-843A-5145-A7C4-70045EACF6B8}" destId="{D38A923F-5552-E24D-AF3B-9DA6DDBAD1E7}" srcOrd="1" destOrd="0" presId="urn:microsoft.com/office/officeart/2005/8/layout/process5"/>
    <dgm:cxn modelId="{8832CC52-822F-4C7C-B0CD-7BA636E666CC}" type="presParOf" srcId="{D38A923F-5552-E24D-AF3B-9DA6DDBAD1E7}" destId="{F31176EE-2639-4A44-848D-D7A34933CE8E}" srcOrd="0" destOrd="0" presId="urn:microsoft.com/office/officeart/2005/8/layout/process5"/>
    <dgm:cxn modelId="{29904480-ED7D-4DBB-BD45-208A489F1D76}" type="presParOf" srcId="{CE392A4C-843A-5145-A7C4-70045EACF6B8}" destId="{D241EF53-C28E-CB4F-937F-86287D592005}" srcOrd="2" destOrd="0" presId="urn:microsoft.com/office/officeart/2005/8/layout/process5"/>
    <dgm:cxn modelId="{64308521-F3FE-4349-BCDB-C7A640EC8710}" type="presParOf" srcId="{CE392A4C-843A-5145-A7C4-70045EACF6B8}" destId="{150BED8F-4294-704A-A121-53F912976902}" srcOrd="3" destOrd="0" presId="urn:microsoft.com/office/officeart/2005/8/layout/process5"/>
    <dgm:cxn modelId="{B3527528-455E-467B-BBF6-EC05367ED8EC}" type="presParOf" srcId="{150BED8F-4294-704A-A121-53F912976902}" destId="{11E15494-DDBE-894D-9F97-36E8CE594723}" srcOrd="0" destOrd="0" presId="urn:microsoft.com/office/officeart/2005/8/layout/process5"/>
    <dgm:cxn modelId="{21F77315-DB49-4D2E-8BCA-28A5508688F9}" type="presParOf" srcId="{CE392A4C-843A-5145-A7C4-70045EACF6B8}" destId="{6D74ADDB-2657-CE4F-9188-53FA8E9239E8}" srcOrd="4" destOrd="0" presId="urn:microsoft.com/office/officeart/2005/8/layout/process5"/>
    <dgm:cxn modelId="{5DA18565-6891-4C4F-9C6A-3EA40E924C1C}" type="presParOf" srcId="{CE392A4C-843A-5145-A7C4-70045EACF6B8}" destId="{61A63DCC-7308-6749-B116-B8D61639DE73}" srcOrd="5" destOrd="0" presId="urn:microsoft.com/office/officeart/2005/8/layout/process5"/>
    <dgm:cxn modelId="{BEC1465E-2423-4F0C-B361-8AEC689C824C}" type="presParOf" srcId="{61A63DCC-7308-6749-B116-B8D61639DE73}" destId="{05AC9C2D-9ADD-7F47-8B04-D61AE2BA39F4}" srcOrd="0" destOrd="0" presId="urn:microsoft.com/office/officeart/2005/8/layout/process5"/>
    <dgm:cxn modelId="{F30032AC-DE3F-4B09-98DE-90DA484C2A75}" type="presParOf" srcId="{CE392A4C-843A-5145-A7C4-70045EACF6B8}" destId="{00784E5B-E7F2-A64B-BBBA-98918B9FB1E6}" srcOrd="6" destOrd="0" presId="urn:microsoft.com/office/officeart/2005/8/layout/process5"/>
    <dgm:cxn modelId="{430B7185-E78D-40D0-9ACB-722D1378539F}" type="presParOf" srcId="{CE392A4C-843A-5145-A7C4-70045EACF6B8}" destId="{D44B3155-788C-CD40-B0F3-7C4601FDD7DB}" srcOrd="7" destOrd="0" presId="urn:microsoft.com/office/officeart/2005/8/layout/process5"/>
    <dgm:cxn modelId="{E6D77377-9877-412A-B4B2-B42E9BE91B32}" type="presParOf" srcId="{D44B3155-788C-CD40-B0F3-7C4601FDD7DB}" destId="{B2F750AF-7C9F-CF46-95E8-988494BC7D22}" srcOrd="0" destOrd="0" presId="urn:microsoft.com/office/officeart/2005/8/layout/process5"/>
    <dgm:cxn modelId="{483E92DD-A93E-4E73-AD4A-23037966D660}" type="presParOf" srcId="{CE392A4C-843A-5145-A7C4-70045EACF6B8}" destId="{3338F02F-9176-2049-9CB3-1148BBF7F4D3}" srcOrd="8" destOrd="0" presId="urn:microsoft.com/office/officeart/2005/8/layout/process5"/>
    <dgm:cxn modelId="{AB8805DD-C868-4518-B9E9-CBA0EB96E745}" type="presParOf" srcId="{CE392A4C-843A-5145-A7C4-70045EACF6B8}" destId="{A40F7462-334B-D545-A5D4-53ED44451C51}" srcOrd="9" destOrd="0" presId="urn:microsoft.com/office/officeart/2005/8/layout/process5"/>
    <dgm:cxn modelId="{8CD0C52C-CBBF-46EB-982E-D79891411CDC}" type="presParOf" srcId="{A40F7462-334B-D545-A5D4-53ED44451C51}" destId="{FC9058BC-1E12-DA49-BA73-A67C35D9FF9F}" srcOrd="0" destOrd="0" presId="urn:microsoft.com/office/officeart/2005/8/layout/process5"/>
    <dgm:cxn modelId="{4AD87B97-1B8A-4FD8-9207-4B4BC023B810}" type="presParOf" srcId="{CE392A4C-843A-5145-A7C4-70045EACF6B8}" destId="{55EF00C5-F460-0144-80F9-C1DF124DE2A3}" srcOrd="1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4E467E-C177-1F4C-B5F7-952031FEE58F}" type="doc">
      <dgm:prSet loTypeId="urn:microsoft.com/office/officeart/2005/8/layout/process5" loCatId="" qsTypeId="urn:microsoft.com/office/officeart/2005/8/quickstyle/simple4" qsCatId="simple" csTypeId="urn:microsoft.com/office/officeart/2005/8/colors/accent2_2" csCatId="accent2" phldr="1"/>
      <dgm:spPr/>
      <dgm:t>
        <a:bodyPr/>
        <a:lstStyle/>
        <a:p>
          <a:endParaRPr lang="en-US"/>
        </a:p>
      </dgm:t>
    </dgm:pt>
    <dgm:pt modelId="{A790689F-B465-5F47-885C-C0A2497E3734}">
      <dgm:prSet phldrT="[Text]"/>
      <dgm:spPr/>
      <dgm:t>
        <a:bodyPr/>
        <a:lstStyle/>
        <a:p>
          <a:r>
            <a:rPr lang="en-US" dirty="0" smtClean="0"/>
            <a:t>Community Input</a:t>
          </a:r>
          <a:endParaRPr lang="en-US" dirty="0"/>
        </a:p>
      </dgm:t>
    </dgm:pt>
    <dgm:pt modelId="{F3AD82C1-9BCB-D741-8F94-2668E5D450CF}" type="parTrans" cxnId="{81BF7C25-9114-BC44-A92C-8CEF0F710850}">
      <dgm:prSet/>
      <dgm:spPr/>
      <dgm:t>
        <a:bodyPr/>
        <a:lstStyle/>
        <a:p>
          <a:endParaRPr lang="en-US"/>
        </a:p>
      </dgm:t>
    </dgm:pt>
    <dgm:pt modelId="{1B721FA2-5C97-9A4A-8AA4-14220EA5DC75}" type="sibTrans" cxnId="{81BF7C25-9114-BC44-A92C-8CEF0F710850}">
      <dgm:prSet/>
      <dgm:spPr/>
      <dgm:t>
        <a:bodyPr/>
        <a:lstStyle/>
        <a:p>
          <a:endParaRPr lang="en-US"/>
        </a:p>
      </dgm:t>
    </dgm:pt>
    <dgm:pt modelId="{32CE9306-17DB-7144-95AB-C617CA56F644}">
      <dgm:prSet phldrT="[Text]"/>
      <dgm:spPr/>
      <dgm:t>
        <a:bodyPr/>
        <a:lstStyle/>
        <a:p>
          <a:r>
            <a:rPr lang="en-US" dirty="0" smtClean="0"/>
            <a:t>Steering Committee</a:t>
          </a:r>
          <a:endParaRPr lang="en-US" dirty="0"/>
        </a:p>
      </dgm:t>
    </dgm:pt>
    <dgm:pt modelId="{755491CE-C805-2942-9B54-76B2B3ABB6B5}" type="parTrans" cxnId="{54605E99-0F18-D54F-939B-F9507E9D3B48}">
      <dgm:prSet/>
      <dgm:spPr/>
      <dgm:t>
        <a:bodyPr/>
        <a:lstStyle/>
        <a:p>
          <a:endParaRPr lang="en-US"/>
        </a:p>
      </dgm:t>
    </dgm:pt>
    <dgm:pt modelId="{56AF57B9-6726-8F49-AFC1-043D6D57FD9A}" type="sibTrans" cxnId="{54605E99-0F18-D54F-939B-F9507E9D3B48}">
      <dgm:prSet/>
      <dgm:spPr/>
      <dgm:t>
        <a:bodyPr/>
        <a:lstStyle/>
        <a:p>
          <a:endParaRPr lang="en-US"/>
        </a:p>
      </dgm:t>
    </dgm:pt>
    <dgm:pt modelId="{5667D010-CF45-FC44-A682-FE962D5BF7A6}">
      <dgm:prSet phldrT="[Text]"/>
      <dgm:spPr/>
      <dgm:t>
        <a:bodyPr/>
        <a:lstStyle/>
        <a:p>
          <a:r>
            <a:rPr lang="en-US" dirty="0" smtClean="0"/>
            <a:t>NASA HPD</a:t>
          </a:r>
          <a:endParaRPr lang="en-US" dirty="0"/>
        </a:p>
      </dgm:t>
    </dgm:pt>
    <dgm:pt modelId="{9EB1154B-3A82-2747-995C-4F4E1D2DE283}" type="parTrans" cxnId="{C61248C1-64DE-7647-9C0D-FA8D4E5B1845}">
      <dgm:prSet/>
      <dgm:spPr/>
      <dgm:t>
        <a:bodyPr/>
        <a:lstStyle/>
        <a:p>
          <a:endParaRPr lang="en-US"/>
        </a:p>
      </dgm:t>
    </dgm:pt>
    <dgm:pt modelId="{D18CFFBF-5E0F-3140-9DE0-1AE40B8D9D8F}" type="sibTrans" cxnId="{C61248C1-64DE-7647-9C0D-FA8D4E5B1845}">
      <dgm:prSet/>
      <dgm:spPr/>
      <dgm:t>
        <a:bodyPr/>
        <a:lstStyle/>
        <a:p>
          <a:endParaRPr lang="en-US"/>
        </a:p>
      </dgm:t>
    </dgm:pt>
    <dgm:pt modelId="{83526F9E-4435-1A4F-A9F0-0FB8B3DE3D07}">
      <dgm:prSet phldrT="[Text]"/>
      <dgm:spPr/>
      <dgm:t>
        <a:bodyPr/>
        <a:lstStyle/>
        <a:p>
          <a:r>
            <a:rPr lang="en-US" dirty="0" smtClean="0"/>
            <a:t>Past FSTs (5-6 years)</a:t>
          </a:r>
          <a:endParaRPr lang="en-US" dirty="0"/>
        </a:p>
      </dgm:t>
    </dgm:pt>
    <dgm:pt modelId="{6F5F070C-8941-E341-AC65-6AB9B6A19C15}" type="parTrans" cxnId="{F1C3E63D-AB7C-D449-920F-EE7916472553}">
      <dgm:prSet/>
      <dgm:spPr/>
      <dgm:t>
        <a:bodyPr/>
        <a:lstStyle/>
        <a:p>
          <a:endParaRPr lang="en-US"/>
        </a:p>
      </dgm:t>
    </dgm:pt>
    <dgm:pt modelId="{B080C6FB-B38E-D148-A0C3-14A5326F776A}" type="sibTrans" cxnId="{F1C3E63D-AB7C-D449-920F-EE7916472553}">
      <dgm:prSet/>
      <dgm:spPr/>
      <dgm:t>
        <a:bodyPr/>
        <a:lstStyle/>
        <a:p>
          <a:endParaRPr lang="en-US"/>
        </a:p>
      </dgm:t>
    </dgm:pt>
    <dgm:pt modelId="{3A70B981-FA07-B946-AFEA-F103CF4B64B5}">
      <dgm:prSet/>
      <dgm:spPr/>
      <dgm:t>
        <a:bodyPr/>
        <a:lstStyle/>
        <a:p>
          <a:r>
            <a:rPr lang="en-US" dirty="0" smtClean="0"/>
            <a:t>Available Budget</a:t>
          </a:r>
          <a:endParaRPr lang="en-US" dirty="0"/>
        </a:p>
      </dgm:t>
    </dgm:pt>
    <dgm:pt modelId="{D77D083A-F783-984E-B625-3400477A33FD}" type="parTrans" cxnId="{E627B1E1-4689-394C-9403-C3F91571F8A8}">
      <dgm:prSet/>
      <dgm:spPr/>
      <dgm:t>
        <a:bodyPr/>
        <a:lstStyle/>
        <a:p>
          <a:endParaRPr lang="en-US"/>
        </a:p>
      </dgm:t>
    </dgm:pt>
    <dgm:pt modelId="{40BA35E8-E841-044C-99D4-60502FBF243A}" type="sibTrans" cxnId="{E627B1E1-4689-394C-9403-C3F91571F8A8}">
      <dgm:prSet/>
      <dgm:spPr/>
      <dgm:t>
        <a:bodyPr/>
        <a:lstStyle/>
        <a:p>
          <a:endParaRPr lang="en-US"/>
        </a:p>
      </dgm:t>
    </dgm:pt>
    <dgm:pt modelId="{395693C7-9ED6-F14E-9A23-335C81E2DF55}">
      <dgm:prSet phldrT="[Text]"/>
      <dgm:spPr/>
      <dgm:t>
        <a:bodyPr/>
        <a:lstStyle/>
        <a:p>
          <a:r>
            <a:rPr lang="en-US" dirty="0" err="1" smtClean="0"/>
            <a:t>Heliophysics</a:t>
          </a:r>
          <a:r>
            <a:rPr lang="en-US" dirty="0" smtClean="0"/>
            <a:t> Advisory Committee</a:t>
          </a:r>
          <a:endParaRPr lang="en-US" dirty="0"/>
        </a:p>
      </dgm:t>
    </dgm:pt>
    <dgm:pt modelId="{8D3E308F-AC9E-A744-AA03-3A80712DA200}" type="sibTrans" cxnId="{6056DB08-3665-3D45-AF76-9480CC5EBBAB}">
      <dgm:prSet/>
      <dgm:spPr/>
      <dgm:t>
        <a:bodyPr/>
        <a:lstStyle/>
        <a:p>
          <a:endParaRPr lang="en-US" dirty="0"/>
        </a:p>
      </dgm:t>
    </dgm:pt>
    <dgm:pt modelId="{3E2F79AE-BACB-1345-86D5-431DEC9B9799}" type="parTrans" cxnId="{6056DB08-3665-3D45-AF76-9480CC5EBBAB}">
      <dgm:prSet/>
      <dgm:spPr/>
      <dgm:t>
        <a:bodyPr/>
        <a:lstStyle/>
        <a:p>
          <a:endParaRPr lang="en-US"/>
        </a:p>
      </dgm:t>
    </dgm:pt>
    <dgm:pt modelId="{CE392A4C-843A-5145-A7C4-70045EACF6B8}" type="pres">
      <dgm:prSet presAssocID="{464E467E-C177-1F4C-B5F7-952031FEE58F}" presName="diagram" presStyleCnt="0">
        <dgm:presLayoutVars>
          <dgm:dir/>
          <dgm:resizeHandles val="exact"/>
        </dgm:presLayoutVars>
      </dgm:prSet>
      <dgm:spPr/>
      <dgm:t>
        <a:bodyPr/>
        <a:lstStyle/>
        <a:p>
          <a:endParaRPr lang="en-US"/>
        </a:p>
      </dgm:t>
    </dgm:pt>
    <dgm:pt modelId="{18614B79-158B-B74E-9E99-C6C14E500CEC}" type="pres">
      <dgm:prSet presAssocID="{A790689F-B465-5F47-885C-C0A2497E3734}" presName="node" presStyleLbl="node1" presStyleIdx="0" presStyleCnt="6" custLinFactNeighborX="1969" custLinFactNeighborY="-57709">
        <dgm:presLayoutVars>
          <dgm:bulletEnabled val="1"/>
        </dgm:presLayoutVars>
      </dgm:prSet>
      <dgm:spPr/>
      <dgm:t>
        <a:bodyPr/>
        <a:lstStyle/>
        <a:p>
          <a:endParaRPr lang="en-US"/>
        </a:p>
      </dgm:t>
    </dgm:pt>
    <dgm:pt modelId="{D38A923F-5552-E24D-AF3B-9DA6DDBAD1E7}" type="pres">
      <dgm:prSet presAssocID="{1B721FA2-5C97-9A4A-8AA4-14220EA5DC75}" presName="sibTrans" presStyleLbl="sibTrans2D1" presStyleIdx="0" presStyleCnt="5"/>
      <dgm:spPr/>
      <dgm:t>
        <a:bodyPr/>
        <a:lstStyle/>
        <a:p>
          <a:endParaRPr lang="en-US"/>
        </a:p>
      </dgm:t>
    </dgm:pt>
    <dgm:pt modelId="{F31176EE-2639-4A44-848D-D7A34933CE8E}" type="pres">
      <dgm:prSet presAssocID="{1B721FA2-5C97-9A4A-8AA4-14220EA5DC75}" presName="connectorText" presStyleLbl="sibTrans2D1" presStyleIdx="0" presStyleCnt="5"/>
      <dgm:spPr/>
      <dgm:t>
        <a:bodyPr/>
        <a:lstStyle/>
        <a:p>
          <a:endParaRPr lang="en-US"/>
        </a:p>
      </dgm:t>
    </dgm:pt>
    <dgm:pt modelId="{D241EF53-C28E-CB4F-937F-86287D592005}" type="pres">
      <dgm:prSet presAssocID="{32CE9306-17DB-7144-95AB-C617CA56F644}" presName="node" presStyleLbl="node1" presStyleIdx="1" presStyleCnt="6" custLinFactNeighborX="-2341" custLinFactNeighborY="-60650">
        <dgm:presLayoutVars>
          <dgm:bulletEnabled val="1"/>
        </dgm:presLayoutVars>
      </dgm:prSet>
      <dgm:spPr/>
      <dgm:t>
        <a:bodyPr/>
        <a:lstStyle/>
        <a:p>
          <a:endParaRPr lang="en-US"/>
        </a:p>
      </dgm:t>
    </dgm:pt>
    <dgm:pt modelId="{150BED8F-4294-704A-A121-53F912976902}" type="pres">
      <dgm:prSet presAssocID="{56AF57B9-6726-8F49-AFC1-043D6D57FD9A}" presName="sibTrans" presStyleLbl="sibTrans2D1" presStyleIdx="1" presStyleCnt="5"/>
      <dgm:spPr/>
      <dgm:t>
        <a:bodyPr/>
        <a:lstStyle/>
        <a:p>
          <a:endParaRPr lang="en-US"/>
        </a:p>
      </dgm:t>
    </dgm:pt>
    <dgm:pt modelId="{11E15494-DDBE-894D-9F97-36E8CE594723}" type="pres">
      <dgm:prSet presAssocID="{56AF57B9-6726-8F49-AFC1-043D6D57FD9A}" presName="connectorText" presStyleLbl="sibTrans2D1" presStyleIdx="1" presStyleCnt="5"/>
      <dgm:spPr/>
      <dgm:t>
        <a:bodyPr/>
        <a:lstStyle/>
        <a:p>
          <a:endParaRPr lang="en-US"/>
        </a:p>
      </dgm:t>
    </dgm:pt>
    <dgm:pt modelId="{6D74ADDB-2657-CE4F-9188-53FA8E9239E8}" type="pres">
      <dgm:prSet presAssocID="{395693C7-9ED6-F14E-9A23-335C81E2DF55}" presName="node" presStyleLbl="node1" presStyleIdx="2" presStyleCnt="6" custLinFactNeighborX="335" custLinFactNeighborY="-59570">
        <dgm:presLayoutVars>
          <dgm:bulletEnabled val="1"/>
        </dgm:presLayoutVars>
      </dgm:prSet>
      <dgm:spPr/>
      <dgm:t>
        <a:bodyPr/>
        <a:lstStyle/>
        <a:p>
          <a:endParaRPr lang="en-US"/>
        </a:p>
      </dgm:t>
    </dgm:pt>
    <dgm:pt modelId="{61A63DCC-7308-6749-B116-B8D61639DE73}" type="pres">
      <dgm:prSet presAssocID="{8D3E308F-AC9E-A744-AA03-3A80712DA200}" presName="sibTrans" presStyleLbl="sibTrans2D1" presStyleIdx="2" presStyleCnt="5" custScaleX="139487" custLinFactNeighborY="-4503"/>
      <dgm:spPr/>
      <dgm:t>
        <a:bodyPr/>
        <a:lstStyle/>
        <a:p>
          <a:endParaRPr lang="en-US"/>
        </a:p>
      </dgm:t>
    </dgm:pt>
    <dgm:pt modelId="{05AC9C2D-9ADD-7F47-8B04-D61AE2BA39F4}" type="pres">
      <dgm:prSet presAssocID="{8D3E308F-AC9E-A744-AA03-3A80712DA200}" presName="connectorText" presStyleLbl="sibTrans2D1" presStyleIdx="2" presStyleCnt="5"/>
      <dgm:spPr/>
      <dgm:t>
        <a:bodyPr/>
        <a:lstStyle/>
        <a:p>
          <a:endParaRPr lang="en-US"/>
        </a:p>
      </dgm:t>
    </dgm:pt>
    <dgm:pt modelId="{00784E5B-E7F2-A64B-BBBA-98918B9FB1E6}" type="pres">
      <dgm:prSet presAssocID="{5667D010-CF45-FC44-A682-FE962D5BF7A6}" presName="node" presStyleLbl="node1" presStyleIdx="3" presStyleCnt="6" custScaleY="90702" custLinFactNeighborX="335" custLinFactNeighborY="-73904">
        <dgm:presLayoutVars>
          <dgm:bulletEnabled val="1"/>
        </dgm:presLayoutVars>
      </dgm:prSet>
      <dgm:spPr/>
      <dgm:t>
        <a:bodyPr/>
        <a:lstStyle/>
        <a:p>
          <a:endParaRPr lang="en-US"/>
        </a:p>
      </dgm:t>
    </dgm:pt>
    <dgm:pt modelId="{D44B3155-788C-CD40-B0F3-7C4601FDD7DB}" type="pres">
      <dgm:prSet presAssocID="{D18CFFBF-5E0F-3140-9DE0-1AE40B8D9D8F}" presName="sibTrans" presStyleLbl="sibTrans2D1" presStyleIdx="3" presStyleCnt="5" custAng="4051217" custFlipHor="1"/>
      <dgm:spPr/>
      <dgm:t>
        <a:bodyPr/>
        <a:lstStyle/>
        <a:p>
          <a:endParaRPr lang="en-US"/>
        </a:p>
      </dgm:t>
    </dgm:pt>
    <dgm:pt modelId="{B2F750AF-7C9F-CF46-95E8-988494BC7D22}" type="pres">
      <dgm:prSet presAssocID="{D18CFFBF-5E0F-3140-9DE0-1AE40B8D9D8F}" presName="connectorText" presStyleLbl="sibTrans2D1" presStyleIdx="3" presStyleCnt="5"/>
      <dgm:spPr/>
      <dgm:t>
        <a:bodyPr/>
        <a:lstStyle/>
        <a:p>
          <a:endParaRPr lang="en-US"/>
        </a:p>
      </dgm:t>
    </dgm:pt>
    <dgm:pt modelId="{3338F02F-9176-2049-9CB3-1148BBF7F4D3}" type="pres">
      <dgm:prSet presAssocID="{83526F9E-4435-1A4F-A9F0-0FB8B3DE3D07}" presName="node" presStyleLbl="node1" presStyleIdx="4" presStyleCnt="6" custLinFactNeighborX="21037" custLinFactNeighborY="66928">
        <dgm:presLayoutVars>
          <dgm:bulletEnabled val="1"/>
        </dgm:presLayoutVars>
      </dgm:prSet>
      <dgm:spPr/>
      <dgm:t>
        <a:bodyPr/>
        <a:lstStyle/>
        <a:p>
          <a:endParaRPr lang="en-US"/>
        </a:p>
      </dgm:t>
    </dgm:pt>
    <dgm:pt modelId="{A40F7462-334B-D545-A5D4-53ED44451C51}" type="pres">
      <dgm:prSet presAssocID="{B080C6FB-B38E-D148-A0C3-14A5326F776A}" presName="sibTrans" presStyleLbl="sibTrans2D1" presStyleIdx="4" presStyleCnt="5" custAng="14388546" custScaleX="76357" custLinFactX="100000" custLinFactNeighborX="199760" custLinFactNeighborY="-4505"/>
      <dgm:spPr/>
      <dgm:t>
        <a:bodyPr/>
        <a:lstStyle/>
        <a:p>
          <a:endParaRPr lang="en-US"/>
        </a:p>
      </dgm:t>
    </dgm:pt>
    <dgm:pt modelId="{FC9058BC-1E12-DA49-BA73-A67C35D9FF9F}" type="pres">
      <dgm:prSet presAssocID="{B080C6FB-B38E-D148-A0C3-14A5326F776A}" presName="connectorText" presStyleLbl="sibTrans2D1" presStyleIdx="4" presStyleCnt="5"/>
      <dgm:spPr/>
      <dgm:t>
        <a:bodyPr/>
        <a:lstStyle/>
        <a:p>
          <a:endParaRPr lang="en-US"/>
        </a:p>
      </dgm:t>
    </dgm:pt>
    <dgm:pt modelId="{55EF00C5-F460-0144-80F9-C1DF124DE2A3}" type="pres">
      <dgm:prSet presAssocID="{3A70B981-FA07-B946-AFEA-F103CF4B64B5}" presName="node" presStyleLbl="node1" presStyleIdx="5" presStyleCnt="6" custLinFactX="100000" custLinFactY="28285" custLinFactNeighborX="180335" custLinFactNeighborY="100000">
        <dgm:presLayoutVars>
          <dgm:bulletEnabled val="1"/>
        </dgm:presLayoutVars>
      </dgm:prSet>
      <dgm:spPr/>
      <dgm:t>
        <a:bodyPr/>
        <a:lstStyle/>
        <a:p>
          <a:endParaRPr lang="en-US"/>
        </a:p>
      </dgm:t>
    </dgm:pt>
  </dgm:ptLst>
  <dgm:cxnLst>
    <dgm:cxn modelId="{010A4845-7DF1-4BAD-B7B9-ACE80674BB8F}" type="presOf" srcId="{B080C6FB-B38E-D148-A0C3-14A5326F776A}" destId="{A40F7462-334B-D545-A5D4-53ED44451C51}" srcOrd="0" destOrd="0" presId="urn:microsoft.com/office/officeart/2005/8/layout/process5"/>
    <dgm:cxn modelId="{0D92D449-F9E1-4E3D-BCCC-7B896948C07E}" type="presOf" srcId="{464E467E-C177-1F4C-B5F7-952031FEE58F}" destId="{CE392A4C-843A-5145-A7C4-70045EACF6B8}" srcOrd="0" destOrd="0" presId="urn:microsoft.com/office/officeart/2005/8/layout/process5"/>
    <dgm:cxn modelId="{1D8DBAA9-397E-431E-8AD0-ECB3511A8040}" type="presOf" srcId="{1B721FA2-5C97-9A4A-8AA4-14220EA5DC75}" destId="{D38A923F-5552-E24D-AF3B-9DA6DDBAD1E7}" srcOrd="0" destOrd="0" presId="urn:microsoft.com/office/officeart/2005/8/layout/process5"/>
    <dgm:cxn modelId="{28C143C7-AFA7-485F-BAB3-2449F6A1CCF3}" type="presOf" srcId="{56AF57B9-6726-8F49-AFC1-043D6D57FD9A}" destId="{150BED8F-4294-704A-A121-53F912976902}" srcOrd="0" destOrd="0" presId="urn:microsoft.com/office/officeart/2005/8/layout/process5"/>
    <dgm:cxn modelId="{F1C3E63D-AB7C-D449-920F-EE7916472553}" srcId="{464E467E-C177-1F4C-B5F7-952031FEE58F}" destId="{83526F9E-4435-1A4F-A9F0-0FB8B3DE3D07}" srcOrd="4" destOrd="0" parTransId="{6F5F070C-8941-E341-AC65-6AB9B6A19C15}" sibTransId="{B080C6FB-B38E-D148-A0C3-14A5326F776A}"/>
    <dgm:cxn modelId="{78C95FDB-1AE2-4E41-8F19-8E18C3411922}" type="presOf" srcId="{395693C7-9ED6-F14E-9A23-335C81E2DF55}" destId="{6D74ADDB-2657-CE4F-9188-53FA8E9239E8}" srcOrd="0" destOrd="0" presId="urn:microsoft.com/office/officeart/2005/8/layout/process5"/>
    <dgm:cxn modelId="{15BECEA6-4491-42CF-8B79-2ED5C2B9FA9A}" type="presOf" srcId="{83526F9E-4435-1A4F-A9F0-0FB8B3DE3D07}" destId="{3338F02F-9176-2049-9CB3-1148BBF7F4D3}" srcOrd="0" destOrd="0" presId="urn:microsoft.com/office/officeart/2005/8/layout/process5"/>
    <dgm:cxn modelId="{BC40C78F-5BD7-4166-950E-394B1C9A7E95}" type="presOf" srcId="{A790689F-B465-5F47-885C-C0A2497E3734}" destId="{18614B79-158B-B74E-9E99-C6C14E500CEC}" srcOrd="0" destOrd="0" presId="urn:microsoft.com/office/officeart/2005/8/layout/process5"/>
    <dgm:cxn modelId="{9709AFC1-5471-4CAD-B2D8-5031DED369D2}" type="presOf" srcId="{32CE9306-17DB-7144-95AB-C617CA56F644}" destId="{D241EF53-C28E-CB4F-937F-86287D592005}" srcOrd="0" destOrd="0" presId="urn:microsoft.com/office/officeart/2005/8/layout/process5"/>
    <dgm:cxn modelId="{6056DB08-3665-3D45-AF76-9480CC5EBBAB}" srcId="{464E467E-C177-1F4C-B5F7-952031FEE58F}" destId="{395693C7-9ED6-F14E-9A23-335C81E2DF55}" srcOrd="2" destOrd="0" parTransId="{3E2F79AE-BACB-1345-86D5-431DEC9B9799}" sibTransId="{8D3E308F-AC9E-A744-AA03-3A80712DA200}"/>
    <dgm:cxn modelId="{B3B7202A-6F12-41CF-863C-FE743B48FB6C}" type="presOf" srcId="{D18CFFBF-5E0F-3140-9DE0-1AE40B8D9D8F}" destId="{B2F750AF-7C9F-CF46-95E8-988494BC7D22}" srcOrd="1" destOrd="0" presId="urn:microsoft.com/office/officeart/2005/8/layout/process5"/>
    <dgm:cxn modelId="{A1F42A12-CE3A-4778-A07C-98E6346396DC}" type="presOf" srcId="{D18CFFBF-5E0F-3140-9DE0-1AE40B8D9D8F}" destId="{D44B3155-788C-CD40-B0F3-7C4601FDD7DB}" srcOrd="0" destOrd="0" presId="urn:microsoft.com/office/officeart/2005/8/layout/process5"/>
    <dgm:cxn modelId="{F7B00B96-D3B8-47B9-81AA-070092DE1162}" type="presOf" srcId="{8D3E308F-AC9E-A744-AA03-3A80712DA200}" destId="{61A63DCC-7308-6749-B116-B8D61639DE73}" srcOrd="0" destOrd="0" presId="urn:microsoft.com/office/officeart/2005/8/layout/process5"/>
    <dgm:cxn modelId="{05F5B0F8-7B29-480F-BE15-92B9C32C011A}" type="presOf" srcId="{3A70B981-FA07-B946-AFEA-F103CF4B64B5}" destId="{55EF00C5-F460-0144-80F9-C1DF124DE2A3}" srcOrd="0" destOrd="0" presId="urn:microsoft.com/office/officeart/2005/8/layout/process5"/>
    <dgm:cxn modelId="{54605E99-0F18-D54F-939B-F9507E9D3B48}" srcId="{464E467E-C177-1F4C-B5F7-952031FEE58F}" destId="{32CE9306-17DB-7144-95AB-C617CA56F644}" srcOrd="1" destOrd="0" parTransId="{755491CE-C805-2942-9B54-76B2B3ABB6B5}" sibTransId="{56AF57B9-6726-8F49-AFC1-043D6D57FD9A}"/>
    <dgm:cxn modelId="{042F9625-DA39-4053-83F6-BCE84F07EF9D}" type="presOf" srcId="{8D3E308F-AC9E-A744-AA03-3A80712DA200}" destId="{05AC9C2D-9ADD-7F47-8B04-D61AE2BA39F4}" srcOrd="1" destOrd="0" presId="urn:microsoft.com/office/officeart/2005/8/layout/process5"/>
    <dgm:cxn modelId="{17C5A9E5-E7A0-4603-BC8B-6B2BD27C97E4}" type="presOf" srcId="{5667D010-CF45-FC44-A682-FE962D5BF7A6}" destId="{00784E5B-E7F2-A64B-BBBA-98918B9FB1E6}" srcOrd="0" destOrd="0" presId="urn:microsoft.com/office/officeart/2005/8/layout/process5"/>
    <dgm:cxn modelId="{5FEB2868-DC9A-400E-AAC7-F7CA571BBD6A}" type="presOf" srcId="{1B721FA2-5C97-9A4A-8AA4-14220EA5DC75}" destId="{F31176EE-2639-4A44-848D-D7A34933CE8E}" srcOrd="1" destOrd="0" presId="urn:microsoft.com/office/officeart/2005/8/layout/process5"/>
    <dgm:cxn modelId="{E627B1E1-4689-394C-9403-C3F91571F8A8}" srcId="{464E467E-C177-1F4C-B5F7-952031FEE58F}" destId="{3A70B981-FA07-B946-AFEA-F103CF4B64B5}" srcOrd="5" destOrd="0" parTransId="{D77D083A-F783-984E-B625-3400477A33FD}" sibTransId="{40BA35E8-E841-044C-99D4-60502FBF243A}"/>
    <dgm:cxn modelId="{81BF7C25-9114-BC44-A92C-8CEF0F710850}" srcId="{464E467E-C177-1F4C-B5F7-952031FEE58F}" destId="{A790689F-B465-5F47-885C-C0A2497E3734}" srcOrd="0" destOrd="0" parTransId="{F3AD82C1-9BCB-D741-8F94-2668E5D450CF}" sibTransId="{1B721FA2-5C97-9A4A-8AA4-14220EA5DC75}"/>
    <dgm:cxn modelId="{F30025A5-42AC-4DD7-BC80-945F5F51A54A}" type="presOf" srcId="{56AF57B9-6726-8F49-AFC1-043D6D57FD9A}" destId="{11E15494-DDBE-894D-9F97-36E8CE594723}" srcOrd="1" destOrd="0" presId="urn:microsoft.com/office/officeart/2005/8/layout/process5"/>
    <dgm:cxn modelId="{5C8771F9-CE1F-45B2-AFF9-85A9CAA8B9E9}" type="presOf" srcId="{B080C6FB-B38E-D148-A0C3-14A5326F776A}" destId="{FC9058BC-1E12-DA49-BA73-A67C35D9FF9F}" srcOrd="1" destOrd="0" presId="urn:microsoft.com/office/officeart/2005/8/layout/process5"/>
    <dgm:cxn modelId="{C61248C1-64DE-7647-9C0D-FA8D4E5B1845}" srcId="{464E467E-C177-1F4C-B5F7-952031FEE58F}" destId="{5667D010-CF45-FC44-A682-FE962D5BF7A6}" srcOrd="3" destOrd="0" parTransId="{9EB1154B-3A82-2747-995C-4F4E1D2DE283}" sibTransId="{D18CFFBF-5E0F-3140-9DE0-1AE40B8D9D8F}"/>
    <dgm:cxn modelId="{687E7A75-3BBE-4086-B855-65FFEEC2B9C2}" type="presParOf" srcId="{CE392A4C-843A-5145-A7C4-70045EACF6B8}" destId="{18614B79-158B-B74E-9E99-C6C14E500CEC}" srcOrd="0" destOrd="0" presId="urn:microsoft.com/office/officeart/2005/8/layout/process5"/>
    <dgm:cxn modelId="{C92060FE-FFC9-48EA-960F-F5A13D6E79DA}" type="presParOf" srcId="{CE392A4C-843A-5145-A7C4-70045EACF6B8}" destId="{D38A923F-5552-E24D-AF3B-9DA6DDBAD1E7}" srcOrd="1" destOrd="0" presId="urn:microsoft.com/office/officeart/2005/8/layout/process5"/>
    <dgm:cxn modelId="{B1BC880F-9700-46F2-ADAA-5F2B62E1D737}" type="presParOf" srcId="{D38A923F-5552-E24D-AF3B-9DA6DDBAD1E7}" destId="{F31176EE-2639-4A44-848D-D7A34933CE8E}" srcOrd="0" destOrd="0" presId="urn:microsoft.com/office/officeart/2005/8/layout/process5"/>
    <dgm:cxn modelId="{31541FBC-3BBE-47DA-8383-583495822C9F}" type="presParOf" srcId="{CE392A4C-843A-5145-A7C4-70045EACF6B8}" destId="{D241EF53-C28E-CB4F-937F-86287D592005}" srcOrd="2" destOrd="0" presId="urn:microsoft.com/office/officeart/2005/8/layout/process5"/>
    <dgm:cxn modelId="{BC06A90B-EC99-49F1-B42E-5BDEF459E0EA}" type="presParOf" srcId="{CE392A4C-843A-5145-A7C4-70045EACF6B8}" destId="{150BED8F-4294-704A-A121-53F912976902}" srcOrd="3" destOrd="0" presId="urn:microsoft.com/office/officeart/2005/8/layout/process5"/>
    <dgm:cxn modelId="{022AD63F-7A6A-443A-B906-99D6FDF10603}" type="presParOf" srcId="{150BED8F-4294-704A-A121-53F912976902}" destId="{11E15494-DDBE-894D-9F97-36E8CE594723}" srcOrd="0" destOrd="0" presId="urn:microsoft.com/office/officeart/2005/8/layout/process5"/>
    <dgm:cxn modelId="{F444949C-C857-403D-ADF2-0FF40DA910ED}" type="presParOf" srcId="{CE392A4C-843A-5145-A7C4-70045EACF6B8}" destId="{6D74ADDB-2657-CE4F-9188-53FA8E9239E8}" srcOrd="4" destOrd="0" presId="urn:microsoft.com/office/officeart/2005/8/layout/process5"/>
    <dgm:cxn modelId="{3DED447E-95E9-46BC-9BF8-B9EEFC261891}" type="presParOf" srcId="{CE392A4C-843A-5145-A7C4-70045EACF6B8}" destId="{61A63DCC-7308-6749-B116-B8D61639DE73}" srcOrd="5" destOrd="0" presId="urn:microsoft.com/office/officeart/2005/8/layout/process5"/>
    <dgm:cxn modelId="{F07AB09D-966C-4EC1-8F9A-667E3A6CE369}" type="presParOf" srcId="{61A63DCC-7308-6749-B116-B8D61639DE73}" destId="{05AC9C2D-9ADD-7F47-8B04-D61AE2BA39F4}" srcOrd="0" destOrd="0" presId="urn:microsoft.com/office/officeart/2005/8/layout/process5"/>
    <dgm:cxn modelId="{5B9F4E41-717B-428A-8BB3-06861D8AE671}" type="presParOf" srcId="{CE392A4C-843A-5145-A7C4-70045EACF6B8}" destId="{00784E5B-E7F2-A64B-BBBA-98918B9FB1E6}" srcOrd="6" destOrd="0" presId="urn:microsoft.com/office/officeart/2005/8/layout/process5"/>
    <dgm:cxn modelId="{DED85258-DE8E-461E-9672-D1F2170FB16E}" type="presParOf" srcId="{CE392A4C-843A-5145-A7C4-70045EACF6B8}" destId="{D44B3155-788C-CD40-B0F3-7C4601FDD7DB}" srcOrd="7" destOrd="0" presId="urn:microsoft.com/office/officeart/2005/8/layout/process5"/>
    <dgm:cxn modelId="{878B48B7-28FD-44CC-B3D0-2C980D3D6503}" type="presParOf" srcId="{D44B3155-788C-CD40-B0F3-7C4601FDD7DB}" destId="{B2F750AF-7C9F-CF46-95E8-988494BC7D22}" srcOrd="0" destOrd="0" presId="urn:microsoft.com/office/officeart/2005/8/layout/process5"/>
    <dgm:cxn modelId="{6CAFBB14-7759-4F07-AAEE-D56E8F9718A3}" type="presParOf" srcId="{CE392A4C-843A-5145-A7C4-70045EACF6B8}" destId="{3338F02F-9176-2049-9CB3-1148BBF7F4D3}" srcOrd="8" destOrd="0" presId="urn:microsoft.com/office/officeart/2005/8/layout/process5"/>
    <dgm:cxn modelId="{428C2A4C-A518-4E45-80E4-3B9EB032104C}" type="presParOf" srcId="{CE392A4C-843A-5145-A7C4-70045EACF6B8}" destId="{A40F7462-334B-D545-A5D4-53ED44451C51}" srcOrd="9" destOrd="0" presId="urn:microsoft.com/office/officeart/2005/8/layout/process5"/>
    <dgm:cxn modelId="{5A89F90A-FFC7-4DD1-9147-EC77BCE89611}" type="presParOf" srcId="{A40F7462-334B-D545-A5D4-53ED44451C51}" destId="{FC9058BC-1E12-DA49-BA73-A67C35D9FF9F}" srcOrd="0" destOrd="0" presId="urn:microsoft.com/office/officeart/2005/8/layout/process5"/>
    <dgm:cxn modelId="{37E18084-C67C-4ABB-A61D-097DB210F935}" type="presParOf" srcId="{CE392A4C-843A-5145-A7C4-70045EACF6B8}" destId="{55EF00C5-F460-0144-80F9-C1DF124DE2A3}" srcOrd="1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4E467E-C177-1F4C-B5F7-952031FEE58F}" type="doc">
      <dgm:prSet loTypeId="urn:microsoft.com/office/officeart/2005/8/layout/process5" loCatId="" qsTypeId="urn:microsoft.com/office/officeart/2005/8/quickstyle/simple4" qsCatId="simple" csTypeId="urn:microsoft.com/office/officeart/2005/8/colors/accent2_2" csCatId="accent2" phldr="1"/>
      <dgm:spPr/>
      <dgm:t>
        <a:bodyPr/>
        <a:lstStyle/>
        <a:p>
          <a:endParaRPr lang="en-US"/>
        </a:p>
      </dgm:t>
    </dgm:pt>
    <dgm:pt modelId="{A790689F-B465-5F47-885C-C0A2497E3734}">
      <dgm:prSet phldrT="[Text]"/>
      <dgm:spPr/>
      <dgm:t>
        <a:bodyPr/>
        <a:lstStyle/>
        <a:p>
          <a:r>
            <a:rPr lang="en-US" dirty="0" smtClean="0"/>
            <a:t>Community Input</a:t>
          </a:r>
          <a:endParaRPr lang="en-US" dirty="0"/>
        </a:p>
      </dgm:t>
    </dgm:pt>
    <dgm:pt modelId="{F3AD82C1-9BCB-D741-8F94-2668E5D450CF}" type="parTrans" cxnId="{81BF7C25-9114-BC44-A92C-8CEF0F710850}">
      <dgm:prSet/>
      <dgm:spPr/>
      <dgm:t>
        <a:bodyPr/>
        <a:lstStyle/>
        <a:p>
          <a:endParaRPr lang="en-US"/>
        </a:p>
      </dgm:t>
    </dgm:pt>
    <dgm:pt modelId="{1B721FA2-5C97-9A4A-8AA4-14220EA5DC75}" type="sibTrans" cxnId="{81BF7C25-9114-BC44-A92C-8CEF0F710850}">
      <dgm:prSet/>
      <dgm:spPr/>
      <dgm:t>
        <a:bodyPr/>
        <a:lstStyle/>
        <a:p>
          <a:endParaRPr lang="en-US"/>
        </a:p>
      </dgm:t>
    </dgm:pt>
    <dgm:pt modelId="{32CE9306-17DB-7144-95AB-C617CA56F644}">
      <dgm:prSet phldrT="[Text]"/>
      <dgm:spPr/>
      <dgm:t>
        <a:bodyPr/>
        <a:lstStyle/>
        <a:p>
          <a:r>
            <a:rPr lang="en-US" dirty="0" smtClean="0"/>
            <a:t>Steering Committee</a:t>
          </a:r>
          <a:endParaRPr lang="en-US" dirty="0"/>
        </a:p>
      </dgm:t>
    </dgm:pt>
    <dgm:pt modelId="{755491CE-C805-2942-9B54-76B2B3ABB6B5}" type="parTrans" cxnId="{54605E99-0F18-D54F-939B-F9507E9D3B48}">
      <dgm:prSet/>
      <dgm:spPr/>
      <dgm:t>
        <a:bodyPr/>
        <a:lstStyle/>
        <a:p>
          <a:endParaRPr lang="en-US"/>
        </a:p>
      </dgm:t>
    </dgm:pt>
    <dgm:pt modelId="{56AF57B9-6726-8F49-AFC1-043D6D57FD9A}" type="sibTrans" cxnId="{54605E99-0F18-D54F-939B-F9507E9D3B48}">
      <dgm:prSet/>
      <dgm:spPr/>
      <dgm:t>
        <a:bodyPr/>
        <a:lstStyle/>
        <a:p>
          <a:endParaRPr lang="en-US"/>
        </a:p>
      </dgm:t>
    </dgm:pt>
    <dgm:pt modelId="{5667D010-CF45-FC44-A682-FE962D5BF7A6}">
      <dgm:prSet phldrT="[Text]"/>
      <dgm:spPr/>
      <dgm:t>
        <a:bodyPr/>
        <a:lstStyle/>
        <a:p>
          <a:r>
            <a:rPr lang="en-US" dirty="0" smtClean="0"/>
            <a:t>NASA HPD</a:t>
          </a:r>
          <a:endParaRPr lang="en-US" dirty="0"/>
        </a:p>
      </dgm:t>
    </dgm:pt>
    <dgm:pt modelId="{9EB1154B-3A82-2747-995C-4F4E1D2DE283}" type="parTrans" cxnId="{C61248C1-64DE-7647-9C0D-FA8D4E5B1845}">
      <dgm:prSet/>
      <dgm:spPr/>
      <dgm:t>
        <a:bodyPr/>
        <a:lstStyle/>
        <a:p>
          <a:endParaRPr lang="en-US"/>
        </a:p>
      </dgm:t>
    </dgm:pt>
    <dgm:pt modelId="{D18CFFBF-5E0F-3140-9DE0-1AE40B8D9D8F}" type="sibTrans" cxnId="{C61248C1-64DE-7647-9C0D-FA8D4E5B1845}">
      <dgm:prSet/>
      <dgm:spPr/>
      <dgm:t>
        <a:bodyPr/>
        <a:lstStyle/>
        <a:p>
          <a:endParaRPr lang="en-US"/>
        </a:p>
      </dgm:t>
    </dgm:pt>
    <dgm:pt modelId="{83526F9E-4435-1A4F-A9F0-0FB8B3DE3D07}">
      <dgm:prSet phldrT="[Text]"/>
      <dgm:spPr/>
      <dgm:t>
        <a:bodyPr/>
        <a:lstStyle/>
        <a:p>
          <a:r>
            <a:rPr lang="en-US" dirty="0" smtClean="0"/>
            <a:t>Past FSTs (5-6 years)</a:t>
          </a:r>
          <a:endParaRPr lang="en-US" dirty="0"/>
        </a:p>
      </dgm:t>
    </dgm:pt>
    <dgm:pt modelId="{6F5F070C-8941-E341-AC65-6AB9B6A19C15}" type="parTrans" cxnId="{F1C3E63D-AB7C-D449-920F-EE7916472553}">
      <dgm:prSet/>
      <dgm:spPr/>
      <dgm:t>
        <a:bodyPr/>
        <a:lstStyle/>
        <a:p>
          <a:endParaRPr lang="en-US"/>
        </a:p>
      </dgm:t>
    </dgm:pt>
    <dgm:pt modelId="{B080C6FB-B38E-D148-A0C3-14A5326F776A}" type="sibTrans" cxnId="{F1C3E63D-AB7C-D449-920F-EE7916472553}">
      <dgm:prSet/>
      <dgm:spPr/>
      <dgm:t>
        <a:bodyPr/>
        <a:lstStyle/>
        <a:p>
          <a:endParaRPr lang="en-US"/>
        </a:p>
      </dgm:t>
    </dgm:pt>
    <dgm:pt modelId="{3A70B981-FA07-B946-AFEA-F103CF4B64B5}">
      <dgm:prSet/>
      <dgm:spPr/>
      <dgm:t>
        <a:bodyPr/>
        <a:lstStyle/>
        <a:p>
          <a:r>
            <a:rPr lang="en-US" dirty="0" smtClean="0"/>
            <a:t>Available Budget</a:t>
          </a:r>
          <a:endParaRPr lang="en-US" dirty="0"/>
        </a:p>
      </dgm:t>
    </dgm:pt>
    <dgm:pt modelId="{D77D083A-F783-984E-B625-3400477A33FD}" type="parTrans" cxnId="{E627B1E1-4689-394C-9403-C3F91571F8A8}">
      <dgm:prSet/>
      <dgm:spPr/>
      <dgm:t>
        <a:bodyPr/>
        <a:lstStyle/>
        <a:p>
          <a:endParaRPr lang="en-US"/>
        </a:p>
      </dgm:t>
    </dgm:pt>
    <dgm:pt modelId="{40BA35E8-E841-044C-99D4-60502FBF243A}" type="sibTrans" cxnId="{E627B1E1-4689-394C-9403-C3F91571F8A8}">
      <dgm:prSet/>
      <dgm:spPr/>
      <dgm:t>
        <a:bodyPr/>
        <a:lstStyle/>
        <a:p>
          <a:endParaRPr lang="en-US"/>
        </a:p>
      </dgm:t>
    </dgm:pt>
    <dgm:pt modelId="{395693C7-9ED6-F14E-9A23-335C81E2DF55}">
      <dgm:prSet phldrT="[Text]"/>
      <dgm:spPr/>
      <dgm:t>
        <a:bodyPr/>
        <a:lstStyle/>
        <a:p>
          <a:r>
            <a:rPr lang="en-US" dirty="0" err="1" smtClean="0"/>
            <a:t>Heliophysics</a:t>
          </a:r>
          <a:r>
            <a:rPr lang="en-US" dirty="0" smtClean="0"/>
            <a:t> Advisory Committee</a:t>
          </a:r>
          <a:endParaRPr lang="en-US" dirty="0"/>
        </a:p>
      </dgm:t>
    </dgm:pt>
    <dgm:pt modelId="{8D3E308F-AC9E-A744-AA03-3A80712DA200}" type="sibTrans" cxnId="{6056DB08-3665-3D45-AF76-9480CC5EBBAB}">
      <dgm:prSet/>
      <dgm:spPr/>
      <dgm:t>
        <a:bodyPr/>
        <a:lstStyle/>
        <a:p>
          <a:endParaRPr lang="en-US" dirty="0"/>
        </a:p>
      </dgm:t>
    </dgm:pt>
    <dgm:pt modelId="{3E2F79AE-BACB-1345-86D5-431DEC9B9799}" type="parTrans" cxnId="{6056DB08-3665-3D45-AF76-9480CC5EBBAB}">
      <dgm:prSet/>
      <dgm:spPr/>
      <dgm:t>
        <a:bodyPr/>
        <a:lstStyle/>
        <a:p>
          <a:endParaRPr lang="en-US"/>
        </a:p>
      </dgm:t>
    </dgm:pt>
    <dgm:pt modelId="{CE392A4C-843A-5145-A7C4-70045EACF6B8}" type="pres">
      <dgm:prSet presAssocID="{464E467E-C177-1F4C-B5F7-952031FEE58F}" presName="diagram" presStyleCnt="0">
        <dgm:presLayoutVars>
          <dgm:dir/>
          <dgm:resizeHandles val="exact"/>
        </dgm:presLayoutVars>
      </dgm:prSet>
      <dgm:spPr/>
      <dgm:t>
        <a:bodyPr/>
        <a:lstStyle/>
        <a:p>
          <a:endParaRPr lang="en-US"/>
        </a:p>
      </dgm:t>
    </dgm:pt>
    <dgm:pt modelId="{18614B79-158B-B74E-9E99-C6C14E500CEC}" type="pres">
      <dgm:prSet presAssocID="{A790689F-B465-5F47-885C-C0A2497E3734}" presName="node" presStyleLbl="node1" presStyleIdx="0" presStyleCnt="6" custLinFactNeighborX="1969" custLinFactNeighborY="-57709">
        <dgm:presLayoutVars>
          <dgm:bulletEnabled val="1"/>
        </dgm:presLayoutVars>
      </dgm:prSet>
      <dgm:spPr/>
      <dgm:t>
        <a:bodyPr/>
        <a:lstStyle/>
        <a:p>
          <a:endParaRPr lang="en-US"/>
        </a:p>
      </dgm:t>
    </dgm:pt>
    <dgm:pt modelId="{D38A923F-5552-E24D-AF3B-9DA6DDBAD1E7}" type="pres">
      <dgm:prSet presAssocID="{1B721FA2-5C97-9A4A-8AA4-14220EA5DC75}" presName="sibTrans" presStyleLbl="sibTrans2D1" presStyleIdx="0" presStyleCnt="5"/>
      <dgm:spPr/>
      <dgm:t>
        <a:bodyPr/>
        <a:lstStyle/>
        <a:p>
          <a:endParaRPr lang="en-US"/>
        </a:p>
      </dgm:t>
    </dgm:pt>
    <dgm:pt modelId="{F31176EE-2639-4A44-848D-D7A34933CE8E}" type="pres">
      <dgm:prSet presAssocID="{1B721FA2-5C97-9A4A-8AA4-14220EA5DC75}" presName="connectorText" presStyleLbl="sibTrans2D1" presStyleIdx="0" presStyleCnt="5"/>
      <dgm:spPr/>
      <dgm:t>
        <a:bodyPr/>
        <a:lstStyle/>
        <a:p>
          <a:endParaRPr lang="en-US"/>
        </a:p>
      </dgm:t>
    </dgm:pt>
    <dgm:pt modelId="{D241EF53-C28E-CB4F-937F-86287D592005}" type="pres">
      <dgm:prSet presAssocID="{32CE9306-17DB-7144-95AB-C617CA56F644}" presName="node" presStyleLbl="node1" presStyleIdx="1" presStyleCnt="6" custLinFactNeighborX="-2341" custLinFactNeighborY="-60650">
        <dgm:presLayoutVars>
          <dgm:bulletEnabled val="1"/>
        </dgm:presLayoutVars>
      </dgm:prSet>
      <dgm:spPr/>
      <dgm:t>
        <a:bodyPr/>
        <a:lstStyle/>
        <a:p>
          <a:endParaRPr lang="en-US"/>
        </a:p>
      </dgm:t>
    </dgm:pt>
    <dgm:pt modelId="{150BED8F-4294-704A-A121-53F912976902}" type="pres">
      <dgm:prSet presAssocID="{56AF57B9-6726-8F49-AFC1-043D6D57FD9A}" presName="sibTrans" presStyleLbl="sibTrans2D1" presStyleIdx="1" presStyleCnt="5"/>
      <dgm:spPr/>
      <dgm:t>
        <a:bodyPr/>
        <a:lstStyle/>
        <a:p>
          <a:endParaRPr lang="en-US"/>
        </a:p>
      </dgm:t>
    </dgm:pt>
    <dgm:pt modelId="{11E15494-DDBE-894D-9F97-36E8CE594723}" type="pres">
      <dgm:prSet presAssocID="{56AF57B9-6726-8F49-AFC1-043D6D57FD9A}" presName="connectorText" presStyleLbl="sibTrans2D1" presStyleIdx="1" presStyleCnt="5"/>
      <dgm:spPr/>
      <dgm:t>
        <a:bodyPr/>
        <a:lstStyle/>
        <a:p>
          <a:endParaRPr lang="en-US"/>
        </a:p>
      </dgm:t>
    </dgm:pt>
    <dgm:pt modelId="{6D74ADDB-2657-CE4F-9188-53FA8E9239E8}" type="pres">
      <dgm:prSet presAssocID="{395693C7-9ED6-F14E-9A23-335C81E2DF55}" presName="node" presStyleLbl="node1" presStyleIdx="2" presStyleCnt="6" custLinFactNeighborX="335" custLinFactNeighborY="-59570">
        <dgm:presLayoutVars>
          <dgm:bulletEnabled val="1"/>
        </dgm:presLayoutVars>
      </dgm:prSet>
      <dgm:spPr/>
      <dgm:t>
        <a:bodyPr/>
        <a:lstStyle/>
        <a:p>
          <a:endParaRPr lang="en-US"/>
        </a:p>
      </dgm:t>
    </dgm:pt>
    <dgm:pt modelId="{61A63DCC-7308-6749-B116-B8D61639DE73}" type="pres">
      <dgm:prSet presAssocID="{8D3E308F-AC9E-A744-AA03-3A80712DA200}" presName="sibTrans" presStyleLbl="sibTrans2D1" presStyleIdx="2" presStyleCnt="5" custScaleX="139487" custLinFactNeighborY="-4503"/>
      <dgm:spPr/>
      <dgm:t>
        <a:bodyPr/>
        <a:lstStyle/>
        <a:p>
          <a:endParaRPr lang="en-US"/>
        </a:p>
      </dgm:t>
    </dgm:pt>
    <dgm:pt modelId="{05AC9C2D-9ADD-7F47-8B04-D61AE2BA39F4}" type="pres">
      <dgm:prSet presAssocID="{8D3E308F-AC9E-A744-AA03-3A80712DA200}" presName="connectorText" presStyleLbl="sibTrans2D1" presStyleIdx="2" presStyleCnt="5"/>
      <dgm:spPr/>
      <dgm:t>
        <a:bodyPr/>
        <a:lstStyle/>
        <a:p>
          <a:endParaRPr lang="en-US"/>
        </a:p>
      </dgm:t>
    </dgm:pt>
    <dgm:pt modelId="{00784E5B-E7F2-A64B-BBBA-98918B9FB1E6}" type="pres">
      <dgm:prSet presAssocID="{5667D010-CF45-FC44-A682-FE962D5BF7A6}" presName="node" presStyleLbl="node1" presStyleIdx="3" presStyleCnt="6" custScaleY="90702" custLinFactNeighborX="335" custLinFactNeighborY="-73904">
        <dgm:presLayoutVars>
          <dgm:bulletEnabled val="1"/>
        </dgm:presLayoutVars>
      </dgm:prSet>
      <dgm:spPr/>
      <dgm:t>
        <a:bodyPr/>
        <a:lstStyle/>
        <a:p>
          <a:endParaRPr lang="en-US"/>
        </a:p>
      </dgm:t>
    </dgm:pt>
    <dgm:pt modelId="{D44B3155-788C-CD40-B0F3-7C4601FDD7DB}" type="pres">
      <dgm:prSet presAssocID="{D18CFFBF-5E0F-3140-9DE0-1AE40B8D9D8F}" presName="sibTrans" presStyleLbl="sibTrans2D1" presStyleIdx="3" presStyleCnt="5" custAng="4051217" custFlipHor="1"/>
      <dgm:spPr/>
      <dgm:t>
        <a:bodyPr/>
        <a:lstStyle/>
        <a:p>
          <a:endParaRPr lang="en-US"/>
        </a:p>
      </dgm:t>
    </dgm:pt>
    <dgm:pt modelId="{B2F750AF-7C9F-CF46-95E8-988494BC7D22}" type="pres">
      <dgm:prSet presAssocID="{D18CFFBF-5E0F-3140-9DE0-1AE40B8D9D8F}" presName="connectorText" presStyleLbl="sibTrans2D1" presStyleIdx="3" presStyleCnt="5"/>
      <dgm:spPr/>
      <dgm:t>
        <a:bodyPr/>
        <a:lstStyle/>
        <a:p>
          <a:endParaRPr lang="en-US"/>
        </a:p>
      </dgm:t>
    </dgm:pt>
    <dgm:pt modelId="{3338F02F-9176-2049-9CB3-1148BBF7F4D3}" type="pres">
      <dgm:prSet presAssocID="{83526F9E-4435-1A4F-A9F0-0FB8B3DE3D07}" presName="node" presStyleLbl="node1" presStyleIdx="4" presStyleCnt="6" custLinFactNeighborX="21037" custLinFactNeighborY="66928">
        <dgm:presLayoutVars>
          <dgm:bulletEnabled val="1"/>
        </dgm:presLayoutVars>
      </dgm:prSet>
      <dgm:spPr/>
      <dgm:t>
        <a:bodyPr/>
        <a:lstStyle/>
        <a:p>
          <a:endParaRPr lang="en-US"/>
        </a:p>
      </dgm:t>
    </dgm:pt>
    <dgm:pt modelId="{A40F7462-334B-D545-A5D4-53ED44451C51}" type="pres">
      <dgm:prSet presAssocID="{B080C6FB-B38E-D148-A0C3-14A5326F776A}" presName="sibTrans" presStyleLbl="sibTrans2D1" presStyleIdx="4" presStyleCnt="5" custAng="14388546" custScaleX="76357" custLinFactX="100000" custLinFactNeighborX="199760" custLinFactNeighborY="-4505"/>
      <dgm:spPr/>
      <dgm:t>
        <a:bodyPr/>
        <a:lstStyle/>
        <a:p>
          <a:endParaRPr lang="en-US"/>
        </a:p>
      </dgm:t>
    </dgm:pt>
    <dgm:pt modelId="{FC9058BC-1E12-DA49-BA73-A67C35D9FF9F}" type="pres">
      <dgm:prSet presAssocID="{B080C6FB-B38E-D148-A0C3-14A5326F776A}" presName="connectorText" presStyleLbl="sibTrans2D1" presStyleIdx="4" presStyleCnt="5"/>
      <dgm:spPr/>
      <dgm:t>
        <a:bodyPr/>
        <a:lstStyle/>
        <a:p>
          <a:endParaRPr lang="en-US"/>
        </a:p>
      </dgm:t>
    </dgm:pt>
    <dgm:pt modelId="{55EF00C5-F460-0144-80F9-C1DF124DE2A3}" type="pres">
      <dgm:prSet presAssocID="{3A70B981-FA07-B946-AFEA-F103CF4B64B5}" presName="node" presStyleLbl="node1" presStyleIdx="5" presStyleCnt="6" custLinFactX="100000" custLinFactY="28285" custLinFactNeighborX="180335" custLinFactNeighborY="100000">
        <dgm:presLayoutVars>
          <dgm:bulletEnabled val="1"/>
        </dgm:presLayoutVars>
      </dgm:prSet>
      <dgm:spPr/>
      <dgm:t>
        <a:bodyPr/>
        <a:lstStyle/>
        <a:p>
          <a:endParaRPr lang="en-US"/>
        </a:p>
      </dgm:t>
    </dgm:pt>
  </dgm:ptLst>
  <dgm:cxnLst>
    <dgm:cxn modelId="{82D09FB8-D6BA-486E-AA7A-CF741FDE3167}" type="presOf" srcId="{1B721FA2-5C97-9A4A-8AA4-14220EA5DC75}" destId="{F31176EE-2639-4A44-848D-D7A34933CE8E}" srcOrd="1" destOrd="0" presId="urn:microsoft.com/office/officeart/2005/8/layout/process5"/>
    <dgm:cxn modelId="{E4FC18F6-A321-421B-A961-8202335A8478}" type="presOf" srcId="{56AF57B9-6726-8F49-AFC1-043D6D57FD9A}" destId="{11E15494-DDBE-894D-9F97-36E8CE594723}" srcOrd="1" destOrd="0" presId="urn:microsoft.com/office/officeart/2005/8/layout/process5"/>
    <dgm:cxn modelId="{7440B848-19B5-4704-AD48-D8EE699F8BFA}" type="presOf" srcId="{83526F9E-4435-1A4F-A9F0-0FB8B3DE3D07}" destId="{3338F02F-9176-2049-9CB3-1148BBF7F4D3}" srcOrd="0" destOrd="0" presId="urn:microsoft.com/office/officeart/2005/8/layout/process5"/>
    <dgm:cxn modelId="{489B5F88-38ED-42EC-8825-D4FF9A460F84}" type="presOf" srcId="{D18CFFBF-5E0F-3140-9DE0-1AE40B8D9D8F}" destId="{D44B3155-788C-CD40-B0F3-7C4601FDD7DB}" srcOrd="0" destOrd="0" presId="urn:microsoft.com/office/officeart/2005/8/layout/process5"/>
    <dgm:cxn modelId="{D5877B6F-6CFC-40E1-B8F9-7ABCC43D33D5}" type="presOf" srcId="{395693C7-9ED6-F14E-9A23-335C81E2DF55}" destId="{6D74ADDB-2657-CE4F-9188-53FA8E9239E8}" srcOrd="0" destOrd="0" presId="urn:microsoft.com/office/officeart/2005/8/layout/process5"/>
    <dgm:cxn modelId="{88688CBD-DD2E-4970-8E58-A4D23E078460}" type="presOf" srcId="{D18CFFBF-5E0F-3140-9DE0-1AE40B8D9D8F}" destId="{B2F750AF-7C9F-CF46-95E8-988494BC7D22}" srcOrd="1" destOrd="0" presId="urn:microsoft.com/office/officeart/2005/8/layout/process5"/>
    <dgm:cxn modelId="{81BF7C25-9114-BC44-A92C-8CEF0F710850}" srcId="{464E467E-C177-1F4C-B5F7-952031FEE58F}" destId="{A790689F-B465-5F47-885C-C0A2497E3734}" srcOrd="0" destOrd="0" parTransId="{F3AD82C1-9BCB-D741-8F94-2668E5D450CF}" sibTransId="{1B721FA2-5C97-9A4A-8AA4-14220EA5DC75}"/>
    <dgm:cxn modelId="{FB8D8A61-A021-47FA-A87C-DAFFFE776FA2}" type="presOf" srcId="{32CE9306-17DB-7144-95AB-C617CA56F644}" destId="{D241EF53-C28E-CB4F-937F-86287D592005}" srcOrd="0" destOrd="0" presId="urn:microsoft.com/office/officeart/2005/8/layout/process5"/>
    <dgm:cxn modelId="{960A5941-4863-425E-8B87-5999624616DB}" type="presOf" srcId="{3A70B981-FA07-B946-AFEA-F103CF4B64B5}" destId="{55EF00C5-F460-0144-80F9-C1DF124DE2A3}" srcOrd="0" destOrd="0" presId="urn:microsoft.com/office/officeart/2005/8/layout/process5"/>
    <dgm:cxn modelId="{DC23CD56-2ECC-466A-9B1B-A6A04E5BDBED}" type="presOf" srcId="{56AF57B9-6726-8F49-AFC1-043D6D57FD9A}" destId="{150BED8F-4294-704A-A121-53F912976902}" srcOrd="0" destOrd="0" presId="urn:microsoft.com/office/officeart/2005/8/layout/process5"/>
    <dgm:cxn modelId="{54605E99-0F18-D54F-939B-F9507E9D3B48}" srcId="{464E467E-C177-1F4C-B5F7-952031FEE58F}" destId="{32CE9306-17DB-7144-95AB-C617CA56F644}" srcOrd="1" destOrd="0" parTransId="{755491CE-C805-2942-9B54-76B2B3ABB6B5}" sibTransId="{56AF57B9-6726-8F49-AFC1-043D6D57FD9A}"/>
    <dgm:cxn modelId="{B3B2B474-5E9C-42C3-93CE-9679C27E8547}" type="presOf" srcId="{8D3E308F-AC9E-A744-AA03-3A80712DA200}" destId="{05AC9C2D-9ADD-7F47-8B04-D61AE2BA39F4}" srcOrd="1" destOrd="0" presId="urn:microsoft.com/office/officeart/2005/8/layout/process5"/>
    <dgm:cxn modelId="{F1C3E63D-AB7C-D449-920F-EE7916472553}" srcId="{464E467E-C177-1F4C-B5F7-952031FEE58F}" destId="{83526F9E-4435-1A4F-A9F0-0FB8B3DE3D07}" srcOrd="4" destOrd="0" parTransId="{6F5F070C-8941-E341-AC65-6AB9B6A19C15}" sibTransId="{B080C6FB-B38E-D148-A0C3-14A5326F776A}"/>
    <dgm:cxn modelId="{3612F956-688B-4BD3-9391-C596267C4899}" type="presOf" srcId="{8D3E308F-AC9E-A744-AA03-3A80712DA200}" destId="{61A63DCC-7308-6749-B116-B8D61639DE73}" srcOrd="0" destOrd="0" presId="urn:microsoft.com/office/officeart/2005/8/layout/process5"/>
    <dgm:cxn modelId="{10D835D8-CAF7-4E02-9749-CB0A2F8898AC}" type="presOf" srcId="{1B721FA2-5C97-9A4A-8AA4-14220EA5DC75}" destId="{D38A923F-5552-E24D-AF3B-9DA6DDBAD1E7}" srcOrd="0" destOrd="0" presId="urn:microsoft.com/office/officeart/2005/8/layout/process5"/>
    <dgm:cxn modelId="{B7EBAD85-E441-4033-A253-97214F28B45E}" type="presOf" srcId="{5667D010-CF45-FC44-A682-FE962D5BF7A6}" destId="{00784E5B-E7F2-A64B-BBBA-98918B9FB1E6}" srcOrd="0" destOrd="0" presId="urn:microsoft.com/office/officeart/2005/8/layout/process5"/>
    <dgm:cxn modelId="{431796C1-002E-48CF-8D88-DDD2A188D406}" type="presOf" srcId="{464E467E-C177-1F4C-B5F7-952031FEE58F}" destId="{CE392A4C-843A-5145-A7C4-70045EACF6B8}" srcOrd="0" destOrd="0" presId="urn:microsoft.com/office/officeart/2005/8/layout/process5"/>
    <dgm:cxn modelId="{6056DB08-3665-3D45-AF76-9480CC5EBBAB}" srcId="{464E467E-C177-1F4C-B5F7-952031FEE58F}" destId="{395693C7-9ED6-F14E-9A23-335C81E2DF55}" srcOrd="2" destOrd="0" parTransId="{3E2F79AE-BACB-1345-86D5-431DEC9B9799}" sibTransId="{8D3E308F-AC9E-A744-AA03-3A80712DA200}"/>
    <dgm:cxn modelId="{529680F4-E8B8-4FE5-B6F9-7C70E9A9D0A7}" type="presOf" srcId="{B080C6FB-B38E-D148-A0C3-14A5326F776A}" destId="{FC9058BC-1E12-DA49-BA73-A67C35D9FF9F}" srcOrd="1" destOrd="0" presId="urn:microsoft.com/office/officeart/2005/8/layout/process5"/>
    <dgm:cxn modelId="{E627B1E1-4689-394C-9403-C3F91571F8A8}" srcId="{464E467E-C177-1F4C-B5F7-952031FEE58F}" destId="{3A70B981-FA07-B946-AFEA-F103CF4B64B5}" srcOrd="5" destOrd="0" parTransId="{D77D083A-F783-984E-B625-3400477A33FD}" sibTransId="{40BA35E8-E841-044C-99D4-60502FBF243A}"/>
    <dgm:cxn modelId="{C61248C1-64DE-7647-9C0D-FA8D4E5B1845}" srcId="{464E467E-C177-1F4C-B5F7-952031FEE58F}" destId="{5667D010-CF45-FC44-A682-FE962D5BF7A6}" srcOrd="3" destOrd="0" parTransId="{9EB1154B-3A82-2747-995C-4F4E1D2DE283}" sibTransId="{D18CFFBF-5E0F-3140-9DE0-1AE40B8D9D8F}"/>
    <dgm:cxn modelId="{37CF3FCF-3EDD-46DD-B0B3-B326DAD72161}" type="presOf" srcId="{A790689F-B465-5F47-885C-C0A2497E3734}" destId="{18614B79-158B-B74E-9E99-C6C14E500CEC}" srcOrd="0" destOrd="0" presId="urn:microsoft.com/office/officeart/2005/8/layout/process5"/>
    <dgm:cxn modelId="{9F291802-F7E1-45CE-9CA5-E2547AA475F1}" type="presOf" srcId="{B080C6FB-B38E-D148-A0C3-14A5326F776A}" destId="{A40F7462-334B-D545-A5D4-53ED44451C51}" srcOrd="0" destOrd="0" presId="urn:microsoft.com/office/officeart/2005/8/layout/process5"/>
    <dgm:cxn modelId="{A2ED0745-24F4-40AC-9564-E5DDAEA9C171}" type="presParOf" srcId="{CE392A4C-843A-5145-A7C4-70045EACF6B8}" destId="{18614B79-158B-B74E-9E99-C6C14E500CEC}" srcOrd="0" destOrd="0" presId="urn:microsoft.com/office/officeart/2005/8/layout/process5"/>
    <dgm:cxn modelId="{0E25D27A-E3B5-43DB-90D3-EC40CDC316BB}" type="presParOf" srcId="{CE392A4C-843A-5145-A7C4-70045EACF6B8}" destId="{D38A923F-5552-E24D-AF3B-9DA6DDBAD1E7}" srcOrd="1" destOrd="0" presId="urn:microsoft.com/office/officeart/2005/8/layout/process5"/>
    <dgm:cxn modelId="{9C33BABC-48B7-4A58-8534-FB2D25158C16}" type="presParOf" srcId="{D38A923F-5552-E24D-AF3B-9DA6DDBAD1E7}" destId="{F31176EE-2639-4A44-848D-D7A34933CE8E}" srcOrd="0" destOrd="0" presId="urn:microsoft.com/office/officeart/2005/8/layout/process5"/>
    <dgm:cxn modelId="{B8A65893-90EC-4E2F-945F-21250F1A1B03}" type="presParOf" srcId="{CE392A4C-843A-5145-A7C4-70045EACF6B8}" destId="{D241EF53-C28E-CB4F-937F-86287D592005}" srcOrd="2" destOrd="0" presId="urn:microsoft.com/office/officeart/2005/8/layout/process5"/>
    <dgm:cxn modelId="{B4449191-C927-4D84-B7A0-59FC16F29201}" type="presParOf" srcId="{CE392A4C-843A-5145-A7C4-70045EACF6B8}" destId="{150BED8F-4294-704A-A121-53F912976902}" srcOrd="3" destOrd="0" presId="urn:microsoft.com/office/officeart/2005/8/layout/process5"/>
    <dgm:cxn modelId="{97AE1C30-CABB-4E10-B752-5C9BF8A916AF}" type="presParOf" srcId="{150BED8F-4294-704A-A121-53F912976902}" destId="{11E15494-DDBE-894D-9F97-36E8CE594723}" srcOrd="0" destOrd="0" presId="urn:microsoft.com/office/officeart/2005/8/layout/process5"/>
    <dgm:cxn modelId="{273004EB-343F-4CD2-9F8D-9B94B625571E}" type="presParOf" srcId="{CE392A4C-843A-5145-A7C4-70045EACF6B8}" destId="{6D74ADDB-2657-CE4F-9188-53FA8E9239E8}" srcOrd="4" destOrd="0" presId="urn:microsoft.com/office/officeart/2005/8/layout/process5"/>
    <dgm:cxn modelId="{C5DF135B-757F-4187-9EED-A1BD632F2E92}" type="presParOf" srcId="{CE392A4C-843A-5145-A7C4-70045EACF6B8}" destId="{61A63DCC-7308-6749-B116-B8D61639DE73}" srcOrd="5" destOrd="0" presId="urn:microsoft.com/office/officeart/2005/8/layout/process5"/>
    <dgm:cxn modelId="{7117D0F5-8939-4D22-AF22-8E3D2D4B1133}" type="presParOf" srcId="{61A63DCC-7308-6749-B116-B8D61639DE73}" destId="{05AC9C2D-9ADD-7F47-8B04-D61AE2BA39F4}" srcOrd="0" destOrd="0" presId="urn:microsoft.com/office/officeart/2005/8/layout/process5"/>
    <dgm:cxn modelId="{DA1F9441-539B-4467-AB31-9A127B529D3D}" type="presParOf" srcId="{CE392A4C-843A-5145-A7C4-70045EACF6B8}" destId="{00784E5B-E7F2-A64B-BBBA-98918B9FB1E6}" srcOrd="6" destOrd="0" presId="urn:microsoft.com/office/officeart/2005/8/layout/process5"/>
    <dgm:cxn modelId="{999E40D0-9C8F-497A-ADEF-BF06676AA0E3}" type="presParOf" srcId="{CE392A4C-843A-5145-A7C4-70045EACF6B8}" destId="{D44B3155-788C-CD40-B0F3-7C4601FDD7DB}" srcOrd="7" destOrd="0" presId="urn:microsoft.com/office/officeart/2005/8/layout/process5"/>
    <dgm:cxn modelId="{4A7D4C69-0B07-4A0E-8BC6-CD1ADE201A3D}" type="presParOf" srcId="{D44B3155-788C-CD40-B0F3-7C4601FDD7DB}" destId="{B2F750AF-7C9F-CF46-95E8-988494BC7D22}" srcOrd="0" destOrd="0" presId="urn:microsoft.com/office/officeart/2005/8/layout/process5"/>
    <dgm:cxn modelId="{EA82FD0E-0130-4DFF-A2A9-457607BAFE22}" type="presParOf" srcId="{CE392A4C-843A-5145-A7C4-70045EACF6B8}" destId="{3338F02F-9176-2049-9CB3-1148BBF7F4D3}" srcOrd="8" destOrd="0" presId="urn:microsoft.com/office/officeart/2005/8/layout/process5"/>
    <dgm:cxn modelId="{62F7CCA7-AE6B-4CEC-A839-CC7B9BA7BD71}" type="presParOf" srcId="{CE392A4C-843A-5145-A7C4-70045EACF6B8}" destId="{A40F7462-334B-D545-A5D4-53ED44451C51}" srcOrd="9" destOrd="0" presId="urn:microsoft.com/office/officeart/2005/8/layout/process5"/>
    <dgm:cxn modelId="{0437D0AC-5F7B-44AE-BF07-D3BE5DC14FD3}" type="presParOf" srcId="{A40F7462-334B-D545-A5D4-53ED44451C51}" destId="{FC9058BC-1E12-DA49-BA73-A67C35D9FF9F}" srcOrd="0" destOrd="0" presId="urn:microsoft.com/office/officeart/2005/8/layout/process5"/>
    <dgm:cxn modelId="{4E3CB648-CA9C-4C37-BD7F-D628B6FAE97D}" type="presParOf" srcId="{CE392A4C-843A-5145-A7C4-70045EACF6B8}" destId="{55EF00C5-F460-0144-80F9-C1DF124DE2A3}" srcOrd="1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4E467E-C177-1F4C-B5F7-952031FEE58F}" type="doc">
      <dgm:prSet loTypeId="urn:microsoft.com/office/officeart/2005/8/layout/process5" loCatId="" qsTypeId="urn:microsoft.com/office/officeart/2005/8/quickstyle/simple4" qsCatId="simple" csTypeId="urn:microsoft.com/office/officeart/2005/8/colors/accent2_2" csCatId="accent2" phldr="1"/>
      <dgm:spPr/>
      <dgm:t>
        <a:bodyPr/>
        <a:lstStyle/>
        <a:p>
          <a:endParaRPr lang="en-US"/>
        </a:p>
      </dgm:t>
    </dgm:pt>
    <dgm:pt modelId="{A790689F-B465-5F47-885C-C0A2497E3734}">
      <dgm:prSet phldrT="[Text]"/>
      <dgm:spPr/>
      <dgm:t>
        <a:bodyPr/>
        <a:lstStyle/>
        <a:p>
          <a:r>
            <a:rPr lang="en-US" dirty="0" smtClean="0"/>
            <a:t>Community Input</a:t>
          </a:r>
          <a:endParaRPr lang="en-US" dirty="0"/>
        </a:p>
      </dgm:t>
    </dgm:pt>
    <dgm:pt modelId="{F3AD82C1-9BCB-D741-8F94-2668E5D450CF}" type="parTrans" cxnId="{81BF7C25-9114-BC44-A92C-8CEF0F710850}">
      <dgm:prSet/>
      <dgm:spPr/>
      <dgm:t>
        <a:bodyPr/>
        <a:lstStyle/>
        <a:p>
          <a:endParaRPr lang="en-US"/>
        </a:p>
      </dgm:t>
    </dgm:pt>
    <dgm:pt modelId="{1B721FA2-5C97-9A4A-8AA4-14220EA5DC75}" type="sibTrans" cxnId="{81BF7C25-9114-BC44-A92C-8CEF0F710850}">
      <dgm:prSet/>
      <dgm:spPr>
        <a:ln>
          <a:solidFill>
            <a:srgbClr val="210004"/>
          </a:solidFill>
        </a:ln>
      </dgm:spPr>
      <dgm:t>
        <a:bodyPr/>
        <a:lstStyle/>
        <a:p>
          <a:endParaRPr lang="en-US"/>
        </a:p>
      </dgm:t>
    </dgm:pt>
    <dgm:pt modelId="{32CE9306-17DB-7144-95AB-C617CA56F644}">
      <dgm:prSet phldrT="[Text]"/>
      <dgm:spPr/>
      <dgm:t>
        <a:bodyPr/>
        <a:lstStyle/>
        <a:p>
          <a:r>
            <a:rPr lang="en-US" dirty="0" smtClean="0"/>
            <a:t>LWS Program Analysis Group (LPAG)</a:t>
          </a:r>
          <a:endParaRPr lang="en-US" dirty="0"/>
        </a:p>
      </dgm:t>
    </dgm:pt>
    <dgm:pt modelId="{755491CE-C805-2942-9B54-76B2B3ABB6B5}" type="parTrans" cxnId="{54605E99-0F18-D54F-939B-F9507E9D3B48}">
      <dgm:prSet/>
      <dgm:spPr/>
      <dgm:t>
        <a:bodyPr/>
        <a:lstStyle/>
        <a:p>
          <a:endParaRPr lang="en-US"/>
        </a:p>
      </dgm:t>
    </dgm:pt>
    <dgm:pt modelId="{56AF57B9-6726-8F49-AFC1-043D6D57FD9A}" type="sibTrans" cxnId="{54605E99-0F18-D54F-939B-F9507E9D3B48}">
      <dgm:prSet/>
      <dgm:spPr>
        <a:noFill/>
        <a:ln>
          <a:solidFill>
            <a:schemeClr val="tx1"/>
          </a:solidFill>
        </a:ln>
        <a:effectLst/>
      </dgm:spPr>
      <dgm:t>
        <a:bodyPr/>
        <a:lstStyle/>
        <a:p>
          <a:endParaRPr lang="en-US"/>
        </a:p>
      </dgm:t>
    </dgm:pt>
    <dgm:pt modelId="{5667D010-CF45-FC44-A682-FE962D5BF7A6}">
      <dgm:prSet phldrT="[Text]"/>
      <dgm:spPr/>
      <dgm:t>
        <a:bodyPr/>
        <a:lstStyle/>
        <a:p>
          <a:r>
            <a:rPr lang="en-US" dirty="0" smtClean="0"/>
            <a:t>NASA HPD</a:t>
          </a:r>
          <a:endParaRPr lang="en-US" dirty="0"/>
        </a:p>
      </dgm:t>
    </dgm:pt>
    <dgm:pt modelId="{9EB1154B-3A82-2747-995C-4F4E1D2DE283}" type="parTrans" cxnId="{C61248C1-64DE-7647-9C0D-FA8D4E5B1845}">
      <dgm:prSet/>
      <dgm:spPr/>
      <dgm:t>
        <a:bodyPr/>
        <a:lstStyle/>
        <a:p>
          <a:endParaRPr lang="en-US"/>
        </a:p>
      </dgm:t>
    </dgm:pt>
    <dgm:pt modelId="{D18CFFBF-5E0F-3140-9DE0-1AE40B8D9D8F}" type="sibTrans" cxnId="{C61248C1-64DE-7647-9C0D-FA8D4E5B1845}">
      <dgm:prSet/>
      <dgm:spPr>
        <a:ln>
          <a:solidFill>
            <a:srgbClr val="210004"/>
          </a:solidFill>
        </a:ln>
      </dgm:spPr>
      <dgm:t>
        <a:bodyPr/>
        <a:lstStyle/>
        <a:p>
          <a:endParaRPr lang="en-US"/>
        </a:p>
      </dgm:t>
    </dgm:pt>
    <dgm:pt modelId="{83526F9E-4435-1A4F-A9F0-0FB8B3DE3D07}">
      <dgm:prSet phldrT="[Text]"/>
      <dgm:spPr/>
      <dgm:t>
        <a:bodyPr/>
        <a:lstStyle/>
        <a:p>
          <a:r>
            <a:rPr lang="en-US" dirty="0" smtClean="0"/>
            <a:t>Past FSTs (5-6 years)</a:t>
          </a:r>
          <a:endParaRPr lang="en-US" dirty="0"/>
        </a:p>
      </dgm:t>
    </dgm:pt>
    <dgm:pt modelId="{6F5F070C-8941-E341-AC65-6AB9B6A19C15}" type="parTrans" cxnId="{F1C3E63D-AB7C-D449-920F-EE7916472553}">
      <dgm:prSet/>
      <dgm:spPr/>
      <dgm:t>
        <a:bodyPr/>
        <a:lstStyle/>
        <a:p>
          <a:endParaRPr lang="en-US"/>
        </a:p>
      </dgm:t>
    </dgm:pt>
    <dgm:pt modelId="{B080C6FB-B38E-D148-A0C3-14A5326F776A}" type="sibTrans" cxnId="{F1C3E63D-AB7C-D449-920F-EE7916472553}">
      <dgm:prSet/>
      <dgm:spPr>
        <a:ln>
          <a:solidFill>
            <a:srgbClr val="210004"/>
          </a:solidFill>
        </a:ln>
      </dgm:spPr>
      <dgm:t>
        <a:bodyPr/>
        <a:lstStyle/>
        <a:p>
          <a:endParaRPr lang="en-US"/>
        </a:p>
      </dgm:t>
    </dgm:pt>
    <dgm:pt modelId="{3A70B981-FA07-B946-AFEA-F103CF4B64B5}">
      <dgm:prSet/>
      <dgm:spPr/>
      <dgm:t>
        <a:bodyPr/>
        <a:lstStyle/>
        <a:p>
          <a:r>
            <a:rPr lang="en-US" dirty="0" smtClean="0"/>
            <a:t>Available Budget</a:t>
          </a:r>
          <a:endParaRPr lang="en-US" dirty="0"/>
        </a:p>
      </dgm:t>
    </dgm:pt>
    <dgm:pt modelId="{D77D083A-F783-984E-B625-3400477A33FD}" type="parTrans" cxnId="{E627B1E1-4689-394C-9403-C3F91571F8A8}">
      <dgm:prSet/>
      <dgm:spPr/>
      <dgm:t>
        <a:bodyPr/>
        <a:lstStyle/>
        <a:p>
          <a:endParaRPr lang="en-US"/>
        </a:p>
      </dgm:t>
    </dgm:pt>
    <dgm:pt modelId="{40BA35E8-E841-044C-99D4-60502FBF243A}" type="sibTrans" cxnId="{E627B1E1-4689-394C-9403-C3F91571F8A8}">
      <dgm:prSet/>
      <dgm:spPr/>
      <dgm:t>
        <a:bodyPr/>
        <a:lstStyle/>
        <a:p>
          <a:endParaRPr lang="en-US"/>
        </a:p>
      </dgm:t>
    </dgm:pt>
    <dgm:pt modelId="{CE392A4C-843A-5145-A7C4-70045EACF6B8}" type="pres">
      <dgm:prSet presAssocID="{464E467E-C177-1F4C-B5F7-952031FEE58F}" presName="diagram" presStyleCnt="0">
        <dgm:presLayoutVars>
          <dgm:dir/>
          <dgm:resizeHandles val="exact"/>
        </dgm:presLayoutVars>
      </dgm:prSet>
      <dgm:spPr/>
      <dgm:t>
        <a:bodyPr/>
        <a:lstStyle/>
        <a:p>
          <a:endParaRPr lang="en-US"/>
        </a:p>
      </dgm:t>
    </dgm:pt>
    <dgm:pt modelId="{18614B79-158B-B74E-9E99-C6C14E500CEC}" type="pres">
      <dgm:prSet presAssocID="{A790689F-B465-5F47-885C-C0A2497E3734}" presName="node" presStyleLbl="node1" presStyleIdx="0" presStyleCnt="5" custLinFactNeighborX="1969" custLinFactNeighborY="-57709">
        <dgm:presLayoutVars>
          <dgm:bulletEnabled val="1"/>
        </dgm:presLayoutVars>
      </dgm:prSet>
      <dgm:spPr/>
      <dgm:t>
        <a:bodyPr/>
        <a:lstStyle/>
        <a:p>
          <a:endParaRPr lang="en-US"/>
        </a:p>
      </dgm:t>
    </dgm:pt>
    <dgm:pt modelId="{D38A923F-5552-E24D-AF3B-9DA6DDBAD1E7}" type="pres">
      <dgm:prSet presAssocID="{1B721FA2-5C97-9A4A-8AA4-14220EA5DC75}" presName="sibTrans" presStyleLbl="sibTrans2D1" presStyleIdx="0" presStyleCnt="4"/>
      <dgm:spPr/>
      <dgm:t>
        <a:bodyPr/>
        <a:lstStyle/>
        <a:p>
          <a:endParaRPr lang="en-US"/>
        </a:p>
      </dgm:t>
    </dgm:pt>
    <dgm:pt modelId="{F31176EE-2639-4A44-848D-D7A34933CE8E}" type="pres">
      <dgm:prSet presAssocID="{1B721FA2-5C97-9A4A-8AA4-14220EA5DC75}" presName="connectorText" presStyleLbl="sibTrans2D1" presStyleIdx="0" presStyleCnt="4"/>
      <dgm:spPr/>
      <dgm:t>
        <a:bodyPr/>
        <a:lstStyle/>
        <a:p>
          <a:endParaRPr lang="en-US"/>
        </a:p>
      </dgm:t>
    </dgm:pt>
    <dgm:pt modelId="{D241EF53-C28E-CB4F-937F-86287D592005}" type="pres">
      <dgm:prSet presAssocID="{32CE9306-17DB-7144-95AB-C617CA56F644}" presName="node" presStyleLbl="node1" presStyleIdx="1" presStyleCnt="5" custLinFactNeighborX="-1117" custLinFactNeighborY="-58640">
        <dgm:presLayoutVars>
          <dgm:bulletEnabled val="1"/>
        </dgm:presLayoutVars>
      </dgm:prSet>
      <dgm:spPr/>
      <dgm:t>
        <a:bodyPr/>
        <a:lstStyle/>
        <a:p>
          <a:endParaRPr lang="en-US"/>
        </a:p>
      </dgm:t>
    </dgm:pt>
    <dgm:pt modelId="{150BED8F-4294-704A-A121-53F912976902}" type="pres">
      <dgm:prSet presAssocID="{56AF57B9-6726-8F49-AFC1-043D6D57FD9A}" presName="sibTrans" presStyleLbl="sibTrans2D1" presStyleIdx="1" presStyleCnt="4"/>
      <dgm:spPr/>
      <dgm:t>
        <a:bodyPr/>
        <a:lstStyle/>
        <a:p>
          <a:endParaRPr lang="en-US"/>
        </a:p>
      </dgm:t>
    </dgm:pt>
    <dgm:pt modelId="{11E15494-DDBE-894D-9F97-36E8CE594723}" type="pres">
      <dgm:prSet presAssocID="{56AF57B9-6726-8F49-AFC1-043D6D57FD9A}" presName="connectorText" presStyleLbl="sibTrans2D1" presStyleIdx="1" presStyleCnt="4"/>
      <dgm:spPr/>
      <dgm:t>
        <a:bodyPr/>
        <a:lstStyle/>
        <a:p>
          <a:endParaRPr lang="en-US"/>
        </a:p>
      </dgm:t>
    </dgm:pt>
    <dgm:pt modelId="{00784E5B-E7F2-A64B-BBBA-98918B9FB1E6}" type="pres">
      <dgm:prSet presAssocID="{5667D010-CF45-FC44-A682-FE962D5BF7A6}" presName="node" presStyleLbl="node1" presStyleIdx="2" presStyleCnt="5" custLinFactNeighborX="-14236" custLinFactNeighborY="-62221">
        <dgm:presLayoutVars>
          <dgm:bulletEnabled val="1"/>
        </dgm:presLayoutVars>
      </dgm:prSet>
      <dgm:spPr/>
      <dgm:t>
        <a:bodyPr/>
        <a:lstStyle/>
        <a:p>
          <a:endParaRPr lang="en-US"/>
        </a:p>
      </dgm:t>
    </dgm:pt>
    <dgm:pt modelId="{D44B3155-788C-CD40-B0F3-7C4601FDD7DB}" type="pres">
      <dgm:prSet presAssocID="{D18CFFBF-5E0F-3140-9DE0-1AE40B8D9D8F}" presName="sibTrans" presStyleLbl="sibTrans2D1" presStyleIdx="2" presStyleCnt="4" custAng="2223221" custFlipHor="1" custScaleX="84072" custLinFactY="-52528" custLinFactNeighborX="-17230" custLinFactNeighborY="-100000"/>
      <dgm:spPr/>
      <dgm:t>
        <a:bodyPr/>
        <a:lstStyle/>
        <a:p>
          <a:endParaRPr lang="en-US"/>
        </a:p>
      </dgm:t>
    </dgm:pt>
    <dgm:pt modelId="{B2F750AF-7C9F-CF46-95E8-988494BC7D22}" type="pres">
      <dgm:prSet presAssocID="{D18CFFBF-5E0F-3140-9DE0-1AE40B8D9D8F}" presName="connectorText" presStyleLbl="sibTrans2D1" presStyleIdx="2" presStyleCnt="4"/>
      <dgm:spPr/>
      <dgm:t>
        <a:bodyPr/>
        <a:lstStyle/>
        <a:p>
          <a:endParaRPr lang="en-US"/>
        </a:p>
      </dgm:t>
    </dgm:pt>
    <dgm:pt modelId="{3338F02F-9176-2049-9CB3-1148BBF7F4D3}" type="pres">
      <dgm:prSet presAssocID="{83526F9E-4435-1A4F-A9F0-0FB8B3DE3D07}" presName="node" presStyleLbl="node1" presStyleIdx="3" presStyleCnt="5" custLinFactX="-33086" custLinFactNeighborX="-100000" custLinFactNeighborY="-79330">
        <dgm:presLayoutVars>
          <dgm:bulletEnabled val="1"/>
        </dgm:presLayoutVars>
      </dgm:prSet>
      <dgm:spPr/>
      <dgm:t>
        <a:bodyPr/>
        <a:lstStyle/>
        <a:p>
          <a:endParaRPr lang="en-US"/>
        </a:p>
      </dgm:t>
    </dgm:pt>
    <dgm:pt modelId="{A40F7462-334B-D545-A5D4-53ED44451C51}" type="pres">
      <dgm:prSet presAssocID="{B080C6FB-B38E-D148-A0C3-14A5326F776A}" presName="sibTrans" presStyleLbl="sibTrans2D1" presStyleIdx="3" presStyleCnt="4" custAng="14167852" custScaleX="76357" custLinFactX="100000" custLinFactNeighborX="145055" custLinFactNeighborY="6587"/>
      <dgm:spPr/>
      <dgm:t>
        <a:bodyPr/>
        <a:lstStyle/>
        <a:p>
          <a:endParaRPr lang="en-US"/>
        </a:p>
      </dgm:t>
    </dgm:pt>
    <dgm:pt modelId="{FC9058BC-1E12-DA49-BA73-A67C35D9FF9F}" type="pres">
      <dgm:prSet presAssocID="{B080C6FB-B38E-D148-A0C3-14A5326F776A}" presName="connectorText" presStyleLbl="sibTrans2D1" presStyleIdx="3" presStyleCnt="4"/>
      <dgm:spPr/>
      <dgm:t>
        <a:bodyPr/>
        <a:lstStyle/>
        <a:p>
          <a:endParaRPr lang="en-US"/>
        </a:p>
      </dgm:t>
    </dgm:pt>
    <dgm:pt modelId="{55EF00C5-F460-0144-80F9-C1DF124DE2A3}" type="pres">
      <dgm:prSet presAssocID="{3A70B981-FA07-B946-AFEA-F103CF4B64B5}" presName="node" presStyleLbl="node1" presStyleIdx="4" presStyleCnt="5" custLinFactX="27271" custLinFactNeighborX="100000" custLinFactNeighborY="-77081">
        <dgm:presLayoutVars>
          <dgm:bulletEnabled val="1"/>
        </dgm:presLayoutVars>
      </dgm:prSet>
      <dgm:spPr/>
      <dgm:t>
        <a:bodyPr/>
        <a:lstStyle/>
        <a:p>
          <a:endParaRPr lang="en-US"/>
        </a:p>
      </dgm:t>
    </dgm:pt>
  </dgm:ptLst>
  <dgm:cxnLst>
    <dgm:cxn modelId="{1BDB4FE5-997D-0A41-AE05-35E3A4F4256B}" type="presOf" srcId="{1B721FA2-5C97-9A4A-8AA4-14220EA5DC75}" destId="{D38A923F-5552-E24D-AF3B-9DA6DDBAD1E7}" srcOrd="0" destOrd="0" presId="urn:microsoft.com/office/officeart/2005/8/layout/process5"/>
    <dgm:cxn modelId="{02BFB37F-1D6F-D240-A25A-1618EC4AD716}" type="presOf" srcId="{5667D010-CF45-FC44-A682-FE962D5BF7A6}" destId="{00784E5B-E7F2-A64B-BBBA-98918B9FB1E6}" srcOrd="0" destOrd="0" presId="urn:microsoft.com/office/officeart/2005/8/layout/process5"/>
    <dgm:cxn modelId="{F1C3E63D-AB7C-D449-920F-EE7916472553}" srcId="{464E467E-C177-1F4C-B5F7-952031FEE58F}" destId="{83526F9E-4435-1A4F-A9F0-0FB8B3DE3D07}" srcOrd="3" destOrd="0" parTransId="{6F5F070C-8941-E341-AC65-6AB9B6A19C15}" sibTransId="{B080C6FB-B38E-D148-A0C3-14A5326F776A}"/>
    <dgm:cxn modelId="{FE1F0E59-3073-E64C-BFC8-80554104B84C}" type="presOf" srcId="{D18CFFBF-5E0F-3140-9DE0-1AE40B8D9D8F}" destId="{D44B3155-788C-CD40-B0F3-7C4601FDD7DB}" srcOrd="0" destOrd="0" presId="urn:microsoft.com/office/officeart/2005/8/layout/process5"/>
    <dgm:cxn modelId="{A039829A-40AA-DF45-90D1-FE450E034B9C}" type="presOf" srcId="{56AF57B9-6726-8F49-AFC1-043D6D57FD9A}" destId="{11E15494-DDBE-894D-9F97-36E8CE594723}" srcOrd="1" destOrd="0" presId="urn:microsoft.com/office/officeart/2005/8/layout/process5"/>
    <dgm:cxn modelId="{BFA40B81-D96C-CA49-85B6-3E879D5B5CB8}" type="presOf" srcId="{D18CFFBF-5E0F-3140-9DE0-1AE40B8D9D8F}" destId="{B2F750AF-7C9F-CF46-95E8-988494BC7D22}" srcOrd="1" destOrd="0" presId="urn:microsoft.com/office/officeart/2005/8/layout/process5"/>
    <dgm:cxn modelId="{023B356F-CED8-5F41-B14D-7C2CE07AC714}" type="presOf" srcId="{A790689F-B465-5F47-885C-C0A2497E3734}" destId="{18614B79-158B-B74E-9E99-C6C14E500CEC}" srcOrd="0" destOrd="0" presId="urn:microsoft.com/office/officeart/2005/8/layout/process5"/>
    <dgm:cxn modelId="{561F484C-BBA6-584E-AE62-83B1DB785E34}" type="presOf" srcId="{3A70B981-FA07-B946-AFEA-F103CF4B64B5}" destId="{55EF00C5-F460-0144-80F9-C1DF124DE2A3}" srcOrd="0" destOrd="0" presId="urn:microsoft.com/office/officeart/2005/8/layout/process5"/>
    <dgm:cxn modelId="{3ADC628D-BBC3-F64B-B6B9-C403D66889A0}" type="presOf" srcId="{32CE9306-17DB-7144-95AB-C617CA56F644}" destId="{D241EF53-C28E-CB4F-937F-86287D592005}" srcOrd="0" destOrd="0" presId="urn:microsoft.com/office/officeart/2005/8/layout/process5"/>
    <dgm:cxn modelId="{AD912F63-6B69-F54D-A707-DB9B8261134A}" type="presOf" srcId="{83526F9E-4435-1A4F-A9F0-0FB8B3DE3D07}" destId="{3338F02F-9176-2049-9CB3-1148BBF7F4D3}" srcOrd="0" destOrd="0" presId="urn:microsoft.com/office/officeart/2005/8/layout/process5"/>
    <dgm:cxn modelId="{54605E99-0F18-D54F-939B-F9507E9D3B48}" srcId="{464E467E-C177-1F4C-B5F7-952031FEE58F}" destId="{32CE9306-17DB-7144-95AB-C617CA56F644}" srcOrd="1" destOrd="0" parTransId="{755491CE-C805-2942-9B54-76B2B3ABB6B5}" sibTransId="{56AF57B9-6726-8F49-AFC1-043D6D57FD9A}"/>
    <dgm:cxn modelId="{EDE5861B-EBFB-C349-9655-4C673E77FEEE}" type="presOf" srcId="{B080C6FB-B38E-D148-A0C3-14A5326F776A}" destId="{FC9058BC-1E12-DA49-BA73-A67C35D9FF9F}" srcOrd="1" destOrd="0" presId="urn:microsoft.com/office/officeart/2005/8/layout/process5"/>
    <dgm:cxn modelId="{F046B812-0164-BC4B-8BBC-C567193A4A2F}" type="presOf" srcId="{56AF57B9-6726-8F49-AFC1-043D6D57FD9A}" destId="{150BED8F-4294-704A-A121-53F912976902}" srcOrd="0" destOrd="0" presId="urn:microsoft.com/office/officeart/2005/8/layout/process5"/>
    <dgm:cxn modelId="{E627B1E1-4689-394C-9403-C3F91571F8A8}" srcId="{464E467E-C177-1F4C-B5F7-952031FEE58F}" destId="{3A70B981-FA07-B946-AFEA-F103CF4B64B5}" srcOrd="4" destOrd="0" parTransId="{D77D083A-F783-984E-B625-3400477A33FD}" sibTransId="{40BA35E8-E841-044C-99D4-60502FBF243A}"/>
    <dgm:cxn modelId="{81BF7C25-9114-BC44-A92C-8CEF0F710850}" srcId="{464E467E-C177-1F4C-B5F7-952031FEE58F}" destId="{A790689F-B465-5F47-885C-C0A2497E3734}" srcOrd="0" destOrd="0" parTransId="{F3AD82C1-9BCB-D741-8F94-2668E5D450CF}" sibTransId="{1B721FA2-5C97-9A4A-8AA4-14220EA5DC75}"/>
    <dgm:cxn modelId="{DE04AD26-221F-C84B-97B4-5D76DD37F386}" type="presOf" srcId="{1B721FA2-5C97-9A4A-8AA4-14220EA5DC75}" destId="{F31176EE-2639-4A44-848D-D7A34933CE8E}" srcOrd="1" destOrd="0" presId="urn:microsoft.com/office/officeart/2005/8/layout/process5"/>
    <dgm:cxn modelId="{1DBE7401-5950-BE4B-8B43-9B383E3054F4}" type="presOf" srcId="{B080C6FB-B38E-D148-A0C3-14A5326F776A}" destId="{A40F7462-334B-D545-A5D4-53ED44451C51}" srcOrd="0" destOrd="0" presId="urn:microsoft.com/office/officeart/2005/8/layout/process5"/>
    <dgm:cxn modelId="{E79F3A24-9ADE-A647-8D41-06954DE8D9FA}" type="presOf" srcId="{464E467E-C177-1F4C-B5F7-952031FEE58F}" destId="{CE392A4C-843A-5145-A7C4-70045EACF6B8}" srcOrd="0" destOrd="0" presId="urn:microsoft.com/office/officeart/2005/8/layout/process5"/>
    <dgm:cxn modelId="{C61248C1-64DE-7647-9C0D-FA8D4E5B1845}" srcId="{464E467E-C177-1F4C-B5F7-952031FEE58F}" destId="{5667D010-CF45-FC44-A682-FE962D5BF7A6}" srcOrd="2" destOrd="0" parTransId="{9EB1154B-3A82-2747-995C-4F4E1D2DE283}" sibTransId="{D18CFFBF-5E0F-3140-9DE0-1AE40B8D9D8F}"/>
    <dgm:cxn modelId="{A30AC989-B539-F547-B4DB-34A8F43DA0CC}" type="presParOf" srcId="{CE392A4C-843A-5145-A7C4-70045EACF6B8}" destId="{18614B79-158B-B74E-9E99-C6C14E500CEC}" srcOrd="0" destOrd="0" presId="urn:microsoft.com/office/officeart/2005/8/layout/process5"/>
    <dgm:cxn modelId="{54B4E9C6-4D40-4740-83AD-6B78240AFDFA}" type="presParOf" srcId="{CE392A4C-843A-5145-A7C4-70045EACF6B8}" destId="{D38A923F-5552-E24D-AF3B-9DA6DDBAD1E7}" srcOrd="1" destOrd="0" presId="urn:microsoft.com/office/officeart/2005/8/layout/process5"/>
    <dgm:cxn modelId="{4F98DDFF-DC74-D04E-A4F7-FB5A21901705}" type="presParOf" srcId="{D38A923F-5552-E24D-AF3B-9DA6DDBAD1E7}" destId="{F31176EE-2639-4A44-848D-D7A34933CE8E}" srcOrd="0" destOrd="0" presId="urn:microsoft.com/office/officeart/2005/8/layout/process5"/>
    <dgm:cxn modelId="{A4996F0B-43B8-AB49-8128-E4899068F875}" type="presParOf" srcId="{CE392A4C-843A-5145-A7C4-70045EACF6B8}" destId="{D241EF53-C28E-CB4F-937F-86287D592005}" srcOrd="2" destOrd="0" presId="urn:microsoft.com/office/officeart/2005/8/layout/process5"/>
    <dgm:cxn modelId="{19388C7B-E9C4-3C4F-BBC2-4E14AEA6A567}" type="presParOf" srcId="{CE392A4C-843A-5145-A7C4-70045EACF6B8}" destId="{150BED8F-4294-704A-A121-53F912976902}" srcOrd="3" destOrd="0" presId="urn:microsoft.com/office/officeart/2005/8/layout/process5"/>
    <dgm:cxn modelId="{0F91B06B-D500-4B4E-AC08-8FA625712C2C}" type="presParOf" srcId="{150BED8F-4294-704A-A121-53F912976902}" destId="{11E15494-DDBE-894D-9F97-36E8CE594723}" srcOrd="0" destOrd="0" presId="urn:microsoft.com/office/officeart/2005/8/layout/process5"/>
    <dgm:cxn modelId="{95EED139-985E-FF43-A352-41121C8711E9}" type="presParOf" srcId="{CE392A4C-843A-5145-A7C4-70045EACF6B8}" destId="{00784E5B-E7F2-A64B-BBBA-98918B9FB1E6}" srcOrd="4" destOrd="0" presId="urn:microsoft.com/office/officeart/2005/8/layout/process5"/>
    <dgm:cxn modelId="{63FAD722-8F7E-8043-A658-B5E184F2551F}" type="presParOf" srcId="{CE392A4C-843A-5145-A7C4-70045EACF6B8}" destId="{D44B3155-788C-CD40-B0F3-7C4601FDD7DB}" srcOrd="5" destOrd="0" presId="urn:microsoft.com/office/officeart/2005/8/layout/process5"/>
    <dgm:cxn modelId="{7E1FE9A1-2403-024B-A1EC-C1B815D7CDE8}" type="presParOf" srcId="{D44B3155-788C-CD40-B0F3-7C4601FDD7DB}" destId="{B2F750AF-7C9F-CF46-95E8-988494BC7D22}" srcOrd="0" destOrd="0" presId="urn:microsoft.com/office/officeart/2005/8/layout/process5"/>
    <dgm:cxn modelId="{D7CBA562-2D84-FD41-97B6-D4692B07881E}" type="presParOf" srcId="{CE392A4C-843A-5145-A7C4-70045EACF6B8}" destId="{3338F02F-9176-2049-9CB3-1148BBF7F4D3}" srcOrd="6" destOrd="0" presId="urn:microsoft.com/office/officeart/2005/8/layout/process5"/>
    <dgm:cxn modelId="{AFA02871-0295-1441-82AF-CA63AA00A491}" type="presParOf" srcId="{CE392A4C-843A-5145-A7C4-70045EACF6B8}" destId="{A40F7462-334B-D545-A5D4-53ED44451C51}" srcOrd="7" destOrd="0" presId="urn:microsoft.com/office/officeart/2005/8/layout/process5"/>
    <dgm:cxn modelId="{8E441E82-64F6-2243-BF07-323A83859AE7}" type="presParOf" srcId="{A40F7462-334B-D545-A5D4-53ED44451C51}" destId="{FC9058BC-1E12-DA49-BA73-A67C35D9FF9F}" srcOrd="0" destOrd="0" presId="urn:microsoft.com/office/officeart/2005/8/layout/process5"/>
    <dgm:cxn modelId="{8ABDABE8-269B-004C-84E5-F28F6F98A390}" type="presParOf" srcId="{CE392A4C-843A-5145-A7C4-70045EACF6B8}" destId="{55EF00C5-F460-0144-80F9-C1DF124DE2A3}"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614B79-158B-B74E-9E99-C6C14E500CEC}">
      <dsp:nvSpPr>
        <dsp:cNvPr id="0" name=""/>
        <dsp:cNvSpPr/>
      </dsp:nvSpPr>
      <dsp:spPr>
        <a:xfrm>
          <a:off x="42547" y="102170"/>
          <a:ext cx="1847020" cy="1108212"/>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Community Input</a:t>
          </a:r>
          <a:endParaRPr lang="en-US" sz="1600" kern="1200" dirty="0"/>
        </a:p>
      </dsp:txBody>
      <dsp:txXfrm>
        <a:off x="75005" y="134628"/>
        <a:ext cx="1782104" cy="1043296"/>
      </dsp:txXfrm>
    </dsp:sp>
    <dsp:sp modelId="{D38A923F-5552-E24D-AF3B-9DA6DDBAD1E7}">
      <dsp:nvSpPr>
        <dsp:cNvPr id="0" name=""/>
        <dsp:cNvSpPr/>
      </dsp:nvSpPr>
      <dsp:spPr>
        <a:xfrm rot="21568641">
          <a:off x="2034585" y="415904"/>
          <a:ext cx="349391" cy="458061"/>
        </a:xfrm>
        <a:prstGeom prst="rightArrow">
          <a:avLst>
            <a:gd name="adj1" fmla="val 60000"/>
            <a:gd name="adj2" fmla="val 50000"/>
          </a:avLst>
        </a:prstGeom>
        <a:gradFill rotWithShape="0">
          <a:gsLst>
            <a:gs pos="0">
              <a:schemeClr val="accent2">
                <a:tint val="60000"/>
                <a:hueOff val="0"/>
                <a:satOff val="0"/>
                <a:lumOff val="0"/>
                <a:alphaOff val="0"/>
                <a:tint val="100000"/>
                <a:shade val="100000"/>
                <a:satMod val="130000"/>
              </a:schemeClr>
            </a:gs>
            <a:gs pos="100000">
              <a:schemeClr val="accent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2034587" y="507994"/>
        <a:ext cx="244574" cy="274837"/>
      </dsp:txXfrm>
    </dsp:sp>
    <dsp:sp modelId="{D241EF53-C28E-CB4F-937F-86287D592005}">
      <dsp:nvSpPr>
        <dsp:cNvPr id="0" name=""/>
        <dsp:cNvSpPr/>
      </dsp:nvSpPr>
      <dsp:spPr>
        <a:xfrm>
          <a:off x="2548769" y="79307"/>
          <a:ext cx="1847020" cy="1108212"/>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Steering Committee</a:t>
          </a:r>
          <a:endParaRPr lang="en-US" sz="1600" kern="1200" dirty="0"/>
        </a:p>
      </dsp:txBody>
      <dsp:txXfrm>
        <a:off x="2581227" y="111765"/>
        <a:ext cx="1782104" cy="1043296"/>
      </dsp:txXfrm>
    </dsp:sp>
    <dsp:sp modelId="{150BED8F-4294-704A-A121-53F912976902}">
      <dsp:nvSpPr>
        <dsp:cNvPr id="0" name=""/>
        <dsp:cNvSpPr/>
      </dsp:nvSpPr>
      <dsp:spPr>
        <a:xfrm rot="2920">
          <a:off x="4569200" y="405492"/>
          <a:ext cx="417760" cy="458061"/>
        </a:xfrm>
        <a:prstGeom prst="rightArrow">
          <a:avLst>
            <a:gd name="adj1" fmla="val 60000"/>
            <a:gd name="adj2" fmla="val 50000"/>
          </a:avLst>
        </a:prstGeom>
        <a:gradFill rotWithShape="0">
          <a:gsLst>
            <a:gs pos="0">
              <a:schemeClr val="accent2">
                <a:tint val="60000"/>
                <a:hueOff val="0"/>
                <a:satOff val="0"/>
                <a:lumOff val="0"/>
                <a:alphaOff val="0"/>
                <a:tint val="100000"/>
                <a:shade val="100000"/>
                <a:satMod val="130000"/>
              </a:schemeClr>
            </a:gs>
            <a:gs pos="100000">
              <a:schemeClr val="accent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4569200" y="497051"/>
        <a:ext cx="292432" cy="274837"/>
      </dsp:txXfrm>
    </dsp:sp>
    <dsp:sp modelId="{6D74ADDB-2657-CE4F-9188-53FA8E9239E8}">
      <dsp:nvSpPr>
        <dsp:cNvPr id="0" name=""/>
        <dsp:cNvSpPr/>
      </dsp:nvSpPr>
      <dsp:spPr>
        <a:xfrm>
          <a:off x="5184017" y="81546"/>
          <a:ext cx="1847020" cy="1108212"/>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NASA HPD</a:t>
          </a:r>
          <a:endParaRPr lang="en-US" sz="1600" kern="1200" dirty="0"/>
        </a:p>
      </dsp:txBody>
      <dsp:txXfrm>
        <a:off x="5216475" y="114004"/>
        <a:ext cx="1782104" cy="1043296"/>
      </dsp:txXfrm>
    </dsp:sp>
    <dsp:sp modelId="{61A63DCC-7308-6749-B116-B8D61639DE73}">
      <dsp:nvSpPr>
        <dsp:cNvPr id="0" name=""/>
        <dsp:cNvSpPr/>
      </dsp:nvSpPr>
      <dsp:spPr>
        <a:xfrm rot="5400000">
          <a:off x="5903073" y="1208363"/>
          <a:ext cx="408908" cy="458061"/>
        </a:xfrm>
        <a:prstGeom prst="rightArrow">
          <a:avLst>
            <a:gd name="adj1" fmla="val 60000"/>
            <a:gd name="adj2" fmla="val 50000"/>
          </a:avLst>
        </a:prstGeom>
        <a:gradFill rotWithShape="0">
          <a:gsLst>
            <a:gs pos="0">
              <a:schemeClr val="accent2">
                <a:tint val="60000"/>
                <a:hueOff val="0"/>
                <a:satOff val="0"/>
                <a:lumOff val="0"/>
                <a:alphaOff val="0"/>
                <a:tint val="100000"/>
                <a:shade val="100000"/>
                <a:satMod val="130000"/>
              </a:schemeClr>
            </a:gs>
            <a:gs pos="100000">
              <a:schemeClr val="accent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5400000">
        <a:off x="5970108" y="1232940"/>
        <a:ext cx="274837" cy="286236"/>
      </dsp:txXfrm>
    </dsp:sp>
    <dsp:sp modelId="{00784E5B-E7F2-A64B-BBBA-98918B9FB1E6}">
      <dsp:nvSpPr>
        <dsp:cNvPr id="0" name=""/>
        <dsp:cNvSpPr/>
      </dsp:nvSpPr>
      <dsp:spPr>
        <a:xfrm>
          <a:off x="5184017" y="1742874"/>
          <a:ext cx="1847020" cy="1108212"/>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St </a:t>
          </a:r>
          <a:r>
            <a:rPr lang="en-US" sz="1600" kern="1200" dirty="0" err="1" smtClean="0"/>
            <a:t>Cp+FST</a:t>
          </a:r>
          <a:r>
            <a:rPr lang="en-US" sz="1600" kern="1200" dirty="0" smtClean="0"/>
            <a:t> &gt;FST</a:t>
          </a:r>
        </a:p>
        <a:p>
          <a:pPr lvl="0" algn="ctr" defTabSz="711200">
            <a:lnSpc>
              <a:spcPct val="90000"/>
            </a:lnSpc>
            <a:spcBef>
              <a:spcPct val="0"/>
            </a:spcBef>
            <a:spcAft>
              <a:spcPct val="35000"/>
            </a:spcAft>
          </a:pPr>
          <a:r>
            <a:rPr lang="en-US" sz="1600" kern="1200" dirty="0" smtClean="0"/>
            <a:t>2 FSTs from SC Report w/ Mods </a:t>
          </a:r>
          <a:endParaRPr lang="en-US" sz="1600" kern="1200" dirty="0"/>
        </a:p>
      </dsp:txBody>
      <dsp:txXfrm>
        <a:off x="5216475" y="1775332"/>
        <a:ext cx="1782104" cy="1043296"/>
      </dsp:txXfrm>
    </dsp:sp>
    <dsp:sp modelId="{D44B3155-788C-CD40-B0F3-7C4601FDD7DB}">
      <dsp:nvSpPr>
        <dsp:cNvPr id="0" name=""/>
        <dsp:cNvSpPr/>
      </dsp:nvSpPr>
      <dsp:spPr>
        <a:xfrm rot="10856752" flipH="1">
          <a:off x="4619985" y="2089219"/>
          <a:ext cx="398617" cy="458061"/>
        </a:xfrm>
        <a:prstGeom prst="rightArrow">
          <a:avLst>
            <a:gd name="adj1" fmla="val 60000"/>
            <a:gd name="adj2" fmla="val 50000"/>
          </a:avLst>
        </a:prstGeom>
        <a:gradFill rotWithShape="0">
          <a:gsLst>
            <a:gs pos="0">
              <a:schemeClr val="accent2">
                <a:tint val="60000"/>
                <a:hueOff val="0"/>
                <a:satOff val="0"/>
                <a:lumOff val="0"/>
                <a:alphaOff val="0"/>
                <a:tint val="100000"/>
                <a:shade val="100000"/>
                <a:satMod val="130000"/>
              </a:schemeClr>
            </a:gs>
            <a:gs pos="100000">
              <a:schemeClr val="accent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10800000">
        <a:off x="4619993" y="2179844"/>
        <a:ext cx="279032" cy="274837"/>
      </dsp:txXfrm>
    </dsp:sp>
    <dsp:sp modelId="{3338F02F-9176-2049-9CB3-1148BBF7F4D3}">
      <dsp:nvSpPr>
        <dsp:cNvPr id="0" name=""/>
        <dsp:cNvSpPr/>
      </dsp:nvSpPr>
      <dsp:spPr>
        <a:xfrm>
          <a:off x="2584989" y="1785784"/>
          <a:ext cx="1847020" cy="1108212"/>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Concerns about Impact of FACA</a:t>
          </a:r>
          <a:endParaRPr lang="en-US" sz="1600" kern="1200" dirty="0"/>
        </a:p>
      </dsp:txBody>
      <dsp:txXfrm>
        <a:off x="2617447" y="1818242"/>
        <a:ext cx="1782104" cy="1043296"/>
      </dsp:txXfrm>
    </dsp:sp>
    <dsp:sp modelId="{A40F7462-334B-D545-A5D4-53ED44451C51}">
      <dsp:nvSpPr>
        <dsp:cNvPr id="0" name=""/>
        <dsp:cNvSpPr/>
      </dsp:nvSpPr>
      <dsp:spPr>
        <a:xfrm rot="16231977">
          <a:off x="6009530" y="2855847"/>
          <a:ext cx="354021" cy="458061"/>
        </a:xfrm>
        <a:prstGeom prst="rightArrow">
          <a:avLst>
            <a:gd name="adj1" fmla="val 60000"/>
            <a:gd name="adj2" fmla="val 50000"/>
          </a:avLst>
        </a:prstGeom>
        <a:gradFill rotWithShape="0">
          <a:gsLst>
            <a:gs pos="0">
              <a:schemeClr val="accent2">
                <a:tint val="60000"/>
                <a:hueOff val="0"/>
                <a:satOff val="0"/>
                <a:lumOff val="0"/>
                <a:alphaOff val="0"/>
                <a:tint val="100000"/>
                <a:shade val="100000"/>
                <a:satMod val="130000"/>
              </a:schemeClr>
            </a:gs>
            <a:gs pos="100000">
              <a:schemeClr val="accent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6062139" y="3000560"/>
        <a:ext cx="247815" cy="274837"/>
      </dsp:txXfrm>
    </dsp:sp>
    <dsp:sp modelId="{55EF00C5-F460-0144-80F9-C1DF124DE2A3}">
      <dsp:nvSpPr>
        <dsp:cNvPr id="0" name=""/>
        <dsp:cNvSpPr/>
      </dsp:nvSpPr>
      <dsp:spPr>
        <a:xfrm>
          <a:off x="5184017" y="3330437"/>
          <a:ext cx="1847020" cy="1108212"/>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Available Budget</a:t>
          </a:r>
          <a:endParaRPr lang="en-US" sz="1600" kern="1200" dirty="0"/>
        </a:p>
      </dsp:txBody>
      <dsp:txXfrm>
        <a:off x="5216475" y="3362895"/>
        <a:ext cx="1782104" cy="10432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614B79-158B-B74E-9E99-C6C14E500CEC}">
      <dsp:nvSpPr>
        <dsp:cNvPr id="0" name=""/>
        <dsp:cNvSpPr/>
      </dsp:nvSpPr>
      <dsp:spPr>
        <a:xfrm>
          <a:off x="42547" y="102170"/>
          <a:ext cx="1847020" cy="1108212"/>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Community Input</a:t>
          </a:r>
          <a:endParaRPr lang="en-US" sz="2100" kern="1200" dirty="0"/>
        </a:p>
      </dsp:txBody>
      <dsp:txXfrm>
        <a:off x="75005" y="134628"/>
        <a:ext cx="1782104" cy="1043296"/>
      </dsp:txXfrm>
    </dsp:sp>
    <dsp:sp modelId="{D38A923F-5552-E24D-AF3B-9DA6DDBAD1E7}">
      <dsp:nvSpPr>
        <dsp:cNvPr id="0" name=""/>
        <dsp:cNvSpPr/>
      </dsp:nvSpPr>
      <dsp:spPr>
        <a:xfrm rot="21555296">
          <a:off x="2034577" y="411078"/>
          <a:ext cx="349406" cy="458061"/>
        </a:xfrm>
        <a:prstGeom prst="rightArrow">
          <a:avLst>
            <a:gd name="adj1" fmla="val 60000"/>
            <a:gd name="adj2" fmla="val 50000"/>
          </a:avLst>
        </a:prstGeom>
        <a:gradFill rotWithShape="0">
          <a:gsLst>
            <a:gs pos="0">
              <a:schemeClr val="accent2">
                <a:tint val="60000"/>
                <a:hueOff val="0"/>
                <a:satOff val="0"/>
                <a:lumOff val="0"/>
                <a:alphaOff val="0"/>
                <a:tint val="100000"/>
                <a:shade val="100000"/>
                <a:satMod val="130000"/>
              </a:schemeClr>
            </a:gs>
            <a:gs pos="100000">
              <a:schemeClr val="accent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2034581" y="503372"/>
        <a:ext cx="244584" cy="274837"/>
      </dsp:txXfrm>
    </dsp:sp>
    <dsp:sp modelId="{D241EF53-C28E-CB4F-937F-86287D592005}">
      <dsp:nvSpPr>
        <dsp:cNvPr id="0" name=""/>
        <dsp:cNvSpPr/>
      </dsp:nvSpPr>
      <dsp:spPr>
        <a:xfrm>
          <a:off x="2548769" y="69577"/>
          <a:ext cx="1847020" cy="1108212"/>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Steering Committee</a:t>
          </a:r>
          <a:endParaRPr lang="en-US" sz="2100" kern="1200" dirty="0"/>
        </a:p>
      </dsp:txBody>
      <dsp:txXfrm>
        <a:off x="2581227" y="102035"/>
        <a:ext cx="1782104" cy="1043296"/>
      </dsp:txXfrm>
    </dsp:sp>
    <dsp:sp modelId="{150BED8F-4294-704A-A121-53F912976902}">
      <dsp:nvSpPr>
        <dsp:cNvPr id="0" name=""/>
        <dsp:cNvSpPr/>
      </dsp:nvSpPr>
      <dsp:spPr>
        <a:xfrm rot="15613">
          <a:off x="4569198" y="400583"/>
          <a:ext cx="417764" cy="458061"/>
        </a:xfrm>
        <a:prstGeom prst="rightArrow">
          <a:avLst>
            <a:gd name="adj1" fmla="val 60000"/>
            <a:gd name="adj2" fmla="val 50000"/>
          </a:avLst>
        </a:prstGeom>
        <a:gradFill rotWithShape="0">
          <a:gsLst>
            <a:gs pos="0">
              <a:schemeClr val="accent2">
                <a:tint val="60000"/>
                <a:hueOff val="0"/>
                <a:satOff val="0"/>
                <a:lumOff val="0"/>
                <a:alphaOff val="0"/>
                <a:tint val="100000"/>
                <a:shade val="100000"/>
                <a:satMod val="130000"/>
              </a:schemeClr>
            </a:gs>
            <a:gs pos="100000">
              <a:schemeClr val="accent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4569199" y="491910"/>
        <a:ext cx="292435" cy="274837"/>
      </dsp:txXfrm>
    </dsp:sp>
    <dsp:sp modelId="{6D74ADDB-2657-CE4F-9188-53FA8E9239E8}">
      <dsp:nvSpPr>
        <dsp:cNvPr id="0" name=""/>
        <dsp:cNvSpPr/>
      </dsp:nvSpPr>
      <dsp:spPr>
        <a:xfrm>
          <a:off x="5184017" y="81546"/>
          <a:ext cx="1847020" cy="1108212"/>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err="1" smtClean="0"/>
            <a:t>Heliophysics</a:t>
          </a:r>
          <a:r>
            <a:rPr lang="en-US" sz="2100" kern="1200" dirty="0" smtClean="0"/>
            <a:t> Advisory Committee</a:t>
          </a:r>
          <a:endParaRPr lang="en-US" sz="2100" kern="1200" dirty="0"/>
        </a:p>
      </dsp:txBody>
      <dsp:txXfrm>
        <a:off x="5216475" y="114004"/>
        <a:ext cx="1782104" cy="1043296"/>
      </dsp:txXfrm>
    </dsp:sp>
    <dsp:sp modelId="{61A63DCC-7308-6749-B116-B8D61639DE73}">
      <dsp:nvSpPr>
        <dsp:cNvPr id="0" name=""/>
        <dsp:cNvSpPr/>
      </dsp:nvSpPr>
      <dsp:spPr>
        <a:xfrm rot="5400000">
          <a:off x="5874107" y="1246368"/>
          <a:ext cx="466839" cy="458061"/>
        </a:xfrm>
        <a:prstGeom prst="rightArrow">
          <a:avLst>
            <a:gd name="adj1" fmla="val 60000"/>
            <a:gd name="adj2" fmla="val 50000"/>
          </a:avLst>
        </a:prstGeom>
        <a:gradFill rotWithShape="0">
          <a:gsLst>
            <a:gs pos="0">
              <a:schemeClr val="accent2">
                <a:tint val="60000"/>
                <a:hueOff val="0"/>
                <a:satOff val="0"/>
                <a:lumOff val="0"/>
                <a:alphaOff val="0"/>
                <a:tint val="100000"/>
                <a:shade val="100000"/>
                <a:satMod val="130000"/>
              </a:schemeClr>
            </a:gs>
            <a:gs pos="100000">
              <a:schemeClr val="accent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rot="-5400000">
        <a:off x="5970108" y="1241979"/>
        <a:ext cx="274837" cy="329421"/>
      </dsp:txXfrm>
    </dsp:sp>
    <dsp:sp modelId="{00784E5B-E7F2-A64B-BBBA-98918B9FB1E6}">
      <dsp:nvSpPr>
        <dsp:cNvPr id="0" name=""/>
        <dsp:cNvSpPr/>
      </dsp:nvSpPr>
      <dsp:spPr>
        <a:xfrm>
          <a:off x="5184017" y="1821236"/>
          <a:ext cx="1847020" cy="1005170"/>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NASA HPD</a:t>
          </a:r>
          <a:endParaRPr lang="en-US" sz="2100" kern="1200" dirty="0"/>
        </a:p>
      </dsp:txBody>
      <dsp:txXfrm>
        <a:off x="5213457" y="1850676"/>
        <a:ext cx="1788140" cy="946290"/>
      </dsp:txXfrm>
    </dsp:sp>
    <dsp:sp modelId="{D44B3155-788C-CD40-B0F3-7C4601FDD7DB}">
      <dsp:nvSpPr>
        <dsp:cNvPr id="0" name=""/>
        <dsp:cNvSpPr/>
      </dsp:nvSpPr>
      <dsp:spPr>
        <a:xfrm rot="8867393" flipH="1">
          <a:off x="4821761" y="2841829"/>
          <a:ext cx="462167" cy="458061"/>
        </a:xfrm>
        <a:prstGeom prst="rightArrow">
          <a:avLst>
            <a:gd name="adj1" fmla="val 60000"/>
            <a:gd name="adj2" fmla="val 50000"/>
          </a:avLst>
        </a:prstGeom>
        <a:gradFill rotWithShape="0">
          <a:gsLst>
            <a:gs pos="0">
              <a:schemeClr val="accent2">
                <a:tint val="60000"/>
                <a:hueOff val="0"/>
                <a:satOff val="0"/>
                <a:lumOff val="0"/>
                <a:alphaOff val="0"/>
                <a:tint val="100000"/>
                <a:shade val="100000"/>
                <a:satMod val="130000"/>
              </a:schemeClr>
            </a:gs>
            <a:gs pos="100000">
              <a:schemeClr val="accent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rot="10800000">
        <a:off x="4832335" y="2970065"/>
        <a:ext cx="324749" cy="274837"/>
      </dsp:txXfrm>
    </dsp:sp>
    <dsp:sp modelId="{3338F02F-9176-2049-9CB3-1148BBF7F4D3}">
      <dsp:nvSpPr>
        <dsp:cNvPr id="0" name=""/>
        <dsp:cNvSpPr/>
      </dsp:nvSpPr>
      <dsp:spPr>
        <a:xfrm>
          <a:off x="2980566" y="3330433"/>
          <a:ext cx="1847020" cy="1108212"/>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Past FSTs (5-6 years)</a:t>
          </a:r>
          <a:endParaRPr lang="en-US" sz="2100" kern="1200" dirty="0"/>
        </a:p>
      </dsp:txBody>
      <dsp:txXfrm>
        <a:off x="3013024" y="3362891"/>
        <a:ext cx="1782104" cy="1043296"/>
      </dsp:txXfrm>
    </dsp:sp>
    <dsp:sp modelId="{A40F7462-334B-D545-A5D4-53ED44451C51}">
      <dsp:nvSpPr>
        <dsp:cNvPr id="0" name=""/>
        <dsp:cNvSpPr/>
      </dsp:nvSpPr>
      <dsp:spPr>
        <a:xfrm rot="14388552">
          <a:off x="5494604" y="3634875"/>
          <a:ext cx="144244" cy="458061"/>
        </a:xfrm>
        <a:prstGeom prst="rightArrow">
          <a:avLst>
            <a:gd name="adj1" fmla="val 60000"/>
            <a:gd name="adj2" fmla="val 50000"/>
          </a:avLst>
        </a:prstGeom>
        <a:gradFill rotWithShape="0">
          <a:gsLst>
            <a:gs pos="0">
              <a:schemeClr val="accent2">
                <a:tint val="60000"/>
                <a:hueOff val="0"/>
                <a:satOff val="0"/>
                <a:lumOff val="0"/>
                <a:alphaOff val="0"/>
                <a:tint val="100000"/>
                <a:shade val="100000"/>
                <a:satMod val="130000"/>
              </a:schemeClr>
            </a:gs>
            <a:gs pos="100000">
              <a:schemeClr val="accent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5527121" y="3745189"/>
        <a:ext cx="100971" cy="274837"/>
      </dsp:txXfrm>
    </dsp:sp>
    <dsp:sp modelId="{55EF00C5-F460-0144-80F9-C1DF124DE2A3}">
      <dsp:nvSpPr>
        <dsp:cNvPr id="0" name=""/>
        <dsp:cNvSpPr/>
      </dsp:nvSpPr>
      <dsp:spPr>
        <a:xfrm>
          <a:off x="5184017" y="3330437"/>
          <a:ext cx="1847020" cy="1108212"/>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Available Budget</a:t>
          </a:r>
          <a:endParaRPr lang="en-US" sz="2100" kern="1200" dirty="0"/>
        </a:p>
      </dsp:txBody>
      <dsp:txXfrm>
        <a:off x="5216475" y="3362895"/>
        <a:ext cx="1782104" cy="10432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614B79-158B-B74E-9E99-C6C14E500CEC}">
      <dsp:nvSpPr>
        <dsp:cNvPr id="0" name=""/>
        <dsp:cNvSpPr/>
      </dsp:nvSpPr>
      <dsp:spPr>
        <a:xfrm>
          <a:off x="42547" y="102170"/>
          <a:ext cx="1847020" cy="1108212"/>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Community Input</a:t>
          </a:r>
          <a:endParaRPr lang="en-US" sz="2100" kern="1200" dirty="0"/>
        </a:p>
      </dsp:txBody>
      <dsp:txXfrm>
        <a:off x="75005" y="134628"/>
        <a:ext cx="1782104" cy="1043296"/>
      </dsp:txXfrm>
    </dsp:sp>
    <dsp:sp modelId="{D38A923F-5552-E24D-AF3B-9DA6DDBAD1E7}">
      <dsp:nvSpPr>
        <dsp:cNvPr id="0" name=""/>
        <dsp:cNvSpPr/>
      </dsp:nvSpPr>
      <dsp:spPr>
        <a:xfrm rot="21555296">
          <a:off x="2034577" y="411078"/>
          <a:ext cx="349406" cy="458061"/>
        </a:xfrm>
        <a:prstGeom prst="rightArrow">
          <a:avLst>
            <a:gd name="adj1" fmla="val 60000"/>
            <a:gd name="adj2" fmla="val 50000"/>
          </a:avLst>
        </a:prstGeom>
        <a:gradFill rotWithShape="0">
          <a:gsLst>
            <a:gs pos="0">
              <a:schemeClr val="accent2">
                <a:tint val="60000"/>
                <a:hueOff val="0"/>
                <a:satOff val="0"/>
                <a:lumOff val="0"/>
                <a:alphaOff val="0"/>
                <a:tint val="100000"/>
                <a:shade val="100000"/>
                <a:satMod val="130000"/>
              </a:schemeClr>
            </a:gs>
            <a:gs pos="100000">
              <a:schemeClr val="accent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2034581" y="503372"/>
        <a:ext cx="244584" cy="274837"/>
      </dsp:txXfrm>
    </dsp:sp>
    <dsp:sp modelId="{D241EF53-C28E-CB4F-937F-86287D592005}">
      <dsp:nvSpPr>
        <dsp:cNvPr id="0" name=""/>
        <dsp:cNvSpPr/>
      </dsp:nvSpPr>
      <dsp:spPr>
        <a:xfrm>
          <a:off x="2548769" y="69577"/>
          <a:ext cx="1847020" cy="1108212"/>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Steering Committee</a:t>
          </a:r>
          <a:endParaRPr lang="en-US" sz="2100" kern="1200" dirty="0"/>
        </a:p>
      </dsp:txBody>
      <dsp:txXfrm>
        <a:off x="2581227" y="102035"/>
        <a:ext cx="1782104" cy="1043296"/>
      </dsp:txXfrm>
    </dsp:sp>
    <dsp:sp modelId="{150BED8F-4294-704A-A121-53F912976902}">
      <dsp:nvSpPr>
        <dsp:cNvPr id="0" name=""/>
        <dsp:cNvSpPr/>
      </dsp:nvSpPr>
      <dsp:spPr>
        <a:xfrm rot="15613">
          <a:off x="4569198" y="400583"/>
          <a:ext cx="417764" cy="458061"/>
        </a:xfrm>
        <a:prstGeom prst="rightArrow">
          <a:avLst>
            <a:gd name="adj1" fmla="val 60000"/>
            <a:gd name="adj2" fmla="val 50000"/>
          </a:avLst>
        </a:prstGeom>
        <a:gradFill rotWithShape="0">
          <a:gsLst>
            <a:gs pos="0">
              <a:schemeClr val="accent2">
                <a:tint val="60000"/>
                <a:hueOff val="0"/>
                <a:satOff val="0"/>
                <a:lumOff val="0"/>
                <a:alphaOff val="0"/>
                <a:tint val="100000"/>
                <a:shade val="100000"/>
                <a:satMod val="130000"/>
              </a:schemeClr>
            </a:gs>
            <a:gs pos="100000">
              <a:schemeClr val="accent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4569199" y="491910"/>
        <a:ext cx="292435" cy="274837"/>
      </dsp:txXfrm>
    </dsp:sp>
    <dsp:sp modelId="{6D74ADDB-2657-CE4F-9188-53FA8E9239E8}">
      <dsp:nvSpPr>
        <dsp:cNvPr id="0" name=""/>
        <dsp:cNvSpPr/>
      </dsp:nvSpPr>
      <dsp:spPr>
        <a:xfrm>
          <a:off x="5184017" y="81546"/>
          <a:ext cx="1847020" cy="1108212"/>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err="1" smtClean="0"/>
            <a:t>Heliophysics</a:t>
          </a:r>
          <a:r>
            <a:rPr lang="en-US" sz="2100" kern="1200" dirty="0" smtClean="0"/>
            <a:t> Advisory Committee</a:t>
          </a:r>
          <a:endParaRPr lang="en-US" sz="2100" kern="1200" dirty="0"/>
        </a:p>
      </dsp:txBody>
      <dsp:txXfrm>
        <a:off x="5216475" y="114004"/>
        <a:ext cx="1782104" cy="1043296"/>
      </dsp:txXfrm>
    </dsp:sp>
    <dsp:sp modelId="{61A63DCC-7308-6749-B116-B8D61639DE73}">
      <dsp:nvSpPr>
        <dsp:cNvPr id="0" name=""/>
        <dsp:cNvSpPr/>
      </dsp:nvSpPr>
      <dsp:spPr>
        <a:xfrm rot="5400000">
          <a:off x="5874107" y="1246368"/>
          <a:ext cx="466839" cy="458061"/>
        </a:xfrm>
        <a:prstGeom prst="rightArrow">
          <a:avLst>
            <a:gd name="adj1" fmla="val 60000"/>
            <a:gd name="adj2" fmla="val 50000"/>
          </a:avLst>
        </a:prstGeom>
        <a:gradFill rotWithShape="0">
          <a:gsLst>
            <a:gs pos="0">
              <a:schemeClr val="accent2">
                <a:tint val="60000"/>
                <a:hueOff val="0"/>
                <a:satOff val="0"/>
                <a:lumOff val="0"/>
                <a:alphaOff val="0"/>
                <a:tint val="100000"/>
                <a:shade val="100000"/>
                <a:satMod val="130000"/>
              </a:schemeClr>
            </a:gs>
            <a:gs pos="100000">
              <a:schemeClr val="accent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rot="-5400000">
        <a:off x="5970108" y="1241979"/>
        <a:ext cx="274837" cy="329421"/>
      </dsp:txXfrm>
    </dsp:sp>
    <dsp:sp modelId="{00784E5B-E7F2-A64B-BBBA-98918B9FB1E6}">
      <dsp:nvSpPr>
        <dsp:cNvPr id="0" name=""/>
        <dsp:cNvSpPr/>
      </dsp:nvSpPr>
      <dsp:spPr>
        <a:xfrm>
          <a:off x="5184017" y="1821236"/>
          <a:ext cx="1847020" cy="1005170"/>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NASA HPD</a:t>
          </a:r>
          <a:endParaRPr lang="en-US" sz="2100" kern="1200" dirty="0"/>
        </a:p>
      </dsp:txBody>
      <dsp:txXfrm>
        <a:off x="5213457" y="1850676"/>
        <a:ext cx="1788140" cy="946290"/>
      </dsp:txXfrm>
    </dsp:sp>
    <dsp:sp modelId="{D44B3155-788C-CD40-B0F3-7C4601FDD7DB}">
      <dsp:nvSpPr>
        <dsp:cNvPr id="0" name=""/>
        <dsp:cNvSpPr/>
      </dsp:nvSpPr>
      <dsp:spPr>
        <a:xfrm rot="8867393" flipH="1">
          <a:off x="4821761" y="2841829"/>
          <a:ext cx="462167" cy="458061"/>
        </a:xfrm>
        <a:prstGeom prst="rightArrow">
          <a:avLst>
            <a:gd name="adj1" fmla="val 60000"/>
            <a:gd name="adj2" fmla="val 50000"/>
          </a:avLst>
        </a:prstGeom>
        <a:gradFill rotWithShape="0">
          <a:gsLst>
            <a:gs pos="0">
              <a:schemeClr val="accent2">
                <a:tint val="60000"/>
                <a:hueOff val="0"/>
                <a:satOff val="0"/>
                <a:lumOff val="0"/>
                <a:alphaOff val="0"/>
                <a:tint val="100000"/>
                <a:shade val="100000"/>
                <a:satMod val="130000"/>
              </a:schemeClr>
            </a:gs>
            <a:gs pos="100000">
              <a:schemeClr val="accent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rot="10800000">
        <a:off x="4832335" y="2970065"/>
        <a:ext cx="324749" cy="274837"/>
      </dsp:txXfrm>
    </dsp:sp>
    <dsp:sp modelId="{3338F02F-9176-2049-9CB3-1148BBF7F4D3}">
      <dsp:nvSpPr>
        <dsp:cNvPr id="0" name=""/>
        <dsp:cNvSpPr/>
      </dsp:nvSpPr>
      <dsp:spPr>
        <a:xfrm>
          <a:off x="2980566" y="3330433"/>
          <a:ext cx="1847020" cy="1108212"/>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Past FSTs (5-6 years)</a:t>
          </a:r>
          <a:endParaRPr lang="en-US" sz="2100" kern="1200" dirty="0"/>
        </a:p>
      </dsp:txBody>
      <dsp:txXfrm>
        <a:off x="3013024" y="3362891"/>
        <a:ext cx="1782104" cy="1043296"/>
      </dsp:txXfrm>
    </dsp:sp>
    <dsp:sp modelId="{A40F7462-334B-D545-A5D4-53ED44451C51}">
      <dsp:nvSpPr>
        <dsp:cNvPr id="0" name=""/>
        <dsp:cNvSpPr/>
      </dsp:nvSpPr>
      <dsp:spPr>
        <a:xfrm rot="14388552">
          <a:off x="5494604" y="3634875"/>
          <a:ext cx="144244" cy="458061"/>
        </a:xfrm>
        <a:prstGeom prst="rightArrow">
          <a:avLst>
            <a:gd name="adj1" fmla="val 60000"/>
            <a:gd name="adj2" fmla="val 50000"/>
          </a:avLst>
        </a:prstGeom>
        <a:gradFill rotWithShape="0">
          <a:gsLst>
            <a:gs pos="0">
              <a:schemeClr val="accent2">
                <a:tint val="60000"/>
                <a:hueOff val="0"/>
                <a:satOff val="0"/>
                <a:lumOff val="0"/>
                <a:alphaOff val="0"/>
                <a:tint val="100000"/>
                <a:shade val="100000"/>
                <a:satMod val="130000"/>
              </a:schemeClr>
            </a:gs>
            <a:gs pos="100000">
              <a:schemeClr val="accent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5527121" y="3745189"/>
        <a:ext cx="100971" cy="274837"/>
      </dsp:txXfrm>
    </dsp:sp>
    <dsp:sp modelId="{55EF00C5-F460-0144-80F9-C1DF124DE2A3}">
      <dsp:nvSpPr>
        <dsp:cNvPr id="0" name=""/>
        <dsp:cNvSpPr/>
      </dsp:nvSpPr>
      <dsp:spPr>
        <a:xfrm>
          <a:off x="5184017" y="3330437"/>
          <a:ext cx="1847020" cy="1108212"/>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Available Budget</a:t>
          </a:r>
          <a:endParaRPr lang="en-US" sz="2100" kern="1200" dirty="0"/>
        </a:p>
      </dsp:txBody>
      <dsp:txXfrm>
        <a:off x="5216475" y="3362895"/>
        <a:ext cx="1782104" cy="10432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614B79-158B-B74E-9E99-C6C14E500CEC}">
      <dsp:nvSpPr>
        <dsp:cNvPr id="0" name=""/>
        <dsp:cNvSpPr/>
      </dsp:nvSpPr>
      <dsp:spPr>
        <a:xfrm>
          <a:off x="41989" y="0"/>
          <a:ext cx="1822819" cy="1093691"/>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Community Input</a:t>
          </a:r>
          <a:endParaRPr lang="en-US" sz="2000" kern="1200" dirty="0"/>
        </a:p>
      </dsp:txBody>
      <dsp:txXfrm>
        <a:off x="74022" y="32033"/>
        <a:ext cx="1758753" cy="1029625"/>
      </dsp:txXfrm>
    </dsp:sp>
    <dsp:sp modelId="{D38A923F-5552-E24D-AF3B-9DA6DDBAD1E7}">
      <dsp:nvSpPr>
        <dsp:cNvPr id="0" name=""/>
        <dsp:cNvSpPr/>
      </dsp:nvSpPr>
      <dsp:spPr>
        <a:xfrm>
          <a:off x="2012841" y="320816"/>
          <a:ext cx="356623" cy="452059"/>
        </a:xfrm>
        <a:prstGeom prst="rightArrow">
          <a:avLst>
            <a:gd name="adj1" fmla="val 60000"/>
            <a:gd name="adj2" fmla="val 50000"/>
          </a:avLst>
        </a:prstGeom>
        <a:gradFill rotWithShape="0">
          <a:gsLst>
            <a:gs pos="0">
              <a:schemeClr val="accent2">
                <a:tint val="60000"/>
                <a:hueOff val="0"/>
                <a:satOff val="0"/>
                <a:lumOff val="0"/>
                <a:alphaOff val="0"/>
                <a:tint val="100000"/>
                <a:shade val="100000"/>
                <a:satMod val="130000"/>
              </a:schemeClr>
            </a:gs>
            <a:gs pos="100000">
              <a:schemeClr val="accent2">
                <a:tint val="60000"/>
                <a:hueOff val="0"/>
                <a:satOff val="0"/>
                <a:lumOff val="0"/>
                <a:alphaOff val="0"/>
                <a:tint val="50000"/>
                <a:shade val="100000"/>
                <a:satMod val="350000"/>
              </a:schemeClr>
            </a:gs>
          </a:gsLst>
          <a:lin ang="16200000" scaled="0"/>
        </a:gradFill>
        <a:ln>
          <a:solidFill>
            <a:srgbClr val="210004"/>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2012841" y="411228"/>
        <a:ext cx="249636" cy="271235"/>
      </dsp:txXfrm>
    </dsp:sp>
    <dsp:sp modelId="{D241EF53-C28E-CB4F-937F-86287D592005}">
      <dsp:nvSpPr>
        <dsp:cNvPr id="0" name=""/>
        <dsp:cNvSpPr/>
      </dsp:nvSpPr>
      <dsp:spPr>
        <a:xfrm>
          <a:off x="2537684" y="0"/>
          <a:ext cx="1822819" cy="1093691"/>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LWS Program Analysis Group (LPAG)</a:t>
          </a:r>
          <a:endParaRPr lang="en-US" sz="2000" kern="1200" dirty="0"/>
        </a:p>
      </dsp:txBody>
      <dsp:txXfrm>
        <a:off x="2569717" y="32033"/>
        <a:ext cx="1758753" cy="1029625"/>
      </dsp:txXfrm>
    </dsp:sp>
    <dsp:sp modelId="{150BED8F-4294-704A-A121-53F912976902}">
      <dsp:nvSpPr>
        <dsp:cNvPr id="0" name=""/>
        <dsp:cNvSpPr/>
      </dsp:nvSpPr>
      <dsp:spPr>
        <a:xfrm>
          <a:off x="4468301" y="320816"/>
          <a:ext cx="259695" cy="452059"/>
        </a:xfrm>
        <a:prstGeom prst="rightArrow">
          <a:avLst>
            <a:gd name="adj1" fmla="val 60000"/>
            <a:gd name="adj2" fmla="val 50000"/>
          </a:avLst>
        </a:prstGeom>
        <a:noFill/>
        <a:ln>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4468301" y="411228"/>
        <a:ext cx="181787" cy="271235"/>
      </dsp:txXfrm>
    </dsp:sp>
    <dsp:sp modelId="{00784E5B-E7F2-A64B-BBBA-98918B9FB1E6}">
      <dsp:nvSpPr>
        <dsp:cNvPr id="0" name=""/>
        <dsp:cNvSpPr/>
      </dsp:nvSpPr>
      <dsp:spPr>
        <a:xfrm>
          <a:off x="4850495" y="0"/>
          <a:ext cx="1822819" cy="1093691"/>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NASA HPD</a:t>
          </a:r>
          <a:endParaRPr lang="en-US" sz="2000" kern="1200" dirty="0"/>
        </a:p>
      </dsp:txBody>
      <dsp:txXfrm>
        <a:off x="4882528" y="32033"/>
        <a:ext cx="1758753" cy="1029625"/>
      </dsp:txXfrm>
    </dsp:sp>
    <dsp:sp modelId="{D44B3155-788C-CD40-B0F3-7C4601FDD7DB}">
      <dsp:nvSpPr>
        <dsp:cNvPr id="0" name=""/>
        <dsp:cNvSpPr/>
      </dsp:nvSpPr>
      <dsp:spPr>
        <a:xfrm rot="10721766" flipH="1">
          <a:off x="4437921" y="404104"/>
          <a:ext cx="355320" cy="452059"/>
        </a:xfrm>
        <a:prstGeom prst="rightArrow">
          <a:avLst>
            <a:gd name="adj1" fmla="val 60000"/>
            <a:gd name="adj2" fmla="val 50000"/>
          </a:avLst>
        </a:prstGeom>
        <a:gradFill rotWithShape="0">
          <a:gsLst>
            <a:gs pos="0">
              <a:schemeClr val="accent2">
                <a:tint val="60000"/>
                <a:hueOff val="0"/>
                <a:satOff val="0"/>
                <a:lumOff val="0"/>
                <a:alphaOff val="0"/>
                <a:tint val="100000"/>
                <a:shade val="100000"/>
                <a:satMod val="130000"/>
              </a:schemeClr>
            </a:gs>
            <a:gs pos="100000">
              <a:schemeClr val="accent2">
                <a:tint val="60000"/>
                <a:hueOff val="0"/>
                <a:satOff val="0"/>
                <a:lumOff val="0"/>
                <a:alphaOff val="0"/>
                <a:tint val="50000"/>
                <a:shade val="100000"/>
                <a:satMod val="350000"/>
              </a:schemeClr>
            </a:gs>
          </a:gsLst>
          <a:lin ang="16200000" scaled="0"/>
        </a:gradFill>
        <a:ln>
          <a:solidFill>
            <a:srgbClr val="210004"/>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10800000">
        <a:off x="4437935" y="495729"/>
        <a:ext cx="248724" cy="271235"/>
      </dsp:txXfrm>
    </dsp:sp>
    <dsp:sp modelId="{3338F02F-9176-2049-9CB3-1148BBF7F4D3}">
      <dsp:nvSpPr>
        <dsp:cNvPr id="0" name=""/>
        <dsp:cNvSpPr/>
      </dsp:nvSpPr>
      <dsp:spPr>
        <a:xfrm>
          <a:off x="2684075" y="1559587"/>
          <a:ext cx="1822819" cy="1093691"/>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Past FSTs (5-6 years)</a:t>
          </a:r>
          <a:endParaRPr lang="en-US" sz="2000" kern="1200" dirty="0"/>
        </a:p>
      </dsp:txBody>
      <dsp:txXfrm>
        <a:off x="2716108" y="1591620"/>
        <a:ext cx="1758753" cy="1029625"/>
      </dsp:txXfrm>
    </dsp:sp>
    <dsp:sp modelId="{A40F7462-334B-D545-A5D4-53ED44451C51}">
      <dsp:nvSpPr>
        <dsp:cNvPr id="0" name=""/>
        <dsp:cNvSpPr/>
      </dsp:nvSpPr>
      <dsp:spPr>
        <a:xfrm rot="14206393">
          <a:off x="5093748" y="1922416"/>
          <a:ext cx="150179" cy="452059"/>
        </a:xfrm>
        <a:prstGeom prst="rightArrow">
          <a:avLst>
            <a:gd name="adj1" fmla="val 60000"/>
            <a:gd name="adj2" fmla="val 50000"/>
          </a:avLst>
        </a:prstGeom>
        <a:gradFill rotWithShape="0">
          <a:gsLst>
            <a:gs pos="0">
              <a:schemeClr val="accent2">
                <a:tint val="60000"/>
                <a:hueOff val="0"/>
                <a:satOff val="0"/>
                <a:lumOff val="0"/>
                <a:alphaOff val="0"/>
                <a:tint val="100000"/>
                <a:shade val="100000"/>
                <a:satMod val="130000"/>
              </a:schemeClr>
            </a:gs>
            <a:gs pos="100000">
              <a:schemeClr val="accent2">
                <a:tint val="60000"/>
                <a:hueOff val="0"/>
                <a:satOff val="0"/>
                <a:lumOff val="0"/>
                <a:alphaOff val="0"/>
                <a:tint val="50000"/>
                <a:shade val="100000"/>
                <a:satMod val="350000"/>
              </a:schemeClr>
            </a:gs>
          </a:gsLst>
          <a:lin ang="16200000" scaled="0"/>
        </a:gradFill>
        <a:ln>
          <a:solidFill>
            <a:srgbClr val="210004"/>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5128619" y="2031672"/>
        <a:ext cx="105125" cy="271235"/>
      </dsp:txXfrm>
    </dsp:sp>
    <dsp:sp modelId="{55EF00C5-F460-0144-80F9-C1DF124DE2A3}">
      <dsp:nvSpPr>
        <dsp:cNvPr id="0" name=""/>
        <dsp:cNvSpPr/>
      </dsp:nvSpPr>
      <dsp:spPr>
        <a:xfrm>
          <a:off x="4877965" y="1584184"/>
          <a:ext cx="1822819" cy="1093691"/>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Available Budget</a:t>
          </a:r>
          <a:endParaRPr lang="en-US" sz="2000" kern="1200" dirty="0"/>
        </a:p>
      </dsp:txBody>
      <dsp:txXfrm>
        <a:off x="4909998" y="1616217"/>
        <a:ext cx="1758753" cy="1029625"/>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7CD817-EEA5-A846-8E3F-040A84C0CA12}" type="datetimeFigureOut">
              <a:rPr lang="en-US" smtClean="0"/>
              <a:t>3/14/18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D4AF23-DD67-6E46-8DB6-176002979ACA}" type="slidenum">
              <a:rPr lang="en-US" smtClean="0"/>
              <a:t>‹#›</a:t>
            </a:fld>
            <a:endParaRPr lang="en-US"/>
          </a:p>
        </p:txBody>
      </p:sp>
    </p:spTree>
    <p:extLst>
      <p:ext uri="{BB962C8B-B14F-4D97-AF65-F5344CB8AC3E}">
        <p14:creationId xmlns:p14="http://schemas.microsoft.com/office/powerpoint/2010/main" val="57294190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3C3EFA2B-ED69-4F06-8100-BCA95165376A}" type="slidenum">
              <a:rPr lang="en-US" smtClean="0"/>
              <a:pPr/>
              <a:t>1</a:t>
            </a:fld>
            <a:endParaRPr lang="en-US"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r>
              <a:rPr lang="en-US" dirty="0" smtClean="0"/>
              <a:t>I’m here to bring you news about relevant programs at NASA.</a:t>
            </a:r>
          </a:p>
          <a:p>
            <a:r>
              <a:rPr lang="en-US" dirty="0" smtClean="0"/>
              <a:t>Jeff Morrill is the program manager for LWS, I’ve just become the LWS program scientist.  Still learning the ropes.</a:t>
            </a:r>
          </a:p>
          <a:p>
            <a:r>
              <a:rPr lang="en-US" dirty="0" err="1" smtClean="0"/>
              <a:t>Elsayed</a:t>
            </a:r>
            <a:r>
              <a:rPr lang="en-US" dirty="0" smtClean="0"/>
              <a:t> is the Chief Scientist in </a:t>
            </a:r>
            <a:r>
              <a:rPr lang="en-US" dirty="0" err="1" smtClean="0"/>
              <a:t>Heliophysics</a:t>
            </a:r>
            <a:endParaRPr lang="en-US" dirty="0" smtClean="0"/>
          </a:p>
        </p:txBody>
      </p:sp>
    </p:spTree>
    <p:extLst>
      <p:ext uri="{BB962C8B-B14F-4D97-AF65-F5344CB8AC3E}">
        <p14:creationId xmlns:p14="http://schemas.microsoft.com/office/powerpoint/2010/main" val="1788920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D4AF23-DD67-6E46-8DB6-176002979ACA}"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980247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D4AF23-DD67-6E46-8DB6-176002979ACA}"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925101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600" b="1" dirty="0" smtClean="0"/>
              <a:t>SSA-0, Physics-based </a:t>
            </a:r>
            <a:r>
              <a:rPr lang="en-US" sz="1600" b="1" dirty="0" err="1" smtClean="0"/>
              <a:t>forecating</a:t>
            </a:r>
            <a:r>
              <a:rPr lang="en-US" sz="1600" b="1" dirty="0" smtClean="0"/>
              <a:t> of solar electromagnetic, energetic particle and plasma outputs </a:t>
            </a:r>
          </a:p>
          <a:p>
            <a:pPr marL="1371600" lvl="3" indent="0">
              <a:buFontTx/>
              <a:buNone/>
            </a:pPr>
            <a:r>
              <a:rPr lang="en-US" sz="1500" dirty="0" smtClean="0"/>
              <a:t>Enable forecast capabilities across temporal scales (years to centuries) for the variability of solar magnetism, focused on processes that drive formation, interaction, and emergence of magnetic flux systems within the solar interior and their implications for the space environment and responses of Earth’s atmosphere. </a:t>
            </a:r>
            <a:endParaRPr lang="en-US" sz="1500" b="1" dirty="0" smtClean="0"/>
          </a:p>
          <a:p>
            <a:pPr lvl="2"/>
            <a:r>
              <a:rPr lang="en-US" sz="1600" b="1" dirty="0" smtClean="0"/>
              <a:t>SSA-1, Physics-based Geomagnetic Forecasting Capability</a:t>
            </a:r>
          </a:p>
          <a:p>
            <a:pPr marL="1371600" lvl="3" indent="0">
              <a:buFontTx/>
              <a:buNone/>
            </a:pPr>
            <a:r>
              <a:rPr lang="en-US" sz="1600" dirty="0" smtClean="0"/>
              <a:t>Enable1-3 day (long lead-time) and 15-30 min (short lead-time) predictions of pending extreme fluctuations in geomagnetic field</a:t>
            </a:r>
          </a:p>
          <a:p>
            <a:pPr lvl="2"/>
            <a:r>
              <a:rPr lang="en-US" sz="1600" b="1" dirty="0" smtClean="0"/>
              <a:t>SSA-2, Physics-based Satellite Drag Forecasting Capability</a:t>
            </a:r>
          </a:p>
          <a:p>
            <a:pPr marL="1371600" lvl="3" indent="0">
              <a:buFontTx/>
              <a:buNone/>
            </a:pPr>
            <a:r>
              <a:rPr lang="en-US" sz="1600" dirty="0" smtClean="0"/>
              <a:t>Enable specification of the global neutral density in the thermosphere and its variations over time</a:t>
            </a:r>
            <a:endParaRPr lang="en-US" sz="1600" b="1" dirty="0" smtClean="0"/>
          </a:p>
          <a:p>
            <a:pPr lvl="2"/>
            <a:r>
              <a:rPr lang="en-US" sz="1600" b="1" dirty="0" smtClean="0"/>
              <a:t>SSA-3, Physics-based Solar Energetic Particle Forecasting Capability</a:t>
            </a:r>
          </a:p>
          <a:p>
            <a:pPr marL="1371600" lvl="3" indent="0">
              <a:buFontTx/>
              <a:buNone/>
            </a:pPr>
            <a:r>
              <a:rPr lang="en-US" sz="1600" dirty="0" smtClean="0"/>
              <a:t>Probabilistic prediction of the intensity of SEP events, and increased time periods for all-clear forecasting capability with higher confidence level</a:t>
            </a:r>
          </a:p>
          <a:p>
            <a:pPr lvl="2"/>
            <a:r>
              <a:rPr lang="en-US" sz="1600" b="1" dirty="0" smtClean="0"/>
              <a:t>SSA-4, Physics-based TEC Forecasting Capability</a:t>
            </a:r>
          </a:p>
          <a:p>
            <a:pPr marL="1371600" lvl="3" indent="0">
              <a:buFontTx/>
              <a:buNone/>
            </a:pPr>
            <a:r>
              <a:rPr lang="en-US" sz="1600" dirty="0" smtClean="0"/>
              <a:t>Enable specification of the global ion density in the topside ionosphere and </a:t>
            </a:r>
            <a:r>
              <a:rPr lang="en-US" sz="1600" dirty="0" err="1" smtClean="0"/>
              <a:t>plasmasphere</a:t>
            </a:r>
            <a:r>
              <a:rPr lang="en-US" sz="1600" dirty="0" smtClean="0"/>
              <a:t> and its variations over time under varying geomagnetic conditions</a:t>
            </a:r>
          </a:p>
          <a:p>
            <a:pPr lvl="2"/>
            <a:r>
              <a:rPr lang="en-US" sz="1600" b="1" dirty="0" smtClean="0"/>
              <a:t>SSA-5, Physics-based Scintillation Forecasting Capability</a:t>
            </a:r>
          </a:p>
          <a:p>
            <a:pPr marL="1371600" lvl="3" indent="0">
              <a:buFontTx/>
              <a:buNone/>
            </a:pPr>
            <a:r>
              <a:rPr lang="en-US" sz="1600" dirty="0" smtClean="0"/>
              <a:t>Enable prediction of scintillation occurrence utilizing limited sources of available data and ascertain how radio signals are degraded by </a:t>
            </a:r>
            <a:r>
              <a:rPr lang="en-US" sz="1600" dirty="0" err="1" smtClean="0"/>
              <a:t>ionospheric</a:t>
            </a:r>
            <a:r>
              <a:rPr lang="en-US" sz="1600" dirty="0" smtClean="0"/>
              <a:t> irregularities</a:t>
            </a:r>
          </a:p>
          <a:p>
            <a:pPr lvl="2"/>
            <a:r>
              <a:rPr lang="en-US" sz="1500" b="1" dirty="0" smtClean="0"/>
              <a:t>SSA-6, Physics-based Radiation Environment Forecasting Capability</a:t>
            </a:r>
            <a:endParaRPr lang="en-US" dirty="0" smtClean="0"/>
          </a:p>
          <a:p>
            <a:pPr marL="1371600" lvl="3" indent="0">
              <a:buFontTx/>
              <a:buNone/>
            </a:pPr>
            <a:r>
              <a:rPr lang="en-US" sz="1600" b="1" dirty="0" smtClean="0"/>
              <a:t>Enable p</a:t>
            </a:r>
            <a:r>
              <a:rPr lang="en-US" sz="1600" dirty="0" smtClean="0"/>
              <a:t>redictive capability for the radiation environment and its effective dose as well as dose rates based on GCR, SEP, cutoff rigidity, atmosphere density, and gamma-ray/X-ray inputs</a:t>
            </a:r>
            <a:endParaRPr lang="en-US" sz="1600" b="1" dirty="0" smtClean="0"/>
          </a:p>
          <a:p>
            <a:endParaRPr lang="en-US" dirty="0"/>
          </a:p>
        </p:txBody>
      </p:sp>
      <p:sp>
        <p:nvSpPr>
          <p:cNvPr id="4" name="Slide Number Placeholder 3"/>
          <p:cNvSpPr>
            <a:spLocks noGrp="1"/>
          </p:cNvSpPr>
          <p:nvPr>
            <p:ph type="sldNum" sz="quarter" idx="10"/>
          </p:nvPr>
        </p:nvSpPr>
        <p:spPr/>
        <p:txBody>
          <a:bodyPr/>
          <a:lstStyle/>
          <a:p>
            <a:fld id="{E4D4AF23-DD67-6E46-8DB6-176002979ACA}"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828693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LWS is aligning existing areas of research excellence with National priorities in extreme space weather prediction to “accelerate efforts in support of the Administration’s multi-agency Space Weather Action plan” aimed at national preparedness.   Alongside this effort, research into the full range of space weather conditions, based on the program elements described above, continues to be a high priority, with research areas defined and re-scoped as discoveries, new information and new technologies emerge.   Understanding and predicting conditions on the Sun as they evolve over time (space climate) is another important aspect of the LWS program into the future.  This longer-term solar evolution is important because it will drive the types of space weather experienced in the decades ahead by astronauts, space tourists, space industries, and other space assets which provide critical infrastructures for society.   All of these no doubt will be supported by rapidly developing next-generation technologies having potentially new and/or unknown vulnerabilities to space weather.  These ubiquitous and interdependent infrastructures continue to make essential contributions to national security, economic vitality and the everyday functioning of society. The aim of the LWS program is to encourage targeted research that not only addresses practical problems such as these but also produces new and fundamental understanding. </a:t>
            </a:r>
            <a:endParaRPr lang="en-US" i="1" dirty="0"/>
          </a:p>
          <a:p>
            <a:endParaRPr lang="en-US" dirty="0"/>
          </a:p>
          <a:p>
            <a:endParaRPr lang="en-US" dirty="0"/>
          </a:p>
        </p:txBody>
      </p:sp>
      <p:sp>
        <p:nvSpPr>
          <p:cNvPr id="4" name="Slide Number Placeholder 3"/>
          <p:cNvSpPr>
            <a:spLocks noGrp="1"/>
          </p:cNvSpPr>
          <p:nvPr>
            <p:ph type="sldNum" sz="quarter" idx="10"/>
          </p:nvPr>
        </p:nvSpPr>
        <p:spPr/>
        <p:txBody>
          <a:bodyPr/>
          <a:lstStyle/>
          <a:p>
            <a:fld id="{E4D4AF23-DD67-6E46-8DB6-176002979ACA}"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373117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D4AF23-DD67-6E46-8DB6-176002979ACA}"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916599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D4AF23-DD67-6E46-8DB6-176002979ACA}"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198125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D4AF23-DD67-6E46-8DB6-176002979ACA}"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799749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D4AF23-DD67-6E46-8DB6-176002979ACA}"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8237814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buFont typeface="Arial"/>
              <a:buChar char="•"/>
            </a:pPr>
            <a:r>
              <a:rPr lang="en-US" sz="2000" b="1" dirty="0"/>
              <a:t>Centers for Chemical Innovation (CCI)</a:t>
            </a:r>
            <a:r>
              <a:rPr lang="en-US" sz="2000" dirty="0"/>
              <a:t> </a:t>
            </a:r>
            <a:r>
              <a:rPr lang="en-US" sz="2000" dirty="0">
                <a:solidFill>
                  <a:srgbClr val="000000"/>
                </a:solidFill>
              </a:rPr>
              <a:t>– </a:t>
            </a:r>
            <a:r>
              <a:rPr lang="en-US" sz="2000" dirty="0">
                <a:solidFill>
                  <a:srgbClr val="FF0000"/>
                </a:solidFill>
              </a:rPr>
              <a:t>now 15 centers</a:t>
            </a:r>
          </a:p>
          <a:p>
            <a:pPr marL="577850" lvl="1" indent="-285750">
              <a:lnSpc>
                <a:spcPct val="90000"/>
              </a:lnSpc>
              <a:buFont typeface="Courier New"/>
              <a:buChar char="o"/>
            </a:pPr>
            <a:r>
              <a:rPr lang="en-US" sz="2000" dirty="0">
                <a:solidFill>
                  <a:srgbClr val="000000"/>
                </a:solidFill>
              </a:rPr>
              <a:t>Phase I = $1.8M over 3 </a:t>
            </a:r>
            <a:r>
              <a:rPr lang="en-US" sz="2000" dirty="0" err="1">
                <a:solidFill>
                  <a:srgbClr val="000000"/>
                </a:solidFill>
              </a:rPr>
              <a:t>yrs</a:t>
            </a:r>
            <a:r>
              <a:rPr lang="en-US" sz="2000" dirty="0">
                <a:solidFill>
                  <a:srgbClr val="000000"/>
                </a:solidFill>
              </a:rPr>
              <a:t>; Phase II = $4M/</a:t>
            </a:r>
            <a:r>
              <a:rPr lang="en-US" sz="2000" dirty="0" err="1">
                <a:solidFill>
                  <a:srgbClr val="000000"/>
                </a:solidFill>
              </a:rPr>
              <a:t>yr</a:t>
            </a:r>
            <a:r>
              <a:rPr lang="en-US" sz="2000" dirty="0">
                <a:solidFill>
                  <a:srgbClr val="000000"/>
                </a:solidFill>
              </a:rPr>
              <a:t>, 5 </a:t>
            </a:r>
            <a:r>
              <a:rPr lang="en-US" sz="2000" dirty="0" err="1">
                <a:solidFill>
                  <a:srgbClr val="000000"/>
                </a:solidFill>
              </a:rPr>
              <a:t>yrs</a:t>
            </a:r>
            <a:endParaRPr lang="en-US" sz="2000" dirty="0">
              <a:solidFill>
                <a:srgbClr val="000000"/>
              </a:solidFill>
            </a:endParaRPr>
          </a:p>
          <a:p>
            <a:pPr marL="120650" indent="-285750">
              <a:lnSpc>
                <a:spcPct val="90000"/>
              </a:lnSpc>
              <a:buFont typeface="Arial"/>
              <a:buChar char="•"/>
            </a:pPr>
            <a:r>
              <a:rPr lang="en-US" sz="2000" b="1" dirty="0">
                <a:solidFill>
                  <a:srgbClr val="000000"/>
                </a:solidFill>
              </a:rPr>
              <a:t>Materials Research Science &amp; </a:t>
            </a:r>
            <a:r>
              <a:rPr lang="en-US" sz="2000" b="1" dirty="0" err="1">
                <a:solidFill>
                  <a:srgbClr val="000000"/>
                </a:solidFill>
              </a:rPr>
              <a:t>Eng</a:t>
            </a:r>
            <a:r>
              <a:rPr lang="en-US" sz="2000" b="1" dirty="0">
                <a:solidFill>
                  <a:srgbClr val="000000"/>
                </a:solidFill>
              </a:rPr>
              <a:t> </a:t>
            </a:r>
            <a:r>
              <a:rPr lang="en-US" sz="2000" b="1" dirty="0" err="1">
                <a:solidFill>
                  <a:srgbClr val="000000"/>
                </a:solidFill>
              </a:rPr>
              <a:t>Ctrs</a:t>
            </a:r>
            <a:r>
              <a:rPr lang="en-US" sz="2000" b="1" dirty="0">
                <a:solidFill>
                  <a:srgbClr val="000000"/>
                </a:solidFill>
              </a:rPr>
              <a:t> (MRSEC)</a:t>
            </a:r>
            <a:r>
              <a:rPr lang="en-US" sz="2000" dirty="0">
                <a:solidFill>
                  <a:srgbClr val="000000"/>
                </a:solidFill>
              </a:rPr>
              <a:t>– </a:t>
            </a:r>
            <a:r>
              <a:rPr lang="en-US" sz="2000" dirty="0">
                <a:solidFill>
                  <a:srgbClr val="FF0000"/>
                </a:solidFill>
              </a:rPr>
              <a:t>now 23</a:t>
            </a:r>
          </a:p>
          <a:p>
            <a:pPr marL="577850" lvl="1" indent="-285750">
              <a:lnSpc>
                <a:spcPct val="90000"/>
              </a:lnSpc>
              <a:buFont typeface="Courier New"/>
              <a:buChar char="o"/>
            </a:pPr>
            <a:r>
              <a:rPr lang="en-US" sz="2000" dirty="0">
                <a:solidFill>
                  <a:srgbClr val="000000"/>
                </a:solidFill>
              </a:rPr>
              <a:t>$2.2-4M/</a:t>
            </a:r>
            <a:r>
              <a:rPr lang="en-US" sz="2000" dirty="0" err="1">
                <a:solidFill>
                  <a:srgbClr val="000000"/>
                </a:solidFill>
              </a:rPr>
              <a:t>yr</a:t>
            </a:r>
            <a:r>
              <a:rPr lang="en-US" sz="2000" dirty="0">
                <a:solidFill>
                  <a:srgbClr val="000000"/>
                </a:solidFill>
              </a:rPr>
              <a:t> for up to 6 </a:t>
            </a:r>
            <a:r>
              <a:rPr lang="en-US" sz="2000" dirty="0" err="1">
                <a:solidFill>
                  <a:srgbClr val="000000"/>
                </a:solidFill>
              </a:rPr>
              <a:t>yrs</a:t>
            </a:r>
            <a:endParaRPr lang="en-US" sz="2000" dirty="0">
              <a:solidFill>
                <a:srgbClr val="000000"/>
              </a:solidFill>
            </a:endParaRPr>
          </a:p>
          <a:p>
            <a:pPr marL="120650" indent="-285750">
              <a:lnSpc>
                <a:spcPct val="90000"/>
              </a:lnSpc>
              <a:buFont typeface="Arial"/>
              <a:buChar char="•"/>
            </a:pPr>
            <a:r>
              <a:rPr lang="en-US" sz="2000" b="1" dirty="0">
                <a:solidFill>
                  <a:srgbClr val="000000"/>
                </a:solidFill>
              </a:rPr>
              <a:t>Science &amp; Technology Centers (STC)</a:t>
            </a:r>
            <a:r>
              <a:rPr lang="en-US" sz="2000" dirty="0">
                <a:solidFill>
                  <a:srgbClr val="000000"/>
                </a:solidFill>
              </a:rPr>
              <a:t>– </a:t>
            </a:r>
            <a:r>
              <a:rPr lang="en-US" sz="2000" dirty="0">
                <a:solidFill>
                  <a:srgbClr val="FF0000"/>
                </a:solidFill>
              </a:rPr>
              <a:t>now 12</a:t>
            </a:r>
          </a:p>
          <a:p>
            <a:pPr marL="577850" lvl="1" indent="-285750">
              <a:lnSpc>
                <a:spcPct val="90000"/>
              </a:lnSpc>
              <a:buFont typeface="Courier New"/>
              <a:buChar char="o"/>
            </a:pPr>
            <a:r>
              <a:rPr lang="en-US" sz="2000" dirty="0">
                <a:solidFill>
                  <a:srgbClr val="000000"/>
                </a:solidFill>
              </a:rPr>
              <a:t>$4M/</a:t>
            </a:r>
            <a:r>
              <a:rPr lang="en-US" sz="2000" dirty="0" err="1">
                <a:solidFill>
                  <a:srgbClr val="000000"/>
                </a:solidFill>
              </a:rPr>
              <a:t>yr</a:t>
            </a:r>
            <a:r>
              <a:rPr lang="en-US" sz="2000" dirty="0">
                <a:solidFill>
                  <a:srgbClr val="000000"/>
                </a:solidFill>
              </a:rPr>
              <a:t> for 5 years with a possible renewal for 5 </a:t>
            </a:r>
            <a:r>
              <a:rPr lang="en-US" sz="2000" dirty="0" err="1">
                <a:solidFill>
                  <a:srgbClr val="000000"/>
                </a:solidFill>
              </a:rPr>
              <a:t>yrs</a:t>
            </a:r>
            <a:endParaRPr lang="en-US" sz="2000" dirty="0">
              <a:solidFill>
                <a:srgbClr val="000000"/>
              </a:solidFill>
            </a:endParaRPr>
          </a:p>
          <a:p>
            <a:pPr marL="120650" indent="-285750">
              <a:lnSpc>
                <a:spcPct val="90000"/>
              </a:lnSpc>
              <a:buFont typeface="Arial"/>
              <a:buChar char="•"/>
            </a:pPr>
            <a:r>
              <a:rPr lang="en-US" sz="2000" b="1" dirty="0">
                <a:solidFill>
                  <a:srgbClr val="000000"/>
                </a:solidFill>
              </a:rPr>
              <a:t>Physics Frontier Centers (PFC)</a:t>
            </a:r>
            <a:r>
              <a:rPr lang="en-US" sz="2000" dirty="0">
                <a:solidFill>
                  <a:srgbClr val="000000"/>
                </a:solidFill>
              </a:rPr>
              <a:t> – </a:t>
            </a:r>
            <a:r>
              <a:rPr lang="en-US" sz="2000" dirty="0">
                <a:solidFill>
                  <a:srgbClr val="FF0000"/>
                </a:solidFill>
              </a:rPr>
              <a:t>now 11</a:t>
            </a:r>
          </a:p>
          <a:p>
            <a:pPr marL="577850" lvl="1" indent="-285750">
              <a:lnSpc>
                <a:spcPct val="90000"/>
              </a:lnSpc>
              <a:buFont typeface="Courier New"/>
              <a:buChar char="o"/>
            </a:pPr>
            <a:r>
              <a:rPr lang="en-US" sz="2000" dirty="0">
                <a:solidFill>
                  <a:srgbClr val="000000"/>
                </a:solidFill>
              </a:rPr>
              <a:t>$1-5M/</a:t>
            </a:r>
            <a:r>
              <a:rPr lang="en-US" sz="2000" dirty="0" err="1">
                <a:solidFill>
                  <a:srgbClr val="000000"/>
                </a:solidFill>
              </a:rPr>
              <a:t>yr</a:t>
            </a:r>
            <a:r>
              <a:rPr lang="en-US" sz="2000" dirty="0">
                <a:solidFill>
                  <a:srgbClr val="000000"/>
                </a:solidFill>
              </a:rPr>
              <a:t> for 5 years with potentially one renewal </a:t>
            </a:r>
            <a:endParaRPr lang="en-US" dirty="0"/>
          </a:p>
        </p:txBody>
      </p:sp>
      <p:sp>
        <p:nvSpPr>
          <p:cNvPr id="4" name="Slide Number Placeholder 3"/>
          <p:cNvSpPr>
            <a:spLocks noGrp="1"/>
          </p:cNvSpPr>
          <p:nvPr>
            <p:ph type="sldNum" sz="quarter" idx="10"/>
          </p:nvPr>
        </p:nvSpPr>
        <p:spPr/>
        <p:txBody>
          <a:bodyPr/>
          <a:lstStyle/>
          <a:p>
            <a:fld id="{E4D4AF23-DD67-6E46-8DB6-176002979ACA}"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1653977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000000"/>
                </a:solidFill>
              </a:rPr>
              <a:t>CCMC</a:t>
            </a:r>
          </a:p>
          <a:p>
            <a:pPr marL="280406" indent="-280406">
              <a:buFont typeface="Arial" charset="0"/>
              <a:buChar char="•"/>
            </a:pPr>
            <a:r>
              <a:rPr lang="en-US" dirty="0" smtClean="0">
                <a:solidFill>
                  <a:srgbClr val="000000"/>
                </a:solidFill>
              </a:rPr>
              <a:t>Leverage </a:t>
            </a:r>
            <a:r>
              <a:rPr lang="en-US" dirty="0">
                <a:solidFill>
                  <a:srgbClr val="000000"/>
                </a:solidFill>
              </a:rPr>
              <a:t>current capability to:</a:t>
            </a:r>
          </a:p>
          <a:p>
            <a:pPr marL="785138" lvl="1" indent="-336488">
              <a:buFont typeface="Wingdings" charset="2"/>
              <a:buChar char="Ø"/>
            </a:pPr>
            <a:r>
              <a:rPr lang="en-US" dirty="0">
                <a:latin typeface="Helvetica" charset="0"/>
                <a:cs typeface="Helvetica" charset="0"/>
              </a:rPr>
              <a:t>Bring-in the best space weather modeling &amp; data products</a:t>
            </a:r>
          </a:p>
          <a:p>
            <a:pPr marL="785138" lvl="1" indent="-336488">
              <a:buFont typeface="Wingdings" charset="2"/>
              <a:buChar char="Ø"/>
            </a:pPr>
            <a:r>
              <a:rPr lang="en-US" dirty="0">
                <a:latin typeface="Helvetica" charset="0"/>
                <a:cs typeface="Helvetica" charset="0"/>
              </a:rPr>
              <a:t>Define and implement internationally recognized metrics for evaluation</a:t>
            </a:r>
          </a:p>
          <a:p>
            <a:pPr marL="785138" lvl="1" indent="-336488">
              <a:buFont typeface="Wingdings" charset="2"/>
              <a:buChar char="Ø"/>
            </a:pPr>
            <a:r>
              <a:rPr lang="en-US" dirty="0">
                <a:latin typeface="Helvetica" charset="0"/>
                <a:cs typeface="Helvetica" charset="0"/>
              </a:rPr>
              <a:t>Leverage expertise, access to </a:t>
            </a:r>
            <a:r>
              <a:rPr lang="en-US" dirty="0" smtClean="0">
                <a:latin typeface="Helvetica" charset="0"/>
                <a:cs typeface="Helvetica" charset="0"/>
              </a:rPr>
              <a:t>information</a:t>
            </a:r>
            <a:endParaRPr lang="en-US" dirty="0">
              <a:latin typeface="Helvetica" charset="0"/>
              <a:cs typeface="Helvetica" charset="0"/>
            </a:endParaRPr>
          </a:p>
          <a:p>
            <a:pPr marL="336488" indent="-336488">
              <a:buFont typeface="Arial" charset="0"/>
              <a:buChar char="•"/>
            </a:pPr>
            <a:r>
              <a:rPr lang="en-US" dirty="0">
                <a:solidFill>
                  <a:srgbClr val="000000"/>
                </a:solidFill>
                <a:latin typeface="Helvetica" charset="0"/>
                <a:cs typeface="Helvetica" charset="0"/>
              </a:rPr>
              <a:t>Enables:</a:t>
            </a:r>
          </a:p>
          <a:p>
            <a:pPr marL="785138" lvl="1" indent="-336488">
              <a:buFont typeface="Wingdings" charset="2"/>
              <a:buChar char="Ø"/>
            </a:pPr>
            <a:r>
              <a:rPr lang="en-US" dirty="0">
                <a:latin typeface="Helvetica" charset="0"/>
                <a:cs typeface="Helvetica" charset="0"/>
              </a:rPr>
              <a:t>Agile responses to new requirements</a:t>
            </a:r>
          </a:p>
          <a:p>
            <a:pPr marL="785138" lvl="1" indent="-336488">
              <a:buFont typeface="Wingdings" charset="2"/>
              <a:buChar char="Ø"/>
            </a:pPr>
            <a:r>
              <a:rPr lang="en-US" dirty="0">
                <a:latin typeface="Helvetica" charset="0"/>
                <a:cs typeface="Helvetica" charset="0"/>
              </a:rPr>
              <a:t>Rapid implementation &amp; evaluation of newly emerging techniques</a:t>
            </a:r>
          </a:p>
          <a:p>
            <a:pPr marL="785138" lvl="1" indent="-336488">
              <a:buFont typeface="Wingdings" charset="2"/>
              <a:buChar char="Ø"/>
            </a:pPr>
            <a:r>
              <a:rPr lang="en-US" dirty="0">
                <a:latin typeface="Helvetica" charset="0"/>
                <a:cs typeface="Helvetica" charset="0"/>
              </a:rPr>
              <a:t>An access portal to simulation results and observations</a:t>
            </a:r>
          </a:p>
          <a:p>
            <a:pPr marL="785138" lvl="1" indent="-336488">
              <a:buFont typeface="Wingdings" charset="2"/>
              <a:buChar char="Ø"/>
            </a:pPr>
            <a:endParaRPr lang="en-US" dirty="0">
              <a:latin typeface="Helvetica" charset="0"/>
              <a:cs typeface="Helvetica" charset="0"/>
            </a:endParaRPr>
          </a:p>
          <a:p>
            <a:endParaRPr lang="en-US" dirty="0" smtClean="0"/>
          </a:p>
        </p:txBody>
      </p:sp>
      <p:sp>
        <p:nvSpPr>
          <p:cNvPr id="4" name="Slide Number Placeholder 3"/>
          <p:cNvSpPr>
            <a:spLocks noGrp="1"/>
          </p:cNvSpPr>
          <p:nvPr>
            <p:ph type="sldNum" sz="quarter" idx="10"/>
          </p:nvPr>
        </p:nvSpPr>
        <p:spPr/>
        <p:txBody>
          <a:bodyPr/>
          <a:lstStyle/>
          <a:p>
            <a:fld id="{4933C15A-62D5-8C48-B549-AA9A01D7022B}" type="slidenum">
              <a:rPr lang="en-US" smtClean="0">
                <a:solidFill>
                  <a:srgbClr val="000000"/>
                </a:solidFill>
              </a:rPr>
              <a:pPr/>
              <a:t>39</a:t>
            </a:fld>
            <a:endParaRPr lang="en-US">
              <a:solidFill>
                <a:srgbClr val="000000"/>
              </a:solidFill>
            </a:endParaRPr>
          </a:p>
        </p:txBody>
      </p:sp>
    </p:spTree>
    <p:extLst>
      <p:ext uri="{BB962C8B-B14F-4D97-AF65-F5344CB8AC3E}">
        <p14:creationId xmlns:p14="http://schemas.microsoft.com/office/powerpoint/2010/main" val="1229802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D4AF23-DD67-6E46-8DB6-176002979ACA}" type="slidenum">
              <a:rPr lang="en-US" smtClean="0"/>
              <a:t>5</a:t>
            </a:fld>
            <a:endParaRPr lang="en-US"/>
          </a:p>
        </p:txBody>
      </p:sp>
    </p:spTree>
    <p:extLst>
      <p:ext uri="{BB962C8B-B14F-4D97-AF65-F5344CB8AC3E}">
        <p14:creationId xmlns:p14="http://schemas.microsoft.com/office/powerpoint/2010/main" val="5418364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txBox="1">
            <a:spLocks noGrp="1"/>
          </p:cNvSpPr>
          <p:nvPr>
            <p:ph type="body" idx="1"/>
          </p:nvPr>
        </p:nvSpPr>
        <p:spPr>
          <a:xfrm>
            <a:off x="976312" y="4560887"/>
            <a:ext cx="5362575" cy="4321174"/>
          </a:xfrm>
          <a:prstGeom prst="rect">
            <a:avLst/>
          </a:prstGeom>
        </p:spPr>
        <p:txBody>
          <a:bodyPr lIns="91425" tIns="91425" rIns="91425" bIns="91425" anchor="t" anchorCtr="0">
            <a:noAutofit/>
          </a:bodyPr>
          <a:lstStyle/>
          <a:p>
            <a:pPr lvl="0">
              <a:spcBef>
                <a:spcPts val="0"/>
              </a:spcBef>
              <a:buNone/>
            </a:pPr>
            <a:endParaRPr/>
          </a:p>
        </p:txBody>
      </p:sp>
      <p:sp>
        <p:nvSpPr>
          <p:cNvPr id="166" name="Shape 166"/>
          <p:cNvSpPr>
            <a:spLocks noGrp="1" noRot="1" noChangeAspect="1"/>
          </p:cNvSpPr>
          <p:nvPr>
            <p:ph type="sldImg" idx="2"/>
          </p:nvPr>
        </p:nvSpPr>
        <p:spPr>
          <a:xfrm>
            <a:off x="1257300"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3669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txBox="1">
            <a:spLocks noGrp="1"/>
          </p:cNvSpPr>
          <p:nvPr>
            <p:ph type="body" idx="1"/>
          </p:nvPr>
        </p:nvSpPr>
        <p:spPr>
          <a:xfrm>
            <a:off x="976312" y="4560887"/>
            <a:ext cx="5362575" cy="4321174"/>
          </a:xfrm>
          <a:prstGeom prst="rect">
            <a:avLst/>
          </a:prstGeom>
        </p:spPr>
        <p:txBody>
          <a:bodyPr lIns="91425" tIns="91425" rIns="91425" bIns="91425" anchor="t" anchorCtr="0">
            <a:noAutofit/>
          </a:bodyPr>
          <a:lstStyle/>
          <a:p>
            <a:pPr lvl="0">
              <a:spcBef>
                <a:spcPts val="0"/>
              </a:spcBef>
              <a:buNone/>
            </a:pPr>
            <a:endParaRPr/>
          </a:p>
        </p:txBody>
      </p:sp>
      <p:sp>
        <p:nvSpPr>
          <p:cNvPr id="184" name="Shape 184"/>
          <p:cNvSpPr>
            <a:spLocks noGrp="1" noRot="1" noChangeAspect="1"/>
          </p:cNvSpPr>
          <p:nvPr>
            <p:ph type="sldImg" idx="2"/>
          </p:nvPr>
        </p:nvSpPr>
        <p:spPr>
          <a:xfrm>
            <a:off x="1257300"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7105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txBox="1">
            <a:spLocks noGrp="1"/>
          </p:cNvSpPr>
          <p:nvPr>
            <p:ph type="body" idx="1"/>
          </p:nvPr>
        </p:nvSpPr>
        <p:spPr>
          <a:xfrm>
            <a:off x="976312" y="4560887"/>
            <a:ext cx="5362575" cy="4321174"/>
          </a:xfrm>
          <a:prstGeom prst="rect">
            <a:avLst/>
          </a:prstGeom>
        </p:spPr>
        <p:txBody>
          <a:bodyPr lIns="91425" tIns="91425" rIns="91425" bIns="91425" anchor="t" anchorCtr="0">
            <a:noAutofit/>
          </a:bodyPr>
          <a:lstStyle/>
          <a:p>
            <a:pPr lvl="0">
              <a:spcBef>
                <a:spcPts val="0"/>
              </a:spcBef>
              <a:buNone/>
            </a:pPr>
            <a:endParaRPr/>
          </a:p>
        </p:txBody>
      </p:sp>
      <p:sp>
        <p:nvSpPr>
          <p:cNvPr id="179" name="Shape 179"/>
          <p:cNvSpPr>
            <a:spLocks noGrp="1" noRot="1" noChangeAspect="1"/>
          </p:cNvSpPr>
          <p:nvPr>
            <p:ph type="sldImg" idx="2"/>
          </p:nvPr>
        </p:nvSpPr>
        <p:spPr>
          <a:xfrm>
            <a:off x="1257300"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8571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txBox="1">
            <a:spLocks noGrp="1"/>
          </p:cNvSpPr>
          <p:nvPr>
            <p:ph type="body" idx="1"/>
          </p:nvPr>
        </p:nvSpPr>
        <p:spPr>
          <a:xfrm>
            <a:off x="976312" y="4560887"/>
            <a:ext cx="5362575" cy="4321174"/>
          </a:xfrm>
          <a:prstGeom prst="rect">
            <a:avLst/>
          </a:prstGeom>
        </p:spPr>
        <p:txBody>
          <a:bodyPr lIns="91425" tIns="91425" rIns="91425" bIns="91425" anchor="t" anchorCtr="0">
            <a:noAutofit/>
          </a:bodyPr>
          <a:lstStyle/>
          <a:p>
            <a:pPr lvl="0">
              <a:spcBef>
                <a:spcPts val="0"/>
              </a:spcBef>
              <a:buNone/>
            </a:pPr>
            <a:endParaRPr/>
          </a:p>
        </p:txBody>
      </p:sp>
      <p:sp>
        <p:nvSpPr>
          <p:cNvPr id="184" name="Shape 184"/>
          <p:cNvSpPr>
            <a:spLocks noGrp="1" noRot="1" noChangeAspect="1"/>
          </p:cNvSpPr>
          <p:nvPr>
            <p:ph type="sldImg" idx="2"/>
          </p:nvPr>
        </p:nvSpPr>
        <p:spPr>
          <a:xfrm>
            <a:off x="1257300"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06103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txBox="1">
            <a:spLocks noGrp="1"/>
          </p:cNvSpPr>
          <p:nvPr>
            <p:ph type="body" idx="1"/>
          </p:nvPr>
        </p:nvSpPr>
        <p:spPr>
          <a:xfrm>
            <a:off x="976312" y="4560887"/>
            <a:ext cx="5362575" cy="4321174"/>
          </a:xfrm>
          <a:prstGeom prst="rect">
            <a:avLst/>
          </a:prstGeom>
        </p:spPr>
        <p:txBody>
          <a:bodyPr lIns="91425" tIns="91425" rIns="91425" bIns="91425" anchor="t" anchorCtr="0">
            <a:noAutofit/>
          </a:bodyPr>
          <a:lstStyle/>
          <a:p>
            <a:pPr lvl="0">
              <a:spcBef>
                <a:spcPts val="0"/>
              </a:spcBef>
              <a:buNone/>
            </a:pPr>
            <a:endParaRPr/>
          </a:p>
        </p:txBody>
      </p:sp>
      <p:sp>
        <p:nvSpPr>
          <p:cNvPr id="189" name="Shape 189"/>
          <p:cNvSpPr>
            <a:spLocks noGrp="1" noRot="1" noChangeAspect="1"/>
          </p:cNvSpPr>
          <p:nvPr>
            <p:ph type="sldImg" idx="2"/>
          </p:nvPr>
        </p:nvSpPr>
        <p:spPr>
          <a:xfrm>
            <a:off x="1257300"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7233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txBox="1">
            <a:spLocks noGrp="1"/>
          </p:cNvSpPr>
          <p:nvPr>
            <p:ph type="body" idx="1"/>
          </p:nvPr>
        </p:nvSpPr>
        <p:spPr>
          <a:xfrm>
            <a:off x="976312" y="4560887"/>
            <a:ext cx="5362575" cy="4321174"/>
          </a:xfrm>
          <a:prstGeom prst="rect">
            <a:avLst/>
          </a:prstGeom>
        </p:spPr>
        <p:txBody>
          <a:bodyPr lIns="91425" tIns="91425" rIns="91425" bIns="91425" anchor="t" anchorCtr="0">
            <a:noAutofit/>
          </a:bodyPr>
          <a:lstStyle/>
          <a:p>
            <a:pPr lvl="0">
              <a:spcBef>
                <a:spcPts val="0"/>
              </a:spcBef>
              <a:buNone/>
            </a:pPr>
            <a:endParaRPr/>
          </a:p>
        </p:txBody>
      </p:sp>
      <p:sp>
        <p:nvSpPr>
          <p:cNvPr id="199" name="Shape 199"/>
          <p:cNvSpPr>
            <a:spLocks noGrp="1" noRot="1" noChangeAspect="1"/>
          </p:cNvSpPr>
          <p:nvPr>
            <p:ph type="sldImg" idx="2"/>
          </p:nvPr>
        </p:nvSpPr>
        <p:spPr>
          <a:xfrm>
            <a:off x="1257300"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26683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txBox="1">
            <a:spLocks noGrp="1"/>
          </p:cNvSpPr>
          <p:nvPr>
            <p:ph type="body" idx="1"/>
          </p:nvPr>
        </p:nvSpPr>
        <p:spPr>
          <a:xfrm>
            <a:off x="976312" y="4560887"/>
            <a:ext cx="5362575" cy="4321174"/>
          </a:xfrm>
          <a:prstGeom prst="rect">
            <a:avLst/>
          </a:prstGeom>
        </p:spPr>
        <p:txBody>
          <a:bodyPr lIns="91425" tIns="91425" rIns="91425" bIns="91425" anchor="t" anchorCtr="0">
            <a:noAutofit/>
          </a:bodyPr>
          <a:lstStyle/>
          <a:p>
            <a:pPr lvl="0">
              <a:spcBef>
                <a:spcPts val="0"/>
              </a:spcBef>
              <a:buNone/>
            </a:pPr>
            <a:endParaRPr/>
          </a:p>
        </p:txBody>
      </p:sp>
      <p:sp>
        <p:nvSpPr>
          <p:cNvPr id="199" name="Shape 199"/>
          <p:cNvSpPr>
            <a:spLocks noGrp="1" noRot="1" noChangeAspect="1"/>
          </p:cNvSpPr>
          <p:nvPr>
            <p:ph type="sldImg" idx="2"/>
          </p:nvPr>
        </p:nvSpPr>
        <p:spPr>
          <a:xfrm>
            <a:off x="1257300"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56208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2538" y="452438"/>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D4AF23-DD67-6E46-8DB6-176002979ACA}" type="slidenum">
              <a:rPr lang="en-US" smtClean="0"/>
              <a:t>58</a:t>
            </a:fld>
            <a:endParaRPr lang="en-US"/>
          </a:p>
        </p:txBody>
      </p:sp>
    </p:spTree>
    <p:extLst>
      <p:ext uri="{BB962C8B-B14F-4D97-AF65-F5344CB8AC3E}">
        <p14:creationId xmlns:p14="http://schemas.microsoft.com/office/powerpoint/2010/main" val="452821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smtClean="0"/>
              <a:t>Heliophysics</a:t>
            </a:r>
            <a:r>
              <a:rPr lang="en-US" b="1" dirty="0" smtClean="0"/>
              <a:t> Fleet (with</a:t>
            </a:r>
            <a:r>
              <a:rPr lang="en-US" b="1" baseline="0" dirty="0" smtClean="0"/>
              <a:t> Color Key</a:t>
            </a:r>
            <a:r>
              <a:rPr lang="en-US" b="1" dirty="0" smtClean="0"/>
              <a:t>) - editable</a:t>
            </a:r>
          </a:p>
          <a:p>
            <a:r>
              <a:rPr lang="en-US" b="0" dirty="0" smtClean="0"/>
              <a:t>Updated</a:t>
            </a:r>
            <a:r>
              <a:rPr lang="en-US" b="0" baseline="0" dirty="0" smtClean="0"/>
              <a:t> Feb. 5, 2016</a:t>
            </a:r>
            <a:endParaRPr lang="en-US" b="0" dirty="0" smtClean="0"/>
          </a:p>
          <a:p>
            <a:r>
              <a:rPr lang="en-US" b="0" i="1" dirty="0" smtClean="0"/>
              <a:t>Credit: NASA/J.</a:t>
            </a:r>
            <a:r>
              <a:rPr lang="en-US" b="0" i="1" baseline="0" dirty="0" smtClean="0"/>
              <a:t> </a:t>
            </a:r>
            <a:r>
              <a:rPr lang="en-US" b="0" i="1" baseline="0" dirty="0" err="1" smtClean="0"/>
              <a:t>Mottar</a:t>
            </a:r>
            <a:endParaRPr lang="en-US" b="0" i="1" baseline="0" dirty="0" smtClean="0"/>
          </a:p>
          <a:p>
            <a:endParaRPr lang="en-US" b="0" i="0" baseline="0" dirty="0" smtClean="0"/>
          </a:p>
          <a:p>
            <a:endParaRPr lang="en-US" b="0" i="0" baseline="0" dirty="0" smtClean="0"/>
          </a:p>
          <a:p>
            <a:endParaRPr lang="en-US" b="0" i="0" baseline="0" dirty="0" smtClean="0"/>
          </a:p>
          <a:p>
            <a:endParaRPr lang="en-US" b="0" i="0" baseline="0" dirty="0" smtClean="0"/>
          </a:p>
          <a:p>
            <a:endParaRPr lang="en-US" b="0" i="0" baseline="0" dirty="0" smtClean="0"/>
          </a:p>
          <a:p>
            <a:endParaRPr lang="en-US" b="0" i="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416EF7D-C6D2-1442-9640-2C32C6954280}"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3399094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600" b="1" dirty="0" smtClean="0"/>
              <a:t>SSA-0, Physics-based </a:t>
            </a:r>
            <a:r>
              <a:rPr lang="en-US" sz="1600" b="1" dirty="0" err="1" smtClean="0"/>
              <a:t>forecating</a:t>
            </a:r>
            <a:r>
              <a:rPr lang="en-US" sz="1600" b="1" dirty="0" smtClean="0"/>
              <a:t> of solar electromagnetic, energetic particle and plasma outputs </a:t>
            </a:r>
          </a:p>
          <a:p>
            <a:pPr marL="1371600" lvl="3" indent="0">
              <a:buFontTx/>
              <a:buNone/>
            </a:pPr>
            <a:r>
              <a:rPr lang="en-US" sz="1500" dirty="0" smtClean="0"/>
              <a:t>Enable forecast capabilities across temporal scales (years to centuries) for the variability of solar magnetism, focused on processes that drive formation, interaction, and emergence of magnetic flux systems within the solar interior and their implications for the space environment and responses of Earth’s atmosphere. </a:t>
            </a:r>
            <a:endParaRPr lang="en-US" sz="1500" b="1" dirty="0" smtClean="0"/>
          </a:p>
          <a:p>
            <a:pPr lvl="2"/>
            <a:r>
              <a:rPr lang="en-US" sz="1600" b="1" dirty="0" smtClean="0"/>
              <a:t>SSA-1, Physics-based Geomagnetic Forecasting Capability</a:t>
            </a:r>
          </a:p>
          <a:p>
            <a:pPr marL="1371600" lvl="3" indent="0">
              <a:buFontTx/>
              <a:buNone/>
            </a:pPr>
            <a:r>
              <a:rPr lang="en-US" sz="1600" dirty="0" smtClean="0"/>
              <a:t>Enable1-3 day (long lead-time) and 15-30 min (short lead-time) predictions of pending extreme fluctuations in geomagnetic field</a:t>
            </a:r>
          </a:p>
          <a:p>
            <a:pPr lvl="2"/>
            <a:r>
              <a:rPr lang="en-US" sz="1600" b="1" dirty="0" smtClean="0"/>
              <a:t>SSA-2, Physics-based Satellite Drag Forecasting Capability</a:t>
            </a:r>
          </a:p>
          <a:p>
            <a:pPr marL="1371600" lvl="3" indent="0">
              <a:buFontTx/>
              <a:buNone/>
            </a:pPr>
            <a:r>
              <a:rPr lang="en-US" sz="1600" dirty="0" smtClean="0"/>
              <a:t>Enable specification of the global neutral density in the thermosphere and its variations over time</a:t>
            </a:r>
            <a:endParaRPr lang="en-US" sz="1600" b="1" dirty="0" smtClean="0"/>
          </a:p>
          <a:p>
            <a:pPr lvl="2"/>
            <a:r>
              <a:rPr lang="en-US" sz="1600" b="1" dirty="0" smtClean="0"/>
              <a:t>SSA-3, Physics-based Solar Energetic Particle Forecasting Capability</a:t>
            </a:r>
          </a:p>
          <a:p>
            <a:pPr marL="1371600" lvl="3" indent="0">
              <a:buFontTx/>
              <a:buNone/>
            </a:pPr>
            <a:r>
              <a:rPr lang="en-US" sz="1600" dirty="0" smtClean="0"/>
              <a:t>Probabilistic prediction of the intensity of SEP events, and increased time periods for all-clear forecasting capability with higher confidence level</a:t>
            </a:r>
          </a:p>
          <a:p>
            <a:pPr lvl="2"/>
            <a:r>
              <a:rPr lang="en-US" sz="1600" b="1" dirty="0" smtClean="0"/>
              <a:t>SSA-4, Physics-based TEC Forecasting Capability</a:t>
            </a:r>
          </a:p>
          <a:p>
            <a:pPr marL="1371600" lvl="3" indent="0">
              <a:buFontTx/>
              <a:buNone/>
            </a:pPr>
            <a:r>
              <a:rPr lang="en-US" sz="1600" dirty="0" smtClean="0"/>
              <a:t>Enable specification of the global ion density in the topside ionosphere and </a:t>
            </a:r>
            <a:r>
              <a:rPr lang="en-US" sz="1600" dirty="0" err="1" smtClean="0"/>
              <a:t>plasmasphere</a:t>
            </a:r>
            <a:r>
              <a:rPr lang="en-US" sz="1600" dirty="0" smtClean="0"/>
              <a:t> and its variations over time under varying geomagnetic conditions</a:t>
            </a:r>
          </a:p>
          <a:p>
            <a:pPr lvl="2"/>
            <a:r>
              <a:rPr lang="en-US" sz="1600" b="1" dirty="0" smtClean="0"/>
              <a:t>SSA-5, Physics-based Scintillation Forecasting Capability</a:t>
            </a:r>
          </a:p>
          <a:p>
            <a:pPr marL="1371600" lvl="3" indent="0">
              <a:buFontTx/>
              <a:buNone/>
            </a:pPr>
            <a:r>
              <a:rPr lang="en-US" sz="1600" dirty="0" smtClean="0"/>
              <a:t>Enable prediction of scintillation occurrence utilizing limited sources of available data and ascertain how radio signals are degraded by </a:t>
            </a:r>
            <a:r>
              <a:rPr lang="en-US" sz="1600" dirty="0" err="1" smtClean="0"/>
              <a:t>ionospheric</a:t>
            </a:r>
            <a:r>
              <a:rPr lang="en-US" sz="1600" dirty="0" smtClean="0"/>
              <a:t> irregularities</a:t>
            </a:r>
          </a:p>
          <a:p>
            <a:pPr lvl="2"/>
            <a:r>
              <a:rPr lang="en-US" sz="1500" b="1" dirty="0" smtClean="0"/>
              <a:t>SSA-6, Physics-based Radiation Environment Forecasting Capability</a:t>
            </a:r>
            <a:endParaRPr lang="en-US" dirty="0" smtClean="0"/>
          </a:p>
          <a:p>
            <a:pPr marL="1371600" lvl="3" indent="0">
              <a:buFontTx/>
              <a:buNone/>
            </a:pPr>
            <a:r>
              <a:rPr lang="en-US" sz="1600" b="1" dirty="0" smtClean="0"/>
              <a:t>Enable p</a:t>
            </a:r>
            <a:r>
              <a:rPr lang="en-US" sz="1600" dirty="0" smtClean="0"/>
              <a:t>redictive capability for the radiation environment and its effective dose as well as dose rates based on GCR, SEP, cutoff rigidity, atmosphere density, and gamma-ray/X-ray inputs</a:t>
            </a:r>
            <a:endParaRPr lang="en-US" sz="1600" b="1" dirty="0" smtClean="0"/>
          </a:p>
          <a:p>
            <a:endParaRPr lang="en-US" dirty="0"/>
          </a:p>
        </p:txBody>
      </p:sp>
      <p:sp>
        <p:nvSpPr>
          <p:cNvPr id="4" name="Slide Number Placeholder 3"/>
          <p:cNvSpPr>
            <a:spLocks noGrp="1"/>
          </p:cNvSpPr>
          <p:nvPr>
            <p:ph type="sldNum" sz="quarter" idx="10"/>
          </p:nvPr>
        </p:nvSpPr>
        <p:spPr/>
        <p:txBody>
          <a:bodyPr/>
          <a:lstStyle/>
          <a:p>
            <a:fld id="{E4D4AF23-DD67-6E46-8DB6-176002979ACA}" type="slidenum">
              <a:rPr lang="en-US" smtClean="0"/>
              <a:t>8</a:t>
            </a:fld>
            <a:endParaRPr lang="en-US"/>
          </a:p>
        </p:txBody>
      </p:sp>
    </p:spTree>
    <p:extLst>
      <p:ext uri="{BB962C8B-B14F-4D97-AF65-F5344CB8AC3E}">
        <p14:creationId xmlns:p14="http://schemas.microsoft.com/office/powerpoint/2010/main" val="31575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process demonstrated in ROSES 2017 development.</a:t>
            </a:r>
          </a:p>
          <a:p>
            <a:endParaRPr lang="en-US" dirty="0"/>
          </a:p>
          <a:p>
            <a:pPr marL="342900" indent="-342900">
              <a:buFont typeface="Arial" panose="020B0604020202020204" pitchFamily="34" charset="0"/>
              <a:buChar char="•"/>
            </a:pPr>
            <a:r>
              <a:rPr lang="en-US" dirty="0"/>
              <a:t>Steering Committee discussed and recommended a process which involved significant community input. </a:t>
            </a:r>
            <a:r>
              <a:rPr lang="en-US" dirty="0" err="1"/>
              <a:t>Heliophysics</a:t>
            </a:r>
            <a:r>
              <a:rPr lang="en-US" dirty="0"/>
              <a:t> Subcommittee (HPS) approved this process.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Community provided ~ 60 inputs to the Steering Committee. These were used to develop a set of 15 Focused Science Topics (FST).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These FSTs were presented by the Steering Committee to the HPS which provided a ranking of these FSTs.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err="1"/>
              <a:t>Heliophysics</a:t>
            </a:r>
            <a:r>
              <a:rPr lang="en-US" dirty="0"/>
              <a:t> staff compared the current 15 FSTs to FSTs that appeared in recent ROSES announcement (past 5 – 6 years).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Based on the HPS ranking, available funds, and recently selected topics, the following four FSTs were selected.  </a:t>
            </a:r>
          </a:p>
          <a:p>
            <a:endParaRPr lang="en-US" dirty="0"/>
          </a:p>
          <a:p>
            <a:endParaRPr lang="en-US" dirty="0"/>
          </a:p>
        </p:txBody>
      </p:sp>
      <p:sp>
        <p:nvSpPr>
          <p:cNvPr id="4" name="Slide Number Placeholder 3"/>
          <p:cNvSpPr>
            <a:spLocks noGrp="1"/>
          </p:cNvSpPr>
          <p:nvPr>
            <p:ph type="sldNum" sz="quarter" idx="10"/>
          </p:nvPr>
        </p:nvSpPr>
        <p:spPr/>
        <p:txBody>
          <a:bodyPr/>
          <a:lstStyle/>
          <a:p>
            <a:fld id="{E4D4AF23-DD67-6E46-8DB6-176002979ACA}"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429949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process demonstrated in ROSES 2017 development.</a:t>
            </a:r>
          </a:p>
          <a:p>
            <a:endParaRPr lang="en-US" dirty="0"/>
          </a:p>
          <a:p>
            <a:pPr marL="342900" indent="-342900">
              <a:buFont typeface="Arial" panose="020B0604020202020204" pitchFamily="34" charset="0"/>
              <a:buChar char="•"/>
            </a:pPr>
            <a:r>
              <a:rPr lang="en-US" dirty="0"/>
              <a:t>Steering Committee discussed and recommended a process which involved significant community input. </a:t>
            </a:r>
            <a:r>
              <a:rPr lang="en-US" dirty="0" err="1"/>
              <a:t>Heliophysics</a:t>
            </a:r>
            <a:r>
              <a:rPr lang="en-US" dirty="0"/>
              <a:t> Subcommittee (HPS) approved this process.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Community provided ~ 60 inputs to the Steering Committee. These were used to develop a set of 15 Focused Science Topics (FST).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These FSTs were presented by the Steering Committee to the HPS which provided a ranking of these FSTs.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err="1"/>
              <a:t>Heliophysics</a:t>
            </a:r>
            <a:r>
              <a:rPr lang="en-US" dirty="0"/>
              <a:t> staff compared the current 15 FSTs to FSTs that appeared in recent ROSES announcement (past 5 – 6 years).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Based on the HPS ranking, available funds, and recently selected topics, the following four FSTs were selected.  </a:t>
            </a:r>
          </a:p>
          <a:p>
            <a:endParaRPr lang="en-US" dirty="0"/>
          </a:p>
          <a:p>
            <a:endParaRPr lang="en-US" dirty="0"/>
          </a:p>
        </p:txBody>
      </p:sp>
      <p:sp>
        <p:nvSpPr>
          <p:cNvPr id="4" name="Slide Number Placeholder 3"/>
          <p:cNvSpPr>
            <a:spLocks noGrp="1"/>
          </p:cNvSpPr>
          <p:nvPr>
            <p:ph type="sldNum" sz="quarter" idx="10"/>
          </p:nvPr>
        </p:nvSpPr>
        <p:spPr/>
        <p:txBody>
          <a:bodyPr/>
          <a:lstStyle/>
          <a:p>
            <a:fld id="{E4D4AF23-DD67-6E46-8DB6-176002979ACA}"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185855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process demonstrated in ROSES 2017 development.</a:t>
            </a:r>
          </a:p>
          <a:p>
            <a:endParaRPr lang="en-US" dirty="0"/>
          </a:p>
          <a:p>
            <a:pPr marL="342900" indent="-342900">
              <a:buFont typeface="Arial" panose="020B0604020202020204" pitchFamily="34" charset="0"/>
              <a:buChar char="•"/>
            </a:pPr>
            <a:r>
              <a:rPr lang="en-US" dirty="0"/>
              <a:t>Steering Committee discussed and recommended a process which involved significant community input. </a:t>
            </a:r>
            <a:r>
              <a:rPr lang="en-US" dirty="0" err="1"/>
              <a:t>Heliophysics</a:t>
            </a:r>
            <a:r>
              <a:rPr lang="en-US" dirty="0"/>
              <a:t> Subcommittee (HPS) approved this process.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Community provided ~ 60 inputs to the Steering Committee. These were used to develop a set of 15 Focused Science Topics (FST).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These FSTs were presented by the Steering Committee to the HPS which provided a ranking of these FSTs.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err="1"/>
              <a:t>Heliophysics</a:t>
            </a:r>
            <a:r>
              <a:rPr lang="en-US" dirty="0"/>
              <a:t> staff compared the current 15 FSTs to FSTs that appeared in recent ROSES announcement (past 5 – 6 years).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Based on the HPS ranking, available funds, and recently selected topics, the following four FSTs were selected.  </a:t>
            </a:r>
          </a:p>
          <a:p>
            <a:endParaRPr lang="en-US" dirty="0"/>
          </a:p>
          <a:p>
            <a:endParaRPr lang="en-US" dirty="0"/>
          </a:p>
        </p:txBody>
      </p:sp>
      <p:sp>
        <p:nvSpPr>
          <p:cNvPr id="4" name="Slide Number Placeholder 3"/>
          <p:cNvSpPr>
            <a:spLocks noGrp="1"/>
          </p:cNvSpPr>
          <p:nvPr>
            <p:ph type="sldNum" sz="quarter" idx="10"/>
          </p:nvPr>
        </p:nvSpPr>
        <p:spPr/>
        <p:txBody>
          <a:bodyPr/>
          <a:lstStyle/>
          <a:p>
            <a:fld id="{E4D4AF23-DD67-6E46-8DB6-176002979ACA}"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4013682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process demonstrated in ROSES 2017 development.</a:t>
            </a:r>
          </a:p>
          <a:p>
            <a:endParaRPr lang="en-US" dirty="0"/>
          </a:p>
          <a:p>
            <a:pPr marL="342900" indent="-342900">
              <a:buFont typeface="Arial" panose="020B0604020202020204" pitchFamily="34" charset="0"/>
              <a:buChar char="•"/>
            </a:pPr>
            <a:r>
              <a:rPr lang="en-US" dirty="0"/>
              <a:t>Steering Committee discussed and recommended a process which involved significant community input. </a:t>
            </a:r>
            <a:r>
              <a:rPr lang="en-US" dirty="0" err="1"/>
              <a:t>Heliophysics</a:t>
            </a:r>
            <a:r>
              <a:rPr lang="en-US" dirty="0"/>
              <a:t> Subcommittee (HPS) approved this process.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Community provided ~ 60 inputs to the Steering Committee. These were used to develop a set of 15 Focused Science Topics (FST).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These FSTs were presented by the Steering Committee to the HPS which provided a ranking of these FSTs.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err="1"/>
              <a:t>Heliophysics</a:t>
            </a:r>
            <a:r>
              <a:rPr lang="en-US" dirty="0"/>
              <a:t> staff compared the current 15 FSTs to FSTs that appeared in recent ROSES announcement (past 5 – 6 years).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Based on the HPS ranking, available funds, and recently selected topics, the following four FSTs were selected.  </a:t>
            </a:r>
          </a:p>
          <a:p>
            <a:endParaRPr lang="en-US" dirty="0"/>
          </a:p>
          <a:p>
            <a:endParaRPr lang="en-US" dirty="0"/>
          </a:p>
        </p:txBody>
      </p:sp>
      <p:sp>
        <p:nvSpPr>
          <p:cNvPr id="4" name="Slide Number Placeholder 3"/>
          <p:cNvSpPr>
            <a:spLocks noGrp="1"/>
          </p:cNvSpPr>
          <p:nvPr>
            <p:ph type="sldNum" sz="quarter" idx="10"/>
          </p:nvPr>
        </p:nvSpPr>
        <p:spPr/>
        <p:txBody>
          <a:bodyPr/>
          <a:lstStyle/>
          <a:p>
            <a:fld id="{E4D4AF23-DD67-6E46-8DB6-176002979ACA}" type="slidenum">
              <a:rPr lang="en-US" smtClean="0"/>
              <a:t>14</a:t>
            </a:fld>
            <a:endParaRPr lang="en-US"/>
          </a:p>
        </p:txBody>
      </p:sp>
    </p:spTree>
    <p:extLst>
      <p:ext uri="{BB962C8B-B14F-4D97-AF65-F5344CB8AC3E}">
        <p14:creationId xmlns:p14="http://schemas.microsoft.com/office/powerpoint/2010/main" val="3332125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3C3EFA2B-ED69-4F06-8100-BCA95165376A}" type="slidenum">
              <a:rPr lang="en-US" smtClean="0">
                <a:solidFill>
                  <a:srgbClr val="000000"/>
                </a:solidFill>
              </a:rPr>
              <a:pPr/>
              <a:t>22</a:t>
            </a:fld>
            <a:endParaRPr lang="en-US" smtClean="0">
              <a:solidFill>
                <a:srgbClr val="000000"/>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003516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
        <p:nvSpPr>
          <p:cNvPr id="4" name="Rectangle 5"/>
          <p:cNvSpPr>
            <a:spLocks noGrp="1" noChangeArrowheads="1"/>
          </p:cNvSpPr>
          <p:nvPr>
            <p:ph type="ftr" sz="quarter" idx="10"/>
          </p:nvPr>
        </p:nvSpPr>
        <p:spPr>
          <a:ln/>
        </p:spPr>
        <p:txBody>
          <a:bodyPr/>
          <a:lstStyle>
            <a:lvl1pPr>
              <a:defRPr/>
            </a:lvl1pPr>
          </a:lstStyle>
          <a:p>
            <a:pPr>
              <a:defRPr/>
            </a:pPr>
            <a:endParaRPr lang="en-AU">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endParaRPr lang="en-AU">
              <a:solidFill>
                <a:srgbClr val="000000"/>
              </a:solidFill>
            </a:endParaRPr>
          </a:p>
        </p:txBody>
      </p:sp>
    </p:spTree>
    <p:extLst>
      <p:ext uri="{BB962C8B-B14F-4D97-AF65-F5344CB8AC3E}">
        <p14:creationId xmlns:p14="http://schemas.microsoft.com/office/powerpoint/2010/main" val="1594071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5"/>
          <p:cNvSpPr>
            <a:spLocks noGrp="1" noChangeArrowheads="1"/>
          </p:cNvSpPr>
          <p:nvPr>
            <p:ph type="ftr" sz="quarter" idx="10"/>
          </p:nvPr>
        </p:nvSpPr>
        <p:spPr>
          <a:ln/>
        </p:spPr>
        <p:txBody>
          <a:bodyPr/>
          <a:lstStyle>
            <a:lvl1pPr>
              <a:defRPr/>
            </a:lvl1pPr>
          </a:lstStyle>
          <a:p>
            <a:pPr>
              <a:defRPr/>
            </a:pPr>
            <a:endParaRPr lang="en-AU">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endParaRPr lang="en-AU">
              <a:solidFill>
                <a:srgbClr val="000000"/>
              </a:solidFill>
            </a:endParaRPr>
          </a:p>
        </p:txBody>
      </p:sp>
    </p:spTree>
    <p:extLst>
      <p:ext uri="{BB962C8B-B14F-4D97-AF65-F5344CB8AC3E}">
        <p14:creationId xmlns:p14="http://schemas.microsoft.com/office/powerpoint/2010/main" val="28035029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0D01C1-04BE-4996-AB3B-C87F51C2A1D7}" type="datetimeFigureOut">
              <a:rPr lang="en-US" smtClean="0">
                <a:solidFill>
                  <a:prstClr val="black">
                    <a:tint val="75000"/>
                  </a:prstClr>
                </a:solidFill>
              </a:rPr>
              <a:pPr/>
              <a:t>3/14/18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490F8C-3D0D-4DB1-B2BD-1525EA5CE1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01227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0D01C1-04BE-4996-AB3B-C87F51C2A1D7}" type="datetimeFigureOut">
              <a:rPr lang="en-US" smtClean="0">
                <a:solidFill>
                  <a:prstClr val="black">
                    <a:tint val="75000"/>
                  </a:prstClr>
                </a:solidFill>
              </a:rPr>
              <a:pPr/>
              <a:t>3/14/18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490F8C-3D0D-4DB1-B2BD-1525EA5CE1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60930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0D01C1-04BE-4996-AB3B-C87F51C2A1D7}" type="datetimeFigureOut">
              <a:rPr lang="en-US" smtClean="0">
                <a:solidFill>
                  <a:prstClr val="black">
                    <a:tint val="75000"/>
                  </a:prstClr>
                </a:solidFill>
              </a:rPr>
              <a:pPr/>
              <a:t>3/14/18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490F8C-3D0D-4DB1-B2BD-1525EA5CE1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64048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20D01C1-04BE-4996-AB3B-C87F51C2A1D7}" type="datetimeFigureOut">
              <a:rPr lang="en-US" smtClean="0">
                <a:solidFill>
                  <a:prstClr val="black">
                    <a:tint val="75000"/>
                  </a:prstClr>
                </a:solidFill>
              </a:rPr>
              <a:pPr/>
              <a:t>3/14/18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490F8C-3D0D-4DB1-B2BD-1525EA5CE1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752004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20D01C1-04BE-4996-AB3B-C87F51C2A1D7}" type="datetimeFigureOut">
              <a:rPr lang="en-US" smtClean="0">
                <a:solidFill>
                  <a:prstClr val="black">
                    <a:tint val="75000"/>
                  </a:prstClr>
                </a:solidFill>
              </a:rPr>
              <a:pPr/>
              <a:t>3/14/18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490F8C-3D0D-4DB1-B2BD-1525EA5CE1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27616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normAutofit/>
          </a:bodyPr>
          <a:lstStyle>
            <a:lvl1pPr algn="l">
              <a:defRPr sz="4000">
                <a:solidFill>
                  <a:schemeClr val="tx1">
                    <a:lumMod val="75000"/>
                    <a:lumOff val="25000"/>
                  </a:schemeClr>
                </a:solidFill>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0D01C1-04BE-4996-AB3B-C87F51C2A1D7}" type="datetimeFigureOut">
              <a:rPr lang="en-US" smtClean="0">
                <a:solidFill>
                  <a:prstClr val="black">
                    <a:tint val="75000"/>
                  </a:prstClr>
                </a:solidFill>
              </a:rPr>
              <a:pPr/>
              <a:t>3/14/18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490F8C-3D0D-4DB1-B2BD-1525EA5CE1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461189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0D01C1-04BE-4996-AB3B-C87F51C2A1D7}" type="datetimeFigureOut">
              <a:rPr lang="en-US" smtClean="0">
                <a:solidFill>
                  <a:prstClr val="black">
                    <a:tint val="75000"/>
                  </a:prstClr>
                </a:solidFill>
              </a:rPr>
              <a:pPr/>
              <a:t>3/14/18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490F8C-3D0D-4DB1-B2BD-1525EA5CE1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04174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0D01C1-04BE-4996-AB3B-C87F51C2A1D7}" type="datetimeFigureOut">
              <a:rPr lang="en-US" smtClean="0">
                <a:solidFill>
                  <a:prstClr val="black">
                    <a:tint val="75000"/>
                  </a:prstClr>
                </a:solidFill>
              </a:rPr>
              <a:pPr/>
              <a:t>3/14/18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490F8C-3D0D-4DB1-B2BD-1525EA5CE1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05816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0D01C1-04BE-4996-AB3B-C87F51C2A1D7}" type="datetimeFigureOut">
              <a:rPr lang="en-US" smtClean="0">
                <a:solidFill>
                  <a:prstClr val="black">
                    <a:tint val="75000"/>
                  </a:prstClr>
                </a:solidFill>
              </a:rPr>
              <a:pPr/>
              <a:t>3/14/18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490F8C-3D0D-4DB1-B2BD-1525EA5CE1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76997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0D01C1-04BE-4996-AB3B-C87F51C2A1D7}" type="datetimeFigureOut">
              <a:rPr lang="en-US" smtClean="0">
                <a:solidFill>
                  <a:prstClr val="black">
                    <a:tint val="75000"/>
                  </a:prstClr>
                </a:solidFill>
              </a:rPr>
              <a:pPr/>
              <a:t>3/14/18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490F8C-3D0D-4DB1-B2BD-1525EA5CE1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1483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3" y="0"/>
            <a:ext cx="1943100" cy="624840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685803" y="0"/>
            <a:ext cx="5676900"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5"/>
          <p:cNvSpPr>
            <a:spLocks noGrp="1" noChangeArrowheads="1"/>
          </p:cNvSpPr>
          <p:nvPr>
            <p:ph type="ftr" sz="quarter" idx="10"/>
          </p:nvPr>
        </p:nvSpPr>
        <p:spPr>
          <a:ln/>
        </p:spPr>
        <p:txBody>
          <a:bodyPr/>
          <a:lstStyle>
            <a:lvl1pPr>
              <a:defRPr/>
            </a:lvl1pPr>
          </a:lstStyle>
          <a:p>
            <a:pPr>
              <a:defRPr/>
            </a:pPr>
            <a:endParaRPr lang="en-AU">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endParaRPr lang="en-AU">
              <a:solidFill>
                <a:srgbClr val="000000"/>
              </a:solidFill>
            </a:endParaRPr>
          </a:p>
        </p:txBody>
      </p:sp>
    </p:spTree>
    <p:extLst>
      <p:ext uri="{BB962C8B-B14F-4D97-AF65-F5344CB8AC3E}">
        <p14:creationId xmlns:p14="http://schemas.microsoft.com/office/powerpoint/2010/main" val="14363079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0D01C1-04BE-4996-AB3B-C87F51C2A1D7}" type="datetimeFigureOut">
              <a:rPr lang="en-US" smtClean="0">
                <a:solidFill>
                  <a:prstClr val="black">
                    <a:tint val="75000"/>
                  </a:prstClr>
                </a:solidFill>
              </a:rPr>
              <a:pPr/>
              <a:t>3/14/18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490F8C-3D0D-4DB1-B2BD-1525EA5CE1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92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79589" name="Rectangle 5"/>
          <p:cNvSpPr>
            <a:spLocks noGrp="1" noChangeArrowheads="1"/>
          </p:cNvSpPr>
          <p:nvPr>
            <p:ph type="ctrTitle"/>
          </p:nvPr>
        </p:nvSpPr>
        <p:spPr>
          <a:xfrm>
            <a:off x="1376363" y="2096029"/>
            <a:ext cx="6138862" cy="536685"/>
          </a:xfrm>
        </p:spPr>
        <p:txBody>
          <a:bodyPr anchor="t">
            <a:spAutoFit/>
          </a:bodyPr>
          <a:lstStyle>
            <a:lvl1pPr>
              <a:defRPr sz="3300">
                <a:solidFill>
                  <a:srgbClr val="FFFFFF"/>
                </a:solidFill>
              </a:defRPr>
            </a:lvl1pPr>
          </a:lstStyle>
          <a:p>
            <a:r>
              <a:rPr lang="en-US" dirty="0"/>
              <a:t>Click to edit Master title style</a:t>
            </a:r>
          </a:p>
        </p:txBody>
      </p:sp>
      <p:sp>
        <p:nvSpPr>
          <p:cNvPr id="579590" name="Rectangle 6"/>
          <p:cNvSpPr>
            <a:spLocks noGrp="1" noChangeArrowheads="1"/>
          </p:cNvSpPr>
          <p:nvPr>
            <p:ph type="subTitle" idx="1"/>
          </p:nvPr>
        </p:nvSpPr>
        <p:spPr>
          <a:xfrm>
            <a:off x="1389592" y="2849563"/>
            <a:ext cx="6137275" cy="334707"/>
          </a:xfrm>
        </p:spPr>
        <p:txBody>
          <a:bodyPr>
            <a:spAutoFit/>
          </a:bodyPr>
          <a:lstStyle>
            <a:lvl1pPr marL="0" indent="0">
              <a:defRPr sz="1800">
                <a:solidFill>
                  <a:srgbClr val="FFFFFF"/>
                </a:solidFill>
              </a:defRPr>
            </a:lvl1pPr>
          </a:lstStyle>
          <a:p>
            <a:r>
              <a:rPr lang="en-US" dirty="0"/>
              <a:t>Click to edit Master subtitle style</a:t>
            </a:r>
          </a:p>
        </p:txBody>
      </p:sp>
    </p:spTree>
    <p:extLst>
      <p:ext uri="{BB962C8B-B14F-4D97-AF65-F5344CB8AC3E}">
        <p14:creationId xmlns:p14="http://schemas.microsoft.com/office/powerpoint/2010/main" val="2250145477"/>
      </p:ext>
    </p:extLst>
  </p:cSld>
  <p:clrMapOvr>
    <a:masterClrMapping/>
  </p:clrMapOvr>
  <p:transition xmlns:p14="http://schemas.microsoft.com/office/powerpoint/2010/main">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56343455"/>
      </p:ext>
    </p:extLst>
  </p:cSld>
  <p:clrMapOvr>
    <a:masterClrMapping/>
  </p:clrMapOvr>
  <p:transition xmlns:p14="http://schemas.microsoft.com/office/powerpoint/2010/main">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28685211"/>
      </p:ext>
    </p:extLst>
  </p:cSld>
  <p:clrMapOvr>
    <a:masterClrMapping/>
  </p:clrMapOvr>
  <p:transition xmlns:p14="http://schemas.microsoft.com/office/powerpoint/2010/main">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3" y="1290638"/>
            <a:ext cx="3846512" cy="4975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62525" y="1290638"/>
            <a:ext cx="3846513" cy="4975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8236301"/>
      </p:ext>
    </p:extLst>
  </p:cSld>
  <p:clrMapOvr>
    <a:masterClrMapping/>
  </p:clrMapOvr>
  <p:transition xmlns:p14="http://schemas.microsoft.com/office/powerpoint/2010/main">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6760542"/>
      </p:ext>
    </p:extLst>
  </p:cSld>
  <p:clrMapOvr>
    <a:masterClrMapping/>
  </p:clrMapOvr>
  <p:transition xmlns:p14="http://schemas.microsoft.com/office/powerpoint/2010/main">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Box 2"/>
          <p:cNvSpPr txBox="1"/>
          <p:nvPr userDrawn="1"/>
        </p:nvSpPr>
        <p:spPr>
          <a:xfrm>
            <a:off x="5360149" y="3057025"/>
            <a:ext cx="184666" cy="369332"/>
          </a:xfrm>
          <a:prstGeom prst="rect">
            <a:avLst/>
          </a:prstGeom>
          <a:noFill/>
        </p:spPr>
        <p:txBody>
          <a:bodyPr wrap="none" rtlCol="0">
            <a:spAutoFit/>
          </a:bodyPr>
          <a:lstStyle/>
          <a:p>
            <a:endParaRPr lang="en-US" dirty="0">
              <a:solidFill>
                <a:srgbClr val="FFFFFF"/>
              </a:solidFill>
              <a:latin typeface="Arial"/>
            </a:endParaRPr>
          </a:p>
        </p:txBody>
      </p:sp>
    </p:spTree>
    <p:extLst>
      <p:ext uri="{BB962C8B-B14F-4D97-AF65-F5344CB8AC3E}">
        <p14:creationId xmlns:p14="http://schemas.microsoft.com/office/powerpoint/2010/main" val="95285686"/>
      </p:ext>
    </p:extLst>
  </p:cSld>
  <p:clrMapOvr>
    <a:masterClrMapping/>
  </p:clrMapOvr>
  <p:transition xmlns:p14="http://schemas.microsoft.com/office/powerpoint/2010/main">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4098097"/>
      </p:ext>
    </p:extLst>
  </p:cSld>
  <p:clrMapOvr>
    <a:masterClrMapping/>
  </p:clrMapOvr>
  <p:transition xmlns:p14="http://schemas.microsoft.com/office/powerpoint/2010/main">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48130547"/>
      </p:ext>
    </p:extLst>
  </p:cSld>
  <p:clrMapOvr>
    <a:masterClrMapping/>
  </p:clrMapOvr>
  <p:transition xmlns:p14="http://schemas.microsoft.com/office/powerpoint/2010/main">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5"/>
          <p:cNvSpPr>
            <a:spLocks noGrp="1" noChangeArrowheads="1"/>
          </p:cNvSpPr>
          <p:nvPr>
            <p:ph type="ftr" sz="quarter" idx="10"/>
          </p:nvPr>
        </p:nvSpPr>
        <p:spPr>
          <a:ln/>
        </p:spPr>
        <p:txBody>
          <a:bodyPr/>
          <a:lstStyle>
            <a:lvl1pPr>
              <a:defRPr/>
            </a:lvl1pPr>
          </a:lstStyle>
          <a:p>
            <a:pPr>
              <a:defRPr/>
            </a:pPr>
            <a:endParaRPr lang="en-AU">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endParaRPr lang="en-AU">
              <a:solidFill>
                <a:srgbClr val="000000"/>
              </a:solidFill>
            </a:endParaRPr>
          </a:p>
        </p:txBody>
      </p:sp>
    </p:spTree>
    <p:extLst>
      <p:ext uri="{BB962C8B-B14F-4D97-AF65-F5344CB8AC3E}">
        <p14:creationId xmlns:p14="http://schemas.microsoft.com/office/powerpoint/2010/main" val="29615693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68060103"/>
      </p:ext>
    </p:extLst>
  </p:cSld>
  <p:clrMapOvr>
    <a:masterClrMapping/>
  </p:clrMapOvr>
  <p:transition xmlns:p14="http://schemas.microsoft.com/office/powerpoint/2010/main">
    <p:wipe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6475617"/>
      </p:ext>
    </p:extLst>
  </p:cSld>
  <p:clrMapOvr>
    <a:masterClrMapping/>
  </p:clrMapOvr>
  <p:transition xmlns:p14="http://schemas.microsoft.com/office/powerpoint/2010/main">
    <p:wipe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7675" y="123825"/>
            <a:ext cx="2035175" cy="61420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90563" y="123825"/>
            <a:ext cx="5954712" cy="61420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7834130"/>
      </p:ext>
    </p:extLst>
  </p:cSld>
  <p:clrMapOvr>
    <a:masterClrMapping/>
  </p:clrMapOvr>
  <p:transition xmlns:p14="http://schemas.microsoft.com/office/powerpoint/2010/main">
    <p:wipe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4pPr>
              <a:defRPr b="0"/>
            </a:lvl4pPr>
            <a:lvl5pP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11"/>
          </p:nvPr>
        </p:nvSpPr>
        <p:spPr/>
        <p:txBody>
          <a:bodyPr/>
          <a:lstStyle>
            <a:lvl1pPr>
              <a:defRPr sz="1000">
                <a:solidFill>
                  <a:srgbClr val="FFFFFF"/>
                </a:solidFill>
              </a:defRPr>
            </a:lvl1pPr>
          </a:lstStyle>
          <a:p>
            <a:fld id="{902711E2-22B5-4A11-9C15-C67BBBC45D28}" type="slidenum">
              <a:rPr lang="en-US" smtClean="0"/>
              <a:pPr/>
              <a:t>‹#›</a:t>
            </a:fld>
            <a:endParaRPr lang="en-US" dirty="0" smtClean="0"/>
          </a:p>
          <a:p>
            <a:endParaRPr lang="en-US" dirty="0"/>
          </a:p>
        </p:txBody>
      </p:sp>
      <p:sp>
        <p:nvSpPr>
          <p:cNvPr id="6" name="Date Placeholder 3"/>
          <p:cNvSpPr>
            <a:spLocks noGrp="1"/>
          </p:cNvSpPr>
          <p:nvPr>
            <p:ph type="dt" sz="half" idx="10"/>
          </p:nvPr>
        </p:nvSpPr>
        <p:spPr>
          <a:xfrm>
            <a:off x="0" y="6492881"/>
            <a:ext cx="2133600" cy="365125"/>
          </a:xfrm>
          <a:prstGeom prst="rect">
            <a:avLst/>
          </a:prstGeom>
        </p:spPr>
        <p:txBody>
          <a:bodyPr anchor="b" anchorCtr="0"/>
          <a:lstStyle>
            <a:lvl1pPr>
              <a:defRPr>
                <a:solidFill>
                  <a:srgbClr val="FFFFFF"/>
                </a:solidFill>
              </a:defRPr>
            </a:lvl1pPr>
          </a:lstStyle>
          <a:p>
            <a:endParaRPr lang="en-US" dirty="0"/>
          </a:p>
        </p:txBody>
      </p:sp>
    </p:spTree>
    <p:extLst>
      <p:ext uri="{BB962C8B-B14F-4D97-AF65-F5344CB8AC3E}">
        <p14:creationId xmlns:p14="http://schemas.microsoft.com/office/powerpoint/2010/main" val="3987993736"/>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79589" name="Rectangle 5"/>
          <p:cNvSpPr>
            <a:spLocks noGrp="1" noChangeArrowheads="1"/>
          </p:cNvSpPr>
          <p:nvPr>
            <p:ph type="ctrTitle"/>
          </p:nvPr>
        </p:nvSpPr>
        <p:spPr>
          <a:xfrm>
            <a:off x="4680477" y="4715084"/>
            <a:ext cx="4298036" cy="361371"/>
          </a:xfrm>
        </p:spPr>
        <p:txBody>
          <a:bodyPr wrap="square" anchor="t">
            <a:spAutoFit/>
          </a:bodyPr>
          <a:lstStyle>
            <a:lvl1pPr>
              <a:defRPr sz="2000">
                <a:solidFill>
                  <a:srgbClr val="FFFFFF"/>
                </a:solidFill>
              </a:defRPr>
            </a:lvl1pPr>
          </a:lstStyle>
          <a:p>
            <a:r>
              <a:rPr lang="en-US" smtClean="0"/>
              <a:t>Click to edit Master title style</a:t>
            </a:r>
            <a:endParaRPr lang="en-US" dirty="0"/>
          </a:p>
        </p:txBody>
      </p:sp>
      <p:sp>
        <p:nvSpPr>
          <p:cNvPr id="579590" name="Rectangle 6"/>
          <p:cNvSpPr>
            <a:spLocks noGrp="1" noChangeArrowheads="1"/>
          </p:cNvSpPr>
          <p:nvPr>
            <p:ph type="subTitle" idx="1"/>
          </p:nvPr>
        </p:nvSpPr>
        <p:spPr>
          <a:xfrm>
            <a:off x="4965043" y="5235782"/>
            <a:ext cx="3723891" cy="307510"/>
          </a:xfrm>
        </p:spPr>
        <p:txBody>
          <a:bodyPr wrap="square">
            <a:spAutoFit/>
          </a:bodyPr>
          <a:lstStyle>
            <a:lvl1pPr marL="0" indent="0" algn="ctr">
              <a:buNone/>
              <a:defRPr sz="1600">
                <a:solidFill>
                  <a:srgbClr val="FFFFFF"/>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3091724077"/>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03828529"/>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5908" indent="0">
              <a:buNone/>
              <a:defRPr sz="1800"/>
            </a:lvl2pPr>
            <a:lvl3pPr marL="911816" indent="0">
              <a:buNone/>
              <a:defRPr sz="1600"/>
            </a:lvl3pPr>
            <a:lvl4pPr marL="1367724" indent="0">
              <a:buNone/>
              <a:defRPr sz="1400"/>
            </a:lvl4pPr>
            <a:lvl5pPr marL="1823633" indent="0">
              <a:buNone/>
              <a:defRPr sz="1400"/>
            </a:lvl5pPr>
            <a:lvl6pPr marL="2279543" indent="0">
              <a:buNone/>
              <a:defRPr sz="1400"/>
            </a:lvl6pPr>
            <a:lvl7pPr marL="2735451" indent="0">
              <a:buNone/>
              <a:defRPr sz="1400"/>
            </a:lvl7pPr>
            <a:lvl8pPr marL="3191359" indent="0">
              <a:buNone/>
              <a:defRPr sz="1400"/>
            </a:lvl8pPr>
            <a:lvl9pPr marL="3647269" indent="0">
              <a:buNone/>
              <a:defRPr sz="1400"/>
            </a:lvl9pPr>
          </a:lstStyle>
          <a:p>
            <a:pPr lvl="0"/>
            <a:r>
              <a:rPr lang="en-US" smtClean="0"/>
              <a:t>Click to edit Master text styles</a:t>
            </a:r>
          </a:p>
        </p:txBody>
      </p:sp>
    </p:spTree>
    <p:extLst>
      <p:ext uri="{BB962C8B-B14F-4D97-AF65-F5344CB8AC3E}">
        <p14:creationId xmlns:p14="http://schemas.microsoft.com/office/powerpoint/2010/main" val="1647117824"/>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3" y="1290655"/>
            <a:ext cx="3846512"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2542" y="1290655"/>
            <a:ext cx="3846513"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88646300"/>
      </p:ext>
    </p:extLst>
  </p:cSld>
  <p:clrMapOvr>
    <a:masterClrMapping/>
  </p:clrMapOvr>
  <p:transition xmlns:p14="http://schemas.microsoft.com/office/powerpoint/2010/main">
    <p:wipe dir="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07813986"/>
      </p:ext>
    </p:extLst>
  </p:cSld>
  <p:clrMapOvr>
    <a:masterClrMapping/>
  </p:clrMapOvr>
  <p:transition xmlns:p14="http://schemas.microsoft.com/office/powerpoint/2010/main">
    <p:wipe dir="d"/>
  </p:transition>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5572066"/>
      </p:ext>
    </p:extLst>
  </p:cSld>
  <p:clrMapOvr>
    <a:masterClrMapping/>
  </p:clrMapOvr>
  <p:transition xmlns:p14="http://schemas.microsoft.com/office/powerpoint/2010/main">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AU">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endParaRPr lang="en-AU">
              <a:solidFill>
                <a:srgbClr val="000000"/>
              </a:solidFill>
            </a:endParaRPr>
          </a:p>
        </p:txBody>
      </p:sp>
    </p:spTree>
    <p:extLst>
      <p:ext uri="{BB962C8B-B14F-4D97-AF65-F5344CB8AC3E}">
        <p14:creationId xmlns:p14="http://schemas.microsoft.com/office/powerpoint/2010/main" val="14188541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279142"/>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2025591"/>
      </p:ext>
    </p:extLst>
  </p:cSld>
  <p:clrMapOvr>
    <a:masterClrMapping/>
  </p:clrMapOvr>
  <p:transition xmlns:p14="http://schemas.microsoft.com/office/powerpoint/2010/main">
    <p:wipe dir="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8629280"/>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51581" y="2130425"/>
            <a:ext cx="6606618"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832192" y="3886200"/>
            <a:ext cx="5940207" cy="1752600"/>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249BF38F-B2FC-44A9-A343-08F3A4C5EED1}" type="slidenum">
              <a:rPr lang="en-US">
                <a:solidFill>
                  <a:srgbClr val="000000"/>
                </a:solidFill>
              </a:rPr>
              <a:pPr>
                <a:defRPr/>
              </a:pPr>
              <a:t>‹#›</a:t>
            </a:fld>
            <a:endParaRPr lang="en-US">
              <a:solidFill>
                <a:srgbClr val="000000"/>
              </a:solidFill>
              <a:latin typeface="Arial" charset="0"/>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1603535B-9310-497A-B8F1-79BBA2BA68BE}" type="slidenum">
              <a:rPr lang="en-US">
                <a:solidFill>
                  <a:srgbClr val="000000"/>
                </a:solidFill>
              </a:rPr>
              <a:pPr>
                <a:defRPr/>
              </a:pPr>
              <a:t>‹#›</a:t>
            </a:fld>
            <a:endParaRPr lang="en-US">
              <a:solidFill>
                <a:srgbClr val="000000"/>
              </a:solidFill>
              <a:latin typeface="Arial" charset="0"/>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51581" y="4406900"/>
            <a:ext cx="6643132" cy="1362075"/>
          </a:xfrm>
        </p:spPr>
        <p:txBody>
          <a:bodyPr anchor="t"/>
          <a:lstStyle>
            <a:lvl1pPr algn="l">
              <a:defRPr sz="36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1851581" y="2906713"/>
            <a:ext cx="664313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4FB5DA51-E53C-4057-B620-A4D7CCCEF177}" type="slidenum">
              <a:rPr lang="en-US">
                <a:solidFill>
                  <a:srgbClr val="000000"/>
                </a:solidFill>
              </a:rPr>
              <a:pPr>
                <a:defRPr/>
              </a:pPr>
              <a:t>‹#›</a:t>
            </a:fld>
            <a:endParaRPr lang="en-US">
              <a:solidFill>
                <a:srgbClr val="000000"/>
              </a:solidFill>
              <a:latin typeface="Arial" charset="0"/>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18921" y="1230254"/>
            <a:ext cx="3612957" cy="5119969"/>
          </a:xfrm>
        </p:spPr>
        <p:txBody>
          <a:bodyPr/>
          <a:lstStyle>
            <a:lvl1pPr marL="115888" indent="-115888">
              <a:defRPr sz="1600"/>
            </a:lvl1pPr>
            <a:lvl2pPr marL="280988" indent="-165100">
              <a:defRPr sz="1600"/>
            </a:lvl2pPr>
            <a:lvl3pPr marL="396875" indent="-115888">
              <a:defRPr sz="1600"/>
            </a:lvl3pPr>
            <a:lvl4pPr marL="571500" indent="-174625">
              <a:defRPr sz="1600"/>
            </a:lvl4pPr>
            <a:lvl5pPr marL="746125" indent="-174625">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331778" y="1230254"/>
            <a:ext cx="3583622" cy="5119969"/>
          </a:xfrm>
        </p:spPr>
        <p:txBody>
          <a:bodyPr/>
          <a:lstStyle>
            <a:lvl1pPr marL="115888" indent="-115888">
              <a:defRPr sz="1600"/>
            </a:lvl1pPr>
            <a:lvl2pPr marL="280988" indent="-165100">
              <a:defRPr sz="1600"/>
            </a:lvl2pPr>
            <a:lvl3pPr marL="746125" indent="-115888">
              <a:defRPr sz="1600"/>
            </a:lvl3pPr>
            <a:lvl4pPr marL="911225" indent="-165100">
              <a:defRPr sz="1600"/>
            </a:lvl4pPr>
            <a:lvl5pPr marL="1085850" indent="-174625">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vl1pPr>
          </a:lstStyle>
          <a:p>
            <a:pPr>
              <a:defRPr/>
            </a:pPr>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33CEB166-7CE6-4A94-9D95-2DD74C735B99}" type="slidenum">
              <a:rPr lang="en-US">
                <a:solidFill>
                  <a:srgbClr val="000000"/>
                </a:solidFill>
              </a:rPr>
              <a:pPr>
                <a:defRPr/>
              </a:pPr>
              <a:t>‹#›</a:t>
            </a:fld>
            <a:endParaRPr lang="en-US">
              <a:solidFill>
                <a:srgbClr val="000000"/>
              </a:solidFill>
              <a:latin typeface="Arial" charset="0"/>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6780" y="274638"/>
            <a:ext cx="7000019" cy="733642"/>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677086" y="1535113"/>
            <a:ext cx="3518974"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677086" y="2174875"/>
            <a:ext cx="3518974" cy="3951288"/>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331778" y="1535113"/>
            <a:ext cx="3355022"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331778" y="2174875"/>
            <a:ext cx="3355022" cy="3951288"/>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vl1pPr>
          </a:lstStyle>
          <a:p>
            <a:pPr>
              <a:defRPr/>
            </a:pPr>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a:defRPr/>
            </a:pPr>
            <a:fld id="{4037DAE2-46EF-426D-AB4B-97E81F7BE068}" type="slidenum">
              <a:rPr lang="en-US">
                <a:solidFill>
                  <a:srgbClr val="000000"/>
                </a:solidFill>
              </a:rPr>
              <a:pPr>
                <a:defRPr/>
              </a:pPr>
              <a:t>‹#›</a:t>
            </a:fld>
            <a:endParaRPr lang="en-US">
              <a:solidFill>
                <a:srgbClr val="000000"/>
              </a:solidFill>
              <a:latin typeface="Arial" charset="0"/>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a:defRPr/>
            </a:pPr>
            <a:fld id="{0731F695-E93E-472F-B23E-5952ACA281D2}" type="slidenum">
              <a:rPr lang="en-US">
                <a:solidFill>
                  <a:srgbClr val="000000"/>
                </a:solidFill>
              </a:rPr>
              <a:pPr>
                <a:defRPr/>
              </a:pPr>
              <a:t>‹#›</a:t>
            </a:fld>
            <a:endParaRPr lang="en-US">
              <a:solidFill>
                <a:srgbClr val="000000"/>
              </a:solidFill>
              <a:latin typeface="Arial" charset="0"/>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a:defRPr/>
            </a:pPr>
            <a:fld id="{E83196FD-7DC9-43F2-BA0A-DF00174E0230}" type="slidenum">
              <a:rPr lang="en-US">
                <a:solidFill>
                  <a:srgbClr val="000000"/>
                </a:solidFill>
              </a:rPr>
              <a:pPr>
                <a:defRPr/>
              </a:pPr>
              <a:t>‹#›</a:t>
            </a:fld>
            <a:endParaRPr lang="en-US">
              <a:solidFill>
                <a:srgbClr val="000000"/>
              </a:solidFill>
              <a:latin typeface="Arial"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85800" y="13716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3716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5"/>
          <p:cNvSpPr>
            <a:spLocks noGrp="1" noChangeArrowheads="1"/>
          </p:cNvSpPr>
          <p:nvPr>
            <p:ph type="ftr" sz="quarter" idx="10"/>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endParaRPr lang="en-AU">
              <a:solidFill>
                <a:srgbClr val="000000"/>
              </a:solidFill>
            </a:endParaRPr>
          </a:p>
        </p:txBody>
      </p:sp>
    </p:spTree>
    <p:extLst>
      <p:ext uri="{BB962C8B-B14F-4D97-AF65-F5344CB8AC3E}">
        <p14:creationId xmlns:p14="http://schemas.microsoft.com/office/powerpoint/2010/main" val="10232975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665ACE69-B48B-4426-BF9B-5A8A8AF3F8C3}" type="slidenum">
              <a:rPr lang="en-US">
                <a:solidFill>
                  <a:srgbClr val="000000"/>
                </a:solidFill>
              </a:rPr>
              <a:pPr>
                <a:defRPr/>
              </a:pPr>
              <a:t>‹#›</a:t>
            </a:fld>
            <a:endParaRPr lang="en-US">
              <a:solidFill>
                <a:srgbClr val="000000"/>
              </a:solidFill>
              <a:latin typeface="Arial" charset="0"/>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DDF9E3C3-10FC-48B4-87BA-8BEC80A23709}" type="slidenum">
              <a:rPr lang="en-US">
                <a:solidFill>
                  <a:srgbClr val="000000"/>
                </a:solidFill>
              </a:rPr>
              <a:pPr>
                <a:defRPr/>
              </a:pPr>
              <a:t>‹#›</a:t>
            </a:fld>
            <a:endParaRPr lang="en-US">
              <a:solidFill>
                <a:srgbClr val="000000"/>
              </a:solidFill>
              <a:latin typeface="Arial" charset="0"/>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52A3E56E-25A5-42B1-A59D-9B75FD2CBDC7}" type="slidenum">
              <a:rPr lang="en-US">
                <a:solidFill>
                  <a:srgbClr val="000000"/>
                </a:solidFill>
              </a:rPr>
              <a:pPr>
                <a:defRPr/>
              </a:pPr>
              <a:t>‹#›</a:t>
            </a:fld>
            <a:endParaRPr lang="en-US">
              <a:solidFill>
                <a:srgbClr val="000000"/>
              </a:solidFill>
              <a:latin typeface="Arial" charset="0"/>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304800"/>
            <a:ext cx="215265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304800"/>
            <a:ext cx="630555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56F27341-2497-441D-AC50-FA3524C1FF43}" type="slidenum">
              <a:rPr lang="en-US">
                <a:solidFill>
                  <a:srgbClr val="000000"/>
                </a:solidFill>
              </a:rPr>
              <a:pPr>
                <a:defRPr/>
              </a:pPr>
              <a:t>‹#›</a:t>
            </a:fld>
            <a:endParaRPr lang="en-US">
              <a:solidFill>
                <a:srgbClr val="000000"/>
              </a:solidFill>
              <a:latin typeface="Arial" charset="0"/>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51581" y="2130425"/>
            <a:ext cx="6606618"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832192" y="3886200"/>
            <a:ext cx="5940207" cy="1752600"/>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249BF38F-B2FC-44A9-A343-08F3A4C5EED1}" type="slidenum">
              <a:rPr lang="en-US">
                <a:solidFill>
                  <a:srgbClr val="000000"/>
                </a:solidFill>
              </a:rPr>
              <a:pPr>
                <a:defRPr/>
              </a:pPr>
              <a:t>‹#›</a:t>
            </a:fld>
            <a:endParaRPr lang="en-US">
              <a:solidFill>
                <a:srgbClr val="000000"/>
              </a:solidFill>
              <a:latin typeface="Arial" charset="0"/>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1603535B-9310-497A-B8F1-79BBA2BA68BE}" type="slidenum">
              <a:rPr lang="en-US">
                <a:solidFill>
                  <a:srgbClr val="000000"/>
                </a:solidFill>
              </a:rPr>
              <a:pPr>
                <a:defRPr/>
              </a:pPr>
              <a:t>‹#›</a:t>
            </a:fld>
            <a:endParaRPr lang="en-US">
              <a:solidFill>
                <a:srgbClr val="000000"/>
              </a:solidFill>
              <a:latin typeface="Arial" charset="0"/>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51581" y="4406900"/>
            <a:ext cx="6643132" cy="1362075"/>
          </a:xfrm>
        </p:spPr>
        <p:txBody>
          <a:bodyPr anchor="t"/>
          <a:lstStyle>
            <a:lvl1pPr algn="l">
              <a:defRPr sz="36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1851581" y="2906713"/>
            <a:ext cx="664313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4FB5DA51-E53C-4057-B620-A4D7CCCEF177}" type="slidenum">
              <a:rPr lang="en-US">
                <a:solidFill>
                  <a:srgbClr val="000000"/>
                </a:solidFill>
              </a:rPr>
              <a:pPr>
                <a:defRPr/>
              </a:pPr>
              <a:t>‹#›</a:t>
            </a:fld>
            <a:endParaRPr lang="en-US">
              <a:solidFill>
                <a:srgbClr val="000000"/>
              </a:solidFill>
              <a:latin typeface="Arial" charset="0"/>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18921" y="1230254"/>
            <a:ext cx="3612957" cy="5119969"/>
          </a:xfrm>
        </p:spPr>
        <p:txBody>
          <a:bodyPr/>
          <a:lstStyle>
            <a:lvl1pPr marL="115888" indent="-115888">
              <a:defRPr sz="1600"/>
            </a:lvl1pPr>
            <a:lvl2pPr marL="280988" indent="-165100">
              <a:defRPr sz="1600"/>
            </a:lvl2pPr>
            <a:lvl3pPr marL="396875" indent="-115888">
              <a:defRPr sz="1600"/>
            </a:lvl3pPr>
            <a:lvl4pPr marL="571500" indent="-174625">
              <a:defRPr sz="1600"/>
            </a:lvl4pPr>
            <a:lvl5pPr marL="746125" indent="-174625">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331778" y="1230254"/>
            <a:ext cx="3583622" cy="5119969"/>
          </a:xfrm>
        </p:spPr>
        <p:txBody>
          <a:bodyPr/>
          <a:lstStyle>
            <a:lvl1pPr marL="115888" indent="-115888">
              <a:defRPr sz="1600"/>
            </a:lvl1pPr>
            <a:lvl2pPr marL="280988" indent="-165100">
              <a:defRPr sz="1600"/>
            </a:lvl2pPr>
            <a:lvl3pPr marL="746125" indent="-115888">
              <a:defRPr sz="1600"/>
            </a:lvl3pPr>
            <a:lvl4pPr marL="911225" indent="-165100">
              <a:defRPr sz="1600"/>
            </a:lvl4pPr>
            <a:lvl5pPr marL="1085850" indent="-174625">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vl1pPr>
          </a:lstStyle>
          <a:p>
            <a:pPr>
              <a:defRPr/>
            </a:pPr>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33CEB166-7CE6-4A94-9D95-2DD74C735B99}" type="slidenum">
              <a:rPr lang="en-US">
                <a:solidFill>
                  <a:srgbClr val="000000"/>
                </a:solidFill>
              </a:rPr>
              <a:pPr>
                <a:defRPr/>
              </a:pPr>
              <a:t>‹#›</a:t>
            </a:fld>
            <a:endParaRPr lang="en-US">
              <a:solidFill>
                <a:srgbClr val="000000"/>
              </a:solidFill>
              <a:latin typeface="Arial" charset="0"/>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6780" y="274638"/>
            <a:ext cx="7000019" cy="733642"/>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677086" y="1535113"/>
            <a:ext cx="3518974"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677086" y="2174875"/>
            <a:ext cx="3518974" cy="3951288"/>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331778" y="1535113"/>
            <a:ext cx="3355022"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331778" y="2174875"/>
            <a:ext cx="3355022" cy="3951288"/>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vl1pPr>
          </a:lstStyle>
          <a:p>
            <a:pPr>
              <a:defRPr/>
            </a:pPr>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a:defRPr/>
            </a:pPr>
            <a:fld id="{4037DAE2-46EF-426D-AB4B-97E81F7BE068}" type="slidenum">
              <a:rPr lang="en-US">
                <a:solidFill>
                  <a:srgbClr val="000000"/>
                </a:solidFill>
              </a:rPr>
              <a:pPr>
                <a:defRPr/>
              </a:pPr>
              <a:t>‹#›</a:t>
            </a:fld>
            <a:endParaRPr lang="en-US">
              <a:solidFill>
                <a:srgbClr val="000000"/>
              </a:solidFill>
              <a:latin typeface="Arial" charset="0"/>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a:defRPr/>
            </a:pPr>
            <a:fld id="{0731F695-E93E-472F-B23E-5952ACA281D2}" type="slidenum">
              <a:rPr lang="en-US">
                <a:solidFill>
                  <a:srgbClr val="000000"/>
                </a:solidFill>
              </a:rPr>
              <a:pPr>
                <a:defRPr/>
              </a:pPr>
              <a:t>‹#›</a:t>
            </a:fld>
            <a:endParaRPr lang="en-US">
              <a:solidFill>
                <a:srgbClr val="000000"/>
              </a:solidFill>
              <a:latin typeface="Arial"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5"/>
          <p:cNvSpPr>
            <a:spLocks noGrp="1" noChangeArrowheads="1"/>
          </p:cNvSpPr>
          <p:nvPr>
            <p:ph type="ftr" sz="quarter" idx="10"/>
          </p:nvPr>
        </p:nvSpPr>
        <p:spPr>
          <a:ln/>
        </p:spPr>
        <p:txBody>
          <a:bodyPr/>
          <a:lstStyle>
            <a:lvl1pPr>
              <a:defRPr/>
            </a:lvl1pPr>
          </a:lstStyle>
          <a:p>
            <a:pPr>
              <a:defRPr/>
            </a:pPr>
            <a:endParaRPr lang="en-AU">
              <a:solidFill>
                <a:srgbClr val="000000"/>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endParaRPr lang="en-AU">
              <a:solidFill>
                <a:srgbClr val="000000"/>
              </a:solidFill>
            </a:endParaRPr>
          </a:p>
        </p:txBody>
      </p:sp>
    </p:spTree>
    <p:extLst>
      <p:ext uri="{BB962C8B-B14F-4D97-AF65-F5344CB8AC3E}">
        <p14:creationId xmlns:p14="http://schemas.microsoft.com/office/powerpoint/2010/main" val="35322109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a:defRPr/>
            </a:pPr>
            <a:fld id="{E83196FD-7DC9-43F2-BA0A-DF00174E0230}" type="slidenum">
              <a:rPr lang="en-US">
                <a:solidFill>
                  <a:srgbClr val="000000"/>
                </a:solidFill>
              </a:rPr>
              <a:pPr>
                <a:defRPr/>
              </a:pPr>
              <a:t>‹#›</a:t>
            </a:fld>
            <a:endParaRPr lang="en-US">
              <a:solidFill>
                <a:srgbClr val="000000"/>
              </a:solidFill>
              <a:latin typeface="Arial" charset="0"/>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665ACE69-B48B-4426-BF9B-5A8A8AF3F8C3}" type="slidenum">
              <a:rPr lang="en-US">
                <a:solidFill>
                  <a:srgbClr val="000000"/>
                </a:solidFill>
              </a:rPr>
              <a:pPr>
                <a:defRPr/>
              </a:pPr>
              <a:t>‹#›</a:t>
            </a:fld>
            <a:endParaRPr lang="en-US">
              <a:solidFill>
                <a:srgbClr val="000000"/>
              </a:solidFill>
              <a:latin typeface="Arial" charset="0"/>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DDF9E3C3-10FC-48B4-87BA-8BEC80A23709}" type="slidenum">
              <a:rPr lang="en-US">
                <a:solidFill>
                  <a:srgbClr val="000000"/>
                </a:solidFill>
              </a:rPr>
              <a:pPr>
                <a:defRPr/>
              </a:pPr>
              <a:t>‹#›</a:t>
            </a:fld>
            <a:endParaRPr lang="en-US">
              <a:solidFill>
                <a:srgbClr val="000000"/>
              </a:solidFill>
              <a:latin typeface="Arial" charset="0"/>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52A3E56E-25A5-42B1-A59D-9B75FD2CBDC7}" type="slidenum">
              <a:rPr lang="en-US">
                <a:solidFill>
                  <a:srgbClr val="000000"/>
                </a:solidFill>
              </a:rPr>
              <a:pPr>
                <a:defRPr/>
              </a:pPr>
              <a:t>‹#›</a:t>
            </a:fld>
            <a:endParaRPr lang="en-US">
              <a:solidFill>
                <a:srgbClr val="000000"/>
              </a:solidFill>
              <a:latin typeface="Arial" charset="0"/>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304800"/>
            <a:ext cx="215265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304800"/>
            <a:ext cx="630555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56F27341-2497-441D-AC50-FA3524C1FF43}" type="slidenum">
              <a:rPr lang="en-US">
                <a:solidFill>
                  <a:srgbClr val="000000"/>
                </a:solidFill>
              </a:rPr>
              <a:pPr>
                <a:defRPr/>
              </a:pPr>
              <a:t>‹#›</a:t>
            </a:fld>
            <a:endParaRPr lang="en-US">
              <a:solidFill>
                <a:srgbClr val="000000"/>
              </a:solidFill>
              <a:latin typeface="Arial" charset="0"/>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51581" y="2130425"/>
            <a:ext cx="6606618"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832192" y="3886200"/>
            <a:ext cx="5940207" cy="1752600"/>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249BF38F-B2FC-44A9-A343-08F3A4C5EED1}" type="slidenum">
              <a:rPr lang="en-US">
                <a:solidFill>
                  <a:srgbClr val="000000"/>
                </a:solidFill>
              </a:rPr>
              <a:pPr>
                <a:defRPr/>
              </a:pPr>
              <a:t>‹#›</a:t>
            </a:fld>
            <a:endParaRPr lang="en-US">
              <a:solidFill>
                <a:srgbClr val="000000"/>
              </a:solidFill>
              <a:latin typeface="Arial" charset="0"/>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1603535B-9310-497A-B8F1-79BBA2BA68BE}" type="slidenum">
              <a:rPr lang="en-US">
                <a:solidFill>
                  <a:srgbClr val="000000"/>
                </a:solidFill>
              </a:rPr>
              <a:pPr>
                <a:defRPr/>
              </a:pPr>
              <a:t>‹#›</a:t>
            </a:fld>
            <a:endParaRPr lang="en-US">
              <a:solidFill>
                <a:srgbClr val="000000"/>
              </a:solidFill>
              <a:latin typeface="Arial" charset="0"/>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51581" y="4406900"/>
            <a:ext cx="6643132" cy="1362075"/>
          </a:xfrm>
        </p:spPr>
        <p:txBody>
          <a:bodyPr anchor="t"/>
          <a:lstStyle>
            <a:lvl1pPr algn="l">
              <a:defRPr sz="36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1851581" y="2906713"/>
            <a:ext cx="664313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4FB5DA51-E53C-4057-B620-A4D7CCCEF177}" type="slidenum">
              <a:rPr lang="en-US">
                <a:solidFill>
                  <a:srgbClr val="000000"/>
                </a:solidFill>
              </a:rPr>
              <a:pPr>
                <a:defRPr/>
              </a:pPr>
              <a:t>‹#›</a:t>
            </a:fld>
            <a:endParaRPr lang="en-US">
              <a:solidFill>
                <a:srgbClr val="000000"/>
              </a:solidFill>
              <a:latin typeface="Arial" charset="0"/>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18921" y="1230254"/>
            <a:ext cx="3612957" cy="5119969"/>
          </a:xfrm>
        </p:spPr>
        <p:txBody>
          <a:bodyPr/>
          <a:lstStyle>
            <a:lvl1pPr marL="115888" indent="-115888">
              <a:defRPr sz="1600"/>
            </a:lvl1pPr>
            <a:lvl2pPr marL="280988" indent="-165100">
              <a:defRPr sz="1600"/>
            </a:lvl2pPr>
            <a:lvl3pPr marL="396875" indent="-115888">
              <a:defRPr sz="1600"/>
            </a:lvl3pPr>
            <a:lvl4pPr marL="571500" indent="-174625">
              <a:defRPr sz="1600"/>
            </a:lvl4pPr>
            <a:lvl5pPr marL="746125" indent="-174625">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331778" y="1230254"/>
            <a:ext cx="3583622" cy="5119969"/>
          </a:xfrm>
        </p:spPr>
        <p:txBody>
          <a:bodyPr/>
          <a:lstStyle>
            <a:lvl1pPr marL="115888" indent="-115888">
              <a:defRPr sz="1600"/>
            </a:lvl1pPr>
            <a:lvl2pPr marL="280988" indent="-165100">
              <a:defRPr sz="1600"/>
            </a:lvl2pPr>
            <a:lvl3pPr marL="746125" indent="-115888">
              <a:defRPr sz="1600"/>
            </a:lvl3pPr>
            <a:lvl4pPr marL="911225" indent="-165100">
              <a:defRPr sz="1600"/>
            </a:lvl4pPr>
            <a:lvl5pPr marL="1085850" indent="-174625">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vl1pPr>
          </a:lstStyle>
          <a:p>
            <a:pPr>
              <a:defRPr/>
            </a:pPr>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33CEB166-7CE6-4A94-9D95-2DD74C735B99}" type="slidenum">
              <a:rPr lang="en-US">
                <a:solidFill>
                  <a:srgbClr val="000000"/>
                </a:solidFill>
              </a:rPr>
              <a:pPr>
                <a:defRPr/>
              </a:pPr>
              <a:t>‹#›</a:t>
            </a:fld>
            <a:endParaRPr lang="en-US">
              <a:solidFill>
                <a:srgbClr val="000000"/>
              </a:solidFill>
              <a:latin typeface="Arial" charset="0"/>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6780" y="274638"/>
            <a:ext cx="7000019" cy="733642"/>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677086" y="1535113"/>
            <a:ext cx="3518974"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677086" y="2174875"/>
            <a:ext cx="3518974" cy="3951288"/>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331778" y="1535113"/>
            <a:ext cx="3355022"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331778" y="2174875"/>
            <a:ext cx="3355022" cy="3951288"/>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vl1pPr>
          </a:lstStyle>
          <a:p>
            <a:pPr>
              <a:defRPr/>
            </a:pPr>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a:defRPr/>
            </a:pPr>
            <a:fld id="{4037DAE2-46EF-426D-AB4B-97E81F7BE068}" type="slidenum">
              <a:rPr lang="en-US">
                <a:solidFill>
                  <a:srgbClr val="000000"/>
                </a:solidFill>
              </a:rPr>
              <a:pPr>
                <a:defRPr/>
              </a:pPr>
              <a:t>‹#›</a:t>
            </a:fld>
            <a:endParaRPr lang="en-US">
              <a:solidFill>
                <a:srgbClr val="000000"/>
              </a:solidFill>
              <a:latin typeface="Arial"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5"/>
          <p:cNvSpPr>
            <a:spLocks noGrp="1" noChangeArrowheads="1"/>
          </p:cNvSpPr>
          <p:nvPr>
            <p:ph type="ftr" sz="quarter" idx="10"/>
          </p:nvPr>
        </p:nvSpPr>
        <p:spPr>
          <a:ln/>
        </p:spPr>
        <p:txBody>
          <a:bodyPr/>
          <a:lstStyle>
            <a:lvl1pPr>
              <a:defRPr/>
            </a:lvl1pPr>
          </a:lstStyle>
          <a:p>
            <a:pPr>
              <a:defRPr/>
            </a:pPr>
            <a:endParaRPr lang="en-AU">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endParaRPr lang="en-AU">
              <a:solidFill>
                <a:srgbClr val="000000"/>
              </a:solidFill>
            </a:endParaRPr>
          </a:p>
        </p:txBody>
      </p:sp>
    </p:spTree>
    <p:extLst>
      <p:ext uri="{BB962C8B-B14F-4D97-AF65-F5344CB8AC3E}">
        <p14:creationId xmlns:p14="http://schemas.microsoft.com/office/powerpoint/2010/main" val="32638325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a:defRPr/>
            </a:pPr>
            <a:fld id="{0731F695-E93E-472F-B23E-5952ACA281D2}" type="slidenum">
              <a:rPr lang="en-US">
                <a:solidFill>
                  <a:srgbClr val="000000"/>
                </a:solidFill>
              </a:rPr>
              <a:pPr>
                <a:defRPr/>
              </a:pPr>
              <a:t>‹#›</a:t>
            </a:fld>
            <a:endParaRPr lang="en-US">
              <a:solidFill>
                <a:srgbClr val="000000"/>
              </a:solidFill>
              <a:latin typeface="Arial" charset="0"/>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a:defRPr/>
            </a:pPr>
            <a:fld id="{E83196FD-7DC9-43F2-BA0A-DF00174E0230}" type="slidenum">
              <a:rPr lang="en-US">
                <a:solidFill>
                  <a:srgbClr val="000000"/>
                </a:solidFill>
              </a:rPr>
              <a:pPr>
                <a:defRPr/>
              </a:pPr>
              <a:t>‹#›</a:t>
            </a:fld>
            <a:endParaRPr lang="en-US">
              <a:solidFill>
                <a:srgbClr val="000000"/>
              </a:solidFill>
              <a:latin typeface="Arial" charset="0"/>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665ACE69-B48B-4426-BF9B-5A8A8AF3F8C3}" type="slidenum">
              <a:rPr lang="en-US">
                <a:solidFill>
                  <a:srgbClr val="000000"/>
                </a:solidFill>
              </a:rPr>
              <a:pPr>
                <a:defRPr/>
              </a:pPr>
              <a:t>‹#›</a:t>
            </a:fld>
            <a:endParaRPr lang="en-US">
              <a:solidFill>
                <a:srgbClr val="000000"/>
              </a:solidFill>
              <a:latin typeface="Arial" charset="0"/>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DDF9E3C3-10FC-48B4-87BA-8BEC80A23709}" type="slidenum">
              <a:rPr lang="en-US">
                <a:solidFill>
                  <a:srgbClr val="000000"/>
                </a:solidFill>
              </a:rPr>
              <a:pPr>
                <a:defRPr/>
              </a:pPr>
              <a:t>‹#›</a:t>
            </a:fld>
            <a:endParaRPr lang="en-US">
              <a:solidFill>
                <a:srgbClr val="000000"/>
              </a:solidFill>
              <a:latin typeface="Arial" charset="0"/>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52A3E56E-25A5-42B1-A59D-9B75FD2CBDC7}" type="slidenum">
              <a:rPr lang="en-US">
                <a:solidFill>
                  <a:srgbClr val="000000"/>
                </a:solidFill>
              </a:rPr>
              <a:pPr>
                <a:defRPr/>
              </a:pPr>
              <a:t>‹#›</a:t>
            </a:fld>
            <a:endParaRPr lang="en-US">
              <a:solidFill>
                <a:srgbClr val="000000"/>
              </a:solidFill>
              <a:latin typeface="Arial" charset="0"/>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304800"/>
            <a:ext cx="215265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304800"/>
            <a:ext cx="630555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56F27341-2497-441D-AC50-FA3524C1FF43}" type="slidenum">
              <a:rPr lang="en-US">
                <a:solidFill>
                  <a:srgbClr val="000000"/>
                </a:solidFill>
              </a:rPr>
              <a:pPr>
                <a:defRPr/>
              </a:pPr>
              <a:t>‹#›</a:t>
            </a:fld>
            <a:endParaRPr lang="en-US">
              <a:solidFill>
                <a:srgbClr val="000000"/>
              </a:solidFill>
              <a:latin typeface="Arial" charset="0"/>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51581" y="2130425"/>
            <a:ext cx="6606618"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832192" y="3886200"/>
            <a:ext cx="5940207" cy="1752600"/>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249BF38F-B2FC-44A9-A343-08F3A4C5EED1}" type="slidenum">
              <a:rPr lang="en-US">
                <a:solidFill>
                  <a:srgbClr val="000000"/>
                </a:solidFill>
              </a:rPr>
              <a:pPr>
                <a:defRPr/>
              </a:pPr>
              <a:t>‹#›</a:t>
            </a:fld>
            <a:endParaRPr lang="en-US">
              <a:solidFill>
                <a:srgbClr val="000000"/>
              </a:solidFill>
              <a:latin typeface="Arial" charset="0"/>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1603535B-9310-497A-B8F1-79BBA2BA68BE}" type="slidenum">
              <a:rPr lang="en-US">
                <a:solidFill>
                  <a:srgbClr val="000000"/>
                </a:solidFill>
              </a:rPr>
              <a:pPr>
                <a:defRPr/>
              </a:pPr>
              <a:t>‹#›</a:t>
            </a:fld>
            <a:endParaRPr lang="en-US">
              <a:solidFill>
                <a:srgbClr val="000000"/>
              </a:solidFill>
              <a:latin typeface="Arial" charset="0"/>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51581" y="4406900"/>
            <a:ext cx="6643132" cy="1362075"/>
          </a:xfrm>
        </p:spPr>
        <p:txBody>
          <a:bodyPr anchor="t"/>
          <a:lstStyle>
            <a:lvl1pPr algn="l">
              <a:defRPr sz="36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1851581" y="2906713"/>
            <a:ext cx="664313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4FB5DA51-E53C-4057-B620-A4D7CCCEF177}" type="slidenum">
              <a:rPr lang="en-US">
                <a:solidFill>
                  <a:srgbClr val="000000"/>
                </a:solidFill>
              </a:rPr>
              <a:pPr>
                <a:defRPr/>
              </a:pPr>
              <a:t>‹#›</a:t>
            </a:fld>
            <a:endParaRPr lang="en-US">
              <a:solidFill>
                <a:srgbClr val="000000"/>
              </a:solidFill>
              <a:latin typeface="Arial" charset="0"/>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18921" y="1230254"/>
            <a:ext cx="3612957" cy="5119969"/>
          </a:xfrm>
        </p:spPr>
        <p:txBody>
          <a:bodyPr/>
          <a:lstStyle>
            <a:lvl1pPr marL="115888" indent="-115888">
              <a:defRPr sz="1600"/>
            </a:lvl1pPr>
            <a:lvl2pPr marL="280988" indent="-165100">
              <a:defRPr sz="1600"/>
            </a:lvl2pPr>
            <a:lvl3pPr marL="396875" indent="-115888">
              <a:defRPr sz="1600"/>
            </a:lvl3pPr>
            <a:lvl4pPr marL="571500" indent="-174625">
              <a:defRPr sz="1600"/>
            </a:lvl4pPr>
            <a:lvl5pPr marL="746125" indent="-174625">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331778" y="1230254"/>
            <a:ext cx="3583622" cy="5119969"/>
          </a:xfrm>
        </p:spPr>
        <p:txBody>
          <a:bodyPr/>
          <a:lstStyle>
            <a:lvl1pPr marL="115888" indent="-115888">
              <a:defRPr sz="1600"/>
            </a:lvl1pPr>
            <a:lvl2pPr marL="280988" indent="-165100">
              <a:defRPr sz="1600"/>
            </a:lvl2pPr>
            <a:lvl3pPr marL="746125" indent="-115888">
              <a:defRPr sz="1600"/>
            </a:lvl3pPr>
            <a:lvl4pPr marL="911225" indent="-165100">
              <a:defRPr sz="1600"/>
            </a:lvl4pPr>
            <a:lvl5pPr marL="1085850" indent="-174625">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vl1pPr>
          </a:lstStyle>
          <a:p>
            <a:pPr>
              <a:defRPr/>
            </a:pPr>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33CEB166-7CE6-4A94-9D95-2DD74C735B99}" type="slidenum">
              <a:rPr lang="en-US">
                <a:solidFill>
                  <a:srgbClr val="000000"/>
                </a:solidFill>
              </a:rPr>
              <a:pPr>
                <a:defRPr/>
              </a:pPr>
              <a:t>‹#›</a:t>
            </a:fld>
            <a:endParaRPr lang="en-US">
              <a:solidFill>
                <a:srgbClr val="000000"/>
              </a:solidFill>
              <a:latin typeface="Arial"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AU">
              <a:solidFill>
                <a:srgbClr val="000000"/>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endParaRPr lang="en-AU">
              <a:solidFill>
                <a:srgbClr val="000000"/>
              </a:solidFill>
            </a:endParaRPr>
          </a:p>
        </p:txBody>
      </p:sp>
    </p:spTree>
    <p:extLst>
      <p:ext uri="{BB962C8B-B14F-4D97-AF65-F5344CB8AC3E}">
        <p14:creationId xmlns:p14="http://schemas.microsoft.com/office/powerpoint/2010/main" val="39796982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6780" y="274638"/>
            <a:ext cx="7000019" cy="733642"/>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677086" y="1535113"/>
            <a:ext cx="3518974"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677086" y="2174875"/>
            <a:ext cx="3518974" cy="3951288"/>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331778" y="1535113"/>
            <a:ext cx="3355022"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331778" y="2174875"/>
            <a:ext cx="3355022" cy="3951288"/>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vl1pPr>
          </a:lstStyle>
          <a:p>
            <a:pPr>
              <a:defRPr/>
            </a:pPr>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a:defRPr/>
            </a:pPr>
            <a:fld id="{4037DAE2-46EF-426D-AB4B-97E81F7BE068}" type="slidenum">
              <a:rPr lang="en-US">
                <a:solidFill>
                  <a:srgbClr val="000000"/>
                </a:solidFill>
              </a:rPr>
              <a:pPr>
                <a:defRPr/>
              </a:pPr>
              <a:t>‹#›</a:t>
            </a:fld>
            <a:endParaRPr lang="en-US">
              <a:solidFill>
                <a:srgbClr val="000000"/>
              </a:solidFill>
              <a:latin typeface="Arial" charset="0"/>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a:defRPr/>
            </a:pPr>
            <a:fld id="{0731F695-E93E-472F-B23E-5952ACA281D2}" type="slidenum">
              <a:rPr lang="en-US">
                <a:solidFill>
                  <a:srgbClr val="000000"/>
                </a:solidFill>
              </a:rPr>
              <a:pPr>
                <a:defRPr/>
              </a:pPr>
              <a:t>‹#›</a:t>
            </a:fld>
            <a:endParaRPr lang="en-US">
              <a:solidFill>
                <a:srgbClr val="000000"/>
              </a:solidFill>
              <a:latin typeface="Arial" charset="0"/>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a:defRPr/>
            </a:pPr>
            <a:fld id="{E83196FD-7DC9-43F2-BA0A-DF00174E0230}" type="slidenum">
              <a:rPr lang="en-US">
                <a:solidFill>
                  <a:srgbClr val="000000"/>
                </a:solidFill>
              </a:rPr>
              <a:pPr>
                <a:defRPr/>
              </a:pPr>
              <a:t>‹#›</a:t>
            </a:fld>
            <a:endParaRPr lang="en-US">
              <a:solidFill>
                <a:srgbClr val="000000"/>
              </a:solidFill>
              <a:latin typeface="Arial" charset="0"/>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665ACE69-B48B-4426-BF9B-5A8A8AF3F8C3}" type="slidenum">
              <a:rPr lang="en-US">
                <a:solidFill>
                  <a:srgbClr val="000000"/>
                </a:solidFill>
              </a:rPr>
              <a:pPr>
                <a:defRPr/>
              </a:pPr>
              <a:t>‹#›</a:t>
            </a:fld>
            <a:endParaRPr lang="en-US">
              <a:solidFill>
                <a:srgbClr val="000000"/>
              </a:solidFill>
              <a:latin typeface="Arial" charset="0"/>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DDF9E3C3-10FC-48B4-87BA-8BEC80A23709}" type="slidenum">
              <a:rPr lang="en-US">
                <a:solidFill>
                  <a:srgbClr val="000000"/>
                </a:solidFill>
              </a:rPr>
              <a:pPr>
                <a:defRPr/>
              </a:pPr>
              <a:t>‹#›</a:t>
            </a:fld>
            <a:endParaRPr lang="en-US">
              <a:solidFill>
                <a:srgbClr val="000000"/>
              </a:solidFill>
              <a:latin typeface="Arial" charset="0"/>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52A3E56E-25A5-42B1-A59D-9B75FD2CBDC7}" type="slidenum">
              <a:rPr lang="en-US">
                <a:solidFill>
                  <a:srgbClr val="000000"/>
                </a:solidFill>
              </a:rPr>
              <a:pPr>
                <a:defRPr/>
              </a:pPr>
              <a:t>‹#›</a:t>
            </a:fld>
            <a:endParaRPr lang="en-US">
              <a:solidFill>
                <a:srgbClr val="000000"/>
              </a:solidFill>
              <a:latin typeface="Arial" charset="0"/>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304800"/>
            <a:ext cx="215265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304800"/>
            <a:ext cx="630555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56F27341-2497-441D-AC50-FA3524C1FF43}" type="slidenum">
              <a:rPr lang="en-US">
                <a:solidFill>
                  <a:srgbClr val="000000"/>
                </a:solidFill>
              </a:rPr>
              <a:pPr>
                <a:defRPr/>
              </a:pPr>
              <a:t>‹#›</a:t>
            </a:fld>
            <a:endParaRPr lang="en-US">
              <a:solidFill>
                <a:srgbClr val="000000"/>
              </a:solidFill>
              <a:latin typeface="Arial" charset="0"/>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685800" y="609600"/>
            <a:ext cx="77724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17" name="Shape 17"/>
          <p:cNvSpPr txBox="1">
            <a:spLocks noGrp="1"/>
          </p:cNvSpPr>
          <p:nvPr>
            <p:ph type="body" idx="1"/>
          </p:nvPr>
        </p:nvSpPr>
        <p:spPr>
          <a:xfrm>
            <a:off x="685800" y="1981200"/>
            <a:ext cx="3809999" cy="4114800"/>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dk1"/>
              </a:buClr>
              <a:buSzPct val="100000"/>
              <a:buFont typeface="Times New Roman"/>
              <a:buChar char="•"/>
              <a:defRPr sz="2800" b="0" i="0" u="none" strike="noStrike" cap="none">
                <a:solidFill>
                  <a:schemeClr val="dk1"/>
                </a:solidFill>
                <a:latin typeface="Times New Roman"/>
                <a:ea typeface="Times New Roman"/>
                <a:cs typeface="Times New Roman"/>
                <a:sym typeface="Times New Roman"/>
              </a:defRPr>
            </a:lvl1pPr>
            <a:lvl2pPr marL="742950" marR="0" lvl="1" indent="-133350" algn="l" rtl="0">
              <a:spcBef>
                <a:spcPts val="480"/>
              </a:spcBef>
              <a:spcAft>
                <a:spcPts val="0"/>
              </a:spcAft>
              <a:buClr>
                <a:schemeClr val="dk1"/>
              </a:buClr>
              <a:buSzPct val="100000"/>
              <a:buFont typeface="Times New Roman"/>
              <a:buChar char="–"/>
              <a:defRPr sz="2400" b="0" i="0" u="none" strike="noStrike" cap="none">
                <a:solidFill>
                  <a:schemeClr val="dk1"/>
                </a:solidFill>
                <a:latin typeface="Times New Roman"/>
                <a:ea typeface="Times New Roman"/>
                <a:cs typeface="Times New Roman"/>
                <a:sym typeface="Times New Roman"/>
              </a:defRPr>
            </a:lvl2pPr>
            <a:lvl3pPr marL="1143000" marR="0" lvl="2"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3pPr>
            <a:lvl4pPr marL="1600200" marR="0" lvl="3" indent="-114300" algn="l" rtl="0">
              <a:spcBef>
                <a:spcPts val="360"/>
              </a:spcBef>
              <a:spcAft>
                <a:spcPts val="0"/>
              </a:spcAft>
              <a:buClr>
                <a:schemeClr val="dk1"/>
              </a:buClr>
              <a:buSzPct val="100000"/>
              <a:buFont typeface="Times New Roman"/>
              <a:buChar char="–"/>
              <a:defRPr sz="1800" b="0" i="0" u="none" strike="noStrike" cap="none">
                <a:solidFill>
                  <a:schemeClr val="dk1"/>
                </a:solidFill>
                <a:latin typeface="Times New Roman"/>
                <a:ea typeface="Times New Roman"/>
                <a:cs typeface="Times New Roman"/>
                <a:sym typeface="Times New Roman"/>
              </a:defRPr>
            </a:lvl4pPr>
            <a:lvl5pPr marL="2057400" marR="0" lvl="4" indent="-114300" algn="l" rtl="0">
              <a:spcBef>
                <a:spcPts val="360"/>
              </a:spcBef>
              <a:spcAft>
                <a:spcPts val="0"/>
              </a:spcAft>
              <a:buClr>
                <a:schemeClr val="dk1"/>
              </a:buClr>
              <a:buSzPct val="100000"/>
              <a:buFont typeface="Times New Roman"/>
              <a:buChar char="»"/>
              <a:defRPr sz="1800" b="0" i="0" u="none" strike="noStrike" cap="none">
                <a:solidFill>
                  <a:schemeClr val="dk1"/>
                </a:solidFill>
                <a:latin typeface="Times New Roman"/>
                <a:ea typeface="Times New Roman"/>
                <a:cs typeface="Times New Roman"/>
                <a:sym typeface="Times New Roman"/>
              </a:defRPr>
            </a:lvl5pPr>
            <a:lvl6pPr marL="2514600" marR="0" lvl="5" indent="-114300" algn="l" rtl="0">
              <a:spcBef>
                <a:spcPts val="360"/>
              </a:spcBef>
              <a:spcAft>
                <a:spcPts val="0"/>
              </a:spcAft>
              <a:buClr>
                <a:schemeClr val="dk1"/>
              </a:buClr>
              <a:buSzPct val="100000"/>
              <a:buFont typeface="Times New Roman"/>
              <a:buChar char="»"/>
              <a:defRPr sz="1800" b="0" i="0" u="none" strike="noStrike" cap="none">
                <a:solidFill>
                  <a:schemeClr val="dk1"/>
                </a:solidFill>
                <a:latin typeface="Times New Roman"/>
                <a:ea typeface="Times New Roman"/>
                <a:cs typeface="Times New Roman"/>
                <a:sym typeface="Times New Roman"/>
              </a:defRPr>
            </a:lvl6pPr>
            <a:lvl7pPr marL="2971800" marR="0" lvl="6" indent="-114300" algn="l" rtl="0">
              <a:spcBef>
                <a:spcPts val="360"/>
              </a:spcBef>
              <a:spcAft>
                <a:spcPts val="0"/>
              </a:spcAft>
              <a:buClr>
                <a:schemeClr val="dk1"/>
              </a:buClr>
              <a:buSzPct val="100000"/>
              <a:buFont typeface="Times New Roman"/>
              <a:buChar char="»"/>
              <a:defRPr sz="1800" b="0" i="0" u="none" strike="noStrike" cap="none">
                <a:solidFill>
                  <a:schemeClr val="dk1"/>
                </a:solidFill>
                <a:latin typeface="Times New Roman"/>
                <a:ea typeface="Times New Roman"/>
                <a:cs typeface="Times New Roman"/>
                <a:sym typeface="Times New Roman"/>
              </a:defRPr>
            </a:lvl7pPr>
            <a:lvl8pPr marL="3429000" marR="0" lvl="7" indent="-114300" algn="l" rtl="0">
              <a:spcBef>
                <a:spcPts val="360"/>
              </a:spcBef>
              <a:spcAft>
                <a:spcPts val="0"/>
              </a:spcAft>
              <a:buClr>
                <a:schemeClr val="dk1"/>
              </a:buClr>
              <a:buSzPct val="100000"/>
              <a:buFont typeface="Times New Roman"/>
              <a:buChar char="»"/>
              <a:defRPr sz="1800" b="0" i="0" u="none" strike="noStrike" cap="none">
                <a:solidFill>
                  <a:schemeClr val="dk1"/>
                </a:solidFill>
                <a:latin typeface="Times New Roman"/>
                <a:ea typeface="Times New Roman"/>
                <a:cs typeface="Times New Roman"/>
                <a:sym typeface="Times New Roman"/>
              </a:defRPr>
            </a:lvl8pPr>
            <a:lvl9pPr marL="3886200" marR="0" lvl="8" indent="-114300" algn="l" rtl="0">
              <a:spcBef>
                <a:spcPts val="360"/>
              </a:spcBef>
              <a:spcAft>
                <a:spcPts val="0"/>
              </a:spcAft>
              <a:buClr>
                <a:schemeClr val="dk1"/>
              </a:buClr>
              <a:buSzPct val="100000"/>
              <a:buFont typeface="Times New Roman"/>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8" name="Shape 18"/>
          <p:cNvSpPr txBox="1">
            <a:spLocks noGrp="1"/>
          </p:cNvSpPr>
          <p:nvPr>
            <p:ph type="body" idx="2"/>
          </p:nvPr>
        </p:nvSpPr>
        <p:spPr>
          <a:xfrm>
            <a:off x="4648200" y="1981200"/>
            <a:ext cx="3809999" cy="4114800"/>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dk1"/>
              </a:buClr>
              <a:buSzPct val="100000"/>
              <a:buFont typeface="Times New Roman"/>
              <a:buChar char="•"/>
              <a:defRPr sz="2800" b="0" i="0" u="none" strike="noStrike" cap="none">
                <a:solidFill>
                  <a:schemeClr val="dk1"/>
                </a:solidFill>
                <a:latin typeface="Times New Roman"/>
                <a:ea typeface="Times New Roman"/>
                <a:cs typeface="Times New Roman"/>
                <a:sym typeface="Times New Roman"/>
              </a:defRPr>
            </a:lvl1pPr>
            <a:lvl2pPr marL="742950" marR="0" lvl="1" indent="-133350" algn="l" rtl="0">
              <a:spcBef>
                <a:spcPts val="480"/>
              </a:spcBef>
              <a:spcAft>
                <a:spcPts val="0"/>
              </a:spcAft>
              <a:buClr>
                <a:schemeClr val="dk1"/>
              </a:buClr>
              <a:buSzPct val="100000"/>
              <a:buFont typeface="Times New Roman"/>
              <a:buChar char="–"/>
              <a:defRPr sz="2400" b="0" i="0" u="none" strike="noStrike" cap="none">
                <a:solidFill>
                  <a:schemeClr val="dk1"/>
                </a:solidFill>
                <a:latin typeface="Times New Roman"/>
                <a:ea typeface="Times New Roman"/>
                <a:cs typeface="Times New Roman"/>
                <a:sym typeface="Times New Roman"/>
              </a:defRPr>
            </a:lvl2pPr>
            <a:lvl3pPr marL="1143000" marR="0" lvl="2"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3pPr>
            <a:lvl4pPr marL="1600200" marR="0" lvl="3" indent="-114300" algn="l" rtl="0">
              <a:spcBef>
                <a:spcPts val="360"/>
              </a:spcBef>
              <a:spcAft>
                <a:spcPts val="0"/>
              </a:spcAft>
              <a:buClr>
                <a:schemeClr val="dk1"/>
              </a:buClr>
              <a:buSzPct val="100000"/>
              <a:buFont typeface="Times New Roman"/>
              <a:buChar char="–"/>
              <a:defRPr sz="1800" b="0" i="0" u="none" strike="noStrike" cap="none">
                <a:solidFill>
                  <a:schemeClr val="dk1"/>
                </a:solidFill>
                <a:latin typeface="Times New Roman"/>
                <a:ea typeface="Times New Roman"/>
                <a:cs typeface="Times New Roman"/>
                <a:sym typeface="Times New Roman"/>
              </a:defRPr>
            </a:lvl4pPr>
            <a:lvl5pPr marL="2057400" marR="0" lvl="4" indent="-114300" algn="l" rtl="0">
              <a:spcBef>
                <a:spcPts val="360"/>
              </a:spcBef>
              <a:spcAft>
                <a:spcPts val="0"/>
              </a:spcAft>
              <a:buClr>
                <a:schemeClr val="dk1"/>
              </a:buClr>
              <a:buSzPct val="100000"/>
              <a:buFont typeface="Times New Roman"/>
              <a:buChar char="»"/>
              <a:defRPr sz="1800" b="0" i="0" u="none" strike="noStrike" cap="none">
                <a:solidFill>
                  <a:schemeClr val="dk1"/>
                </a:solidFill>
                <a:latin typeface="Times New Roman"/>
                <a:ea typeface="Times New Roman"/>
                <a:cs typeface="Times New Roman"/>
                <a:sym typeface="Times New Roman"/>
              </a:defRPr>
            </a:lvl5pPr>
            <a:lvl6pPr marL="2514600" marR="0" lvl="5" indent="-114300" algn="l" rtl="0">
              <a:spcBef>
                <a:spcPts val="360"/>
              </a:spcBef>
              <a:spcAft>
                <a:spcPts val="0"/>
              </a:spcAft>
              <a:buClr>
                <a:schemeClr val="dk1"/>
              </a:buClr>
              <a:buSzPct val="100000"/>
              <a:buFont typeface="Times New Roman"/>
              <a:buChar char="»"/>
              <a:defRPr sz="1800" b="0" i="0" u="none" strike="noStrike" cap="none">
                <a:solidFill>
                  <a:schemeClr val="dk1"/>
                </a:solidFill>
                <a:latin typeface="Times New Roman"/>
                <a:ea typeface="Times New Roman"/>
                <a:cs typeface="Times New Roman"/>
                <a:sym typeface="Times New Roman"/>
              </a:defRPr>
            </a:lvl6pPr>
            <a:lvl7pPr marL="2971800" marR="0" lvl="6" indent="-114300" algn="l" rtl="0">
              <a:spcBef>
                <a:spcPts val="360"/>
              </a:spcBef>
              <a:spcAft>
                <a:spcPts val="0"/>
              </a:spcAft>
              <a:buClr>
                <a:schemeClr val="dk1"/>
              </a:buClr>
              <a:buSzPct val="100000"/>
              <a:buFont typeface="Times New Roman"/>
              <a:buChar char="»"/>
              <a:defRPr sz="1800" b="0" i="0" u="none" strike="noStrike" cap="none">
                <a:solidFill>
                  <a:schemeClr val="dk1"/>
                </a:solidFill>
                <a:latin typeface="Times New Roman"/>
                <a:ea typeface="Times New Roman"/>
                <a:cs typeface="Times New Roman"/>
                <a:sym typeface="Times New Roman"/>
              </a:defRPr>
            </a:lvl7pPr>
            <a:lvl8pPr marL="3429000" marR="0" lvl="7" indent="-114300" algn="l" rtl="0">
              <a:spcBef>
                <a:spcPts val="360"/>
              </a:spcBef>
              <a:spcAft>
                <a:spcPts val="0"/>
              </a:spcAft>
              <a:buClr>
                <a:schemeClr val="dk1"/>
              </a:buClr>
              <a:buSzPct val="100000"/>
              <a:buFont typeface="Times New Roman"/>
              <a:buChar char="»"/>
              <a:defRPr sz="1800" b="0" i="0" u="none" strike="noStrike" cap="none">
                <a:solidFill>
                  <a:schemeClr val="dk1"/>
                </a:solidFill>
                <a:latin typeface="Times New Roman"/>
                <a:ea typeface="Times New Roman"/>
                <a:cs typeface="Times New Roman"/>
                <a:sym typeface="Times New Roman"/>
              </a:defRPr>
            </a:lvl8pPr>
            <a:lvl9pPr marL="3886200" marR="0" lvl="8" indent="-114300" algn="l" rtl="0">
              <a:spcBef>
                <a:spcPts val="360"/>
              </a:spcBef>
              <a:spcAft>
                <a:spcPts val="0"/>
              </a:spcAft>
              <a:buClr>
                <a:schemeClr val="dk1"/>
              </a:buClr>
              <a:buSzPct val="100000"/>
              <a:buFont typeface="Times New Roman"/>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9" name="Shape 19"/>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solidFill>
                <a:srgbClr val="FFFFFF"/>
              </a:solidFill>
            </a:endParaRPr>
          </a:p>
        </p:txBody>
      </p:sp>
      <p:sp>
        <p:nvSpPr>
          <p:cNvPr id="20" name="Shape 20"/>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endParaRPr>
              <a:solidFill>
                <a:srgbClr val="FFFFFF"/>
              </a:solidFill>
            </a:endParaRPr>
          </a:p>
        </p:txBody>
      </p:sp>
      <p:sp>
        <p:nvSpPr>
          <p:cNvPr id="21" name="Shape 21"/>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algn="r">
              <a:buClr>
                <a:srgbClr val="000000"/>
              </a:buClr>
              <a:buSzPct val="25000"/>
              <a:buFont typeface="Times New Roman"/>
              <a:buNone/>
            </a:pPr>
            <a:fld id="{00000000-1234-1234-1234-123412341234}" type="slidenum">
              <a:rPr lang="en-US">
                <a:latin typeface="Times New Roman"/>
                <a:ea typeface="Times New Roman"/>
                <a:cs typeface="Times New Roman"/>
                <a:sym typeface="Times New Roman"/>
              </a:rPr>
              <a:pPr algn="r">
                <a:buClr>
                  <a:srgbClr val="000000"/>
                </a:buClr>
                <a:buSzPct val="25000"/>
                <a:buFont typeface="Times New Roman"/>
                <a:buNone/>
              </a:pPr>
              <a:t>‹#›</a:t>
            </a:fld>
            <a:endParaRPr lang="en-US">
              <a:latin typeface="Times New Roman"/>
              <a:ea typeface="Times New Roman"/>
              <a:cs typeface="Times New Roman"/>
              <a:sym typeface="Times New Roman"/>
            </a:endParaRPr>
          </a:p>
        </p:txBody>
      </p:sp>
    </p:spTree>
    <p:extLst>
      <p:ext uri="{BB962C8B-B14F-4D97-AF65-F5344CB8AC3E}">
        <p14:creationId xmlns:p14="http://schemas.microsoft.com/office/powerpoint/2010/main" val="27695113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10/16/17</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HPD Project Scientist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D9C0E3-72A4-B849-929C-5943DAA823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17967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10/16/17</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HPD Project Scientist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D9C0E3-72A4-B849-929C-5943DAA823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936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3"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endParaRPr lang="en-AU">
              <a:solidFill>
                <a:srgbClr val="000000"/>
              </a:solidFill>
            </a:endParaRPr>
          </a:p>
        </p:txBody>
      </p:sp>
    </p:spTree>
    <p:extLst>
      <p:ext uri="{BB962C8B-B14F-4D97-AF65-F5344CB8AC3E}">
        <p14:creationId xmlns:p14="http://schemas.microsoft.com/office/powerpoint/2010/main" val="17061910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10/16/17</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HPD Project Scientist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D9C0E3-72A4-B849-929C-5943DAA823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02964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solidFill>
                  <a:prstClr val="black">
                    <a:tint val="75000"/>
                  </a:prstClr>
                </a:solidFill>
              </a:rPr>
              <a:t>10/16/17</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HPD Project Scientist Meeting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7D9C0E3-72A4-B849-929C-5943DAA823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15960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rPr>
              <a:t>10/16/17</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HPD Project Scientist Meeting</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7D9C0E3-72A4-B849-929C-5943DAA823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27195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prstClr val="black">
                    <a:tint val="75000"/>
                  </a:prstClr>
                </a:solidFill>
              </a:rPr>
              <a:t>10/16/17</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HPD Project Scientist Meeting</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7D9C0E3-72A4-B849-929C-5943DAA823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86507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10/16/17</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HPD Project Scientist Meeting</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7D9C0E3-72A4-B849-929C-5943DAA823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74969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10/16/17</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HPD Project Scientist Meeting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7D9C0E3-72A4-B849-929C-5943DAA823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45628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10/16/17</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HPD Project Scientist Meeting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7D9C0E3-72A4-B849-929C-5943DAA823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21243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10/16/17</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HPD Project Scientist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D9C0E3-72A4-B849-929C-5943DAA823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59014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10/16/17</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HPD Project Scientist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D9C0E3-72A4-B849-929C-5943DAA823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36252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10/16/17</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HPD Project Scientist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D9C0E3-72A4-B849-929C-5943DAA823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0163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dirty="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endParaRPr lang="en-AU">
              <a:solidFill>
                <a:srgbClr val="000000"/>
              </a:solidFill>
            </a:endParaRPr>
          </a:p>
        </p:txBody>
      </p:sp>
    </p:spTree>
    <p:extLst>
      <p:ext uri="{BB962C8B-B14F-4D97-AF65-F5344CB8AC3E}">
        <p14:creationId xmlns:p14="http://schemas.microsoft.com/office/powerpoint/2010/main" val="30927452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10/16/17</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HPD Project Scientist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D9C0E3-72A4-B849-929C-5943DAA823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2713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10/16/17</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HPD Project Scientist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D9C0E3-72A4-B849-929C-5943DAA823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42610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solidFill>
                  <a:prstClr val="black">
                    <a:tint val="75000"/>
                  </a:prstClr>
                </a:solidFill>
              </a:rPr>
              <a:t>10/16/17</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HPD Project Scientist Meeting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7D9C0E3-72A4-B849-929C-5943DAA823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19365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rPr>
              <a:t>10/16/17</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HPD Project Scientist Meeting</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7D9C0E3-72A4-B849-929C-5943DAA823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37846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prstClr val="black">
                    <a:tint val="75000"/>
                  </a:prstClr>
                </a:solidFill>
              </a:rPr>
              <a:t>10/16/17</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HPD Project Scientist Meeting</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7D9C0E3-72A4-B849-929C-5943DAA823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740781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10/16/17</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HPD Project Scientist Meeting</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7D9C0E3-72A4-B849-929C-5943DAA823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18551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10/16/17</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HPD Project Scientist Meeting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7D9C0E3-72A4-B849-929C-5943DAA823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42633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10/16/17</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HPD Project Scientist Meeting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7D9C0E3-72A4-B849-929C-5943DAA823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65927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10/16/17</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HPD Project Scientist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D9C0E3-72A4-B849-929C-5943DAA823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44490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10/16/17</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HPD Project Scientist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D9C0E3-72A4-B849-929C-5943DAA823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765754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10.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1.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4" Type="http://schemas.openxmlformats.org/officeDocument/2006/relationships/image" Target="../media/image3.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theme" Target="../theme/theme3.xml"/><Relationship Id="rId11" Type="http://schemas.openxmlformats.org/officeDocument/2006/relationships/image" Target="../media/image4.jpeg"/><Relationship Id="rId1" Type="http://schemas.openxmlformats.org/officeDocument/2006/relationships/slideLayout" Target="../slideLayouts/slideLayout24.xml"/><Relationship Id="rId2"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3.xml"/><Relationship Id="rId12" Type="http://schemas.openxmlformats.org/officeDocument/2006/relationships/theme" Target="../theme/theme4.xml"/><Relationship Id="rId13" Type="http://schemas.openxmlformats.org/officeDocument/2006/relationships/image" Target="../media/image5.png"/><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 Id="rId9" Type="http://schemas.openxmlformats.org/officeDocument/2006/relationships/slideLayout" Target="../slideLayouts/slideLayout41.xml"/><Relationship Id="rId10"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4.xml"/><Relationship Id="rId12" Type="http://schemas.openxmlformats.org/officeDocument/2006/relationships/theme" Target="../theme/theme5.xml"/><Relationship Id="rId13" Type="http://schemas.openxmlformats.org/officeDocument/2006/relationships/image" Target="../media/image5.png"/><Relationship Id="rId1" Type="http://schemas.openxmlformats.org/officeDocument/2006/relationships/slideLayout" Target="../slideLayouts/slideLayout44.xml"/><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 Id="rId9" Type="http://schemas.openxmlformats.org/officeDocument/2006/relationships/slideLayout" Target="../slideLayouts/slideLayout52.xml"/><Relationship Id="rId10"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5.xml"/><Relationship Id="rId12" Type="http://schemas.openxmlformats.org/officeDocument/2006/relationships/theme" Target="../theme/theme6.xml"/><Relationship Id="rId13" Type="http://schemas.openxmlformats.org/officeDocument/2006/relationships/image" Target="../media/image5.png"/><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6.xml"/><Relationship Id="rId12" Type="http://schemas.openxmlformats.org/officeDocument/2006/relationships/theme" Target="../theme/theme7.xml"/><Relationship Id="rId13" Type="http://schemas.openxmlformats.org/officeDocument/2006/relationships/image" Target="../media/image5.png"/><Relationship Id="rId1" Type="http://schemas.openxmlformats.org/officeDocument/2006/relationships/slideLayout" Target="../slideLayouts/slideLayout66.xml"/><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5" Type="http://schemas.openxmlformats.org/officeDocument/2006/relationships/slideLayout" Target="../slideLayouts/slideLayout70.xml"/><Relationship Id="rId6" Type="http://schemas.openxmlformats.org/officeDocument/2006/relationships/slideLayout" Target="../slideLayouts/slideLayout71.xml"/><Relationship Id="rId7" Type="http://schemas.openxmlformats.org/officeDocument/2006/relationships/slideLayout" Target="../slideLayouts/slideLayout72.xml"/><Relationship Id="rId8" Type="http://schemas.openxmlformats.org/officeDocument/2006/relationships/slideLayout" Target="../slideLayouts/slideLayout73.xml"/><Relationship Id="rId9" Type="http://schemas.openxmlformats.org/officeDocument/2006/relationships/slideLayout" Target="../slideLayouts/slideLayout74.xml"/><Relationship Id="rId10"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9.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0"/>
            <a:ext cx="7315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371600"/>
            <a:ext cx="777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3124200" y="6477000"/>
            <a:ext cx="2895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pitchFamily="-107" charset="0"/>
                <a:ea typeface="+mn-ea"/>
                <a:cs typeface="+mn-cs"/>
              </a:defRPr>
            </a:lvl1pPr>
          </a:lstStyle>
          <a:p>
            <a:pPr defTabSz="914400" fontAlgn="base">
              <a:spcBef>
                <a:spcPct val="0"/>
              </a:spcBef>
              <a:spcAft>
                <a:spcPct val="0"/>
              </a:spcAft>
              <a:defRPr/>
            </a:pPr>
            <a:endParaRPr lang="en-AU">
              <a:solidFill>
                <a:srgbClr val="000000"/>
              </a:solidFill>
            </a:endParaRPr>
          </a:p>
        </p:txBody>
      </p:sp>
      <p:sp>
        <p:nvSpPr>
          <p:cNvPr id="1030" name="Rectangle 6"/>
          <p:cNvSpPr>
            <a:spLocks noGrp="1" noChangeArrowheads="1"/>
          </p:cNvSpPr>
          <p:nvPr>
            <p:ph type="sldNum" sz="quarter" idx="4"/>
          </p:nvPr>
        </p:nvSpPr>
        <p:spPr bwMode="auto">
          <a:xfrm>
            <a:off x="6477000" y="64770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pitchFamily="-107" charset="0"/>
                <a:ea typeface="+mn-ea"/>
                <a:cs typeface="+mn-cs"/>
              </a:defRPr>
            </a:lvl1pPr>
          </a:lstStyle>
          <a:p>
            <a:pPr defTabSz="914400" fontAlgn="base">
              <a:spcBef>
                <a:spcPct val="0"/>
              </a:spcBef>
              <a:spcAft>
                <a:spcPct val="0"/>
              </a:spcAft>
              <a:defRPr/>
            </a:pPr>
            <a:endParaRPr lang="en-AU">
              <a:solidFill>
                <a:srgbClr val="000000"/>
              </a:solidFill>
            </a:endParaRPr>
          </a:p>
        </p:txBody>
      </p:sp>
      <p:sp>
        <p:nvSpPr>
          <p:cNvPr id="2" name="Line 7"/>
          <p:cNvSpPr>
            <a:spLocks noChangeShapeType="1"/>
          </p:cNvSpPr>
          <p:nvPr userDrawn="1"/>
        </p:nvSpPr>
        <p:spPr bwMode="auto">
          <a:xfrm>
            <a:off x="141288" y="990600"/>
            <a:ext cx="8799512"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1031" name="Picture 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3503" y="141291"/>
            <a:ext cx="77470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1" descr="helio_logo_small"/>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239000" y="152403"/>
            <a:ext cx="16764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10221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32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2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32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32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32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2400">
          <a:solidFill>
            <a:schemeClr val="tx2"/>
          </a:solidFill>
          <a:latin typeface="Arial" pitchFamily="-108" charset="0"/>
        </a:defRPr>
      </a:lvl6pPr>
      <a:lvl7pPr marL="914400" algn="ctr" rtl="0" fontAlgn="base">
        <a:spcBef>
          <a:spcPct val="0"/>
        </a:spcBef>
        <a:spcAft>
          <a:spcPct val="0"/>
        </a:spcAft>
        <a:defRPr sz="2400">
          <a:solidFill>
            <a:schemeClr val="tx2"/>
          </a:solidFill>
          <a:latin typeface="Arial" pitchFamily="-108" charset="0"/>
        </a:defRPr>
      </a:lvl7pPr>
      <a:lvl8pPr marL="1371600" algn="ctr" rtl="0" fontAlgn="base">
        <a:spcBef>
          <a:spcPct val="0"/>
        </a:spcBef>
        <a:spcAft>
          <a:spcPct val="0"/>
        </a:spcAft>
        <a:defRPr sz="2400">
          <a:solidFill>
            <a:schemeClr val="tx2"/>
          </a:solidFill>
          <a:latin typeface="Arial" pitchFamily="-108" charset="0"/>
        </a:defRPr>
      </a:lvl8pPr>
      <a:lvl9pPr marL="1828800" algn="ctr" rtl="0" fontAlgn="base">
        <a:spcBef>
          <a:spcPct val="0"/>
        </a:spcBef>
        <a:spcAft>
          <a:spcPct val="0"/>
        </a:spcAft>
        <a:defRPr sz="2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16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14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14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14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14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1400">
          <a:solidFill>
            <a:schemeClr val="tx1"/>
          </a:solidFill>
          <a:latin typeface="+mn-lt"/>
          <a:ea typeface="ＭＳ Ｐゴシック" pitchFamily="-108" charset="-128"/>
        </a:defRPr>
      </a:lvl9pPr>
    </p:bodyStyle>
    <p:otherStyle>
      <a:defPPr>
        <a:defRPr lang="en-AU"/>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Slides for background </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10/16/17</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HPD Project Scientist Meeting</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D9C0E3-72A4-B849-929C-5943DAA823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0094476"/>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Lst>
  <p:hf hdr="0"/>
  <p:txStyles>
    <p:titleStyle>
      <a:lvl1pPr algn="ctr" defTabSz="457200" rtl="0" eaLnBrk="1" latinLnBrk="0" hangingPunct="1">
        <a:spcBef>
          <a:spcPct val="0"/>
        </a:spcBef>
        <a:buNone/>
        <a:defRPr sz="4400" kern="1200" baseline="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20D01C1-04BE-4996-AB3B-C87F51C2A1D7}" type="datetimeFigureOut">
              <a:rPr lang="en-US" smtClean="0">
                <a:solidFill>
                  <a:prstClr val="black">
                    <a:tint val="75000"/>
                  </a:prstClr>
                </a:solidFill>
              </a:rPr>
              <a:pPr defTabSz="914400"/>
              <a:t>3/14/18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C490F8C-3D0D-4DB1-B2BD-1525EA5CE11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957005115"/>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026" name="Picture 6" descr="2010 PPT Alt Template.jpg"/>
          <p:cNvPicPr>
            <a:picLocks noChangeAspect="1"/>
          </p:cNvPicPr>
          <p:nvPr userDrawn="1"/>
        </p:nvPicPr>
        <p:blipFill>
          <a:blip r:embed="rId14"/>
          <a:srcRect/>
          <a:stretch>
            <a:fillRect/>
          </a:stretch>
        </p:blipFill>
        <p:spPr bwMode="auto">
          <a:xfrm>
            <a:off x="0" y="0"/>
            <a:ext cx="9144000" cy="6858000"/>
          </a:xfrm>
          <a:prstGeom prst="rect">
            <a:avLst/>
          </a:prstGeom>
          <a:noFill/>
          <a:ln w="9525">
            <a:noFill/>
            <a:miter lim="800000"/>
            <a:headEnd/>
            <a:tailEnd/>
          </a:ln>
        </p:spPr>
      </p:pic>
      <p:sp>
        <p:nvSpPr>
          <p:cNvPr id="1027" name="Rectangle 15"/>
          <p:cNvSpPr>
            <a:spLocks noGrp="1" noChangeArrowheads="1"/>
          </p:cNvSpPr>
          <p:nvPr>
            <p:ph type="title"/>
          </p:nvPr>
        </p:nvSpPr>
        <p:spPr bwMode="auto">
          <a:xfrm>
            <a:off x="1035050" y="123825"/>
            <a:ext cx="8142288" cy="854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17"/>
          <p:cNvSpPr>
            <a:spLocks noGrp="1" noChangeArrowheads="1"/>
          </p:cNvSpPr>
          <p:nvPr>
            <p:ph type="body" idx="1"/>
          </p:nvPr>
        </p:nvSpPr>
        <p:spPr bwMode="auto">
          <a:xfrm>
            <a:off x="963613" y="1290638"/>
            <a:ext cx="7845425" cy="49752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60"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anchor="ctr">
            <a:prstTxWarp prst="textNoShape">
              <a:avLst/>
            </a:prstTxWarp>
          </a:bodyPr>
          <a:lstStyle/>
          <a:p>
            <a:pPr defTabSz="914400" eaLnBrk="0" fontAlgn="base" hangingPunct="0">
              <a:spcBef>
                <a:spcPct val="0"/>
              </a:spcBef>
              <a:spcAft>
                <a:spcPct val="0"/>
              </a:spcAft>
              <a:defRPr/>
            </a:pPr>
            <a:endParaRPr lang="en-US" sz="2000" dirty="0">
              <a:solidFill>
                <a:srgbClr val="FFFFFF"/>
              </a:solidFill>
              <a:latin typeface="Arial" charset="0"/>
            </a:endParaRPr>
          </a:p>
        </p:txBody>
      </p:sp>
      <p:sp>
        <p:nvSpPr>
          <p:cNvPr id="1091" name="Rectangle 67"/>
          <p:cNvSpPr>
            <a:spLocks noChangeArrowheads="1"/>
          </p:cNvSpPr>
          <p:nvPr/>
        </p:nvSpPr>
        <p:spPr bwMode="auto">
          <a:xfrm>
            <a:off x="6908800" y="6259513"/>
            <a:ext cx="1905000" cy="354012"/>
          </a:xfrm>
          <a:prstGeom prst="rect">
            <a:avLst/>
          </a:prstGeom>
          <a:noFill/>
          <a:ln w="9525">
            <a:noFill/>
            <a:miter lim="800000"/>
            <a:headEnd/>
            <a:tailEnd/>
          </a:ln>
          <a:effectLst/>
        </p:spPr>
        <p:txBody>
          <a:bodyPr>
            <a:prstTxWarp prst="textNoShape">
              <a:avLst/>
            </a:prstTxWarp>
          </a:bodyPr>
          <a:lstStyle/>
          <a:p>
            <a:pPr algn="r" defTabSz="914400" eaLnBrk="0" fontAlgn="base" hangingPunct="0">
              <a:spcBef>
                <a:spcPct val="0"/>
              </a:spcBef>
              <a:spcAft>
                <a:spcPct val="0"/>
              </a:spcAft>
              <a:defRPr/>
            </a:pPr>
            <a:fld id="{EF478792-6FD5-B74B-91F2-34E6B8992538}" type="slidenum">
              <a:rPr lang="en-US" sz="1400">
                <a:solidFill>
                  <a:srgbClr val="FFFFFF"/>
                </a:solidFill>
                <a:latin typeface="Arial" charset="0"/>
              </a:rPr>
              <a:pPr algn="r" defTabSz="914400" eaLnBrk="0" fontAlgn="base" hangingPunct="0">
                <a:spcBef>
                  <a:spcPct val="0"/>
                </a:spcBef>
                <a:spcAft>
                  <a:spcPct val="0"/>
                </a:spcAft>
                <a:defRPr/>
              </a:pPr>
              <a:t>‹#›</a:t>
            </a:fld>
            <a:endParaRPr lang="en-US" sz="1400" dirty="0">
              <a:solidFill>
                <a:srgbClr val="FFFFFF"/>
              </a:solidFill>
              <a:latin typeface="Arial" charset="0"/>
            </a:endParaRPr>
          </a:p>
        </p:txBody>
      </p:sp>
      <p:sp>
        <p:nvSpPr>
          <p:cNvPr id="2" name="Slide Number Placeholder 1"/>
          <p:cNvSpPr>
            <a:spLocks noGrp="1"/>
          </p:cNvSpPr>
          <p:nvPr>
            <p:ph type="sldNum" sz="quarter" idx="4"/>
          </p:nvPr>
        </p:nvSpPr>
        <p:spPr>
          <a:xfrm>
            <a:off x="8416344" y="6444844"/>
            <a:ext cx="504823" cy="276631"/>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eaLnBrk="0" fontAlgn="base" hangingPunct="0">
              <a:spcBef>
                <a:spcPct val="0"/>
              </a:spcBef>
              <a:spcAft>
                <a:spcPct val="0"/>
              </a:spcAft>
            </a:pPr>
            <a:fld id="{ED5D671F-3692-CD4A-A9BF-3B4BDE1B6E4F}" type="slidenum">
              <a:rPr lang="en-US" smtClean="0">
                <a:solidFill>
                  <a:srgbClr val="FFFFFF">
                    <a:tint val="75000"/>
                  </a:srgbClr>
                </a:solidFill>
                <a:latin typeface="Arial" charset="0"/>
              </a:rPr>
              <a:pPr defTabSz="914400" eaLnBrk="0" fontAlgn="base" hangingPunct="0">
                <a:spcBef>
                  <a:spcPct val="0"/>
                </a:spcBef>
                <a:spcAft>
                  <a:spcPct val="0"/>
                </a:spcAft>
              </a:pPr>
              <a:t>‹#›</a:t>
            </a:fld>
            <a:endParaRPr lang="en-US">
              <a:solidFill>
                <a:srgbClr val="FFFFFF">
                  <a:tint val="75000"/>
                </a:srgbClr>
              </a:solidFill>
              <a:latin typeface="Arial" charset="0"/>
            </a:endParaRPr>
          </a:p>
        </p:txBody>
      </p:sp>
    </p:spTree>
    <p:extLst>
      <p:ext uri="{BB962C8B-B14F-4D97-AF65-F5344CB8AC3E}">
        <p14:creationId xmlns:p14="http://schemas.microsoft.com/office/powerpoint/2010/main" val="44600202"/>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4083" r:id="rId12"/>
  </p:sldLayoutIdLst>
  <p:transition xmlns:p14="http://schemas.microsoft.com/office/powerpoint/2010/main">
    <p:wipe dir="d"/>
  </p:transition>
  <p:hf hdr="0" ftr="0" dt="0"/>
  <p:txStyles>
    <p:titleStyle>
      <a:lvl1pPr algn="l" rtl="0" eaLnBrk="0" fontAlgn="base" hangingPunct="0">
        <a:lnSpc>
          <a:spcPct val="85000"/>
        </a:lnSpc>
        <a:spcBef>
          <a:spcPct val="0"/>
        </a:spcBef>
        <a:spcAft>
          <a:spcPct val="0"/>
        </a:spcAft>
        <a:defRPr sz="3000">
          <a:solidFill>
            <a:schemeClr val="tx1"/>
          </a:solidFill>
          <a:latin typeface="+mj-lt"/>
          <a:ea typeface="ヒラギノ角ゴ Pro W3" pitchFamily="-109" charset="-128"/>
          <a:cs typeface="ヒラギノ角ゴ Pro W3" pitchFamily="-109" charset="-128"/>
        </a:defRPr>
      </a:lvl1pPr>
      <a:lvl2pPr algn="l" rtl="0" eaLnBrk="0" fontAlgn="base" hangingPunct="0">
        <a:lnSpc>
          <a:spcPct val="85000"/>
        </a:lnSpc>
        <a:spcBef>
          <a:spcPct val="0"/>
        </a:spcBef>
        <a:spcAft>
          <a:spcPct val="0"/>
        </a:spcAft>
        <a:defRPr sz="3000">
          <a:solidFill>
            <a:schemeClr val="tx1"/>
          </a:solidFill>
          <a:latin typeface="Arial" pitchFamily="-65" charset="0"/>
          <a:ea typeface="ヒラギノ角ゴ Pro W3" pitchFamily="-109" charset="-128"/>
          <a:cs typeface="ヒラギノ角ゴ Pro W3" pitchFamily="-109" charset="-128"/>
        </a:defRPr>
      </a:lvl2pPr>
      <a:lvl3pPr algn="l" rtl="0" eaLnBrk="0" fontAlgn="base" hangingPunct="0">
        <a:lnSpc>
          <a:spcPct val="85000"/>
        </a:lnSpc>
        <a:spcBef>
          <a:spcPct val="0"/>
        </a:spcBef>
        <a:spcAft>
          <a:spcPct val="0"/>
        </a:spcAft>
        <a:defRPr sz="3000">
          <a:solidFill>
            <a:schemeClr val="tx1"/>
          </a:solidFill>
          <a:latin typeface="Arial" pitchFamily="-65" charset="0"/>
          <a:ea typeface="ヒラギノ角ゴ Pro W3" pitchFamily="-109" charset="-128"/>
          <a:cs typeface="ヒラギノ角ゴ Pro W3" pitchFamily="-109" charset="-128"/>
        </a:defRPr>
      </a:lvl3pPr>
      <a:lvl4pPr algn="l" rtl="0" eaLnBrk="0" fontAlgn="base" hangingPunct="0">
        <a:lnSpc>
          <a:spcPct val="85000"/>
        </a:lnSpc>
        <a:spcBef>
          <a:spcPct val="0"/>
        </a:spcBef>
        <a:spcAft>
          <a:spcPct val="0"/>
        </a:spcAft>
        <a:defRPr sz="3000">
          <a:solidFill>
            <a:schemeClr val="tx1"/>
          </a:solidFill>
          <a:latin typeface="Arial" pitchFamily="-65" charset="0"/>
          <a:ea typeface="ヒラギノ角ゴ Pro W3" pitchFamily="-109" charset="-128"/>
          <a:cs typeface="ヒラギノ角ゴ Pro W3" pitchFamily="-109" charset="-128"/>
        </a:defRPr>
      </a:lvl4pPr>
      <a:lvl5pPr algn="l" rtl="0" eaLnBrk="0" fontAlgn="base" hangingPunct="0">
        <a:lnSpc>
          <a:spcPct val="85000"/>
        </a:lnSpc>
        <a:spcBef>
          <a:spcPct val="0"/>
        </a:spcBef>
        <a:spcAft>
          <a:spcPct val="0"/>
        </a:spcAft>
        <a:defRPr sz="3000">
          <a:solidFill>
            <a:schemeClr val="tx1"/>
          </a:solidFill>
          <a:latin typeface="Arial" pitchFamily="-65" charset="0"/>
          <a:ea typeface="ヒラギノ角ゴ Pro W3" pitchFamily="-109" charset="-128"/>
          <a:cs typeface="ヒラギノ角ゴ Pro W3" pitchFamily="-109" charset="-128"/>
        </a:defRPr>
      </a:lvl5pPr>
      <a:lvl6pPr marL="457200" algn="l" rtl="0" fontAlgn="base">
        <a:lnSpc>
          <a:spcPct val="85000"/>
        </a:lnSpc>
        <a:spcBef>
          <a:spcPct val="0"/>
        </a:spcBef>
        <a:spcAft>
          <a:spcPct val="0"/>
        </a:spcAft>
        <a:defRPr sz="3000">
          <a:solidFill>
            <a:schemeClr val="bg1"/>
          </a:solidFill>
          <a:latin typeface="Arial" pitchFamily="-65" charset="0"/>
        </a:defRPr>
      </a:lvl6pPr>
      <a:lvl7pPr marL="914400" algn="l" rtl="0" fontAlgn="base">
        <a:lnSpc>
          <a:spcPct val="85000"/>
        </a:lnSpc>
        <a:spcBef>
          <a:spcPct val="0"/>
        </a:spcBef>
        <a:spcAft>
          <a:spcPct val="0"/>
        </a:spcAft>
        <a:defRPr sz="3000">
          <a:solidFill>
            <a:schemeClr val="bg1"/>
          </a:solidFill>
          <a:latin typeface="Arial" pitchFamily="-65" charset="0"/>
        </a:defRPr>
      </a:lvl7pPr>
      <a:lvl8pPr marL="1371600" algn="l" rtl="0" fontAlgn="base">
        <a:lnSpc>
          <a:spcPct val="85000"/>
        </a:lnSpc>
        <a:spcBef>
          <a:spcPct val="0"/>
        </a:spcBef>
        <a:spcAft>
          <a:spcPct val="0"/>
        </a:spcAft>
        <a:defRPr sz="3000">
          <a:solidFill>
            <a:schemeClr val="bg1"/>
          </a:solidFill>
          <a:latin typeface="Arial" pitchFamily="-65" charset="0"/>
        </a:defRPr>
      </a:lvl8pPr>
      <a:lvl9pPr marL="1828800" algn="l" rtl="0" fontAlgn="base">
        <a:lnSpc>
          <a:spcPct val="85000"/>
        </a:lnSpc>
        <a:spcBef>
          <a:spcPct val="0"/>
        </a:spcBef>
        <a:spcAft>
          <a:spcPct val="0"/>
        </a:spcAft>
        <a:defRPr sz="3000">
          <a:solidFill>
            <a:schemeClr val="bg1"/>
          </a:solidFill>
          <a:latin typeface="Arial" pitchFamily="-65" charset="0"/>
        </a:defRPr>
      </a:lvl9pPr>
    </p:titleStyle>
    <p:bodyStyle>
      <a:lvl1pPr marL="282575" indent="-282575" algn="l" rtl="0" eaLnBrk="0" fontAlgn="base" hangingPunct="0">
        <a:lnSpc>
          <a:spcPct val="85000"/>
        </a:lnSpc>
        <a:spcBef>
          <a:spcPct val="20000"/>
        </a:spcBef>
        <a:spcAft>
          <a:spcPct val="0"/>
        </a:spcAft>
        <a:buClr>
          <a:schemeClr val="bg1"/>
        </a:buClr>
        <a:buFont typeface="Wingdings" charset="2"/>
        <a:defRPr sz="2000">
          <a:solidFill>
            <a:srgbClr val="000000"/>
          </a:solidFill>
          <a:latin typeface="+mn-lt"/>
          <a:ea typeface="ヒラギノ角ゴ Pro W3" pitchFamily="-109" charset="-128"/>
          <a:cs typeface="ヒラギノ角ゴ Pro W3" pitchFamily="-109" charset="-128"/>
        </a:defRPr>
      </a:lvl1pPr>
      <a:lvl2pPr marL="636588" indent="-239713" algn="l" rtl="0" eaLnBrk="0" fontAlgn="base" hangingPunct="0">
        <a:lnSpc>
          <a:spcPct val="85000"/>
        </a:lnSpc>
        <a:spcBef>
          <a:spcPct val="20000"/>
        </a:spcBef>
        <a:spcAft>
          <a:spcPct val="0"/>
        </a:spcAft>
        <a:buFont typeface="Times" charset="0"/>
        <a:buChar char="•"/>
        <a:defRPr sz="2000">
          <a:solidFill>
            <a:srgbClr val="000000"/>
          </a:solidFill>
          <a:latin typeface="+mn-lt"/>
          <a:ea typeface="ヒラギノ角ゴ Pro W3" pitchFamily="-65" charset="-128"/>
        </a:defRPr>
      </a:lvl2pPr>
      <a:lvl3pPr marL="917575" indent="-166688" algn="l" rtl="0" eaLnBrk="0" fontAlgn="base" hangingPunct="0">
        <a:lnSpc>
          <a:spcPct val="85000"/>
        </a:lnSpc>
        <a:spcBef>
          <a:spcPct val="20000"/>
        </a:spcBef>
        <a:spcAft>
          <a:spcPct val="0"/>
        </a:spcAft>
        <a:buChar char="•"/>
        <a:defRPr sz="2000">
          <a:solidFill>
            <a:srgbClr val="000000"/>
          </a:solidFill>
          <a:latin typeface="+mn-lt"/>
          <a:ea typeface="ＭＳ Ｐゴシック" charset="-128"/>
          <a:cs typeface="ＭＳ Ｐゴシック" charset="-128"/>
        </a:defRPr>
      </a:lvl3pPr>
      <a:lvl4pPr marL="1255713" indent="-223838" algn="l" rtl="0" eaLnBrk="0" fontAlgn="base" hangingPunct="0">
        <a:lnSpc>
          <a:spcPct val="85000"/>
        </a:lnSpc>
        <a:spcBef>
          <a:spcPct val="20000"/>
        </a:spcBef>
        <a:spcAft>
          <a:spcPct val="0"/>
        </a:spcAft>
        <a:buChar char="–"/>
        <a:defRPr sz="2000">
          <a:solidFill>
            <a:srgbClr val="000000"/>
          </a:solidFill>
          <a:latin typeface="+mn-lt"/>
          <a:ea typeface="ＭＳ Ｐゴシック" charset="-128"/>
        </a:defRPr>
      </a:lvl4pPr>
      <a:lvl5pPr marL="1593850" indent="-223838" algn="l" rtl="0" eaLnBrk="0" fontAlgn="base" hangingPunct="0">
        <a:lnSpc>
          <a:spcPct val="85000"/>
        </a:lnSpc>
        <a:spcBef>
          <a:spcPct val="20000"/>
        </a:spcBef>
        <a:spcAft>
          <a:spcPct val="0"/>
        </a:spcAft>
        <a:buChar char="»"/>
        <a:defRPr sz="2000">
          <a:solidFill>
            <a:srgbClr val="000000"/>
          </a:solidFill>
          <a:latin typeface="+mn-lt"/>
          <a:ea typeface="ＭＳ Ｐゴシック" charset="-128"/>
        </a:defRPr>
      </a:lvl5pPr>
      <a:lvl6pPr marL="2051050" indent="-223838" algn="l" rtl="0" fontAlgn="base">
        <a:lnSpc>
          <a:spcPct val="85000"/>
        </a:lnSpc>
        <a:spcBef>
          <a:spcPct val="20000"/>
        </a:spcBef>
        <a:spcAft>
          <a:spcPct val="0"/>
        </a:spcAft>
        <a:buChar char="»"/>
        <a:defRPr sz="2000">
          <a:solidFill>
            <a:schemeClr val="tx1"/>
          </a:solidFill>
          <a:latin typeface="+mn-lt"/>
          <a:ea typeface="ヒラギノ角ゴ Pro W3" pitchFamily="-65" charset="-128"/>
        </a:defRPr>
      </a:lvl6pPr>
      <a:lvl7pPr marL="2508250" indent="-223838" algn="l" rtl="0" fontAlgn="base">
        <a:lnSpc>
          <a:spcPct val="85000"/>
        </a:lnSpc>
        <a:spcBef>
          <a:spcPct val="20000"/>
        </a:spcBef>
        <a:spcAft>
          <a:spcPct val="0"/>
        </a:spcAft>
        <a:buChar char="»"/>
        <a:defRPr sz="2000">
          <a:solidFill>
            <a:schemeClr val="tx1"/>
          </a:solidFill>
          <a:latin typeface="+mn-lt"/>
          <a:ea typeface="ヒラギノ角ゴ Pro W3" pitchFamily="-65" charset="-128"/>
        </a:defRPr>
      </a:lvl7pPr>
      <a:lvl8pPr marL="2965450" indent="-223838" algn="l" rtl="0" fontAlgn="base">
        <a:lnSpc>
          <a:spcPct val="85000"/>
        </a:lnSpc>
        <a:spcBef>
          <a:spcPct val="20000"/>
        </a:spcBef>
        <a:spcAft>
          <a:spcPct val="0"/>
        </a:spcAft>
        <a:buChar char="»"/>
        <a:defRPr sz="2000">
          <a:solidFill>
            <a:schemeClr val="tx1"/>
          </a:solidFill>
          <a:latin typeface="+mn-lt"/>
          <a:ea typeface="ヒラギノ角ゴ Pro W3" pitchFamily="-65" charset="-128"/>
        </a:defRPr>
      </a:lvl8pPr>
      <a:lvl9pPr marL="3422650" indent="-223838" algn="l" rtl="0" fontAlgn="base">
        <a:lnSpc>
          <a:spcPct val="85000"/>
        </a:lnSpc>
        <a:spcBef>
          <a:spcPct val="20000"/>
        </a:spcBef>
        <a:spcAft>
          <a:spcPct val="0"/>
        </a:spcAft>
        <a:buChar char="»"/>
        <a:defRPr sz="2000">
          <a:solidFill>
            <a:schemeClr val="tx1"/>
          </a:solidFill>
          <a:latin typeface="+mn-lt"/>
          <a:ea typeface="ヒラギノ角ゴ Pro W3"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Option_1.jp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291" name="Rectangle 15"/>
          <p:cNvSpPr>
            <a:spLocks noGrp="1" noChangeArrowheads="1"/>
          </p:cNvSpPr>
          <p:nvPr>
            <p:ph type="title"/>
          </p:nvPr>
        </p:nvSpPr>
        <p:spPr bwMode="auto">
          <a:xfrm>
            <a:off x="0" y="288018"/>
            <a:ext cx="9144000" cy="617686"/>
          </a:xfrm>
          <a:prstGeom prst="rect">
            <a:avLst/>
          </a:prstGeom>
          <a:noFill/>
          <a:ln w="9525">
            <a:noFill/>
            <a:miter lim="800000"/>
            <a:headEnd/>
            <a:tailEnd/>
          </a:ln>
        </p:spPr>
        <p:txBody>
          <a:bodyPr vert="horz" wrap="square" lIns="91185" tIns="45588" rIns="91185" bIns="45588" numCol="1" anchor="ctr" anchorCtr="0" compatLnSpc="1">
            <a:prstTxWarp prst="textNoShape">
              <a:avLst/>
            </a:prstTxWarp>
          </a:bodyPr>
          <a:lstStyle/>
          <a:p>
            <a:pPr lvl="0"/>
            <a:r>
              <a:rPr lang="en-US" dirty="0" smtClean="0"/>
              <a:t>Click to edit Master title style</a:t>
            </a:r>
          </a:p>
        </p:txBody>
      </p:sp>
      <p:sp>
        <p:nvSpPr>
          <p:cNvPr id="12292" name="Rectangle 17"/>
          <p:cNvSpPr>
            <a:spLocks noGrp="1" noChangeArrowheads="1"/>
          </p:cNvSpPr>
          <p:nvPr>
            <p:ph type="body" idx="1"/>
          </p:nvPr>
        </p:nvSpPr>
        <p:spPr bwMode="auto">
          <a:xfrm>
            <a:off x="328613" y="1430421"/>
            <a:ext cx="8488787" cy="4930472"/>
          </a:xfrm>
          <a:prstGeom prst="rect">
            <a:avLst/>
          </a:prstGeom>
          <a:noFill/>
          <a:ln w="9525">
            <a:noFill/>
            <a:miter lim="800000"/>
            <a:headEnd/>
            <a:tailEnd/>
          </a:ln>
        </p:spPr>
        <p:txBody>
          <a:bodyPr vert="horz" wrap="square" lIns="91185" tIns="45588" rIns="91185" bIns="4558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60" name="Rectangle 36"/>
          <p:cNvSpPr>
            <a:spLocks noChangeArrowheads="1"/>
          </p:cNvSpPr>
          <p:nvPr/>
        </p:nvSpPr>
        <p:spPr bwMode="auto">
          <a:xfrm>
            <a:off x="0" y="0"/>
            <a:ext cx="9144000" cy="6858000"/>
          </a:xfrm>
          <a:prstGeom prst="rect">
            <a:avLst/>
          </a:prstGeom>
          <a:noFill/>
          <a:ln w="9525">
            <a:noFill/>
            <a:miter lim="800000"/>
            <a:headEnd/>
            <a:tailEnd/>
          </a:ln>
          <a:effectLst/>
        </p:spPr>
        <p:txBody>
          <a:bodyPr wrap="none" lIns="91185" tIns="45588" rIns="91185" bIns="45588" anchor="ctr"/>
          <a:lstStyle/>
          <a:p>
            <a:pPr defTabSz="914400" eaLnBrk="0" fontAlgn="base" hangingPunct="0">
              <a:spcBef>
                <a:spcPct val="0"/>
              </a:spcBef>
              <a:spcAft>
                <a:spcPct val="0"/>
              </a:spcAft>
              <a:defRPr/>
            </a:pPr>
            <a:endParaRPr lang="en-US" sz="2000">
              <a:solidFill>
                <a:srgbClr val="FFFFFF"/>
              </a:solidFill>
              <a:latin typeface="Arial"/>
              <a:ea typeface="ＭＳ Ｐゴシック" pitchFamily="34" charset="-128"/>
            </a:endParaRPr>
          </a:p>
        </p:txBody>
      </p:sp>
      <p:sp>
        <p:nvSpPr>
          <p:cNvPr id="9"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lIns="91185" tIns="45588" rIns="91185" bIns="45588" anchor="ctr"/>
          <a:lstStyle/>
          <a:p>
            <a:pPr defTabSz="914400" eaLnBrk="0" fontAlgn="base" hangingPunct="0">
              <a:spcBef>
                <a:spcPct val="0"/>
              </a:spcBef>
              <a:spcAft>
                <a:spcPct val="0"/>
              </a:spcAft>
              <a:defRPr/>
            </a:pPr>
            <a:endParaRPr lang="en-US" sz="2000" dirty="0">
              <a:solidFill>
                <a:prstClr val="white"/>
              </a:solidFill>
              <a:latin typeface="Arial"/>
              <a:ea typeface="ＭＳ Ｐゴシック" pitchFamily="34" charset="-128"/>
            </a:endParaRPr>
          </a:p>
        </p:txBody>
      </p:sp>
    </p:spTree>
    <p:extLst>
      <p:ext uri="{BB962C8B-B14F-4D97-AF65-F5344CB8AC3E}">
        <p14:creationId xmlns:p14="http://schemas.microsoft.com/office/powerpoint/2010/main" val="94928316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Lst>
  <p:transition xmlns:p14="http://schemas.microsoft.com/office/powerpoint/2010/main">
    <p:wipe dir="d"/>
  </p:transition>
  <p:timing>
    <p:tnLst>
      <p:par>
        <p:cTn xmlns:p14="http://schemas.microsoft.com/office/powerpoint/2010/main" id="1" dur="indefinite" restart="never" nodeType="tmRoot"/>
      </p:par>
    </p:tnLst>
  </p:timing>
  <p:hf hdr="0" ftr="0" dt="0"/>
  <p:txStyles>
    <p:titleStyle>
      <a:lvl1pPr algn="ctr" rtl="0" eaLnBrk="1" fontAlgn="base" hangingPunct="1">
        <a:lnSpc>
          <a:spcPct val="85000"/>
        </a:lnSpc>
        <a:spcBef>
          <a:spcPct val="0"/>
        </a:spcBef>
        <a:spcAft>
          <a:spcPct val="0"/>
        </a:spcAft>
        <a:defRPr sz="3200" b="0">
          <a:solidFill>
            <a:schemeClr val="bg1"/>
          </a:solidFill>
          <a:latin typeface="Arial"/>
          <a:ea typeface="ヒラギノ角ゴ Pro W3" pitchFamily="-109" charset="-128"/>
          <a:cs typeface="Arial"/>
        </a:defRPr>
      </a:lvl1pPr>
      <a:lvl2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2pPr>
      <a:lvl3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3pPr>
      <a:lvl4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4pPr>
      <a:lvl5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5pPr>
      <a:lvl6pPr marL="455908" algn="l" rtl="0" eaLnBrk="1" fontAlgn="base" hangingPunct="1">
        <a:lnSpc>
          <a:spcPct val="85000"/>
        </a:lnSpc>
        <a:spcBef>
          <a:spcPct val="0"/>
        </a:spcBef>
        <a:spcAft>
          <a:spcPct val="0"/>
        </a:spcAft>
        <a:defRPr sz="3000">
          <a:solidFill>
            <a:schemeClr val="bg1"/>
          </a:solidFill>
          <a:latin typeface="Arial" pitchFamily="-65" charset="0"/>
        </a:defRPr>
      </a:lvl6pPr>
      <a:lvl7pPr marL="911816" algn="l" rtl="0" eaLnBrk="1" fontAlgn="base" hangingPunct="1">
        <a:lnSpc>
          <a:spcPct val="85000"/>
        </a:lnSpc>
        <a:spcBef>
          <a:spcPct val="0"/>
        </a:spcBef>
        <a:spcAft>
          <a:spcPct val="0"/>
        </a:spcAft>
        <a:defRPr sz="3000">
          <a:solidFill>
            <a:schemeClr val="bg1"/>
          </a:solidFill>
          <a:latin typeface="Arial" pitchFamily="-65" charset="0"/>
        </a:defRPr>
      </a:lvl7pPr>
      <a:lvl8pPr marL="1367724" algn="l" rtl="0" eaLnBrk="1" fontAlgn="base" hangingPunct="1">
        <a:lnSpc>
          <a:spcPct val="85000"/>
        </a:lnSpc>
        <a:spcBef>
          <a:spcPct val="0"/>
        </a:spcBef>
        <a:spcAft>
          <a:spcPct val="0"/>
        </a:spcAft>
        <a:defRPr sz="3000">
          <a:solidFill>
            <a:schemeClr val="bg1"/>
          </a:solidFill>
          <a:latin typeface="Arial" pitchFamily="-65" charset="0"/>
        </a:defRPr>
      </a:lvl8pPr>
      <a:lvl9pPr marL="1823633" algn="l" rtl="0" eaLnBrk="1" fontAlgn="base" hangingPunct="1">
        <a:lnSpc>
          <a:spcPct val="85000"/>
        </a:lnSpc>
        <a:spcBef>
          <a:spcPct val="0"/>
        </a:spcBef>
        <a:spcAft>
          <a:spcPct val="0"/>
        </a:spcAft>
        <a:defRPr sz="3000">
          <a:solidFill>
            <a:schemeClr val="bg1"/>
          </a:solidFill>
          <a:latin typeface="Arial" pitchFamily="-65" charset="0"/>
        </a:defRPr>
      </a:lvl9pPr>
    </p:titleStyle>
    <p:bodyStyle>
      <a:lvl1pPr marL="281776" indent="-281776" algn="l" rtl="0" eaLnBrk="1" fontAlgn="base" hangingPunct="1">
        <a:lnSpc>
          <a:spcPct val="85000"/>
        </a:lnSpc>
        <a:spcBef>
          <a:spcPct val="20000"/>
        </a:spcBef>
        <a:spcAft>
          <a:spcPct val="0"/>
        </a:spcAft>
        <a:buClrTx/>
        <a:buFont typeface="Arial"/>
        <a:buChar char="•"/>
        <a:defRPr sz="2000">
          <a:solidFill>
            <a:srgbClr val="000000"/>
          </a:solidFill>
          <a:latin typeface="+mn-lt"/>
          <a:ea typeface="ヒラギノ角ゴ Pro W3" pitchFamily="-109" charset="-128"/>
          <a:cs typeface="ヒラギノ角ゴ Pro W3" pitchFamily="-109" charset="-128"/>
        </a:defRPr>
      </a:lvl1pPr>
      <a:lvl2pPr marL="634786" indent="-239033" algn="l" rtl="0" eaLnBrk="1" fontAlgn="base" hangingPunct="1">
        <a:lnSpc>
          <a:spcPct val="90000"/>
        </a:lnSpc>
        <a:spcBef>
          <a:spcPts val="600"/>
        </a:spcBef>
        <a:spcAft>
          <a:spcPct val="0"/>
        </a:spcAft>
        <a:buFont typeface="Lucida Grande"/>
        <a:buChar char="-"/>
        <a:defRPr sz="1800">
          <a:solidFill>
            <a:srgbClr val="000000"/>
          </a:solidFill>
          <a:latin typeface="+mn-lt"/>
          <a:ea typeface="ヒラギノ角ゴ Pro W3" pitchFamily="-65" charset="-128"/>
        </a:defRPr>
      </a:lvl2pPr>
      <a:lvl3pPr marL="914988" indent="-166213" algn="l" rtl="0" eaLnBrk="1" fontAlgn="base" hangingPunct="1">
        <a:lnSpc>
          <a:spcPct val="90000"/>
        </a:lnSpc>
        <a:spcBef>
          <a:spcPts val="600"/>
        </a:spcBef>
        <a:spcAft>
          <a:spcPct val="0"/>
        </a:spcAft>
        <a:buChar char="•"/>
        <a:defRPr sz="1800">
          <a:solidFill>
            <a:srgbClr val="000000"/>
          </a:solidFill>
          <a:latin typeface="+mn-lt"/>
          <a:ea typeface="ＭＳ Ｐゴシック" charset="-128"/>
          <a:cs typeface="ＭＳ Ｐゴシック" charset="-128"/>
        </a:defRPr>
      </a:lvl3pPr>
      <a:lvl4pPr marL="1252164" indent="-223209"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4pPr>
      <a:lvl5pPr marL="1589346" indent="-223209"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5pPr>
      <a:lvl6pPr marL="2045256" indent="-223209"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6pPr>
      <a:lvl7pPr marL="2501165" indent="-223209"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7pPr>
      <a:lvl8pPr marL="2957073" indent="-223209"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8pPr>
      <a:lvl9pPr marL="3412982" indent="-223209"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9pPr>
    </p:bodyStyle>
    <p:otherStyle>
      <a:defPPr>
        <a:defRPr lang="en-US"/>
      </a:defPPr>
      <a:lvl1pPr marL="0" algn="l" defTabSz="455908" rtl="0" eaLnBrk="1" latinLnBrk="0" hangingPunct="1">
        <a:defRPr sz="1800" kern="1200">
          <a:solidFill>
            <a:schemeClr val="tx1"/>
          </a:solidFill>
          <a:latin typeface="+mn-lt"/>
          <a:ea typeface="+mn-ea"/>
          <a:cs typeface="+mn-cs"/>
        </a:defRPr>
      </a:lvl1pPr>
      <a:lvl2pPr marL="455908" algn="l" defTabSz="455908" rtl="0" eaLnBrk="1" latinLnBrk="0" hangingPunct="1">
        <a:defRPr sz="1800" kern="1200">
          <a:solidFill>
            <a:schemeClr val="tx1"/>
          </a:solidFill>
          <a:latin typeface="+mn-lt"/>
          <a:ea typeface="+mn-ea"/>
          <a:cs typeface="+mn-cs"/>
        </a:defRPr>
      </a:lvl2pPr>
      <a:lvl3pPr marL="911816" algn="l" defTabSz="455908" rtl="0" eaLnBrk="1" latinLnBrk="0" hangingPunct="1">
        <a:defRPr sz="1800" kern="1200">
          <a:solidFill>
            <a:schemeClr val="tx1"/>
          </a:solidFill>
          <a:latin typeface="+mn-lt"/>
          <a:ea typeface="+mn-ea"/>
          <a:cs typeface="+mn-cs"/>
        </a:defRPr>
      </a:lvl3pPr>
      <a:lvl4pPr marL="1367724" algn="l" defTabSz="455908" rtl="0" eaLnBrk="1" latinLnBrk="0" hangingPunct="1">
        <a:defRPr sz="1800" kern="1200">
          <a:solidFill>
            <a:schemeClr val="tx1"/>
          </a:solidFill>
          <a:latin typeface="+mn-lt"/>
          <a:ea typeface="+mn-ea"/>
          <a:cs typeface="+mn-cs"/>
        </a:defRPr>
      </a:lvl4pPr>
      <a:lvl5pPr marL="1823633" algn="l" defTabSz="455908" rtl="0" eaLnBrk="1" latinLnBrk="0" hangingPunct="1">
        <a:defRPr sz="1800" kern="1200">
          <a:solidFill>
            <a:schemeClr val="tx1"/>
          </a:solidFill>
          <a:latin typeface="+mn-lt"/>
          <a:ea typeface="+mn-ea"/>
          <a:cs typeface="+mn-cs"/>
        </a:defRPr>
      </a:lvl5pPr>
      <a:lvl6pPr marL="2279543" algn="l" defTabSz="455908" rtl="0" eaLnBrk="1" latinLnBrk="0" hangingPunct="1">
        <a:defRPr sz="1800" kern="1200">
          <a:solidFill>
            <a:schemeClr val="tx1"/>
          </a:solidFill>
          <a:latin typeface="+mn-lt"/>
          <a:ea typeface="+mn-ea"/>
          <a:cs typeface="+mn-cs"/>
        </a:defRPr>
      </a:lvl6pPr>
      <a:lvl7pPr marL="2735451" algn="l" defTabSz="455908" rtl="0" eaLnBrk="1" latinLnBrk="0" hangingPunct="1">
        <a:defRPr sz="1800" kern="1200">
          <a:solidFill>
            <a:schemeClr val="tx1"/>
          </a:solidFill>
          <a:latin typeface="+mn-lt"/>
          <a:ea typeface="+mn-ea"/>
          <a:cs typeface="+mn-cs"/>
        </a:defRPr>
      </a:lvl7pPr>
      <a:lvl8pPr marL="3191359" algn="l" defTabSz="455908" rtl="0" eaLnBrk="1" latinLnBrk="0" hangingPunct="1">
        <a:defRPr sz="1800" kern="1200">
          <a:solidFill>
            <a:schemeClr val="tx1"/>
          </a:solidFill>
          <a:latin typeface="+mn-lt"/>
          <a:ea typeface="+mn-ea"/>
          <a:cs typeface="+mn-cs"/>
        </a:defRPr>
      </a:lvl8pPr>
      <a:lvl9pPr marL="3647269" algn="l" defTabSz="45590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80000"/>
                <a:satMod val="300000"/>
              </a:schemeClr>
            </a:gs>
            <a:gs pos="100000">
              <a:schemeClr val="bg2">
                <a:lumMod val="40000"/>
                <a:lumOff val="60000"/>
              </a:schemeClr>
            </a:gs>
          </a:gsLst>
          <a:lin ang="0" scaled="1"/>
          <a:tileRect/>
        </a:gradFill>
        <a:effectLst/>
      </p:bgPr>
    </p:bg>
    <p:spTree>
      <p:nvGrpSpPr>
        <p:cNvPr id="1" name=""/>
        <p:cNvGrpSpPr/>
        <p:nvPr/>
      </p:nvGrpSpPr>
      <p:grpSpPr>
        <a:xfrm>
          <a:off x="0" y="0"/>
          <a:ext cx="0" cy="0"/>
          <a:chOff x="0" y="0"/>
          <a:chExt cx="0" cy="0"/>
        </a:xfrm>
      </p:grpSpPr>
      <p:pic>
        <p:nvPicPr>
          <p:cNvPr id="7" name="Picture 6" descr="HelioBookletInterior.png"/>
          <p:cNvPicPr>
            <a:picLocks noChangeAspect="1"/>
          </p:cNvPicPr>
          <p:nvPr userDrawn="1"/>
        </p:nvPicPr>
        <p:blipFill>
          <a:blip r:embed="rId13"/>
          <a:stretch>
            <a:fillRect/>
          </a:stretch>
        </p:blipFill>
        <p:spPr>
          <a:xfrm>
            <a:off x="0" y="0"/>
            <a:ext cx="9144000" cy="6858000"/>
          </a:xfrm>
          <a:prstGeom prst="rect">
            <a:avLst/>
          </a:prstGeom>
        </p:spPr>
      </p:pic>
      <p:sp>
        <p:nvSpPr>
          <p:cNvPr id="3074" name="Rectangle 2"/>
          <p:cNvSpPr>
            <a:spLocks noGrp="1" noChangeArrowheads="1"/>
          </p:cNvSpPr>
          <p:nvPr>
            <p:ph type="title"/>
          </p:nvPr>
        </p:nvSpPr>
        <p:spPr bwMode="auto">
          <a:xfrm>
            <a:off x="1648004" y="260628"/>
            <a:ext cx="6810196"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3075" name="Rectangle 3"/>
          <p:cNvSpPr>
            <a:spLocks noGrp="1" noChangeArrowheads="1"/>
          </p:cNvSpPr>
          <p:nvPr>
            <p:ph type="body" idx="1"/>
          </p:nvPr>
        </p:nvSpPr>
        <p:spPr bwMode="auto">
          <a:xfrm>
            <a:off x="1764334" y="1286386"/>
            <a:ext cx="7151066" cy="50732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159685"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00">
                <a:solidFill>
                  <a:schemeClr val="bg1"/>
                </a:solidFill>
                <a:latin typeface="Arial"/>
                <a:cs typeface="Arial"/>
              </a:defRPr>
            </a:lvl1pPr>
          </a:lstStyle>
          <a:p>
            <a:pPr defTabSz="914400" eaLnBrk="0" fontAlgn="base" hangingPunct="0">
              <a:spcBef>
                <a:spcPct val="0"/>
              </a:spcBef>
              <a:spcAft>
                <a:spcPct val="0"/>
              </a:spcAft>
              <a:defRPr/>
            </a:pPr>
            <a:endParaRPr lang="en-US" dirty="0">
              <a:solidFill>
                <a:srgbClr val="FFFFFF"/>
              </a:solidFill>
            </a:endParaRPr>
          </a:p>
        </p:txBody>
      </p:sp>
      <p:sp>
        <p:nvSpPr>
          <p:cNvPr id="1029" name="Rectangle 5"/>
          <p:cNvSpPr>
            <a:spLocks noGrp="1" noChangeArrowheads="1"/>
          </p:cNvSpPr>
          <p:nvPr>
            <p:ph type="ftr" sz="quarter" idx="3"/>
          </p:nvPr>
        </p:nvSpPr>
        <p:spPr bwMode="auto">
          <a:xfrm>
            <a:off x="2743200" y="6553200"/>
            <a:ext cx="5029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900">
                <a:solidFill>
                  <a:schemeClr val="tx1"/>
                </a:solidFill>
                <a:latin typeface="Arial"/>
                <a:cs typeface="Arial"/>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7071626" y="65532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solidFill>
                  <a:schemeClr val="tx1"/>
                </a:solidFill>
                <a:latin typeface="Arial"/>
                <a:cs typeface="Arial"/>
              </a:defRPr>
            </a:lvl1pPr>
          </a:lstStyle>
          <a:p>
            <a:pPr defTabSz="914400" eaLnBrk="0" fontAlgn="base" hangingPunct="0">
              <a:spcBef>
                <a:spcPct val="0"/>
              </a:spcBef>
              <a:spcAft>
                <a:spcPct val="0"/>
              </a:spcAft>
              <a:defRPr/>
            </a:pPr>
            <a:fld id="{26FA84C2-3019-4EAE-9BA1-54189F197413}" type="slidenum">
              <a:rPr lang="en-US" smtClean="0">
                <a:solidFill>
                  <a:srgbClr val="000000"/>
                </a:solidFill>
              </a:rPr>
              <a:pPr defTabSz="914400" eaLnBrk="0" fontAlgn="base" hangingPunct="0">
                <a:spcBef>
                  <a:spcPct val="0"/>
                </a:spcBef>
                <a:spcAft>
                  <a:spcPct val="0"/>
                </a:spcAft>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hf hdr="0" ftr="0" dt="0"/>
  <p:txStyles>
    <p:titleStyle>
      <a:lvl1pPr algn="l" rtl="0" eaLnBrk="0" fontAlgn="base" hangingPunct="0">
        <a:lnSpc>
          <a:spcPct val="90000"/>
        </a:lnSpc>
        <a:spcBef>
          <a:spcPct val="0"/>
        </a:spcBef>
        <a:spcAft>
          <a:spcPct val="0"/>
        </a:spcAft>
        <a:defRPr sz="2800" b="1">
          <a:solidFill>
            <a:schemeClr val="tx2"/>
          </a:solidFill>
          <a:latin typeface="Arial"/>
          <a:ea typeface="+mj-ea"/>
          <a:cs typeface="Arial"/>
        </a:defRPr>
      </a:lvl1pPr>
      <a:lvl2pPr algn="ctr" rtl="0" eaLnBrk="0" fontAlgn="base" hangingPunct="0">
        <a:spcBef>
          <a:spcPct val="0"/>
        </a:spcBef>
        <a:spcAft>
          <a:spcPct val="0"/>
        </a:spcAft>
        <a:defRPr sz="2800" b="1">
          <a:solidFill>
            <a:schemeClr val="tx2"/>
          </a:solidFill>
          <a:latin typeface="Garamond" pitchFamily="18" charset="0"/>
        </a:defRPr>
      </a:lvl2pPr>
      <a:lvl3pPr algn="ctr" rtl="0" eaLnBrk="0" fontAlgn="base" hangingPunct="0">
        <a:spcBef>
          <a:spcPct val="0"/>
        </a:spcBef>
        <a:spcAft>
          <a:spcPct val="0"/>
        </a:spcAft>
        <a:defRPr sz="2800" b="1">
          <a:solidFill>
            <a:schemeClr val="tx2"/>
          </a:solidFill>
          <a:latin typeface="Garamond" pitchFamily="18" charset="0"/>
        </a:defRPr>
      </a:lvl3pPr>
      <a:lvl4pPr algn="ctr" rtl="0" eaLnBrk="0" fontAlgn="base" hangingPunct="0">
        <a:spcBef>
          <a:spcPct val="0"/>
        </a:spcBef>
        <a:spcAft>
          <a:spcPct val="0"/>
        </a:spcAft>
        <a:defRPr sz="2800" b="1">
          <a:solidFill>
            <a:schemeClr val="tx2"/>
          </a:solidFill>
          <a:latin typeface="Garamond" pitchFamily="18" charset="0"/>
        </a:defRPr>
      </a:lvl4pPr>
      <a:lvl5pPr algn="ctr" rtl="0" eaLnBrk="0" fontAlgn="base" hangingPunct="0">
        <a:spcBef>
          <a:spcPct val="0"/>
        </a:spcBef>
        <a:spcAft>
          <a:spcPct val="0"/>
        </a:spcAft>
        <a:defRPr sz="2800" b="1">
          <a:solidFill>
            <a:schemeClr val="tx2"/>
          </a:solidFill>
          <a:latin typeface="Garamond" pitchFamily="18" charset="0"/>
        </a:defRPr>
      </a:lvl5pPr>
      <a:lvl6pPr marL="457200" algn="ctr" rtl="0" eaLnBrk="0" fontAlgn="base" hangingPunct="0">
        <a:spcBef>
          <a:spcPct val="0"/>
        </a:spcBef>
        <a:spcAft>
          <a:spcPct val="0"/>
        </a:spcAft>
        <a:defRPr sz="2800" b="1">
          <a:solidFill>
            <a:schemeClr val="tx2"/>
          </a:solidFill>
          <a:latin typeface="Garamond" pitchFamily="18" charset="0"/>
        </a:defRPr>
      </a:lvl6pPr>
      <a:lvl7pPr marL="914400" algn="ctr" rtl="0" eaLnBrk="0" fontAlgn="base" hangingPunct="0">
        <a:spcBef>
          <a:spcPct val="0"/>
        </a:spcBef>
        <a:spcAft>
          <a:spcPct val="0"/>
        </a:spcAft>
        <a:defRPr sz="2800" b="1">
          <a:solidFill>
            <a:schemeClr val="tx2"/>
          </a:solidFill>
          <a:latin typeface="Garamond" pitchFamily="18" charset="0"/>
        </a:defRPr>
      </a:lvl7pPr>
      <a:lvl8pPr marL="1371600" algn="ctr" rtl="0" eaLnBrk="0" fontAlgn="base" hangingPunct="0">
        <a:spcBef>
          <a:spcPct val="0"/>
        </a:spcBef>
        <a:spcAft>
          <a:spcPct val="0"/>
        </a:spcAft>
        <a:defRPr sz="2800" b="1">
          <a:solidFill>
            <a:schemeClr val="tx2"/>
          </a:solidFill>
          <a:latin typeface="Garamond" pitchFamily="18" charset="0"/>
        </a:defRPr>
      </a:lvl8pPr>
      <a:lvl9pPr marL="1828800" algn="ctr" rtl="0" eaLnBrk="0" fontAlgn="base" hangingPunct="0">
        <a:spcBef>
          <a:spcPct val="0"/>
        </a:spcBef>
        <a:spcAft>
          <a:spcPct val="0"/>
        </a:spcAft>
        <a:defRPr sz="2800" b="1">
          <a:solidFill>
            <a:schemeClr val="tx2"/>
          </a:solidFill>
          <a:latin typeface="Garamond" pitchFamily="18" charset="0"/>
        </a:defRPr>
      </a:lvl9pPr>
    </p:titleStyle>
    <p:bodyStyle>
      <a:lvl1pPr marL="174625" indent="-174625" algn="l" rtl="0" eaLnBrk="0" fontAlgn="base" hangingPunct="0">
        <a:lnSpc>
          <a:spcPct val="90000"/>
        </a:lnSpc>
        <a:spcBef>
          <a:spcPct val="20000"/>
        </a:spcBef>
        <a:spcAft>
          <a:spcPct val="0"/>
        </a:spcAft>
        <a:buClr>
          <a:srgbClr val="800000"/>
        </a:buClr>
        <a:buChar char="•"/>
        <a:defRPr sz="1600">
          <a:solidFill>
            <a:schemeClr val="tx1"/>
          </a:solidFill>
          <a:latin typeface="Arial"/>
          <a:ea typeface="+mn-ea"/>
          <a:cs typeface="Arial"/>
        </a:defRPr>
      </a:lvl1pPr>
      <a:lvl2pPr marL="396875" indent="-222250" algn="l" rtl="0" eaLnBrk="0" fontAlgn="base" hangingPunct="0">
        <a:lnSpc>
          <a:spcPct val="90000"/>
        </a:lnSpc>
        <a:spcBef>
          <a:spcPct val="20000"/>
        </a:spcBef>
        <a:spcAft>
          <a:spcPct val="0"/>
        </a:spcAft>
        <a:buClr>
          <a:srgbClr val="800000"/>
        </a:buClr>
        <a:buChar char="–"/>
        <a:defRPr sz="1600">
          <a:solidFill>
            <a:schemeClr val="tx1"/>
          </a:solidFill>
          <a:latin typeface="Arial"/>
          <a:cs typeface="Arial"/>
        </a:defRPr>
      </a:lvl2pPr>
      <a:lvl3pPr marL="571500" indent="-174625" algn="l" rtl="0" eaLnBrk="0" fontAlgn="base" hangingPunct="0">
        <a:lnSpc>
          <a:spcPct val="90000"/>
        </a:lnSpc>
        <a:spcBef>
          <a:spcPct val="20000"/>
        </a:spcBef>
        <a:spcAft>
          <a:spcPct val="0"/>
        </a:spcAft>
        <a:buClr>
          <a:srgbClr val="800000"/>
        </a:buClr>
        <a:buChar char="•"/>
        <a:defRPr sz="1600">
          <a:solidFill>
            <a:schemeClr val="tx1"/>
          </a:solidFill>
          <a:latin typeface="Arial"/>
          <a:cs typeface="Arial"/>
        </a:defRPr>
      </a:lvl3pPr>
      <a:lvl4pPr marL="746125" indent="-174625" algn="l" rtl="0" eaLnBrk="0" fontAlgn="base" hangingPunct="0">
        <a:lnSpc>
          <a:spcPct val="90000"/>
        </a:lnSpc>
        <a:spcBef>
          <a:spcPct val="20000"/>
        </a:spcBef>
        <a:spcAft>
          <a:spcPct val="0"/>
        </a:spcAft>
        <a:buClr>
          <a:srgbClr val="800000"/>
        </a:buClr>
        <a:buChar char="–"/>
        <a:defRPr sz="1600">
          <a:solidFill>
            <a:schemeClr val="tx1"/>
          </a:solidFill>
          <a:latin typeface="Arial"/>
          <a:cs typeface="Arial"/>
        </a:defRPr>
      </a:lvl4pPr>
      <a:lvl5pPr marL="911225" indent="-165100" algn="l" rtl="0" eaLnBrk="0" fontAlgn="base" hangingPunct="0">
        <a:lnSpc>
          <a:spcPct val="90000"/>
        </a:lnSpc>
        <a:spcBef>
          <a:spcPct val="20000"/>
        </a:spcBef>
        <a:spcAft>
          <a:spcPct val="0"/>
        </a:spcAft>
        <a:buClr>
          <a:srgbClr val="800000"/>
        </a:buClr>
        <a:buChar char="»"/>
        <a:defRPr sz="1600">
          <a:solidFill>
            <a:schemeClr val="tx1"/>
          </a:solidFill>
          <a:latin typeface="Arial"/>
          <a:cs typeface="Arial"/>
        </a:defRPr>
      </a:lvl5pPr>
      <a:lvl6pPr marL="2514600" indent="-228600" algn="l" rtl="0" eaLnBrk="0" fontAlgn="base" hangingPunct="0">
        <a:spcBef>
          <a:spcPct val="20000"/>
        </a:spcBef>
        <a:spcAft>
          <a:spcPct val="0"/>
        </a:spcAft>
        <a:buChar char="»"/>
        <a:defRPr sz="1200">
          <a:solidFill>
            <a:schemeClr val="tx1"/>
          </a:solidFill>
          <a:latin typeface="+mn-lt"/>
        </a:defRPr>
      </a:lvl6pPr>
      <a:lvl7pPr marL="2971800" indent="-228600" algn="l" rtl="0" eaLnBrk="0" fontAlgn="base" hangingPunct="0">
        <a:spcBef>
          <a:spcPct val="20000"/>
        </a:spcBef>
        <a:spcAft>
          <a:spcPct val="0"/>
        </a:spcAft>
        <a:buChar char="»"/>
        <a:defRPr sz="1200">
          <a:solidFill>
            <a:schemeClr val="tx1"/>
          </a:solidFill>
          <a:latin typeface="+mn-lt"/>
        </a:defRPr>
      </a:lvl7pPr>
      <a:lvl8pPr marL="3429000" indent="-228600" algn="l" rtl="0" eaLnBrk="0" fontAlgn="base" hangingPunct="0">
        <a:spcBef>
          <a:spcPct val="20000"/>
        </a:spcBef>
        <a:spcAft>
          <a:spcPct val="0"/>
        </a:spcAft>
        <a:buChar char="»"/>
        <a:defRPr sz="1200">
          <a:solidFill>
            <a:schemeClr val="tx1"/>
          </a:solidFill>
          <a:latin typeface="+mn-lt"/>
        </a:defRPr>
      </a:lvl8pPr>
      <a:lvl9pPr marL="3886200" indent="-228600" algn="l" rtl="0" eaLnBrk="0" fontAlgn="base" hangingPunct="0">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80000"/>
                <a:satMod val="300000"/>
              </a:schemeClr>
            </a:gs>
            <a:gs pos="100000">
              <a:schemeClr val="bg2">
                <a:lumMod val="40000"/>
                <a:lumOff val="60000"/>
              </a:schemeClr>
            </a:gs>
          </a:gsLst>
          <a:lin ang="0" scaled="1"/>
          <a:tileRect/>
        </a:gradFill>
        <a:effectLst/>
      </p:bgPr>
    </p:bg>
    <p:spTree>
      <p:nvGrpSpPr>
        <p:cNvPr id="1" name=""/>
        <p:cNvGrpSpPr/>
        <p:nvPr/>
      </p:nvGrpSpPr>
      <p:grpSpPr>
        <a:xfrm>
          <a:off x="0" y="0"/>
          <a:ext cx="0" cy="0"/>
          <a:chOff x="0" y="0"/>
          <a:chExt cx="0" cy="0"/>
        </a:xfrm>
      </p:grpSpPr>
      <p:pic>
        <p:nvPicPr>
          <p:cNvPr id="7" name="Picture 6" descr="HelioBookletInterior.png"/>
          <p:cNvPicPr>
            <a:picLocks noChangeAspect="1"/>
          </p:cNvPicPr>
          <p:nvPr userDrawn="1"/>
        </p:nvPicPr>
        <p:blipFill>
          <a:blip r:embed="rId13"/>
          <a:stretch>
            <a:fillRect/>
          </a:stretch>
        </p:blipFill>
        <p:spPr>
          <a:xfrm>
            <a:off x="0" y="0"/>
            <a:ext cx="9144000" cy="6858000"/>
          </a:xfrm>
          <a:prstGeom prst="rect">
            <a:avLst/>
          </a:prstGeom>
        </p:spPr>
      </p:pic>
      <p:sp>
        <p:nvSpPr>
          <p:cNvPr id="3074" name="Rectangle 2"/>
          <p:cNvSpPr>
            <a:spLocks noGrp="1" noChangeArrowheads="1"/>
          </p:cNvSpPr>
          <p:nvPr>
            <p:ph type="title"/>
          </p:nvPr>
        </p:nvSpPr>
        <p:spPr bwMode="auto">
          <a:xfrm>
            <a:off x="1648004" y="260628"/>
            <a:ext cx="6810196"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3075" name="Rectangle 3"/>
          <p:cNvSpPr>
            <a:spLocks noGrp="1" noChangeArrowheads="1"/>
          </p:cNvSpPr>
          <p:nvPr>
            <p:ph type="body" idx="1"/>
          </p:nvPr>
        </p:nvSpPr>
        <p:spPr bwMode="auto">
          <a:xfrm>
            <a:off x="1764334" y="1286386"/>
            <a:ext cx="7151066" cy="50732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159685"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00">
                <a:solidFill>
                  <a:schemeClr val="bg1"/>
                </a:solidFill>
                <a:latin typeface="Arial"/>
                <a:cs typeface="Arial"/>
              </a:defRPr>
            </a:lvl1pPr>
          </a:lstStyle>
          <a:p>
            <a:pPr defTabSz="914400" eaLnBrk="0" fontAlgn="base" hangingPunct="0">
              <a:spcBef>
                <a:spcPct val="0"/>
              </a:spcBef>
              <a:spcAft>
                <a:spcPct val="0"/>
              </a:spcAft>
              <a:defRPr/>
            </a:pPr>
            <a:endParaRPr lang="en-US" dirty="0">
              <a:solidFill>
                <a:srgbClr val="FFFFFF"/>
              </a:solidFill>
            </a:endParaRPr>
          </a:p>
        </p:txBody>
      </p:sp>
      <p:sp>
        <p:nvSpPr>
          <p:cNvPr id="1029" name="Rectangle 5"/>
          <p:cNvSpPr>
            <a:spLocks noGrp="1" noChangeArrowheads="1"/>
          </p:cNvSpPr>
          <p:nvPr>
            <p:ph type="ftr" sz="quarter" idx="3"/>
          </p:nvPr>
        </p:nvSpPr>
        <p:spPr bwMode="auto">
          <a:xfrm>
            <a:off x="2743200" y="6553200"/>
            <a:ext cx="5029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900">
                <a:solidFill>
                  <a:schemeClr val="tx1"/>
                </a:solidFill>
                <a:latin typeface="Arial"/>
                <a:cs typeface="Arial"/>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7071626" y="65532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solidFill>
                  <a:schemeClr val="tx1"/>
                </a:solidFill>
                <a:latin typeface="Arial"/>
                <a:cs typeface="Arial"/>
              </a:defRPr>
            </a:lvl1pPr>
          </a:lstStyle>
          <a:p>
            <a:pPr defTabSz="914400" eaLnBrk="0" fontAlgn="base" hangingPunct="0">
              <a:spcBef>
                <a:spcPct val="0"/>
              </a:spcBef>
              <a:spcAft>
                <a:spcPct val="0"/>
              </a:spcAft>
              <a:defRPr/>
            </a:pPr>
            <a:fld id="{26FA84C2-3019-4EAE-9BA1-54189F197413}" type="slidenum">
              <a:rPr lang="en-US" smtClean="0">
                <a:solidFill>
                  <a:srgbClr val="000000"/>
                </a:solidFill>
              </a:rPr>
              <a:pPr defTabSz="914400" eaLnBrk="0" fontAlgn="base" hangingPunct="0">
                <a:spcBef>
                  <a:spcPct val="0"/>
                </a:spcBef>
                <a:spcAft>
                  <a:spcPct val="0"/>
                </a:spcAft>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Lst>
  <p:hf hdr="0" ftr="0" dt="0"/>
  <p:txStyles>
    <p:titleStyle>
      <a:lvl1pPr algn="l" rtl="0" eaLnBrk="0" fontAlgn="base" hangingPunct="0">
        <a:lnSpc>
          <a:spcPct val="90000"/>
        </a:lnSpc>
        <a:spcBef>
          <a:spcPct val="0"/>
        </a:spcBef>
        <a:spcAft>
          <a:spcPct val="0"/>
        </a:spcAft>
        <a:defRPr sz="2800" b="1">
          <a:solidFill>
            <a:schemeClr val="tx2"/>
          </a:solidFill>
          <a:latin typeface="Arial"/>
          <a:ea typeface="+mj-ea"/>
          <a:cs typeface="Arial"/>
        </a:defRPr>
      </a:lvl1pPr>
      <a:lvl2pPr algn="ctr" rtl="0" eaLnBrk="0" fontAlgn="base" hangingPunct="0">
        <a:spcBef>
          <a:spcPct val="0"/>
        </a:spcBef>
        <a:spcAft>
          <a:spcPct val="0"/>
        </a:spcAft>
        <a:defRPr sz="2800" b="1">
          <a:solidFill>
            <a:schemeClr val="tx2"/>
          </a:solidFill>
          <a:latin typeface="Garamond" pitchFamily="18" charset="0"/>
        </a:defRPr>
      </a:lvl2pPr>
      <a:lvl3pPr algn="ctr" rtl="0" eaLnBrk="0" fontAlgn="base" hangingPunct="0">
        <a:spcBef>
          <a:spcPct val="0"/>
        </a:spcBef>
        <a:spcAft>
          <a:spcPct val="0"/>
        </a:spcAft>
        <a:defRPr sz="2800" b="1">
          <a:solidFill>
            <a:schemeClr val="tx2"/>
          </a:solidFill>
          <a:latin typeface="Garamond" pitchFamily="18" charset="0"/>
        </a:defRPr>
      </a:lvl3pPr>
      <a:lvl4pPr algn="ctr" rtl="0" eaLnBrk="0" fontAlgn="base" hangingPunct="0">
        <a:spcBef>
          <a:spcPct val="0"/>
        </a:spcBef>
        <a:spcAft>
          <a:spcPct val="0"/>
        </a:spcAft>
        <a:defRPr sz="2800" b="1">
          <a:solidFill>
            <a:schemeClr val="tx2"/>
          </a:solidFill>
          <a:latin typeface="Garamond" pitchFamily="18" charset="0"/>
        </a:defRPr>
      </a:lvl4pPr>
      <a:lvl5pPr algn="ctr" rtl="0" eaLnBrk="0" fontAlgn="base" hangingPunct="0">
        <a:spcBef>
          <a:spcPct val="0"/>
        </a:spcBef>
        <a:spcAft>
          <a:spcPct val="0"/>
        </a:spcAft>
        <a:defRPr sz="2800" b="1">
          <a:solidFill>
            <a:schemeClr val="tx2"/>
          </a:solidFill>
          <a:latin typeface="Garamond" pitchFamily="18" charset="0"/>
        </a:defRPr>
      </a:lvl5pPr>
      <a:lvl6pPr marL="457200" algn="ctr" rtl="0" eaLnBrk="0" fontAlgn="base" hangingPunct="0">
        <a:spcBef>
          <a:spcPct val="0"/>
        </a:spcBef>
        <a:spcAft>
          <a:spcPct val="0"/>
        </a:spcAft>
        <a:defRPr sz="2800" b="1">
          <a:solidFill>
            <a:schemeClr val="tx2"/>
          </a:solidFill>
          <a:latin typeface="Garamond" pitchFamily="18" charset="0"/>
        </a:defRPr>
      </a:lvl6pPr>
      <a:lvl7pPr marL="914400" algn="ctr" rtl="0" eaLnBrk="0" fontAlgn="base" hangingPunct="0">
        <a:spcBef>
          <a:spcPct val="0"/>
        </a:spcBef>
        <a:spcAft>
          <a:spcPct val="0"/>
        </a:spcAft>
        <a:defRPr sz="2800" b="1">
          <a:solidFill>
            <a:schemeClr val="tx2"/>
          </a:solidFill>
          <a:latin typeface="Garamond" pitchFamily="18" charset="0"/>
        </a:defRPr>
      </a:lvl7pPr>
      <a:lvl8pPr marL="1371600" algn="ctr" rtl="0" eaLnBrk="0" fontAlgn="base" hangingPunct="0">
        <a:spcBef>
          <a:spcPct val="0"/>
        </a:spcBef>
        <a:spcAft>
          <a:spcPct val="0"/>
        </a:spcAft>
        <a:defRPr sz="2800" b="1">
          <a:solidFill>
            <a:schemeClr val="tx2"/>
          </a:solidFill>
          <a:latin typeface="Garamond" pitchFamily="18" charset="0"/>
        </a:defRPr>
      </a:lvl8pPr>
      <a:lvl9pPr marL="1828800" algn="ctr" rtl="0" eaLnBrk="0" fontAlgn="base" hangingPunct="0">
        <a:spcBef>
          <a:spcPct val="0"/>
        </a:spcBef>
        <a:spcAft>
          <a:spcPct val="0"/>
        </a:spcAft>
        <a:defRPr sz="2800" b="1">
          <a:solidFill>
            <a:schemeClr val="tx2"/>
          </a:solidFill>
          <a:latin typeface="Garamond" pitchFamily="18" charset="0"/>
        </a:defRPr>
      </a:lvl9pPr>
    </p:titleStyle>
    <p:bodyStyle>
      <a:lvl1pPr marL="174625" indent="-174625" algn="l" rtl="0" eaLnBrk="0" fontAlgn="base" hangingPunct="0">
        <a:lnSpc>
          <a:spcPct val="90000"/>
        </a:lnSpc>
        <a:spcBef>
          <a:spcPct val="20000"/>
        </a:spcBef>
        <a:spcAft>
          <a:spcPct val="0"/>
        </a:spcAft>
        <a:buClr>
          <a:srgbClr val="800000"/>
        </a:buClr>
        <a:buChar char="•"/>
        <a:defRPr sz="1600">
          <a:solidFill>
            <a:schemeClr val="tx1"/>
          </a:solidFill>
          <a:latin typeface="Arial"/>
          <a:ea typeface="+mn-ea"/>
          <a:cs typeface="Arial"/>
        </a:defRPr>
      </a:lvl1pPr>
      <a:lvl2pPr marL="396875" indent="-222250" algn="l" rtl="0" eaLnBrk="0" fontAlgn="base" hangingPunct="0">
        <a:lnSpc>
          <a:spcPct val="90000"/>
        </a:lnSpc>
        <a:spcBef>
          <a:spcPct val="20000"/>
        </a:spcBef>
        <a:spcAft>
          <a:spcPct val="0"/>
        </a:spcAft>
        <a:buClr>
          <a:srgbClr val="800000"/>
        </a:buClr>
        <a:buChar char="–"/>
        <a:defRPr sz="1600">
          <a:solidFill>
            <a:schemeClr val="tx1"/>
          </a:solidFill>
          <a:latin typeface="Arial"/>
          <a:cs typeface="Arial"/>
        </a:defRPr>
      </a:lvl2pPr>
      <a:lvl3pPr marL="571500" indent="-174625" algn="l" rtl="0" eaLnBrk="0" fontAlgn="base" hangingPunct="0">
        <a:lnSpc>
          <a:spcPct val="90000"/>
        </a:lnSpc>
        <a:spcBef>
          <a:spcPct val="20000"/>
        </a:spcBef>
        <a:spcAft>
          <a:spcPct val="0"/>
        </a:spcAft>
        <a:buClr>
          <a:srgbClr val="800000"/>
        </a:buClr>
        <a:buChar char="•"/>
        <a:defRPr sz="1600">
          <a:solidFill>
            <a:schemeClr val="tx1"/>
          </a:solidFill>
          <a:latin typeface="Arial"/>
          <a:cs typeface="Arial"/>
        </a:defRPr>
      </a:lvl3pPr>
      <a:lvl4pPr marL="746125" indent="-174625" algn="l" rtl="0" eaLnBrk="0" fontAlgn="base" hangingPunct="0">
        <a:lnSpc>
          <a:spcPct val="90000"/>
        </a:lnSpc>
        <a:spcBef>
          <a:spcPct val="20000"/>
        </a:spcBef>
        <a:spcAft>
          <a:spcPct val="0"/>
        </a:spcAft>
        <a:buClr>
          <a:srgbClr val="800000"/>
        </a:buClr>
        <a:buChar char="–"/>
        <a:defRPr sz="1600">
          <a:solidFill>
            <a:schemeClr val="tx1"/>
          </a:solidFill>
          <a:latin typeface="Arial"/>
          <a:cs typeface="Arial"/>
        </a:defRPr>
      </a:lvl4pPr>
      <a:lvl5pPr marL="911225" indent="-165100" algn="l" rtl="0" eaLnBrk="0" fontAlgn="base" hangingPunct="0">
        <a:lnSpc>
          <a:spcPct val="90000"/>
        </a:lnSpc>
        <a:spcBef>
          <a:spcPct val="20000"/>
        </a:spcBef>
        <a:spcAft>
          <a:spcPct val="0"/>
        </a:spcAft>
        <a:buClr>
          <a:srgbClr val="800000"/>
        </a:buClr>
        <a:buChar char="»"/>
        <a:defRPr sz="1600">
          <a:solidFill>
            <a:schemeClr val="tx1"/>
          </a:solidFill>
          <a:latin typeface="Arial"/>
          <a:cs typeface="Arial"/>
        </a:defRPr>
      </a:lvl5pPr>
      <a:lvl6pPr marL="2514600" indent="-228600" algn="l" rtl="0" eaLnBrk="0" fontAlgn="base" hangingPunct="0">
        <a:spcBef>
          <a:spcPct val="20000"/>
        </a:spcBef>
        <a:spcAft>
          <a:spcPct val="0"/>
        </a:spcAft>
        <a:buChar char="»"/>
        <a:defRPr sz="1200">
          <a:solidFill>
            <a:schemeClr val="tx1"/>
          </a:solidFill>
          <a:latin typeface="+mn-lt"/>
        </a:defRPr>
      </a:lvl6pPr>
      <a:lvl7pPr marL="2971800" indent="-228600" algn="l" rtl="0" eaLnBrk="0" fontAlgn="base" hangingPunct="0">
        <a:spcBef>
          <a:spcPct val="20000"/>
        </a:spcBef>
        <a:spcAft>
          <a:spcPct val="0"/>
        </a:spcAft>
        <a:buChar char="»"/>
        <a:defRPr sz="1200">
          <a:solidFill>
            <a:schemeClr val="tx1"/>
          </a:solidFill>
          <a:latin typeface="+mn-lt"/>
        </a:defRPr>
      </a:lvl7pPr>
      <a:lvl8pPr marL="3429000" indent="-228600" algn="l" rtl="0" eaLnBrk="0" fontAlgn="base" hangingPunct="0">
        <a:spcBef>
          <a:spcPct val="20000"/>
        </a:spcBef>
        <a:spcAft>
          <a:spcPct val="0"/>
        </a:spcAft>
        <a:buChar char="»"/>
        <a:defRPr sz="1200">
          <a:solidFill>
            <a:schemeClr val="tx1"/>
          </a:solidFill>
          <a:latin typeface="+mn-lt"/>
        </a:defRPr>
      </a:lvl8pPr>
      <a:lvl9pPr marL="3886200" indent="-228600" algn="l" rtl="0" eaLnBrk="0" fontAlgn="base" hangingPunct="0">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80000"/>
                <a:satMod val="300000"/>
              </a:schemeClr>
            </a:gs>
            <a:gs pos="100000">
              <a:schemeClr val="bg2">
                <a:lumMod val="40000"/>
                <a:lumOff val="60000"/>
              </a:schemeClr>
            </a:gs>
          </a:gsLst>
          <a:lin ang="0" scaled="1"/>
          <a:tileRect/>
        </a:gradFill>
        <a:effectLst/>
      </p:bgPr>
    </p:bg>
    <p:spTree>
      <p:nvGrpSpPr>
        <p:cNvPr id="1" name=""/>
        <p:cNvGrpSpPr/>
        <p:nvPr/>
      </p:nvGrpSpPr>
      <p:grpSpPr>
        <a:xfrm>
          <a:off x="0" y="0"/>
          <a:ext cx="0" cy="0"/>
          <a:chOff x="0" y="0"/>
          <a:chExt cx="0" cy="0"/>
        </a:xfrm>
      </p:grpSpPr>
      <p:pic>
        <p:nvPicPr>
          <p:cNvPr id="7" name="Picture 6" descr="HelioBookletInterior.png"/>
          <p:cNvPicPr>
            <a:picLocks noChangeAspect="1"/>
          </p:cNvPicPr>
          <p:nvPr userDrawn="1"/>
        </p:nvPicPr>
        <p:blipFill>
          <a:blip r:embed="rId13"/>
          <a:stretch>
            <a:fillRect/>
          </a:stretch>
        </p:blipFill>
        <p:spPr>
          <a:xfrm>
            <a:off x="0" y="0"/>
            <a:ext cx="9144000" cy="6858000"/>
          </a:xfrm>
          <a:prstGeom prst="rect">
            <a:avLst/>
          </a:prstGeom>
        </p:spPr>
      </p:pic>
      <p:sp>
        <p:nvSpPr>
          <p:cNvPr id="3074" name="Rectangle 2"/>
          <p:cNvSpPr>
            <a:spLocks noGrp="1" noChangeArrowheads="1"/>
          </p:cNvSpPr>
          <p:nvPr>
            <p:ph type="title"/>
          </p:nvPr>
        </p:nvSpPr>
        <p:spPr bwMode="auto">
          <a:xfrm>
            <a:off x="1648004" y="260628"/>
            <a:ext cx="6810196"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3075" name="Rectangle 3"/>
          <p:cNvSpPr>
            <a:spLocks noGrp="1" noChangeArrowheads="1"/>
          </p:cNvSpPr>
          <p:nvPr>
            <p:ph type="body" idx="1"/>
          </p:nvPr>
        </p:nvSpPr>
        <p:spPr bwMode="auto">
          <a:xfrm>
            <a:off x="1764334" y="1286386"/>
            <a:ext cx="7151066" cy="50732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159685"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00">
                <a:solidFill>
                  <a:schemeClr val="bg1"/>
                </a:solidFill>
                <a:latin typeface="Arial"/>
                <a:cs typeface="Arial"/>
              </a:defRPr>
            </a:lvl1pPr>
          </a:lstStyle>
          <a:p>
            <a:pPr defTabSz="914400" eaLnBrk="0" fontAlgn="base" hangingPunct="0">
              <a:spcBef>
                <a:spcPct val="0"/>
              </a:spcBef>
              <a:spcAft>
                <a:spcPct val="0"/>
              </a:spcAft>
              <a:defRPr/>
            </a:pPr>
            <a:endParaRPr lang="en-US" dirty="0">
              <a:solidFill>
                <a:srgbClr val="FFFFFF"/>
              </a:solidFill>
            </a:endParaRPr>
          </a:p>
        </p:txBody>
      </p:sp>
      <p:sp>
        <p:nvSpPr>
          <p:cNvPr id="1029" name="Rectangle 5"/>
          <p:cNvSpPr>
            <a:spLocks noGrp="1" noChangeArrowheads="1"/>
          </p:cNvSpPr>
          <p:nvPr>
            <p:ph type="ftr" sz="quarter" idx="3"/>
          </p:nvPr>
        </p:nvSpPr>
        <p:spPr bwMode="auto">
          <a:xfrm>
            <a:off x="2743200" y="6553200"/>
            <a:ext cx="5029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900">
                <a:solidFill>
                  <a:schemeClr val="tx1"/>
                </a:solidFill>
                <a:latin typeface="Arial"/>
                <a:cs typeface="Arial"/>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7071626" y="65532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solidFill>
                  <a:schemeClr val="tx1"/>
                </a:solidFill>
                <a:latin typeface="Arial"/>
                <a:cs typeface="Arial"/>
              </a:defRPr>
            </a:lvl1pPr>
          </a:lstStyle>
          <a:p>
            <a:pPr defTabSz="914400" eaLnBrk="0" fontAlgn="base" hangingPunct="0">
              <a:spcBef>
                <a:spcPct val="0"/>
              </a:spcBef>
              <a:spcAft>
                <a:spcPct val="0"/>
              </a:spcAft>
              <a:defRPr/>
            </a:pPr>
            <a:fld id="{26FA84C2-3019-4EAE-9BA1-54189F197413}" type="slidenum">
              <a:rPr lang="en-US" smtClean="0">
                <a:solidFill>
                  <a:srgbClr val="000000"/>
                </a:solidFill>
              </a:rPr>
              <a:pPr defTabSz="914400" eaLnBrk="0" fontAlgn="base" hangingPunct="0">
                <a:spcBef>
                  <a:spcPct val="0"/>
                </a:spcBef>
                <a:spcAft>
                  <a:spcPct val="0"/>
                </a:spcAft>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hf hdr="0" ftr="0" dt="0"/>
  <p:txStyles>
    <p:titleStyle>
      <a:lvl1pPr algn="l" rtl="0" eaLnBrk="0" fontAlgn="base" hangingPunct="0">
        <a:lnSpc>
          <a:spcPct val="90000"/>
        </a:lnSpc>
        <a:spcBef>
          <a:spcPct val="0"/>
        </a:spcBef>
        <a:spcAft>
          <a:spcPct val="0"/>
        </a:spcAft>
        <a:defRPr sz="2800" b="1">
          <a:solidFill>
            <a:schemeClr val="tx2"/>
          </a:solidFill>
          <a:latin typeface="Arial"/>
          <a:ea typeface="+mj-ea"/>
          <a:cs typeface="Arial"/>
        </a:defRPr>
      </a:lvl1pPr>
      <a:lvl2pPr algn="ctr" rtl="0" eaLnBrk="0" fontAlgn="base" hangingPunct="0">
        <a:spcBef>
          <a:spcPct val="0"/>
        </a:spcBef>
        <a:spcAft>
          <a:spcPct val="0"/>
        </a:spcAft>
        <a:defRPr sz="2800" b="1">
          <a:solidFill>
            <a:schemeClr val="tx2"/>
          </a:solidFill>
          <a:latin typeface="Garamond" pitchFamily="18" charset="0"/>
        </a:defRPr>
      </a:lvl2pPr>
      <a:lvl3pPr algn="ctr" rtl="0" eaLnBrk="0" fontAlgn="base" hangingPunct="0">
        <a:spcBef>
          <a:spcPct val="0"/>
        </a:spcBef>
        <a:spcAft>
          <a:spcPct val="0"/>
        </a:spcAft>
        <a:defRPr sz="2800" b="1">
          <a:solidFill>
            <a:schemeClr val="tx2"/>
          </a:solidFill>
          <a:latin typeface="Garamond" pitchFamily="18" charset="0"/>
        </a:defRPr>
      </a:lvl3pPr>
      <a:lvl4pPr algn="ctr" rtl="0" eaLnBrk="0" fontAlgn="base" hangingPunct="0">
        <a:spcBef>
          <a:spcPct val="0"/>
        </a:spcBef>
        <a:spcAft>
          <a:spcPct val="0"/>
        </a:spcAft>
        <a:defRPr sz="2800" b="1">
          <a:solidFill>
            <a:schemeClr val="tx2"/>
          </a:solidFill>
          <a:latin typeface="Garamond" pitchFamily="18" charset="0"/>
        </a:defRPr>
      </a:lvl4pPr>
      <a:lvl5pPr algn="ctr" rtl="0" eaLnBrk="0" fontAlgn="base" hangingPunct="0">
        <a:spcBef>
          <a:spcPct val="0"/>
        </a:spcBef>
        <a:spcAft>
          <a:spcPct val="0"/>
        </a:spcAft>
        <a:defRPr sz="2800" b="1">
          <a:solidFill>
            <a:schemeClr val="tx2"/>
          </a:solidFill>
          <a:latin typeface="Garamond" pitchFamily="18" charset="0"/>
        </a:defRPr>
      </a:lvl5pPr>
      <a:lvl6pPr marL="457200" algn="ctr" rtl="0" eaLnBrk="0" fontAlgn="base" hangingPunct="0">
        <a:spcBef>
          <a:spcPct val="0"/>
        </a:spcBef>
        <a:spcAft>
          <a:spcPct val="0"/>
        </a:spcAft>
        <a:defRPr sz="2800" b="1">
          <a:solidFill>
            <a:schemeClr val="tx2"/>
          </a:solidFill>
          <a:latin typeface="Garamond" pitchFamily="18" charset="0"/>
        </a:defRPr>
      </a:lvl6pPr>
      <a:lvl7pPr marL="914400" algn="ctr" rtl="0" eaLnBrk="0" fontAlgn="base" hangingPunct="0">
        <a:spcBef>
          <a:spcPct val="0"/>
        </a:spcBef>
        <a:spcAft>
          <a:spcPct val="0"/>
        </a:spcAft>
        <a:defRPr sz="2800" b="1">
          <a:solidFill>
            <a:schemeClr val="tx2"/>
          </a:solidFill>
          <a:latin typeface="Garamond" pitchFamily="18" charset="0"/>
        </a:defRPr>
      </a:lvl7pPr>
      <a:lvl8pPr marL="1371600" algn="ctr" rtl="0" eaLnBrk="0" fontAlgn="base" hangingPunct="0">
        <a:spcBef>
          <a:spcPct val="0"/>
        </a:spcBef>
        <a:spcAft>
          <a:spcPct val="0"/>
        </a:spcAft>
        <a:defRPr sz="2800" b="1">
          <a:solidFill>
            <a:schemeClr val="tx2"/>
          </a:solidFill>
          <a:latin typeface="Garamond" pitchFamily="18" charset="0"/>
        </a:defRPr>
      </a:lvl8pPr>
      <a:lvl9pPr marL="1828800" algn="ctr" rtl="0" eaLnBrk="0" fontAlgn="base" hangingPunct="0">
        <a:spcBef>
          <a:spcPct val="0"/>
        </a:spcBef>
        <a:spcAft>
          <a:spcPct val="0"/>
        </a:spcAft>
        <a:defRPr sz="2800" b="1">
          <a:solidFill>
            <a:schemeClr val="tx2"/>
          </a:solidFill>
          <a:latin typeface="Garamond" pitchFamily="18" charset="0"/>
        </a:defRPr>
      </a:lvl9pPr>
    </p:titleStyle>
    <p:bodyStyle>
      <a:lvl1pPr marL="174625" indent="-174625" algn="l" rtl="0" eaLnBrk="0" fontAlgn="base" hangingPunct="0">
        <a:lnSpc>
          <a:spcPct val="90000"/>
        </a:lnSpc>
        <a:spcBef>
          <a:spcPct val="20000"/>
        </a:spcBef>
        <a:spcAft>
          <a:spcPct val="0"/>
        </a:spcAft>
        <a:buClr>
          <a:srgbClr val="800000"/>
        </a:buClr>
        <a:buChar char="•"/>
        <a:defRPr sz="1600">
          <a:solidFill>
            <a:schemeClr val="tx1"/>
          </a:solidFill>
          <a:latin typeface="Arial"/>
          <a:ea typeface="+mn-ea"/>
          <a:cs typeface="Arial"/>
        </a:defRPr>
      </a:lvl1pPr>
      <a:lvl2pPr marL="396875" indent="-222250" algn="l" rtl="0" eaLnBrk="0" fontAlgn="base" hangingPunct="0">
        <a:lnSpc>
          <a:spcPct val="90000"/>
        </a:lnSpc>
        <a:spcBef>
          <a:spcPct val="20000"/>
        </a:spcBef>
        <a:spcAft>
          <a:spcPct val="0"/>
        </a:spcAft>
        <a:buClr>
          <a:srgbClr val="800000"/>
        </a:buClr>
        <a:buChar char="–"/>
        <a:defRPr sz="1600">
          <a:solidFill>
            <a:schemeClr val="tx1"/>
          </a:solidFill>
          <a:latin typeface="Arial"/>
          <a:cs typeface="Arial"/>
        </a:defRPr>
      </a:lvl2pPr>
      <a:lvl3pPr marL="571500" indent="-174625" algn="l" rtl="0" eaLnBrk="0" fontAlgn="base" hangingPunct="0">
        <a:lnSpc>
          <a:spcPct val="90000"/>
        </a:lnSpc>
        <a:spcBef>
          <a:spcPct val="20000"/>
        </a:spcBef>
        <a:spcAft>
          <a:spcPct val="0"/>
        </a:spcAft>
        <a:buClr>
          <a:srgbClr val="800000"/>
        </a:buClr>
        <a:buChar char="•"/>
        <a:defRPr sz="1600">
          <a:solidFill>
            <a:schemeClr val="tx1"/>
          </a:solidFill>
          <a:latin typeface="Arial"/>
          <a:cs typeface="Arial"/>
        </a:defRPr>
      </a:lvl3pPr>
      <a:lvl4pPr marL="746125" indent="-174625" algn="l" rtl="0" eaLnBrk="0" fontAlgn="base" hangingPunct="0">
        <a:lnSpc>
          <a:spcPct val="90000"/>
        </a:lnSpc>
        <a:spcBef>
          <a:spcPct val="20000"/>
        </a:spcBef>
        <a:spcAft>
          <a:spcPct val="0"/>
        </a:spcAft>
        <a:buClr>
          <a:srgbClr val="800000"/>
        </a:buClr>
        <a:buChar char="–"/>
        <a:defRPr sz="1600">
          <a:solidFill>
            <a:schemeClr val="tx1"/>
          </a:solidFill>
          <a:latin typeface="Arial"/>
          <a:cs typeface="Arial"/>
        </a:defRPr>
      </a:lvl4pPr>
      <a:lvl5pPr marL="911225" indent="-165100" algn="l" rtl="0" eaLnBrk="0" fontAlgn="base" hangingPunct="0">
        <a:lnSpc>
          <a:spcPct val="90000"/>
        </a:lnSpc>
        <a:spcBef>
          <a:spcPct val="20000"/>
        </a:spcBef>
        <a:spcAft>
          <a:spcPct val="0"/>
        </a:spcAft>
        <a:buClr>
          <a:srgbClr val="800000"/>
        </a:buClr>
        <a:buChar char="»"/>
        <a:defRPr sz="1600">
          <a:solidFill>
            <a:schemeClr val="tx1"/>
          </a:solidFill>
          <a:latin typeface="Arial"/>
          <a:cs typeface="Arial"/>
        </a:defRPr>
      </a:lvl5pPr>
      <a:lvl6pPr marL="2514600" indent="-228600" algn="l" rtl="0" eaLnBrk="0" fontAlgn="base" hangingPunct="0">
        <a:spcBef>
          <a:spcPct val="20000"/>
        </a:spcBef>
        <a:spcAft>
          <a:spcPct val="0"/>
        </a:spcAft>
        <a:buChar char="»"/>
        <a:defRPr sz="1200">
          <a:solidFill>
            <a:schemeClr val="tx1"/>
          </a:solidFill>
          <a:latin typeface="+mn-lt"/>
        </a:defRPr>
      </a:lvl6pPr>
      <a:lvl7pPr marL="2971800" indent="-228600" algn="l" rtl="0" eaLnBrk="0" fontAlgn="base" hangingPunct="0">
        <a:spcBef>
          <a:spcPct val="20000"/>
        </a:spcBef>
        <a:spcAft>
          <a:spcPct val="0"/>
        </a:spcAft>
        <a:buChar char="»"/>
        <a:defRPr sz="1200">
          <a:solidFill>
            <a:schemeClr val="tx1"/>
          </a:solidFill>
          <a:latin typeface="+mn-lt"/>
        </a:defRPr>
      </a:lvl7pPr>
      <a:lvl8pPr marL="3429000" indent="-228600" algn="l" rtl="0" eaLnBrk="0" fontAlgn="base" hangingPunct="0">
        <a:spcBef>
          <a:spcPct val="20000"/>
        </a:spcBef>
        <a:spcAft>
          <a:spcPct val="0"/>
        </a:spcAft>
        <a:buChar char="»"/>
        <a:defRPr sz="1200">
          <a:solidFill>
            <a:schemeClr val="tx1"/>
          </a:solidFill>
          <a:latin typeface="+mn-lt"/>
        </a:defRPr>
      </a:lvl8pPr>
      <a:lvl9pPr marL="3886200" indent="-228600" algn="l" rtl="0" eaLnBrk="0" fontAlgn="base" hangingPunct="0">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80000"/>
                <a:satMod val="300000"/>
              </a:schemeClr>
            </a:gs>
            <a:gs pos="100000">
              <a:schemeClr val="bg2">
                <a:lumMod val="40000"/>
                <a:lumOff val="60000"/>
              </a:schemeClr>
            </a:gs>
          </a:gsLst>
          <a:lin ang="0" scaled="1"/>
          <a:tileRect/>
        </a:gradFill>
        <a:effectLst/>
      </p:bgPr>
    </p:bg>
    <p:spTree>
      <p:nvGrpSpPr>
        <p:cNvPr id="1" name=""/>
        <p:cNvGrpSpPr/>
        <p:nvPr/>
      </p:nvGrpSpPr>
      <p:grpSpPr>
        <a:xfrm>
          <a:off x="0" y="0"/>
          <a:ext cx="0" cy="0"/>
          <a:chOff x="0" y="0"/>
          <a:chExt cx="0" cy="0"/>
        </a:xfrm>
      </p:grpSpPr>
      <p:pic>
        <p:nvPicPr>
          <p:cNvPr id="7" name="Picture 6" descr="HelioBookletInterior.png"/>
          <p:cNvPicPr>
            <a:picLocks noChangeAspect="1"/>
          </p:cNvPicPr>
          <p:nvPr userDrawn="1"/>
        </p:nvPicPr>
        <p:blipFill>
          <a:blip r:embed="rId13"/>
          <a:stretch>
            <a:fillRect/>
          </a:stretch>
        </p:blipFill>
        <p:spPr>
          <a:xfrm>
            <a:off x="0" y="0"/>
            <a:ext cx="9144000" cy="6858000"/>
          </a:xfrm>
          <a:prstGeom prst="rect">
            <a:avLst/>
          </a:prstGeom>
        </p:spPr>
      </p:pic>
      <p:sp>
        <p:nvSpPr>
          <p:cNvPr id="3074" name="Rectangle 2"/>
          <p:cNvSpPr>
            <a:spLocks noGrp="1" noChangeArrowheads="1"/>
          </p:cNvSpPr>
          <p:nvPr>
            <p:ph type="title"/>
          </p:nvPr>
        </p:nvSpPr>
        <p:spPr bwMode="auto">
          <a:xfrm>
            <a:off x="1648004" y="260628"/>
            <a:ext cx="6810196"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3075" name="Rectangle 3"/>
          <p:cNvSpPr>
            <a:spLocks noGrp="1" noChangeArrowheads="1"/>
          </p:cNvSpPr>
          <p:nvPr>
            <p:ph type="body" idx="1"/>
          </p:nvPr>
        </p:nvSpPr>
        <p:spPr bwMode="auto">
          <a:xfrm>
            <a:off x="1764334" y="1286386"/>
            <a:ext cx="7151066" cy="50732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159685"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00">
                <a:solidFill>
                  <a:schemeClr val="bg1"/>
                </a:solidFill>
                <a:latin typeface="Arial"/>
                <a:cs typeface="Arial"/>
              </a:defRPr>
            </a:lvl1pPr>
          </a:lstStyle>
          <a:p>
            <a:pPr defTabSz="914400" eaLnBrk="0" fontAlgn="base" hangingPunct="0">
              <a:spcBef>
                <a:spcPct val="0"/>
              </a:spcBef>
              <a:spcAft>
                <a:spcPct val="0"/>
              </a:spcAft>
              <a:defRPr/>
            </a:pPr>
            <a:endParaRPr lang="en-US" dirty="0">
              <a:solidFill>
                <a:srgbClr val="FFFFFF"/>
              </a:solidFill>
            </a:endParaRPr>
          </a:p>
        </p:txBody>
      </p:sp>
      <p:sp>
        <p:nvSpPr>
          <p:cNvPr id="1029" name="Rectangle 5"/>
          <p:cNvSpPr>
            <a:spLocks noGrp="1" noChangeArrowheads="1"/>
          </p:cNvSpPr>
          <p:nvPr>
            <p:ph type="ftr" sz="quarter" idx="3"/>
          </p:nvPr>
        </p:nvSpPr>
        <p:spPr bwMode="auto">
          <a:xfrm>
            <a:off x="2743200" y="6553200"/>
            <a:ext cx="5029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900">
                <a:solidFill>
                  <a:schemeClr val="tx1"/>
                </a:solidFill>
                <a:latin typeface="Arial"/>
                <a:cs typeface="Arial"/>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7071626" y="65532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solidFill>
                  <a:schemeClr val="tx1"/>
                </a:solidFill>
                <a:latin typeface="Arial"/>
                <a:cs typeface="Arial"/>
              </a:defRPr>
            </a:lvl1pPr>
          </a:lstStyle>
          <a:p>
            <a:pPr defTabSz="914400" eaLnBrk="0" fontAlgn="base" hangingPunct="0">
              <a:spcBef>
                <a:spcPct val="0"/>
              </a:spcBef>
              <a:spcAft>
                <a:spcPct val="0"/>
              </a:spcAft>
              <a:defRPr/>
            </a:pPr>
            <a:fld id="{26FA84C2-3019-4EAE-9BA1-54189F197413}" type="slidenum">
              <a:rPr lang="en-US" smtClean="0">
                <a:solidFill>
                  <a:srgbClr val="000000"/>
                </a:solidFill>
              </a:rPr>
              <a:pPr defTabSz="914400" eaLnBrk="0" fontAlgn="base" hangingPunct="0">
                <a:spcBef>
                  <a:spcPct val="0"/>
                </a:spcBef>
                <a:spcAft>
                  <a:spcPct val="0"/>
                </a:spcAft>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hf hdr="0" ftr="0" dt="0"/>
  <p:txStyles>
    <p:titleStyle>
      <a:lvl1pPr algn="l" rtl="0" eaLnBrk="0" fontAlgn="base" hangingPunct="0">
        <a:lnSpc>
          <a:spcPct val="90000"/>
        </a:lnSpc>
        <a:spcBef>
          <a:spcPct val="0"/>
        </a:spcBef>
        <a:spcAft>
          <a:spcPct val="0"/>
        </a:spcAft>
        <a:defRPr sz="2800" b="1">
          <a:solidFill>
            <a:schemeClr val="tx2"/>
          </a:solidFill>
          <a:latin typeface="Arial"/>
          <a:ea typeface="+mj-ea"/>
          <a:cs typeface="Arial"/>
        </a:defRPr>
      </a:lvl1pPr>
      <a:lvl2pPr algn="ctr" rtl="0" eaLnBrk="0" fontAlgn="base" hangingPunct="0">
        <a:spcBef>
          <a:spcPct val="0"/>
        </a:spcBef>
        <a:spcAft>
          <a:spcPct val="0"/>
        </a:spcAft>
        <a:defRPr sz="2800" b="1">
          <a:solidFill>
            <a:schemeClr val="tx2"/>
          </a:solidFill>
          <a:latin typeface="Garamond" pitchFamily="18" charset="0"/>
        </a:defRPr>
      </a:lvl2pPr>
      <a:lvl3pPr algn="ctr" rtl="0" eaLnBrk="0" fontAlgn="base" hangingPunct="0">
        <a:spcBef>
          <a:spcPct val="0"/>
        </a:spcBef>
        <a:spcAft>
          <a:spcPct val="0"/>
        </a:spcAft>
        <a:defRPr sz="2800" b="1">
          <a:solidFill>
            <a:schemeClr val="tx2"/>
          </a:solidFill>
          <a:latin typeface="Garamond" pitchFamily="18" charset="0"/>
        </a:defRPr>
      </a:lvl3pPr>
      <a:lvl4pPr algn="ctr" rtl="0" eaLnBrk="0" fontAlgn="base" hangingPunct="0">
        <a:spcBef>
          <a:spcPct val="0"/>
        </a:spcBef>
        <a:spcAft>
          <a:spcPct val="0"/>
        </a:spcAft>
        <a:defRPr sz="2800" b="1">
          <a:solidFill>
            <a:schemeClr val="tx2"/>
          </a:solidFill>
          <a:latin typeface="Garamond" pitchFamily="18" charset="0"/>
        </a:defRPr>
      </a:lvl4pPr>
      <a:lvl5pPr algn="ctr" rtl="0" eaLnBrk="0" fontAlgn="base" hangingPunct="0">
        <a:spcBef>
          <a:spcPct val="0"/>
        </a:spcBef>
        <a:spcAft>
          <a:spcPct val="0"/>
        </a:spcAft>
        <a:defRPr sz="2800" b="1">
          <a:solidFill>
            <a:schemeClr val="tx2"/>
          </a:solidFill>
          <a:latin typeface="Garamond" pitchFamily="18" charset="0"/>
        </a:defRPr>
      </a:lvl5pPr>
      <a:lvl6pPr marL="457200" algn="ctr" rtl="0" eaLnBrk="0" fontAlgn="base" hangingPunct="0">
        <a:spcBef>
          <a:spcPct val="0"/>
        </a:spcBef>
        <a:spcAft>
          <a:spcPct val="0"/>
        </a:spcAft>
        <a:defRPr sz="2800" b="1">
          <a:solidFill>
            <a:schemeClr val="tx2"/>
          </a:solidFill>
          <a:latin typeface="Garamond" pitchFamily="18" charset="0"/>
        </a:defRPr>
      </a:lvl6pPr>
      <a:lvl7pPr marL="914400" algn="ctr" rtl="0" eaLnBrk="0" fontAlgn="base" hangingPunct="0">
        <a:spcBef>
          <a:spcPct val="0"/>
        </a:spcBef>
        <a:spcAft>
          <a:spcPct val="0"/>
        </a:spcAft>
        <a:defRPr sz="2800" b="1">
          <a:solidFill>
            <a:schemeClr val="tx2"/>
          </a:solidFill>
          <a:latin typeface="Garamond" pitchFamily="18" charset="0"/>
        </a:defRPr>
      </a:lvl7pPr>
      <a:lvl8pPr marL="1371600" algn="ctr" rtl="0" eaLnBrk="0" fontAlgn="base" hangingPunct="0">
        <a:spcBef>
          <a:spcPct val="0"/>
        </a:spcBef>
        <a:spcAft>
          <a:spcPct val="0"/>
        </a:spcAft>
        <a:defRPr sz="2800" b="1">
          <a:solidFill>
            <a:schemeClr val="tx2"/>
          </a:solidFill>
          <a:latin typeface="Garamond" pitchFamily="18" charset="0"/>
        </a:defRPr>
      </a:lvl8pPr>
      <a:lvl9pPr marL="1828800" algn="ctr" rtl="0" eaLnBrk="0" fontAlgn="base" hangingPunct="0">
        <a:spcBef>
          <a:spcPct val="0"/>
        </a:spcBef>
        <a:spcAft>
          <a:spcPct val="0"/>
        </a:spcAft>
        <a:defRPr sz="2800" b="1">
          <a:solidFill>
            <a:schemeClr val="tx2"/>
          </a:solidFill>
          <a:latin typeface="Garamond" pitchFamily="18" charset="0"/>
        </a:defRPr>
      </a:lvl9pPr>
    </p:titleStyle>
    <p:bodyStyle>
      <a:lvl1pPr marL="174625" indent="-174625" algn="l" rtl="0" eaLnBrk="0" fontAlgn="base" hangingPunct="0">
        <a:lnSpc>
          <a:spcPct val="90000"/>
        </a:lnSpc>
        <a:spcBef>
          <a:spcPct val="20000"/>
        </a:spcBef>
        <a:spcAft>
          <a:spcPct val="0"/>
        </a:spcAft>
        <a:buClr>
          <a:srgbClr val="800000"/>
        </a:buClr>
        <a:buChar char="•"/>
        <a:defRPr sz="1600">
          <a:solidFill>
            <a:schemeClr val="tx1"/>
          </a:solidFill>
          <a:latin typeface="Arial"/>
          <a:ea typeface="+mn-ea"/>
          <a:cs typeface="Arial"/>
        </a:defRPr>
      </a:lvl1pPr>
      <a:lvl2pPr marL="396875" indent="-222250" algn="l" rtl="0" eaLnBrk="0" fontAlgn="base" hangingPunct="0">
        <a:lnSpc>
          <a:spcPct val="90000"/>
        </a:lnSpc>
        <a:spcBef>
          <a:spcPct val="20000"/>
        </a:spcBef>
        <a:spcAft>
          <a:spcPct val="0"/>
        </a:spcAft>
        <a:buClr>
          <a:srgbClr val="800000"/>
        </a:buClr>
        <a:buChar char="–"/>
        <a:defRPr sz="1600">
          <a:solidFill>
            <a:schemeClr val="tx1"/>
          </a:solidFill>
          <a:latin typeface="Arial"/>
          <a:cs typeface="Arial"/>
        </a:defRPr>
      </a:lvl2pPr>
      <a:lvl3pPr marL="571500" indent="-174625" algn="l" rtl="0" eaLnBrk="0" fontAlgn="base" hangingPunct="0">
        <a:lnSpc>
          <a:spcPct val="90000"/>
        </a:lnSpc>
        <a:spcBef>
          <a:spcPct val="20000"/>
        </a:spcBef>
        <a:spcAft>
          <a:spcPct val="0"/>
        </a:spcAft>
        <a:buClr>
          <a:srgbClr val="800000"/>
        </a:buClr>
        <a:buChar char="•"/>
        <a:defRPr sz="1600">
          <a:solidFill>
            <a:schemeClr val="tx1"/>
          </a:solidFill>
          <a:latin typeface="Arial"/>
          <a:cs typeface="Arial"/>
        </a:defRPr>
      </a:lvl3pPr>
      <a:lvl4pPr marL="746125" indent="-174625" algn="l" rtl="0" eaLnBrk="0" fontAlgn="base" hangingPunct="0">
        <a:lnSpc>
          <a:spcPct val="90000"/>
        </a:lnSpc>
        <a:spcBef>
          <a:spcPct val="20000"/>
        </a:spcBef>
        <a:spcAft>
          <a:spcPct val="0"/>
        </a:spcAft>
        <a:buClr>
          <a:srgbClr val="800000"/>
        </a:buClr>
        <a:buChar char="–"/>
        <a:defRPr sz="1600">
          <a:solidFill>
            <a:schemeClr val="tx1"/>
          </a:solidFill>
          <a:latin typeface="Arial"/>
          <a:cs typeface="Arial"/>
        </a:defRPr>
      </a:lvl4pPr>
      <a:lvl5pPr marL="911225" indent="-165100" algn="l" rtl="0" eaLnBrk="0" fontAlgn="base" hangingPunct="0">
        <a:lnSpc>
          <a:spcPct val="90000"/>
        </a:lnSpc>
        <a:spcBef>
          <a:spcPct val="20000"/>
        </a:spcBef>
        <a:spcAft>
          <a:spcPct val="0"/>
        </a:spcAft>
        <a:buClr>
          <a:srgbClr val="800000"/>
        </a:buClr>
        <a:buChar char="»"/>
        <a:defRPr sz="1600">
          <a:solidFill>
            <a:schemeClr val="tx1"/>
          </a:solidFill>
          <a:latin typeface="Arial"/>
          <a:cs typeface="Arial"/>
        </a:defRPr>
      </a:lvl5pPr>
      <a:lvl6pPr marL="2514600" indent="-228600" algn="l" rtl="0" eaLnBrk="0" fontAlgn="base" hangingPunct="0">
        <a:spcBef>
          <a:spcPct val="20000"/>
        </a:spcBef>
        <a:spcAft>
          <a:spcPct val="0"/>
        </a:spcAft>
        <a:buChar char="»"/>
        <a:defRPr sz="1200">
          <a:solidFill>
            <a:schemeClr val="tx1"/>
          </a:solidFill>
          <a:latin typeface="+mn-lt"/>
        </a:defRPr>
      </a:lvl6pPr>
      <a:lvl7pPr marL="2971800" indent="-228600" algn="l" rtl="0" eaLnBrk="0" fontAlgn="base" hangingPunct="0">
        <a:spcBef>
          <a:spcPct val="20000"/>
        </a:spcBef>
        <a:spcAft>
          <a:spcPct val="0"/>
        </a:spcAft>
        <a:buChar char="»"/>
        <a:defRPr sz="1200">
          <a:solidFill>
            <a:schemeClr val="tx1"/>
          </a:solidFill>
          <a:latin typeface="+mn-lt"/>
        </a:defRPr>
      </a:lvl7pPr>
      <a:lvl8pPr marL="3429000" indent="-228600" algn="l" rtl="0" eaLnBrk="0" fontAlgn="base" hangingPunct="0">
        <a:spcBef>
          <a:spcPct val="20000"/>
        </a:spcBef>
        <a:spcAft>
          <a:spcPct val="0"/>
        </a:spcAft>
        <a:buChar char="»"/>
        <a:defRPr sz="1200">
          <a:solidFill>
            <a:schemeClr val="tx1"/>
          </a:solidFill>
          <a:latin typeface="+mn-lt"/>
        </a:defRPr>
      </a:lvl8pPr>
      <a:lvl9pPr marL="3886200" indent="-228600" algn="l" rtl="0" eaLnBrk="0" fontAlgn="base" hangingPunct="0">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85800" y="609600"/>
            <a:ext cx="77724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11" name="Shape 11"/>
          <p:cNvSpPr txBox="1">
            <a:spLocks noGrp="1"/>
          </p:cNvSpPr>
          <p:nvPr>
            <p:ph type="body" idx="1"/>
          </p:nvPr>
        </p:nvSpPr>
        <p:spPr>
          <a:xfrm>
            <a:off x="685800" y="1981200"/>
            <a:ext cx="7772400" cy="41148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742950" marR="0" lvl="1" indent="-107950" algn="l" rtl="0">
              <a:spcBef>
                <a:spcPts val="560"/>
              </a:spcBef>
              <a:spcAft>
                <a:spcPts val="0"/>
              </a:spcAft>
              <a:buClr>
                <a:schemeClr val="dk1"/>
              </a:buClr>
              <a:buSzPct val="1000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143000" marR="0" lvl="2" indent="-76200" algn="l" rtl="0">
              <a:spcBef>
                <a:spcPts val="480"/>
              </a:spcBef>
              <a:spcAft>
                <a:spcPts val="0"/>
              </a:spcAft>
              <a:buClr>
                <a:schemeClr val="dk1"/>
              </a:buClr>
              <a:buSzPct val="1000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600200" marR="0" lvl="3"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057400" marR="0" lvl="4"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514600" marR="0" lvl="5"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2" name="Shape 12"/>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pPr defTabSz="914400"/>
            <a:endParaRPr kern="0">
              <a:solidFill>
                <a:srgbClr val="FFFFFF"/>
              </a:solidFill>
            </a:endParaRPr>
          </a:p>
        </p:txBody>
      </p:sp>
      <p:sp>
        <p:nvSpPr>
          <p:cNvPr id="13" name="Shape 13"/>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9pPr>
          </a:lstStyle>
          <a:p>
            <a:pPr defTabSz="914400"/>
            <a:endParaRPr kern="0">
              <a:solidFill>
                <a:srgbClr val="FFFFFF"/>
              </a:solidFill>
            </a:endParaRPr>
          </a:p>
        </p:txBody>
      </p:sp>
      <p:sp>
        <p:nvSpPr>
          <p:cNvPr id="14" name="Shape 14"/>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algn="r" defTabSz="914400">
              <a:buClr>
                <a:srgbClr val="000000"/>
              </a:buClr>
              <a:buSzPct val="25000"/>
              <a:buFont typeface="Times New Roman"/>
              <a:buNone/>
            </a:pPr>
            <a:fld id="{00000000-1234-1234-1234-123412341234}" type="slidenum">
              <a:rPr lang="en-US" sz="1400" kern="0">
                <a:solidFill>
                  <a:srgbClr val="000000"/>
                </a:solidFill>
                <a:latin typeface="Times New Roman"/>
                <a:ea typeface="Times New Roman"/>
                <a:cs typeface="Times New Roman"/>
                <a:sym typeface="Times New Roman"/>
              </a:rPr>
              <a:pPr algn="r" defTabSz="914400">
                <a:buClr>
                  <a:srgbClr val="000000"/>
                </a:buClr>
                <a:buSzPct val="25000"/>
                <a:buFont typeface="Times New Roman"/>
                <a:buNone/>
              </a:pPr>
              <a:t>‹#›</a:t>
            </a:fld>
            <a:endParaRPr lang="en-US" sz="1400" kern="0">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977016906"/>
      </p:ext>
    </p:extLst>
  </p:cSld>
  <p:clrMap bg1="lt1" tx1="dk1" bg2="dk2" tx2="lt2" accent1="accent1" accent2="accent2" accent3="accent3" accent4="accent4" accent5="accent5" accent6="accent6" hlink="hlink" folHlink="folHlink"/>
  <p:sldLayoutIdLst>
    <p:sldLayoutId id="214748404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Slides for background </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10/16/17</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HPD Project Scientist Meeting</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D9C0E3-72A4-B849-929C-5943DAA823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5277175"/>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Lst>
  <p:hf hdr="0"/>
  <p:txStyles>
    <p:titleStyle>
      <a:lvl1pPr algn="ctr" defTabSz="457200" rtl="0" eaLnBrk="1" latinLnBrk="0" hangingPunct="1">
        <a:spcBef>
          <a:spcPct val="0"/>
        </a:spcBef>
        <a:buNone/>
        <a:defRPr sz="4400" kern="1200" baseline="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39.png"/><Relationship Id="rId9" Type="http://schemas.openxmlformats.org/officeDocument/2006/relationships/image" Target="../media/image40.png"/><Relationship Id="rId10" Type="http://schemas.openxmlformats.org/officeDocument/2006/relationships/image" Target="../media/image41.pn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image" Target="../media/image39.png"/><Relationship Id="rId9" Type="http://schemas.openxmlformats.org/officeDocument/2006/relationships/image" Target="../media/image40.png"/><Relationship Id="rId10" Type="http://schemas.openxmlformats.org/officeDocument/2006/relationships/image" Target="../media/image41.pn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43.jpg"/><Relationship Id="rId1" Type="http://schemas.openxmlformats.org/officeDocument/2006/relationships/slideLayout" Target="../slideLayouts/slideLayout33.xml"/><Relationship Id="rId2"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3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4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notesSlide" Target="../notesSlides/notesSlide18.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8.jpeg"/><Relationship Id="rId5" Type="http://schemas.openxmlformats.org/officeDocument/2006/relationships/image" Target="../media/image49.jpeg"/><Relationship Id="rId6" Type="http://schemas.openxmlformats.org/officeDocument/2006/relationships/image" Target="../media/image50.jpe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 Type="http://schemas.openxmlformats.org/officeDocument/2006/relationships/slideLayout" Target="../slideLayouts/slideLayout13.xml"/><Relationship Id="rId2"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2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2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2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2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microsoft.com/office/2007/relationships/hdphoto" Target="../media/hdphoto1.wdp"/><Relationship Id="rId6" Type="http://schemas.openxmlformats.org/officeDocument/2006/relationships/image" Target="../media/image12.png"/><Relationship Id="rId7" Type="http://schemas.openxmlformats.org/officeDocument/2006/relationships/image" Target="../media/image13.png"/><Relationship Id="rId1" Type="http://schemas.openxmlformats.org/officeDocument/2006/relationships/slideLayout" Target="../slideLayouts/slideLayout13.xml"/><Relationship Id="rId2"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9" Type="http://schemas.openxmlformats.org/officeDocument/2006/relationships/image" Target="../media/image20.png"/><Relationship Id="rId20" Type="http://schemas.openxmlformats.org/officeDocument/2006/relationships/image" Target="../media/image31.png"/><Relationship Id="rId21" Type="http://schemas.openxmlformats.org/officeDocument/2006/relationships/image" Target="../media/image32.png"/><Relationship Id="rId22" Type="http://schemas.openxmlformats.org/officeDocument/2006/relationships/image" Target="../media/image33.png"/><Relationship Id="rId23" Type="http://schemas.openxmlformats.org/officeDocument/2006/relationships/image" Target="../media/image34.png"/><Relationship Id="rId24" Type="http://schemas.openxmlformats.org/officeDocument/2006/relationships/image" Target="../media/image35.png"/><Relationship Id="rId25" Type="http://schemas.openxmlformats.org/officeDocument/2006/relationships/image" Target="../media/image36.png"/><Relationship Id="rId26" Type="http://schemas.openxmlformats.org/officeDocument/2006/relationships/image" Target="../media/image37.png"/><Relationship Id="rId10" Type="http://schemas.openxmlformats.org/officeDocument/2006/relationships/image" Target="../media/image21.png"/><Relationship Id="rId11" Type="http://schemas.openxmlformats.org/officeDocument/2006/relationships/image" Target="../media/image22.png"/><Relationship Id="rId12" Type="http://schemas.openxmlformats.org/officeDocument/2006/relationships/image" Target="../media/image23.png"/><Relationship Id="rId13" Type="http://schemas.openxmlformats.org/officeDocument/2006/relationships/image" Target="../media/image24.png"/><Relationship Id="rId14" Type="http://schemas.openxmlformats.org/officeDocument/2006/relationships/image" Target="../media/image25.png"/><Relationship Id="rId15" Type="http://schemas.openxmlformats.org/officeDocument/2006/relationships/image" Target="../media/image26.png"/><Relationship Id="rId16" Type="http://schemas.openxmlformats.org/officeDocument/2006/relationships/image" Target="../media/image27.png"/><Relationship Id="rId17" Type="http://schemas.openxmlformats.org/officeDocument/2006/relationships/image" Target="../media/image28.png"/><Relationship Id="rId18" Type="http://schemas.openxmlformats.org/officeDocument/2006/relationships/image" Target="../media/image29.png"/><Relationship Id="rId19" Type="http://schemas.openxmlformats.org/officeDocument/2006/relationships/image" Target="../media/image30.png"/><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4.jp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3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r="4507"/>
          <a:stretch/>
        </p:blipFill>
        <p:spPr>
          <a:xfrm>
            <a:off x="0" y="0"/>
            <a:ext cx="9197861" cy="6858000"/>
          </a:xfrm>
          <a:prstGeom prst="rect">
            <a:avLst/>
          </a:prstGeom>
        </p:spPr>
      </p:pic>
      <p:sp>
        <p:nvSpPr>
          <p:cNvPr id="14" name="Rectangle 3"/>
          <p:cNvSpPr>
            <a:spLocks noGrp="1" noChangeArrowheads="1"/>
          </p:cNvSpPr>
          <p:nvPr>
            <p:ph type="subTitle" idx="1"/>
          </p:nvPr>
        </p:nvSpPr>
        <p:spPr>
          <a:xfrm>
            <a:off x="5892799" y="6184192"/>
            <a:ext cx="2440039" cy="449095"/>
          </a:xfrm>
        </p:spPr>
        <p:txBody>
          <a:bodyPr/>
          <a:lstStyle/>
          <a:p>
            <a:pPr algn="l"/>
            <a:r>
              <a:rPr lang="en-US" sz="1800" dirty="0" smtClean="0">
                <a:solidFill>
                  <a:srgbClr val="FFAB16"/>
                </a:solidFill>
                <a:latin typeface="Arial"/>
                <a:cs typeface="Arial"/>
              </a:rPr>
              <a:t>13 December 2017</a:t>
            </a:r>
            <a:endParaRPr lang="en-US" sz="1800" dirty="0">
              <a:solidFill>
                <a:srgbClr val="FFAB16"/>
              </a:solidFill>
              <a:latin typeface="Arial"/>
              <a:cs typeface="Arial"/>
            </a:endParaRPr>
          </a:p>
        </p:txBody>
      </p:sp>
      <p:pic>
        <p:nvPicPr>
          <p:cNvPr id="15" name="Picture 4" descr="nasa_hires_thumb"/>
          <p:cNvPicPr>
            <a:picLocks noChangeAspect="1" noChangeArrowheads="1"/>
          </p:cNvPicPr>
          <p:nvPr/>
        </p:nvPicPr>
        <p:blipFill>
          <a:blip r:embed="rId4" cstate="print"/>
          <a:srcRect/>
          <a:stretch>
            <a:fillRect/>
          </a:stretch>
        </p:blipFill>
        <p:spPr bwMode="auto">
          <a:xfrm>
            <a:off x="8171382" y="5952938"/>
            <a:ext cx="832882" cy="690409"/>
          </a:xfrm>
          <a:prstGeom prst="rect">
            <a:avLst/>
          </a:prstGeom>
          <a:noFill/>
          <a:ln w="9525">
            <a:noFill/>
            <a:miter lim="800000"/>
            <a:headEnd/>
            <a:tailEnd/>
          </a:ln>
        </p:spPr>
      </p:pic>
      <p:sp>
        <p:nvSpPr>
          <p:cNvPr id="18" name="TextBox 17"/>
          <p:cNvSpPr txBox="1"/>
          <p:nvPr/>
        </p:nvSpPr>
        <p:spPr>
          <a:xfrm>
            <a:off x="466385" y="505387"/>
            <a:ext cx="3172663" cy="261610"/>
          </a:xfrm>
          <a:prstGeom prst="rect">
            <a:avLst/>
          </a:prstGeom>
          <a:noFill/>
        </p:spPr>
        <p:txBody>
          <a:bodyPr wrap="none" rtlCol="0">
            <a:spAutoFit/>
          </a:bodyPr>
          <a:lstStyle/>
          <a:p>
            <a:r>
              <a:rPr lang="en-US" sz="1100" dirty="0" smtClean="0">
                <a:solidFill>
                  <a:schemeClr val="bg1"/>
                </a:solidFill>
                <a:latin typeface="Arial"/>
                <a:cs typeface="Arial"/>
              </a:rPr>
              <a:t>National Aeronautics and Space Administration </a:t>
            </a:r>
          </a:p>
        </p:txBody>
      </p:sp>
      <p:sp>
        <p:nvSpPr>
          <p:cNvPr id="9" name="Rectangle 6"/>
          <p:cNvSpPr>
            <a:spLocks noChangeArrowheads="1"/>
          </p:cNvSpPr>
          <p:nvPr/>
        </p:nvSpPr>
        <p:spPr bwMode="auto">
          <a:xfrm>
            <a:off x="430030" y="1143000"/>
            <a:ext cx="6272981" cy="1424784"/>
          </a:xfrm>
          <a:prstGeom prst="rect">
            <a:avLst/>
          </a:prstGeom>
          <a:noFill/>
          <a:ln w="9525">
            <a:noFill/>
            <a:miter lim="800000"/>
            <a:headEnd/>
            <a:tailEnd/>
          </a:ln>
        </p:spPr>
        <p:txBody>
          <a:bodyPr lIns="96981" tIns="48491" rIns="96981" bIns="48491" anchor="ctr"/>
          <a:lstStyle/>
          <a:p>
            <a:r>
              <a:rPr lang="en-US" sz="3600" b="1" i="1" dirty="0">
                <a:solidFill>
                  <a:srgbClr val="FFFFFF">
                    <a:lumMod val="95000"/>
                  </a:srgbClr>
                </a:solidFill>
                <a:latin typeface="Helvetica Light"/>
                <a:ea typeface="ＭＳ Ｐゴシック" charset="-128"/>
                <a:cs typeface="Helvetica Light"/>
              </a:rPr>
              <a:t>NASA LWS </a:t>
            </a:r>
            <a:r>
              <a:rPr lang="en-US" sz="3600" b="1" i="1" dirty="0" smtClean="0">
                <a:solidFill>
                  <a:srgbClr val="FFFFFF">
                    <a:lumMod val="95000"/>
                  </a:srgbClr>
                </a:solidFill>
                <a:latin typeface="Helvetica Light"/>
                <a:ea typeface="ＭＳ Ｐゴシック" charset="-128"/>
                <a:cs typeface="Helvetica Light"/>
              </a:rPr>
              <a:t>Town Hall</a:t>
            </a:r>
            <a:endParaRPr lang="en-US" sz="3600" b="1" i="1" dirty="0">
              <a:solidFill>
                <a:srgbClr val="FFFFFF">
                  <a:lumMod val="95000"/>
                </a:srgbClr>
              </a:solidFill>
              <a:latin typeface="Helvetica Light"/>
              <a:ea typeface="ＭＳ Ｐゴシック" charset="-128"/>
              <a:cs typeface="Helvetica Light"/>
            </a:endParaRPr>
          </a:p>
          <a:p>
            <a:endParaRPr lang="en-US" sz="3600" b="1" i="1" dirty="0">
              <a:solidFill>
                <a:srgbClr val="FFFFFF">
                  <a:lumMod val="95000"/>
                </a:srgbClr>
              </a:solidFill>
              <a:latin typeface="Helvetica Light"/>
              <a:ea typeface="ＭＳ Ｐゴシック" charset="-128"/>
              <a:cs typeface="Helvetica Light"/>
            </a:endParaRPr>
          </a:p>
        </p:txBody>
      </p:sp>
      <p:sp>
        <p:nvSpPr>
          <p:cNvPr id="8" name="Rectangle 3"/>
          <p:cNvSpPr txBox="1">
            <a:spLocks noChangeArrowheads="1"/>
          </p:cNvSpPr>
          <p:nvPr/>
        </p:nvSpPr>
        <p:spPr bwMode="auto">
          <a:xfrm>
            <a:off x="317500" y="6218944"/>
            <a:ext cx="3962399" cy="44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2000">
                <a:solidFill>
                  <a:schemeClr val="tx1"/>
                </a:solidFill>
                <a:latin typeface="+mn-lt"/>
                <a:ea typeface="ＭＳ Ｐゴシック" pitchFamily="-108" charset="-128"/>
                <a:cs typeface="ＭＳ Ｐゴシック" pitchFamily="-108" charset="-128"/>
              </a:defRPr>
            </a:lvl1pPr>
            <a:lvl2pPr marL="457200" indent="0" algn="ctr" rtl="0" eaLnBrk="0" fontAlgn="base" hangingPunct="0">
              <a:spcBef>
                <a:spcPct val="20000"/>
              </a:spcBef>
              <a:spcAft>
                <a:spcPct val="0"/>
              </a:spcAft>
              <a:buNone/>
              <a:defRPr>
                <a:solidFill>
                  <a:schemeClr val="tx1"/>
                </a:solidFill>
                <a:latin typeface="+mn-lt"/>
                <a:ea typeface="ＭＳ Ｐゴシック" pitchFamily="-108" charset="-128"/>
              </a:defRPr>
            </a:lvl2pPr>
            <a:lvl3pPr marL="914400" indent="0" algn="ctr" rtl="0" eaLnBrk="0" fontAlgn="base" hangingPunct="0">
              <a:spcBef>
                <a:spcPct val="20000"/>
              </a:spcBef>
              <a:spcAft>
                <a:spcPct val="0"/>
              </a:spcAft>
              <a:buNone/>
              <a:defRPr sz="1600">
                <a:solidFill>
                  <a:schemeClr val="tx1"/>
                </a:solidFill>
                <a:latin typeface="+mn-lt"/>
                <a:ea typeface="ＭＳ Ｐゴシック" pitchFamily="-108" charset="-128"/>
              </a:defRPr>
            </a:lvl3pPr>
            <a:lvl4pPr marL="1371600" indent="0" algn="ctr" rtl="0" eaLnBrk="0" fontAlgn="base" hangingPunct="0">
              <a:spcBef>
                <a:spcPct val="20000"/>
              </a:spcBef>
              <a:spcAft>
                <a:spcPct val="0"/>
              </a:spcAft>
              <a:buNone/>
              <a:defRPr sz="1400">
                <a:solidFill>
                  <a:schemeClr val="tx1"/>
                </a:solidFill>
                <a:latin typeface="+mn-lt"/>
                <a:ea typeface="ＭＳ Ｐゴシック" pitchFamily="-108" charset="-128"/>
              </a:defRPr>
            </a:lvl4pPr>
            <a:lvl5pPr marL="1828800" indent="0" algn="ctr" rtl="0" eaLnBrk="0" fontAlgn="base" hangingPunct="0">
              <a:spcBef>
                <a:spcPct val="20000"/>
              </a:spcBef>
              <a:spcAft>
                <a:spcPct val="0"/>
              </a:spcAft>
              <a:buNone/>
              <a:defRPr sz="1400">
                <a:solidFill>
                  <a:schemeClr val="tx1"/>
                </a:solidFill>
                <a:latin typeface="+mn-lt"/>
                <a:ea typeface="ＭＳ Ｐゴシック" pitchFamily="-108" charset="-128"/>
              </a:defRPr>
            </a:lvl5pPr>
            <a:lvl6pPr marL="2286000" indent="0" algn="ctr" rtl="0" fontAlgn="base">
              <a:spcBef>
                <a:spcPct val="20000"/>
              </a:spcBef>
              <a:spcAft>
                <a:spcPct val="0"/>
              </a:spcAft>
              <a:buNone/>
              <a:defRPr sz="1400">
                <a:solidFill>
                  <a:schemeClr val="tx1"/>
                </a:solidFill>
                <a:latin typeface="+mn-lt"/>
                <a:ea typeface="ＭＳ Ｐゴシック" pitchFamily="-108" charset="-128"/>
              </a:defRPr>
            </a:lvl6pPr>
            <a:lvl7pPr marL="2743200" indent="0" algn="ctr" rtl="0" fontAlgn="base">
              <a:spcBef>
                <a:spcPct val="20000"/>
              </a:spcBef>
              <a:spcAft>
                <a:spcPct val="0"/>
              </a:spcAft>
              <a:buNone/>
              <a:defRPr sz="1400">
                <a:solidFill>
                  <a:schemeClr val="tx1"/>
                </a:solidFill>
                <a:latin typeface="+mn-lt"/>
                <a:ea typeface="ＭＳ Ｐゴシック" pitchFamily="-108" charset="-128"/>
              </a:defRPr>
            </a:lvl7pPr>
            <a:lvl8pPr marL="3200400" indent="0" algn="ctr" rtl="0" fontAlgn="base">
              <a:spcBef>
                <a:spcPct val="20000"/>
              </a:spcBef>
              <a:spcAft>
                <a:spcPct val="0"/>
              </a:spcAft>
              <a:buNone/>
              <a:defRPr sz="1400">
                <a:solidFill>
                  <a:schemeClr val="tx1"/>
                </a:solidFill>
                <a:latin typeface="+mn-lt"/>
                <a:ea typeface="ＭＳ Ｐゴシック" pitchFamily="-108" charset="-128"/>
              </a:defRPr>
            </a:lvl8pPr>
            <a:lvl9pPr marL="3657600" indent="0" algn="ctr" rtl="0" fontAlgn="base">
              <a:spcBef>
                <a:spcPct val="20000"/>
              </a:spcBef>
              <a:spcAft>
                <a:spcPct val="0"/>
              </a:spcAft>
              <a:buNone/>
              <a:defRPr sz="1400">
                <a:solidFill>
                  <a:schemeClr val="tx1"/>
                </a:solidFill>
                <a:latin typeface="+mn-lt"/>
                <a:ea typeface="ＭＳ Ｐゴシック" pitchFamily="-108" charset="-128"/>
              </a:defRPr>
            </a:lvl9pPr>
          </a:lstStyle>
          <a:p>
            <a:pPr algn="l"/>
            <a:r>
              <a:rPr lang="en-US" sz="1800" dirty="0" smtClean="0">
                <a:solidFill>
                  <a:srgbClr val="FFAB16"/>
                </a:solidFill>
                <a:latin typeface="Arial"/>
                <a:cs typeface="Arial"/>
              </a:rPr>
              <a:t>Fall AGU meeting, New Orleans, LA</a:t>
            </a:r>
            <a:endParaRPr lang="en-US" sz="1800" dirty="0">
              <a:solidFill>
                <a:srgbClr val="FFAB16"/>
              </a:solidFill>
              <a:latin typeface="Arial"/>
              <a:cs typeface="Arial"/>
            </a:endParaRPr>
          </a:p>
        </p:txBody>
      </p:sp>
    </p:spTree>
    <p:extLst>
      <p:ext uri="{BB962C8B-B14F-4D97-AF65-F5344CB8AC3E}">
        <p14:creationId xmlns:p14="http://schemas.microsoft.com/office/powerpoint/2010/main" val="337810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863600"/>
            <a:ext cx="9144000" cy="406400"/>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000">
              <a:solidFill>
                <a:srgbClr val="FFFFFF"/>
              </a:solidFill>
            </a:endParaRPr>
          </a:p>
        </p:txBody>
      </p:sp>
      <p:sp>
        <p:nvSpPr>
          <p:cNvPr id="3" name="TextBox 2"/>
          <p:cNvSpPr txBox="1"/>
          <p:nvPr/>
        </p:nvSpPr>
        <p:spPr>
          <a:xfrm>
            <a:off x="338667" y="6400680"/>
            <a:ext cx="8161866" cy="369332"/>
          </a:xfrm>
          <a:prstGeom prst="rect">
            <a:avLst/>
          </a:prstGeom>
          <a:noFill/>
        </p:spPr>
        <p:txBody>
          <a:bodyPr wrap="square" rtlCol="0">
            <a:spAutoFit/>
          </a:bodyPr>
          <a:lstStyle/>
          <a:p>
            <a:r>
              <a:rPr lang="en-US" dirty="0" smtClean="0">
                <a:solidFill>
                  <a:srgbClr val="000000"/>
                </a:solidFill>
              </a:rPr>
              <a:t>Success rate =  # proposals funded / # STEP 2 proposals received x 100</a:t>
            </a:r>
            <a:endParaRPr lang="en-US" dirty="0">
              <a:solidFill>
                <a:srgbClr val="000000"/>
              </a:solidFill>
            </a:endParaRPr>
          </a:p>
        </p:txBody>
      </p:sp>
      <p:sp>
        <p:nvSpPr>
          <p:cNvPr id="4" name="TextBox 3"/>
          <p:cNvSpPr txBox="1"/>
          <p:nvPr/>
        </p:nvSpPr>
        <p:spPr>
          <a:xfrm>
            <a:off x="1588" y="0"/>
            <a:ext cx="9142412" cy="876300"/>
          </a:xfrm>
          <a:prstGeom prst="rect">
            <a:avLst/>
          </a:prstGeom>
          <a:noFill/>
        </p:spPr>
        <p:txBody>
          <a:bodyPr wrap="square" rtlCol="0" anchor="ctr">
            <a:noAutofit/>
          </a:bodyPr>
          <a:lstStyle/>
          <a:p>
            <a:pPr algn="ctr"/>
            <a:r>
              <a:rPr lang="en-US" sz="3100" dirty="0" smtClean="0">
                <a:solidFill>
                  <a:prstClr val="white"/>
                </a:solidFill>
                <a:latin typeface="Arial Narrow"/>
                <a:ea typeface="ＭＳ Ｐゴシック" pitchFamily="34" charset="-128"/>
              </a:rPr>
              <a:t>HPD ROSES16 Status</a:t>
            </a:r>
            <a:endParaRPr lang="en-US" sz="3100" dirty="0">
              <a:solidFill>
                <a:prstClr val="white"/>
              </a:solidFill>
              <a:latin typeface="Arial Narrow"/>
              <a:ea typeface="ＭＳ Ｐゴシック" pitchFamily="34" charset="-128"/>
            </a:endParaRPr>
          </a:p>
        </p:txBody>
      </p:sp>
      <p:graphicFrame>
        <p:nvGraphicFramePr>
          <p:cNvPr id="7" name="Table 6"/>
          <p:cNvGraphicFramePr>
            <a:graphicFrameLocks noGrp="1"/>
          </p:cNvGraphicFramePr>
          <p:nvPr>
            <p:extLst>
              <p:ext uri="{D42A27DB-BD31-4B8C-83A1-F6EECF244321}">
                <p14:modId xmlns:p14="http://schemas.microsoft.com/office/powerpoint/2010/main" val="1477101092"/>
              </p:ext>
            </p:extLst>
          </p:nvPr>
        </p:nvGraphicFramePr>
        <p:xfrm>
          <a:off x="483076" y="977900"/>
          <a:ext cx="8150805" cy="5253398"/>
        </p:xfrm>
        <a:graphic>
          <a:graphicData uri="http://schemas.openxmlformats.org/drawingml/2006/table">
            <a:tbl>
              <a:tblPr firstRow="1" bandRow="1">
                <a:tableStyleId>{5C22544A-7EE6-4342-B048-85BDC9FD1C3A}</a:tableStyleId>
              </a:tblPr>
              <a:tblGrid>
                <a:gridCol w="1663224">
                  <a:extLst>
                    <a:ext uri="{9D8B030D-6E8A-4147-A177-3AD203B41FA5}">
                      <a16:colId xmlns="" xmlns:a16="http://schemas.microsoft.com/office/drawing/2014/main" val="20000"/>
                    </a:ext>
                  </a:extLst>
                </a:gridCol>
                <a:gridCol w="1473200">
                  <a:extLst>
                    <a:ext uri="{9D8B030D-6E8A-4147-A177-3AD203B41FA5}">
                      <a16:colId xmlns="" xmlns:a16="http://schemas.microsoft.com/office/drawing/2014/main" val="20001"/>
                    </a:ext>
                  </a:extLst>
                </a:gridCol>
                <a:gridCol w="1485900">
                  <a:extLst>
                    <a:ext uri="{9D8B030D-6E8A-4147-A177-3AD203B41FA5}">
                      <a16:colId xmlns="" xmlns:a16="http://schemas.microsoft.com/office/drawing/2014/main" val="20002"/>
                    </a:ext>
                  </a:extLst>
                </a:gridCol>
                <a:gridCol w="1346200">
                  <a:extLst>
                    <a:ext uri="{9D8B030D-6E8A-4147-A177-3AD203B41FA5}">
                      <a16:colId xmlns="" xmlns:a16="http://schemas.microsoft.com/office/drawing/2014/main" val="20003"/>
                    </a:ext>
                  </a:extLst>
                </a:gridCol>
                <a:gridCol w="1130300">
                  <a:extLst>
                    <a:ext uri="{9D8B030D-6E8A-4147-A177-3AD203B41FA5}">
                      <a16:colId xmlns="" xmlns:a16="http://schemas.microsoft.com/office/drawing/2014/main" val="20004"/>
                    </a:ext>
                  </a:extLst>
                </a:gridCol>
                <a:gridCol w="1051981"/>
              </a:tblGrid>
              <a:tr h="796816">
                <a:tc>
                  <a:txBody>
                    <a:bodyPr/>
                    <a:lstStyle/>
                    <a:p>
                      <a:pPr algn="ctr"/>
                      <a:r>
                        <a:rPr lang="en-US" sz="2000" b="0" dirty="0" smtClean="0">
                          <a:solidFill>
                            <a:srgbClr val="FFFFFF"/>
                          </a:solidFill>
                          <a:latin typeface="Calibri" panose="020F0502020204030204" pitchFamily="34" charset="0"/>
                        </a:rPr>
                        <a:t>ELEMENT</a:t>
                      </a:r>
                      <a:endParaRPr lang="en-US" sz="2000" b="0" dirty="0">
                        <a:solidFill>
                          <a:srgbClr val="FFFFFF"/>
                        </a:solidFill>
                        <a:latin typeface="Calibri" panose="020F0502020204030204" pitchFamily="34" charset="0"/>
                      </a:endParaRPr>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5082B8"/>
                    </a:solidFill>
                  </a:tcPr>
                </a:tc>
                <a:tc>
                  <a:txBody>
                    <a:bodyPr/>
                    <a:lstStyle/>
                    <a:p>
                      <a:pPr algn="ctr"/>
                      <a:r>
                        <a:rPr lang="en-US" sz="2000" b="0" dirty="0" smtClean="0">
                          <a:solidFill>
                            <a:srgbClr val="FFFFFF"/>
                          </a:solidFill>
                          <a:latin typeface="Calibri" panose="020F0502020204030204" pitchFamily="34" charset="0"/>
                        </a:rPr>
                        <a:t>STEP 1 PROPOSALS</a:t>
                      </a:r>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5082B8"/>
                    </a:solidFill>
                  </a:tcPr>
                </a:tc>
                <a:tc>
                  <a:txBody>
                    <a:bodyPr/>
                    <a:lstStyle/>
                    <a:p>
                      <a:pPr algn="ctr"/>
                      <a:r>
                        <a:rPr lang="en-US" sz="2000" b="0" dirty="0" smtClean="0">
                          <a:solidFill>
                            <a:srgbClr val="FFFFFF"/>
                          </a:solidFill>
                          <a:latin typeface="Calibri" panose="020F0502020204030204" pitchFamily="34" charset="0"/>
                        </a:rPr>
                        <a:t>STEP 2 PROPOSALS</a:t>
                      </a:r>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5082B8"/>
                    </a:solidFill>
                  </a:tcPr>
                </a:tc>
                <a:tc>
                  <a:txBody>
                    <a:bodyPr/>
                    <a:lstStyle/>
                    <a:p>
                      <a:pPr algn="ctr"/>
                      <a:r>
                        <a:rPr lang="en-US" sz="2000" b="0" dirty="0" smtClean="0">
                          <a:solidFill>
                            <a:srgbClr val="FFFFFF"/>
                          </a:solidFill>
                          <a:latin typeface="Calibri" panose="020F0502020204030204" pitchFamily="34" charset="0"/>
                        </a:rPr>
                        <a:t>AWARDS</a:t>
                      </a:r>
                    </a:p>
                    <a:p>
                      <a:pPr algn="ctr"/>
                      <a:r>
                        <a:rPr lang="en-US" sz="2000" b="0" dirty="0" smtClean="0">
                          <a:solidFill>
                            <a:srgbClr val="FFFFFF"/>
                          </a:solidFill>
                          <a:latin typeface="Calibri" panose="020F0502020204030204" pitchFamily="34" charset="0"/>
                        </a:rPr>
                        <a:t>[Expected]</a:t>
                      </a:r>
                      <a:endParaRPr lang="en-US" sz="2000" b="0" dirty="0">
                        <a:solidFill>
                          <a:srgbClr val="FFFFFF"/>
                        </a:solidFill>
                        <a:latin typeface="Calibri" panose="020F0502020204030204" pitchFamily="34" charset="0"/>
                      </a:endParaRPr>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5082B8"/>
                    </a:solidFill>
                  </a:tcPr>
                </a:tc>
                <a:tc>
                  <a:txBody>
                    <a:bodyPr/>
                    <a:lstStyle/>
                    <a:p>
                      <a:pPr algn="ctr"/>
                      <a:r>
                        <a:rPr lang="en-US" sz="2000" b="0" dirty="0" smtClean="0">
                          <a:solidFill>
                            <a:srgbClr val="FFFFFF"/>
                          </a:solidFill>
                          <a:latin typeface="Calibri" panose="020F0502020204030204" pitchFamily="34" charset="0"/>
                        </a:rPr>
                        <a:t>1</a:t>
                      </a:r>
                      <a:r>
                        <a:rPr lang="en-US" sz="2000" b="0" baseline="30000" dirty="0" smtClean="0">
                          <a:solidFill>
                            <a:srgbClr val="FFFFFF"/>
                          </a:solidFill>
                          <a:latin typeface="Calibri" panose="020F0502020204030204" pitchFamily="34" charset="0"/>
                        </a:rPr>
                        <a:t>st</a:t>
                      </a:r>
                      <a:r>
                        <a:rPr lang="en-US" sz="2000" b="0" dirty="0" smtClean="0">
                          <a:solidFill>
                            <a:srgbClr val="FFFFFF"/>
                          </a:solidFill>
                          <a:latin typeface="Calibri" panose="020F0502020204030204" pitchFamily="34" charset="0"/>
                        </a:rPr>
                        <a:t> Year  </a:t>
                      </a:r>
                    </a:p>
                    <a:p>
                      <a:pPr algn="ctr"/>
                      <a:r>
                        <a:rPr lang="en-US" sz="2000" b="0" dirty="0" smtClean="0">
                          <a:solidFill>
                            <a:srgbClr val="FFFFFF"/>
                          </a:solidFill>
                          <a:latin typeface="Calibri" panose="020F0502020204030204" pitchFamily="34" charset="0"/>
                        </a:rPr>
                        <a:t>Funding (~ Amt.)</a:t>
                      </a:r>
                      <a:endParaRPr lang="en-US" sz="2000" b="0" dirty="0">
                        <a:solidFill>
                          <a:srgbClr val="FFFFFF"/>
                        </a:solidFill>
                        <a:latin typeface="Calibri" panose="020F0502020204030204" pitchFamily="34" charset="0"/>
                      </a:endParaRPr>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5082B8"/>
                    </a:solidFill>
                  </a:tcPr>
                </a:tc>
                <a:tc>
                  <a:txBody>
                    <a:bodyPr/>
                    <a:lstStyle/>
                    <a:p>
                      <a:pPr algn="ctr"/>
                      <a:r>
                        <a:rPr lang="en-US" sz="2000" b="0" dirty="0" smtClean="0">
                          <a:solidFill>
                            <a:srgbClr val="FFFFFF"/>
                          </a:solidFill>
                          <a:latin typeface="Calibri" panose="020F0502020204030204" pitchFamily="34" charset="0"/>
                        </a:rPr>
                        <a:t>Success Rate</a:t>
                      </a:r>
                      <a:r>
                        <a:rPr lang="en-US" sz="2000" b="0" baseline="0" dirty="0" smtClean="0">
                          <a:solidFill>
                            <a:srgbClr val="FFFFFF"/>
                          </a:solidFill>
                          <a:latin typeface="Calibri" panose="020F0502020204030204" pitchFamily="34" charset="0"/>
                        </a:rPr>
                        <a:t>    (</a:t>
                      </a:r>
                      <a:r>
                        <a:rPr lang="en-US" sz="2000" b="0" dirty="0" smtClean="0">
                          <a:solidFill>
                            <a:srgbClr val="FFFFFF"/>
                          </a:solidFill>
                          <a:latin typeface="Calibri" panose="020F0502020204030204" pitchFamily="34" charset="0"/>
                        </a:rPr>
                        <a:t>~ % )</a:t>
                      </a:r>
                      <a:endParaRPr lang="en-US" sz="2000" b="0" baseline="0" dirty="0" smtClean="0">
                        <a:solidFill>
                          <a:srgbClr val="FFFFFF"/>
                        </a:solidFill>
                        <a:latin typeface="Calibri" panose="020F0502020204030204" pitchFamily="34" charset="0"/>
                      </a:endParaRPr>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FF"/>
                    </a:solidFill>
                  </a:tcPr>
                </a:tc>
                <a:extLst>
                  <a:ext uri="{0D108BD9-81ED-4DB2-BD59-A6C34878D82A}">
                    <a16:rowId xmlns="" xmlns:a16="http://schemas.microsoft.com/office/drawing/2014/main" val="10000"/>
                  </a:ext>
                </a:extLst>
              </a:tr>
              <a:tr h="370918">
                <a:tc>
                  <a:txBody>
                    <a:bodyPr/>
                    <a:lstStyle/>
                    <a:p>
                      <a:pPr algn="l"/>
                      <a:r>
                        <a:rPr lang="en-US" sz="1800" b="0" dirty="0" smtClean="0">
                          <a:latin typeface="Calibri" panose="020F0502020204030204" pitchFamily="34" charset="0"/>
                        </a:rPr>
                        <a:t>B.2 H-SR</a:t>
                      </a:r>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t>235</a:t>
                      </a:r>
                      <a:endParaRPr lang="en-US" sz="1800" b="0" dirty="0"/>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t>212</a:t>
                      </a:r>
                      <a:endParaRPr lang="en-US" sz="1800" b="0" dirty="0"/>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t>31</a:t>
                      </a:r>
                      <a:endParaRPr lang="en-US" sz="1800" b="0" dirty="0"/>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t>$6.3M</a:t>
                      </a:r>
                      <a:endParaRPr lang="en-US" sz="1800" b="0" dirty="0"/>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solidFill>
                            <a:srgbClr val="0000FF"/>
                          </a:solidFill>
                        </a:rPr>
                        <a:t>15</a:t>
                      </a:r>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 xmlns:a16="http://schemas.microsoft.com/office/drawing/2014/main" val="10001"/>
                  </a:ext>
                </a:extLst>
              </a:tr>
              <a:tr h="370918">
                <a:tc>
                  <a:txBody>
                    <a:bodyPr/>
                    <a:lstStyle/>
                    <a:p>
                      <a:pPr algn="l"/>
                      <a:r>
                        <a:rPr lang="en-US" sz="1800" b="0" dirty="0" smtClean="0">
                          <a:latin typeface="Calibri" panose="020F0502020204030204" pitchFamily="34" charset="0"/>
                        </a:rPr>
                        <a:t>B.3 H-</a:t>
                      </a:r>
                      <a:r>
                        <a:rPr lang="en-US" sz="1800" b="0" dirty="0" err="1" smtClean="0">
                          <a:latin typeface="Calibri" panose="020F0502020204030204" pitchFamily="34" charset="0"/>
                        </a:rPr>
                        <a:t>TIDeS</a:t>
                      </a:r>
                      <a:endParaRPr lang="en-US" sz="1800" b="0" dirty="0">
                        <a:latin typeface="Calibri" panose="020F0502020204030204" pitchFamily="34" charset="0"/>
                      </a:endParaRPr>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t>87</a:t>
                      </a:r>
                      <a:endParaRPr lang="en-US" sz="1800" b="0" dirty="0"/>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solidFill>
                            <a:schemeClr val="bg1"/>
                          </a:solidFill>
                        </a:rPr>
                        <a:t>71</a:t>
                      </a:r>
                      <a:endParaRPr lang="en-US" sz="1800" b="0" dirty="0">
                        <a:solidFill>
                          <a:schemeClr val="bg1"/>
                        </a:solidFill>
                      </a:endParaRPr>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t>13</a:t>
                      </a:r>
                      <a:endParaRPr lang="en-US" sz="1800" b="0" dirty="0"/>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t>$5.3M</a:t>
                      </a:r>
                      <a:endParaRPr lang="en-US" sz="1800" b="0" dirty="0"/>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solidFill>
                            <a:srgbClr val="0000FF"/>
                          </a:solidFill>
                        </a:rPr>
                        <a:t>18</a:t>
                      </a:r>
                      <a:endParaRPr lang="en-US" sz="1800" b="0" dirty="0">
                        <a:solidFill>
                          <a:srgbClr val="0000FF"/>
                        </a:solidFill>
                      </a:endParaRPr>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 xmlns:a16="http://schemas.microsoft.com/office/drawing/2014/main" val="10002"/>
                  </a:ext>
                </a:extLst>
              </a:tr>
              <a:tr h="370918">
                <a:tc>
                  <a:txBody>
                    <a:bodyPr/>
                    <a:lstStyle/>
                    <a:p>
                      <a:pPr algn="l"/>
                      <a:r>
                        <a:rPr lang="en-US" sz="1800" b="0" dirty="0" smtClean="0">
                          <a:latin typeface="Calibri" panose="020F0502020204030204" pitchFamily="34" charset="0"/>
                        </a:rPr>
                        <a:t>B.4</a:t>
                      </a:r>
                      <a:r>
                        <a:rPr lang="en-US" sz="1800" b="0" baseline="0" dirty="0" smtClean="0">
                          <a:latin typeface="Calibri" panose="020F0502020204030204" pitchFamily="34" charset="0"/>
                        </a:rPr>
                        <a:t> H-GI Open</a:t>
                      </a:r>
                      <a:endParaRPr lang="en-US" sz="1800" b="0" dirty="0">
                        <a:latin typeface="Calibri" panose="020F0502020204030204" pitchFamily="34" charset="0"/>
                      </a:endParaRPr>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t>197</a:t>
                      </a:r>
                      <a:endParaRPr lang="en-US" sz="1800" b="0" dirty="0"/>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solidFill>
                            <a:schemeClr val="bg1"/>
                          </a:solidFill>
                        </a:rPr>
                        <a:t>181</a:t>
                      </a:r>
                      <a:endParaRPr lang="en-US" sz="1800" b="0" dirty="0">
                        <a:solidFill>
                          <a:schemeClr val="bg1"/>
                        </a:solidFill>
                      </a:endParaRPr>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t>33</a:t>
                      </a:r>
                      <a:endParaRPr lang="en-US" sz="1800" b="0" dirty="0"/>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t>$3.0M</a:t>
                      </a:r>
                      <a:endParaRPr lang="en-US" sz="1800" b="0" dirty="0"/>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solidFill>
                            <a:srgbClr val="0000FF"/>
                          </a:solidFill>
                        </a:rPr>
                        <a:t>18</a:t>
                      </a:r>
                      <a:endParaRPr lang="en-US" sz="1800" b="0" dirty="0">
                        <a:solidFill>
                          <a:srgbClr val="0000FF"/>
                        </a:solidFill>
                      </a:endParaRPr>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 xmlns:a16="http://schemas.microsoft.com/office/drawing/2014/main" val="10003"/>
                  </a:ext>
                </a:extLst>
              </a:tr>
              <a:tr h="370918">
                <a:tc>
                  <a:txBody>
                    <a:bodyPr/>
                    <a:lstStyle/>
                    <a:p>
                      <a:pPr algn="l"/>
                      <a:r>
                        <a:rPr lang="en-US" sz="1800" b="0" dirty="0" smtClean="0">
                          <a:latin typeface="Calibri" panose="020F0502020204030204" pitchFamily="34" charset="0"/>
                        </a:rPr>
                        <a:t>B.5</a:t>
                      </a:r>
                      <a:r>
                        <a:rPr lang="en-US" sz="1800" b="0" baseline="0" dirty="0" smtClean="0">
                          <a:latin typeface="Calibri" panose="020F0502020204030204" pitchFamily="34" charset="0"/>
                        </a:rPr>
                        <a:t> H-GCR TMS</a:t>
                      </a:r>
                      <a:endParaRPr lang="en-US" sz="1800" b="0" dirty="0">
                        <a:latin typeface="Calibri" panose="020F0502020204030204" pitchFamily="34" charset="0"/>
                      </a:endParaRPr>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t>44</a:t>
                      </a:r>
                      <a:endParaRPr lang="en-US" sz="1800" b="0" dirty="0"/>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t>40</a:t>
                      </a:r>
                      <a:endParaRPr lang="en-US" sz="1800" b="0" dirty="0"/>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t>10</a:t>
                      </a:r>
                      <a:endParaRPr lang="en-US" sz="1800" b="0" dirty="0"/>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t>$4.4M</a:t>
                      </a:r>
                      <a:endParaRPr lang="en-US" sz="1800" b="0" dirty="0"/>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solidFill>
                            <a:srgbClr val="0000FF"/>
                          </a:solidFill>
                        </a:rPr>
                        <a:t>25</a:t>
                      </a:r>
                      <a:endParaRPr lang="en-US" sz="1800" b="0" dirty="0">
                        <a:solidFill>
                          <a:srgbClr val="0000FF"/>
                        </a:solidFill>
                      </a:endParaRPr>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 xmlns:a16="http://schemas.microsoft.com/office/drawing/2014/main" val="10004"/>
                  </a:ext>
                </a:extLst>
              </a:tr>
              <a:tr h="370918">
                <a:tc>
                  <a:txBody>
                    <a:bodyPr/>
                    <a:lstStyle/>
                    <a:p>
                      <a:pPr algn="l"/>
                      <a:r>
                        <a:rPr lang="en-US" sz="1800" b="0" dirty="0" smtClean="0">
                          <a:latin typeface="Calibri" panose="020F0502020204030204" pitchFamily="34" charset="0"/>
                        </a:rPr>
                        <a:t>B.6 H-LWS</a:t>
                      </a:r>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800" b="0" dirty="0" smtClean="0"/>
                        <a:t>74</a:t>
                      </a:r>
                      <a:endParaRPr lang="en-US" sz="1800" b="0" dirty="0"/>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800" b="0" dirty="0" smtClean="0"/>
                        <a:t>63</a:t>
                      </a:r>
                      <a:endParaRPr lang="en-US" sz="1800" b="0" dirty="0"/>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800" b="0" dirty="0" smtClean="0"/>
                        <a:t>20</a:t>
                      </a:r>
                      <a:endParaRPr lang="en-US" sz="1800" b="0" dirty="0"/>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800" b="0" dirty="0" smtClean="0"/>
                        <a:t>$4.3M</a:t>
                      </a:r>
                      <a:endParaRPr lang="en-US" sz="1800" b="0" dirty="0"/>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800" b="0" dirty="0" smtClean="0">
                          <a:solidFill>
                            <a:srgbClr val="0000FF"/>
                          </a:solidFill>
                        </a:rPr>
                        <a:t>32</a:t>
                      </a:r>
                      <a:endParaRPr lang="en-US" sz="1800" b="0" dirty="0">
                        <a:solidFill>
                          <a:srgbClr val="0000FF"/>
                        </a:solidFill>
                      </a:endParaRPr>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 xmlns:a16="http://schemas.microsoft.com/office/drawing/2014/main" val="10005"/>
                  </a:ext>
                </a:extLst>
              </a:tr>
              <a:tr h="370918">
                <a:tc>
                  <a:txBody>
                    <a:bodyPr/>
                    <a:lstStyle/>
                    <a:p>
                      <a:r>
                        <a:rPr lang="en-US" sz="1800" b="0" dirty="0" smtClean="0"/>
                        <a:t>B.7 H-DEE</a:t>
                      </a:r>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t>28</a:t>
                      </a:r>
                      <a:endParaRPr lang="en-US" sz="1800" b="0" dirty="0"/>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solidFill>
                            <a:schemeClr val="bg1"/>
                          </a:solidFill>
                        </a:rPr>
                        <a:t>24</a:t>
                      </a:r>
                      <a:endParaRPr lang="en-US" sz="1800" b="0" dirty="0">
                        <a:solidFill>
                          <a:schemeClr val="bg1"/>
                        </a:solidFill>
                      </a:endParaRPr>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t>7</a:t>
                      </a:r>
                      <a:endParaRPr lang="en-US" sz="1800" b="0" dirty="0"/>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t>$0.5M</a:t>
                      </a:r>
                      <a:endParaRPr lang="en-US" sz="1800" b="0" dirty="0"/>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solidFill>
                            <a:srgbClr val="0000FF"/>
                          </a:solidFill>
                        </a:rPr>
                        <a:t>29</a:t>
                      </a:r>
                      <a:endParaRPr lang="en-US" sz="1800" b="0" dirty="0">
                        <a:solidFill>
                          <a:srgbClr val="0000FF"/>
                        </a:solidFill>
                      </a:endParaRPr>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 xmlns:a16="http://schemas.microsoft.com/office/drawing/2014/main" val="10006"/>
                  </a:ext>
                </a:extLst>
              </a:tr>
              <a:tr h="370918">
                <a:tc>
                  <a:txBody>
                    <a:bodyPr/>
                    <a:lstStyle/>
                    <a:p>
                      <a:r>
                        <a:rPr lang="en-US" sz="1800" b="0" dirty="0" smtClean="0"/>
                        <a:t>B.8 H-GI MMS</a:t>
                      </a:r>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t>57</a:t>
                      </a:r>
                      <a:endParaRPr lang="en-US" sz="1800" b="0" dirty="0"/>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t>40</a:t>
                      </a:r>
                      <a:endParaRPr lang="en-US" sz="1800" b="0" dirty="0"/>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t>11</a:t>
                      </a:r>
                      <a:endParaRPr lang="en-US" sz="1800" b="0" dirty="0"/>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t>($1.3M)</a:t>
                      </a:r>
                      <a:endParaRPr lang="en-US" sz="1800" b="0" dirty="0"/>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solidFill>
                            <a:srgbClr val="0000FF"/>
                          </a:solidFill>
                        </a:rPr>
                        <a:t>28</a:t>
                      </a:r>
                      <a:endParaRPr lang="en-US" sz="1800" b="0" dirty="0">
                        <a:solidFill>
                          <a:srgbClr val="0000FF"/>
                        </a:solidFill>
                      </a:endParaRPr>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 xmlns:a16="http://schemas.microsoft.com/office/drawing/2014/main" val="10007"/>
                  </a:ext>
                </a:extLst>
              </a:tr>
              <a:tr h="370918">
                <a:tc>
                  <a:txBody>
                    <a:bodyPr/>
                    <a:lstStyle/>
                    <a:p>
                      <a:r>
                        <a:rPr lang="en-US" sz="1800" b="0" dirty="0" smtClean="0"/>
                        <a:t>B.9 H-GCR</a:t>
                      </a:r>
                      <a:r>
                        <a:rPr lang="en-US" sz="1800" b="0" baseline="0" dirty="0" smtClean="0"/>
                        <a:t> SC</a:t>
                      </a:r>
                      <a:endParaRPr lang="en-US" sz="1800" b="0" dirty="0" smtClean="0"/>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i="1" dirty="0" smtClean="0"/>
                        <a:t>PPD</a:t>
                      </a:r>
                      <a:r>
                        <a:rPr lang="en-US" sz="1800" b="0" i="1" baseline="0" dirty="0" smtClean="0"/>
                        <a:t> ROSES17</a:t>
                      </a:r>
                      <a:endParaRPr lang="en-US" sz="1800" b="0" i="1" dirty="0"/>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i="1" dirty="0" smtClean="0"/>
                        <a:t>PPD</a:t>
                      </a:r>
                      <a:r>
                        <a:rPr lang="en-US" sz="1800" b="0" i="1" baseline="0" dirty="0" smtClean="0"/>
                        <a:t> ROSES17</a:t>
                      </a:r>
                      <a:endParaRPr lang="en-US" sz="1800" b="0" i="1" dirty="0"/>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t>-</a:t>
                      </a:r>
                      <a:endParaRPr lang="en-US" sz="1800" b="0" dirty="0"/>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t>-</a:t>
                      </a:r>
                      <a:endParaRPr lang="en-US" sz="1800" b="0" dirty="0"/>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1800" b="0" dirty="0">
                        <a:solidFill>
                          <a:srgbClr val="0000FF"/>
                        </a:solidFill>
                      </a:endParaRPr>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 xmlns:a16="http://schemas.microsoft.com/office/drawing/2014/main" val="10008"/>
                  </a:ext>
                </a:extLst>
              </a:tr>
              <a:tr h="3709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t>B.10 H-USPI</a:t>
                      </a:r>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t>7</a:t>
                      </a:r>
                      <a:endParaRPr lang="en-US" sz="1800" b="0" dirty="0"/>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t>5</a:t>
                      </a:r>
                      <a:endParaRPr lang="en-US" sz="1800" b="0" dirty="0"/>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t>(2)</a:t>
                      </a:r>
                      <a:endParaRPr lang="en-US" sz="1800" b="0" dirty="0"/>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t>($0.4M)</a:t>
                      </a:r>
                      <a:endParaRPr lang="en-US" sz="1800" b="0" dirty="0"/>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solidFill>
                            <a:srgbClr val="0000FF"/>
                          </a:solidFill>
                        </a:rPr>
                        <a:t>(40)</a:t>
                      </a:r>
                      <a:endParaRPr lang="en-US" sz="1800" b="0" dirty="0">
                        <a:solidFill>
                          <a:srgbClr val="0000FF"/>
                        </a:solidFill>
                      </a:endParaRPr>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 xmlns:a16="http://schemas.microsoft.com/office/drawing/2014/main" val="10009"/>
                  </a:ext>
                </a:extLst>
              </a:tr>
              <a:tr h="3709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t>E.5 ISE</a:t>
                      </a:r>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t>41</a:t>
                      </a:r>
                      <a:endParaRPr lang="en-US" sz="1800" b="0" dirty="0"/>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t>39</a:t>
                      </a:r>
                      <a:endParaRPr lang="en-US" sz="1800" b="0" dirty="0"/>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t>11</a:t>
                      </a:r>
                      <a:endParaRPr lang="en-US" sz="1800" b="0" dirty="0"/>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t>$0.95M</a:t>
                      </a:r>
                      <a:endParaRPr lang="en-US" sz="1800" b="0" dirty="0"/>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solidFill>
                            <a:srgbClr val="0000FF"/>
                          </a:solidFill>
                        </a:rPr>
                        <a:t>28</a:t>
                      </a:r>
                      <a:endParaRPr lang="en-US" sz="1800" b="0" dirty="0">
                        <a:solidFill>
                          <a:srgbClr val="0000FF"/>
                        </a:solidFill>
                      </a:endParaRPr>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1703355776"/>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FST Development and Selection Process w/ Steering Committee (ROSES 2016) </a:t>
            </a:r>
            <a:endParaRPr lang="en-US" sz="3200" dirty="0">
              <a:solidFill>
                <a:srgbClr val="FFFF00"/>
              </a:solidFill>
            </a:endParaRPr>
          </a:p>
        </p:txBody>
      </p:sp>
      <p:graphicFrame>
        <p:nvGraphicFramePr>
          <p:cNvPr id="4" name="Diagram 3"/>
          <p:cNvGraphicFramePr/>
          <p:nvPr>
            <p:extLst/>
          </p:nvPr>
        </p:nvGraphicFramePr>
        <p:xfrm>
          <a:off x="347662" y="1231900"/>
          <a:ext cx="7031038" cy="4438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4316639" y="2037264"/>
            <a:ext cx="1579110" cy="1015663"/>
          </a:xfrm>
          <a:prstGeom prst="rect">
            <a:avLst/>
          </a:prstGeom>
          <a:noFill/>
        </p:spPr>
        <p:txBody>
          <a:bodyPr wrap="square" rtlCol="0">
            <a:spAutoFit/>
          </a:bodyPr>
          <a:lstStyle/>
          <a:p>
            <a:pPr algn="ctr"/>
            <a:r>
              <a:rPr lang="en-US" sz="2000" dirty="0">
                <a:solidFill>
                  <a:srgbClr val="000000"/>
                </a:solidFill>
              </a:rPr>
              <a:t>7</a:t>
            </a:r>
            <a:r>
              <a:rPr lang="en-US" sz="2000" dirty="0" smtClean="0">
                <a:solidFill>
                  <a:srgbClr val="000000"/>
                </a:solidFill>
              </a:rPr>
              <a:t> FST</a:t>
            </a:r>
          </a:p>
          <a:p>
            <a:pPr algn="ctr"/>
            <a:r>
              <a:rPr lang="en-US" sz="2000" dirty="0" smtClean="0">
                <a:solidFill>
                  <a:srgbClr val="000000"/>
                </a:solidFill>
              </a:rPr>
              <a:t>1 Strategic Capability </a:t>
            </a:r>
            <a:endParaRPr lang="en-US" sz="2000" dirty="0">
              <a:solidFill>
                <a:srgbClr val="000000"/>
              </a:solidFill>
            </a:endParaRPr>
          </a:p>
        </p:txBody>
      </p:sp>
      <p:grpSp>
        <p:nvGrpSpPr>
          <p:cNvPr id="8" name="Group 7"/>
          <p:cNvGrpSpPr/>
          <p:nvPr/>
        </p:nvGrpSpPr>
        <p:grpSpPr>
          <a:xfrm>
            <a:off x="7534992" y="3288309"/>
            <a:ext cx="398617" cy="458061"/>
            <a:chOff x="4619985" y="2089219"/>
            <a:chExt cx="398617" cy="458061"/>
          </a:xfrm>
        </p:grpSpPr>
        <p:sp>
          <p:nvSpPr>
            <p:cNvPr id="9" name="Right Arrow 8"/>
            <p:cNvSpPr/>
            <p:nvPr/>
          </p:nvSpPr>
          <p:spPr>
            <a:xfrm rot="10856752" flipH="1">
              <a:off x="4619985" y="2089219"/>
              <a:ext cx="398617" cy="458061"/>
            </a:xfrm>
            <a:prstGeom prst="rightArrow">
              <a:avLst>
                <a:gd name="adj1" fmla="val 60000"/>
                <a:gd name="adj2" fmla="val 50000"/>
              </a:avLst>
            </a:prstGeom>
          </p:spPr>
          <p:style>
            <a:lnRef idx="0">
              <a:schemeClr val="accent2">
                <a:tint val="60000"/>
                <a:hueOff val="0"/>
                <a:satOff val="0"/>
                <a:lumOff val="0"/>
                <a:alphaOff val="0"/>
              </a:schemeClr>
            </a:lnRef>
            <a:fillRef idx="3">
              <a:schemeClr val="accent2">
                <a:tint val="60000"/>
                <a:hueOff val="0"/>
                <a:satOff val="0"/>
                <a:lumOff val="0"/>
                <a:alphaOff val="0"/>
              </a:schemeClr>
            </a:fillRef>
            <a:effectRef idx="2">
              <a:schemeClr val="accent2">
                <a:tint val="60000"/>
                <a:hueOff val="0"/>
                <a:satOff val="0"/>
                <a:lumOff val="0"/>
                <a:alphaOff val="0"/>
              </a:schemeClr>
            </a:effectRef>
            <a:fontRef idx="minor">
              <a:schemeClr val="lt1"/>
            </a:fontRef>
          </p:style>
        </p:sp>
        <p:sp>
          <p:nvSpPr>
            <p:cNvPr id="10" name="Right Arrow 4"/>
            <p:cNvSpPr/>
            <p:nvPr/>
          </p:nvSpPr>
          <p:spPr>
            <a:xfrm rot="21656752">
              <a:off x="4619993" y="2179844"/>
              <a:ext cx="279032" cy="2748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755650">
                <a:lnSpc>
                  <a:spcPct val="90000"/>
                </a:lnSpc>
                <a:spcBef>
                  <a:spcPct val="0"/>
                </a:spcBef>
                <a:spcAft>
                  <a:spcPct val="35000"/>
                </a:spcAft>
              </a:pPr>
              <a:endParaRPr lang="en-US" sz="1700">
                <a:solidFill>
                  <a:srgbClr val="FFFFFF"/>
                </a:solidFill>
              </a:endParaRPr>
            </a:p>
          </p:txBody>
        </p:sp>
      </p:grpSp>
      <p:sp>
        <p:nvSpPr>
          <p:cNvPr id="11" name="Rectangle 10"/>
          <p:cNvSpPr/>
          <p:nvPr/>
        </p:nvSpPr>
        <p:spPr>
          <a:xfrm>
            <a:off x="7718793" y="3053136"/>
            <a:ext cx="1458545" cy="830997"/>
          </a:xfrm>
          <a:prstGeom prst="rect">
            <a:avLst/>
          </a:prstGeom>
        </p:spPr>
        <p:txBody>
          <a:bodyPr wrap="square">
            <a:spAutoFit/>
          </a:bodyPr>
          <a:lstStyle/>
          <a:p>
            <a:pPr algn="ctr"/>
            <a:r>
              <a:rPr lang="en-US" sz="2400" dirty="0" smtClean="0">
                <a:solidFill>
                  <a:srgbClr val="FF0000"/>
                </a:solidFill>
              </a:rPr>
              <a:t>Selected3 FSTs </a:t>
            </a:r>
            <a:endParaRPr lang="en-US" sz="2400" dirty="0">
              <a:solidFill>
                <a:srgbClr val="FF0000"/>
              </a:solidFill>
            </a:endParaRPr>
          </a:p>
        </p:txBody>
      </p:sp>
      <p:sp>
        <p:nvSpPr>
          <p:cNvPr id="13" name="Rectangle 12"/>
          <p:cNvSpPr/>
          <p:nvPr/>
        </p:nvSpPr>
        <p:spPr>
          <a:xfrm>
            <a:off x="1" y="4440156"/>
            <a:ext cx="5308600" cy="1477328"/>
          </a:xfrm>
          <a:prstGeom prst="rect">
            <a:avLst/>
          </a:prstGeom>
        </p:spPr>
        <p:txBody>
          <a:bodyPr wrap="square">
            <a:spAutoFit/>
          </a:bodyPr>
          <a:lstStyle/>
          <a:p>
            <a:pPr marL="342900" indent="-342900">
              <a:buClr>
                <a:srgbClr val="FF0000"/>
              </a:buClr>
              <a:buFont typeface="+mj-lt"/>
              <a:buAutoNum type="arabicParenR"/>
            </a:pPr>
            <a:r>
              <a:rPr lang="en-US" dirty="0">
                <a:solidFill>
                  <a:srgbClr val="000000"/>
                </a:solidFill>
              </a:rPr>
              <a:t>Advances Toward a Near Real Time Description of the Solar Atmosphere and Inner </a:t>
            </a:r>
            <a:r>
              <a:rPr lang="en-US" dirty="0" err="1" smtClean="0">
                <a:solidFill>
                  <a:srgbClr val="000000"/>
                </a:solidFill>
              </a:rPr>
              <a:t>Heliosphere</a:t>
            </a:r>
            <a:endParaRPr lang="en-US" dirty="0">
              <a:solidFill>
                <a:srgbClr val="000000"/>
              </a:solidFill>
            </a:endParaRPr>
          </a:p>
          <a:p>
            <a:pPr marL="342900" indent="-342900">
              <a:buClr>
                <a:srgbClr val="FF0000"/>
              </a:buClr>
              <a:buFont typeface="+mj-lt"/>
              <a:buAutoNum type="arabicParenR"/>
            </a:pPr>
            <a:r>
              <a:rPr lang="en-US" dirty="0">
                <a:solidFill>
                  <a:srgbClr val="000000"/>
                </a:solidFill>
              </a:rPr>
              <a:t>Characterization of the Earth’s Radiation </a:t>
            </a:r>
            <a:r>
              <a:rPr lang="en-US" dirty="0" smtClean="0">
                <a:solidFill>
                  <a:srgbClr val="000000"/>
                </a:solidFill>
              </a:rPr>
              <a:t>Environment</a:t>
            </a:r>
            <a:endParaRPr lang="en-US" dirty="0">
              <a:solidFill>
                <a:srgbClr val="000000"/>
              </a:solidFill>
            </a:endParaRPr>
          </a:p>
        </p:txBody>
      </p:sp>
      <p:sp>
        <p:nvSpPr>
          <p:cNvPr id="14" name="Rectangle 13"/>
          <p:cNvSpPr/>
          <p:nvPr/>
        </p:nvSpPr>
        <p:spPr>
          <a:xfrm>
            <a:off x="0" y="5824656"/>
            <a:ext cx="9144000" cy="369332"/>
          </a:xfrm>
          <a:prstGeom prst="rect">
            <a:avLst/>
          </a:prstGeom>
        </p:spPr>
        <p:txBody>
          <a:bodyPr wrap="square">
            <a:spAutoFit/>
          </a:bodyPr>
          <a:lstStyle/>
          <a:p>
            <a:pPr marL="342900" indent="-342900">
              <a:buClr>
                <a:srgbClr val="FF0000"/>
              </a:buClr>
              <a:buFont typeface="+mj-lt"/>
              <a:buAutoNum type="arabicParenR" startAt="3"/>
            </a:pPr>
            <a:r>
              <a:rPr lang="en-US" dirty="0">
                <a:solidFill>
                  <a:srgbClr val="000000"/>
                </a:solidFill>
              </a:rPr>
              <a:t>Studies of the Global Electrodynamics of </a:t>
            </a:r>
            <a:r>
              <a:rPr lang="en-US" dirty="0" err="1">
                <a:solidFill>
                  <a:srgbClr val="000000"/>
                </a:solidFill>
              </a:rPr>
              <a:t>Ionospheric</a:t>
            </a:r>
            <a:r>
              <a:rPr lang="en-US" dirty="0">
                <a:solidFill>
                  <a:srgbClr val="000000"/>
                </a:solidFill>
              </a:rPr>
              <a:t> Disturbances. </a:t>
            </a:r>
          </a:p>
        </p:txBody>
      </p:sp>
    </p:spTree>
    <p:extLst>
      <p:ext uri="{BB962C8B-B14F-4D97-AF65-F5344CB8AC3E}">
        <p14:creationId xmlns:p14="http://schemas.microsoft.com/office/powerpoint/2010/main" val="3954382099"/>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FST Development and Selection Process w/ Steering Committee (ROSES 2017) </a:t>
            </a:r>
            <a:endParaRPr lang="en-US" sz="3200" dirty="0">
              <a:solidFill>
                <a:srgbClr val="FFFF00"/>
              </a:solidFill>
            </a:endParaRPr>
          </a:p>
        </p:txBody>
      </p:sp>
      <p:graphicFrame>
        <p:nvGraphicFramePr>
          <p:cNvPr id="4" name="Diagram 3"/>
          <p:cNvGraphicFramePr/>
          <p:nvPr>
            <p:extLst/>
          </p:nvPr>
        </p:nvGraphicFramePr>
        <p:xfrm>
          <a:off x="347662" y="1231900"/>
          <a:ext cx="7031038" cy="4438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4743451" y="2055743"/>
            <a:ext cx="863600" cy="707886"/>
          </a:xfrm>
          <a:prstGeom prst="rect">
            <a:avLst/>
          </a:prstGeom>
          <a:noFill/>
        </p:spPr>
        <p:txBody>
          <a:bodyPr wrap="square" rtlCol="0">
            <a:spAutoFit/>
          </a:bodyPr>
          <a:lstStyle/>
          <a:p>
            <a:pPr algn="ctr"/>
            <a:r>
              <a:rPr lang="en-US" sz="2000" dirty="0" smtClean="0">
                <a:solidFill>
                  <a:srgbClr val="000000"/>
                </a:solidFill>
              </a:rPr>
              <a:t>15 FSTs</a:t>
            </a:r>
            <a:endParaRPr lang="en-US" sz="2000" dirty="0">
              <a:solidFill>
                <a:srgbClr val="000000"/>
              </a:solidFill>
            </a:endParaRPr>
          </a:p>
        </p:txBody>
      </p:sp>
      <p:sp>
        <p:nvSpPr>
          <p:cNvPr id="6" name="TextBox 5"/>
          <p:cNvSpPr txBox="1"/>
          <p:nvPr/>
        </p:nvSpPr>
        <p:spPr>
          <a:xfrm>
            <a:off x="2012951" y="2081143"/>
            <a:ext cx="1117600" cy="707886"/>
          </a:xfrm>
          <a:prstGeom prst="rect">
            <a:avLst/>
          </a:prstGeom>
          <a:noFill/>
        </p:spPr>
        <p:txBody>
          <a:bodyPr wrap="square" rtlCol="0">
            <a:spAutoFit/>
          </a:bodyPr>
          <a:lstStyle/>
          <a:p>
            <a:pPr algn="ctr"/>
            <a:r>
              <a:rPr lang="en-US" sz="2000" dirty="0" smtClean="0">
                <a:solidFill>
                  <a:srgbClr val="000000"/>
                </a:solidFill>
              </a:rPr>
              <a:t>60 inputs</a:t>
            </a:r>
            <a:endParaRPr lang="en-US" sz="2000" dirty="0">
              <a:solidFill>
                <a:srgbClr val="000000"/>
              </a:solidFill>
            </a:endParaRPr>
          </a:p>
        </p:txBody>
      </p:sp>
      <p:grpSp>
        <p:nvGrpSpPr>
          <p:cNvPr id="8" name="Group 7"/>
          <p:cNvGrpSpPr/>
          <p:nvPr/>
        </p:nvGrpSpPr>
        <p:grpSpPr>
          <a:xfrm>
            <a:off x="7534992" y="3288309"/>
            <a:ext cx="398617" cy="458061"/>
            <a:chOff x="4619985" y="2089219"/>
            <a:chExt cx="398617" cy="458061"/>
          </a:xfrm>
        </p:grpSpPr>
        <p:sp>
          <p:nvSpPr>
            <p:cNvPr id="9" name="Right Arrow 8"/>
            <p:cNvSpPr/>
            <p:nvPr/>
          </p:nvSpPr>
          <p:spPr>
            <a:xfrm rot="10856752" flipH="1">
              <a:off x="4619985" y="2089219"/>
              <a:ext cx="398617" cy="458061"/>
            </a:xfrm>
            <a:prstGeom prst="rightArrow">
              <a:avLst>
                <a:gd name="adj1" fmla="val 60000"/>
                <a:gd name="adj2" fmla="val 50000"/>
              </a:avLst>
            </a:prstGeom>
          </p:spPr>
          <p:style>
            <a:lnRef idx="0">
              <a:schemeClr val="accent2">
                <a:tint val="60000"/>
                <a:hueOff val="0"/>
                <a:satOff val="0"/>
                <a:lumOff val="0"/>
                <a:alphaOff val="0"/>
              </a:schemeClr>
            </a:lnRef>
            <a:fillRef idx="3">
              <a:schemeClr val="accent2">
                <a:tint val="60000"/>
                <a:hueOff val="0"/>
                <a:satOff val="0"/>
                <a:lumOff val="0"/>
                <a:alphaOff val="0"/>
              </a:schemeClr>
            </a:fillRef>
            <a:effectRef idx="2">
              <a:schemeClr val="accent2">
                <a:tint val="60000"/>
                <a:hueOff val="0"/>
                <a:satOff val="0"/>
                <a:lumOff val="0"/>
                <a:alphaOff val="0"/>
              </a:schemeClr>
            </a:effectRef>
            <a:fontRef idx="minor">
              <a:schemeClr val="lt1"/>
            </a:fontRef>
          </p:style>
        </p:sp>
        <p:sp>
          <p:nvSpPr>
            <p:cNvPr id="10" name="Right Arrow 4"/>
            <p:cNvSpPr/>
            <p:nvPr/>
          </p:nvSpPr>
          <p:spPr>
            <a:xfrm rot="21656752">
              <a:off x="4619993" y="2179844"/>
              <a:ext cx="279032" cy="2748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755650">
                <a:lnSpc>
                  <a:spcPct val="90000"/>
                </a:lnSpc>
                <a:spcBef>
                  <a:spcPct val="0"/>
                </a:spcBef>
                <a:spcAft>
                  <a:spcPct val="35000"/>
                </a:spcAft>
              </a:pPr>
              <a:endParaRPr lang="en-US" sz="1700">
                <a:solidFill>
                  <a:srgbClr val="FFFFFF"/>
                </a:solidFill>
              </a:endParaRPr>
            </a:p>
          </p:txBody>
        </p:sp>
      </p:grpSp>
      <p:sp>
        <p:nvSpPr>
          <p:cNvPr id="11" name="Rectangle 10"/>
          <p:cNvSpPr/>
          <p:nvPr/>
        </p:nvSpPr>
        <p:spPr>
          <a:xfrm>
            <a:off x="7718793" y="3053136"/>
            <a:ext cx="1458545" cy="830997"/>
          </a:xfrm>
          <a:prstGeom prst="rect">
            <a:avLst/>
          </a:prstGeom>
        </p:spPr>
        <p:txBody>
          <a:bodyPr wrap="square">
            <a:spAutoFit/>
          </a:bodyPr>
          <a:lstStyle/>
          <a:p>
            <a:pPr algn="ctr"/>
            <a:r>
              <a:rPr lang="en-US" sz="2400" dirty="0" smtClean="0">
                <a:solidFill>
                  <a:srgbClr val="FF0000"/>
                </a:solidFill>
              </a:rPr>
              <a:t>Selected4 FSTs </a:t>
            </a:r>
            <a:endParaRPr lang="en-US" sz="2400" dirty="0">
              <a:solidFill>
                <a:srgbClr val="FF0000"/>
              </a:solidFill>
            </a:endParaRPr>
          </a:p>
        </p:txBody>
      </p:sp>
      <p:sp>
        <p:nvSpPr>
          <p:cNvPr id="13" name="Rectangle 12"/>
          <p:cNvSpPr/>
          <p:nvPr/>
        </p:nvSpPr>
        <p:spPr>
          <a:xfrm>
            <a:off x="11134" y="2925562"/>
            <a:ext cx="3296269" cy="2862322"/>
          </a:xfrm>
          <a:prstGeom prst="rect">
            <a:avLst/>
          </a:prstGeom>
        </p:spPr>
        <p:txBody>
          <a:bodyPr wrap="square">
            <a:spAutoFit/>
          </a:bodyPr>
          <a:lstStyle/>
          <a:p>
            <a:pPr marL="342900" indent="-342900">
              <a:buClr>
                <a:srgbClr val="FF0000"/>
              </a:buClr>
              <a:buFont typeface="+mj-lt"/>
              <a:buAutoNum type="arabicParenR"/>
            </a:pPr>
            <a:r>
              <a:rPr lang="en-US" dirty="0">
                <a:solidFill>
                  <a:srgbClr val="000000"/>
                </a:solidFill>
              </a:rPr>
              <a:t>Understanding The Onset of Major Solar Eruptions </a:t>
            </a:r>
          </a:p>
          <a:p>
            <a:pPr marL="342900" indent="-342900">
              <a:buClr>
                <a:srgbClr val="FF0000"/>
              </a:buClr>
              <a:buFont typeface="+mj-lt"/>
              <a:buAutoNum type="arabicParenR"/>
            </a:pPr>
            <a:r>
              <a:rPr lang="en-US" dirty="0">
                <a:solidFill>
                  <a:srgbClr val="000000"/>
                </a:solidFill>
              </a:rPr>
              <a:t>Toward a Systems Approach to Energetic Particle Acceleration and Transport on the Sun and in the </a:t>
            </a:r>
            <a:r>
              <a:rPr lang="en-US" dirty="0" err="1">
                <a:solidFill>
                  <a:srgbClr val="000000"/>
                </a:solidFill>
              </a:rPr>
              <a:t>Heliosphere</a:t>
            </a:r>
            <a:r>
              <a:rPr lang="en-US" dirty="0">
                <a:solidFill>
                  <a:srgbClr val="000000"/>
                </a:solidFill>
              </a:rPr>
              <a:t> </a:t>
            </a:r>
          </a:p>
          <a:p>
            <a:pPr marL="342900" indent="-342900">
              <a:buClr>
                <a:srgbClr val="FF0000"/>
              </a:buClr>
              <a:buFont typeface="+mj-lt"/>
              <a:buAutoNum type="arabicParenR" startAt="3"/>
            </a:pPr>
            <a:r>
              <a:rPr lang="en-US" dirty="0">
                <a:solidFill>
                  <a:srgbClr val="000000"/>
                </a:solidFill>
              </a:rPr>
              <a:t>Ion Circulation and Effects on the Magnetosphere and MI-Coupling</a:t>
            </a:r>
          </a:p>
        </p:txBody>
      </p:sp>
      <p:sp>
        <p:nvSpPr>
          <p:cNvPr id="14" name="Rectangle 13"/>
          <p:cNvSpPr/>
          <p:nvPr/>
        </p:nvSpPr>
        <p:spPr>
          <a:xfrm>
            <a:off x="11134" y="5839535"/>
            <a:ext cx="9144000" cy="646331"/>
          </a:xfrm>
          <a:prstGeom prst="rect">
            <a:avLst/>
          </a:prstGeom>
        </p:spPr>
        <p:txBody>
          <a:bodyPr wrap="square">
            <a:spAutoFit/>
          </a:bodyPr>
          <a:lstStyle/>
          <a:p>
            <a:pPr marL="342900" indent="-342900">
              <a:buClr>
                <a:srgbClr val="FF0000"/>
              </a:buClr>
              <a:buFont typeface="+mj-lt"/>
              <a:buAutoNum type="arabicParenR" startAt="3"/>
            </a:pPr>
            <a:r>
              <a:rPr lang="en-US" dirty="0">
                <a:solidFill>
                  <a:srgbClr val="000000"/>
                </a:solidFill>
              </a:rPr>
              <a:t>Understanding Physical Processes in the Magnetosphere &amp; Ionosphere Thermosphere / Mesosphere System During Extreme Events</a:t>
            </a:r>
          </a:p>
        </p:txBody>
      </p:sp>
      <p:pic>
        <p:nvPicPr>
          <p:cNvPr id="3" name="Picture 2"/>
          <p:cNvPicPr>
            <a:picLocks noChangeAspect="1"/>
          </p:cNvPicPr>
          <p:nvPr/>
        </p:nvPicPr>
        <p:blipFill>
          <a:blip r:embed="rId8"/>
          <a:stretch>
            <a:fillRect/>
          </a:stretch>
        </p:blipFill>
        <p:spPr>
          <a:xfrm>
            <a:off x="3190229" y="2876689"/>
            <a:ext cx="1847248" cy="1109568"/>
          </a:xfrm>
          <a:prstGeom prst="rect">
            <a:avLst/>
          </a:prstGeom>
        </p:spPr>
      </p:pic>
      <p:pic>
        <p:nvPicPr>
          <p:cNvPr id="12" name="Picture 11"/>
          <p:cNvPicPr>
            <a:picLocks noChangeAspect="1"/>
          </p:cNvPicPr>
          <p:nvPr/>
        </p:nvPicPr>
        <p:blipFill>
          <a:blip r:embed="rId9"/>
          <a:stretch>
            <a:fillRect/>
          </a:stretch>
        </p:blipFill>
        <p:spPr>
          <a:xfrm rot="16200000">
            <a:off x="3735024" y="2411493"/>
            <a:ext cx="441433" cy="463336"/>
          </a:xfrm>
          <a:prstGeom prst="rect">
            <a:avLst/>
          </a:prstGeom>
        </p:spPr>
      </p:pic>
      <p:pic>
        <p:nvPicPr>
          <p:cNvPr id="16" name="Picture 15"/>
          <p:cNvPicPr>
            <a:picLocks noChangeAspect="1"/>
          </p:cNvPicPr>
          <p:nvPr/>
        </p:nvPicPr>
        <p:blipFill>
          <a:blip r:embed="rId10"/>
          <a:stretch>
            <a:fillRect/>
          </a:stretch>
        </p:blipFill>
        <p:spPr>
          <a:xfrm rot="10800000">
            <a:off x="6224870" y="4082993"/>
            <a:ext cx="463336" cy="469433"/>
          </a:xfrm>
          <a:prstGeom prst="rect">
            <a:avLst/>
          </a:prstGeom>
        </p:spPr>
      </p:pic>
      <p:sp>
        <p:nvSpPr>
          <p:cNvPr id="18" name="TextBox 17"/>
          <p:cNvSpPr txBox="1"/>
          <p:nvPr/>
        </p:nvSpPr>
        <p:spPr>
          <a:xfrm>
            <a:off x="6700900" y="2324100"/>
            <a:ext cx="1663700" cy="707886"/>
          </a:xfrm>
          <a:prstGeom prst="rect">
            <a:avLst/>
          </a:prstGeom>
          <a:noFill/>
        </p:spPr>
        <p:txBody>
          <a:bodyPr wrap="square" rtlCol="0">
            <a:spAutoFit/>
          </a:bodyPr>
          <a:lstStyle/>
          <a:p>
            <a:pPr algn="ctr"/>
            <a:r>
              <a:rPr lang="en-US" sz="2000" dirty="0" smtClean="0">
                <a:solidFill>
                  <a:srgbClr val="000000"/>
                </a:solidFill>
              </a:rPr>
              <a:t>Ranked FST List </a:t>
            </a:r>
            <a:endParaRPr lang="en-US" sz="2000" dirty="0">
              <a:solidFill>
                <a:srgbClr val="000000"/>
              </a:solidFill>
            </a:endParaRPr>
          </a:p>
        </p:txBody>
      </p:sp>
    </p:spTree>
    <p:extLst>
      <p:ext uri="{BB962C8B-B14F-4D97-AF65-F5344CB8AC3E}">
        <p14:creationId xmlns:p14="http://schemas.microsoft.com/office/powerpoint/2010/main" val="2717289419"/>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FST Development and Selection Process w/ Steering Committee (ROSES 2018) </a:t>
            </a:r>
            <a:endParaRPr lang="en-US" sz="3200" dirty="0">
              <a:solidFill>
                <a:srgbClr val="FFFF00"/>
              </a:solidFill>
            </a:endParaRPr>
          </a:p>
        </p:txBody>
      </p:sp>
      <p:graphicFrame>
        <p:nvGraphicFramePr>
          <p:cNvPr id="4" name="Diagram 3"/>
          <p:cNvGraphicFramePr/>
          <p:nvPr>
            <p:extLst/>
          </p:nvPr>
        </p:nvGraphicFramePr>
        <p:xfrm>
          <a:off x="347662" y="1231900"/>
          <a:ext cx="7031038" cy="4438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4743451" y="2055743"/>
            <a:ext cx="863600" cy="707886"/>
          </a:xfrm>
          <a:prstGeom prst="rect">
            <a:avLst/>
          </a:prstGeom>
          <a:noFill/>
        </p:spPr>
        <p:txBody>
          <a:bodyPr wrap="square" rtlCol="0">
            <a:spAutoFit/>
          </a:bodyPr>
          <a:lstStyle/>
          <a:p>
            <a:pPr algn="ctr"/>
            <a:r>
              <a:rPr lang="en-US" sz="2000" dirty="0" smtClean="0">
                <a:solidFill>
                  <a:srgbClr val="000000"/>
                </a:solidFill>
              </a:rPr>
              <a:t>15 FSTs</a:t>
            </a:r>
            <a:endParaRPr lang="en-US" sz="2000" dirty="0">
              <a:solidFill>
                <a:srgbClr val="000000"/>
              </a:solidFill>
            </a:endParaRPr>
          </a:p>
        </p:txBody>
      </p:sp>
      <p:sp>
        <p:nvSpPr>
          <p:cNvPr id="6" name="TextBox 5"/>
          <p:cNvSpPr txBox="1"/>
          <p:nvPr/>
        </p:nvSpPr>
        <p:spPr>
          <a:xfrm>
            <a:off x="2012951" y="2081143"/>
            <a:ext cx="1117600" cy="707886"/>
          </a:xfrm>
          <a:prstGeom prst="rect">
            <a:avLst/>
          </a:prstGeom>
          <a:noFill/>
        </p:spPr>
        <p:txBody>
          <a:bodyPr wrap="square" rtlCol="0">
            <a:spAutoFit/>
          </a:bodyPr>
          <a:lstStyle/>
          <a:p>
            <a:pPr algn="ctr"/>
            <a:r>
              <a:rPr lang="en-US" sz="2000" dirty="0" smtClean="0">
                <a:solidFill>
                  <a:srgbClr val="000000"/>
                </a:solidFill>
              </a:rPr>
              <a:t>60 inputs</a:t>
            </a:r>
            <a:endParaRPr lang="en-US" sz="2000" dirty="0">
              <a:solidFill>
                <a:srgbClr val="000000"/>
              </a:solidFill>
            </a:endParaRPr>
          </a:p>
        </p:txBody>
      </p:sp>
      <p:grpSp>
        <p:nvGrpSpPr>
          <p:cNvPr id="8" name="Group 7"/>
          <p:cNvGrpSpPr/>
          <p:nvPr/>
        </p:nvGrpSpPr>
        <p:grpSpPr>
          <a:xfrm>
            <a:off x="7534992" y="3288309"/>
            <a:ext cx="398617" cy="458061"/>
            <a:chOff x="4619985" y="2089219"/>
            <a:chExt cx="398617" cy="458061"/>
          </a:xfrm>
        </p:grpSpPr>
        <p:sp>
          <p:nvSpPr>
            <p:cNvPr id="9" name="Right Arrow 8"/>
            <p:cNvSpPr/>
            <p:nvPr/>
          </p:nvSpPr>
          <p:spPr>
            <a:xfrm rot="10856752" flipH="1">
              <a:off x="4619985" y="2089219"/>
              <a:ext cx="398617" cy="458061"/>
            </a:xfrm>
            <a:prstGeom prst="rightArrow">
              <a:avLst>
                <a:gd name="adj1" fmla="val 60000"/>
                <a:gd name="adj2" fmla="val 50000"/>
              </a:avLst>
            </a:prstGeom>
          </p:spPr>
          <p:style>
            <a:lnRef idx="0">
              <a:schemeClr val="accent2">
                <a:tint val="60000"/>
                <a:hueOff val="0"/>
                <a:satOff val="0"/>
                <a:lumOff val="0"/>
                <a:alphaOff val="0"/>
              </a:schemeClr>
            </a:lnRef>
            <a:fillRef idx="3">
              <a:schemeClr val="accent2">
                <a:tint val="60000"/>
                <a:hueOff val="0"/>
                <a:satOff val="0"/>
                <a:lumOff val="0"/>
                <a:alphaOff val="0"/>
              </a:schemeClr>
            </a:fillRef>
            <a:effectRef idx="2">
              <a:schemeClr val="accent2">
                <a:tint val="60000"/>
                <a:hueOff val="0"/>
                <a:satOff val="0"/>
                <a:lumOff val="0"/>
                <a:alphaOff val="0"/>
              </a:schemeClr>
            </a:effectRef>
            <a:fontRef idx="minor">
              <a:schemeClr val="lt1"/>
            </a:fontRef>
          </p:style>
        </p:sp>
        <p:sp>
          <p:nvSpPr>
            <p:cNvPr id="10" name="Right Arrow 4"/>
            <p:cNvSpPr/>
            <p:nvPr/>
          </p:nvSpPr>
          <p:spPr>
            <a:xfrm rot="21656752">
              <a:off x="4619993" y="2179844"/>
              <a:ext cx="279032" cy="2748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755650">
                <a:lnSpc>
                  <a:spcPct val="90000"/>
                </a:lnSpc>
                <a:spcBef>
                  <a:spcPct val="0"/>
                </a:spcBef>
                <a:spcAft>
                  <a:spcPct val="35000"/>
                </a:spcAft>
              </a:pPr>
              <a:endParaRPr lang="en-US" sz="1700">
                <a:solidFill>
                  <a:srgbClr val="FFFFFF"/>
                </a:solidFill>
              </a:endParaRPr>
            </a:p>
          </p:txBody>
        </p:sp>
      </p:grpSp>
      <p:sp>
        <p:nvSpPr>
          <p:cNvPr id="11" name="Rectangle 10"/>
          <p:cNvSpPr/>
          <p:nvPr/>
        </p:nvSpPr>
        <p:spPr>
          <a:xfrm>
            <a:off x="7718793" y="3053136"/>
            <a:ext cx="1458545" cy="830997"/>
          </a:xfrm>
          <a:prstGeom prst="rect">
            <a:avLst/>
          </a:prstGeom>
        </p:spPr>
        <p:txBody>
          <a:bodyPr wrap="square">
            <a:spAutoFit/>
          </a:bodyPr>
          <a:lstStyle/>
          <a:p>
            <a:pPr algn="ctr"/>
            <a:r>
              <a:rPr lang="en-US" sz="2400" dirty="0" smtClean="0">
                <a:solidFill>
                  <a:srgbClr val="FF0000"/>
                </a:solidFill>
              </a:rPr>
              <a:t>Selected4 FSTs </a:t>
            </a:r>
            <a:endParaRPr lang="en-US" sz="2400" dirty="0">
              <a:solidFill>
                <a:srgbClr val="FF0000"/>
              </a:solidFill>
            </a:endParaRPr>
          </a:p>
        </p:txBody>
      </p:sp>
      <p:sp>
        <p:nvSpPr>
          <p:cNvPr id="13" name="Rectangle 12"/>
          <p:cNvSpPr/>
          <p:nvPr/>
        </p:nvSpPr>
        <p:spPr>
          <a:xfrm>
            <a:off x="50405" y="2925562"/>
            <a:ext cx="3296269" cy="3139321"/>
          </a:xfrm>
          <a:prstGeom prst="rect">
            <a:avLst/>
          </a:prstGeom>
        </p:spPr>
        <p:txBody>
          <a:bodyPr wrap="square">
            <a:spAutoFit/>
          </a:bodyPr>
          <a:lstStyle/>
          <a:p>
            <a:pPr marL="342900" indent="-342900">
              <a:buClr>
                <a:srgbClr val="FF0000"/>
              </a:buClr>
              <a:buFont typeface="+mj-lt"/>
              <a:buAutoNum type="arabicParenR"/>
            </a:pPr>
            <a:r>
              <a:rPr lang="en-US" dirty="0">
                <a:solidFill>
                  <a:srgbClr val="000000"/>
                </a:solidFill>
              </a:rPr>
              <a:t>Mid-latitude and Equatorial Dynamics of the Ionosphere-Thermosphere System</a:t>
            </a:r>
          </a:p>
          <a:p>
            <a:pPr marL="342900" indent="-342900">
              <a:buClr>
                <a:srgbClr val="FF0000"/>
              </a:buClr>
              <a:buFont typeface="+mj-lt"/>
              <a:buAutoNum type="arabicParenR"/>
            </a:pPr>
            <a:r>
              <a:rPr lang="en-US" dirty="0">
                <a:solidFill>
                  <a:srgbClr val="000000"/>
                </a:solidFill>
              </a:rPr>
              <a:t>Origins, Acceleration and Evolution of the Solar </a:t>
            </a:r>
            <a:r>
              <a:rPr lang="en-US" dirty="0" smtClean="0">
                <a:solidFill>
                  <a:srgbClr val="000000"/>
                </a:solidFill>
              </a:rPr>
              <a:t>Wind</a:t>
            </a:r>
          </a:p>
          <a:p>
            <a:pPr marL="342900" indent="-342900">
              <a:buClr>
                <a:srgbClr val="FF0000"/>
              </a:buClr>
              <a:buFont typeface="+mj-lt"/>
              <a:buAutoNum type="arabicParenR"/>
            </a:pPr>
            <a:r>
              <a:rPr lang="en-US" dirty="0">
                <a:solidFill>
                  <a:srgbClr val="000000"/>
                </a:solidFill>
              </a:rPr>
              <a:t>Understanding the Response of </a:t>
            </a:r>
            <a:r>
              <a:rPr lang="en-US" dirty="0" err="1">
                <a:solidFill>
                  <a:srgbClr val="000000"/>
                </a:solidFill>
              </a:rPr>
              <a:t>Magnetospheric</a:t>
            </a:r>
            <a:r>
              <a:rPr lang="en-US" dirty="0">
                <a:solidFill>
                  <a:srgbClr val="000000"/>
                </a:solidFill>
              </a:rPr>
              <a:t> Plasma Populations to Solar Wind Structures</a:t>
            </a:r>
          </a:p>
        </p:txBody>
      </p:sp>
      <p:sp>
        <p:nvSpPr>
          <p:cNvPr id="14" name="Rectangle 13"/>
          <p:cNvSpPr/>
          <p:nvPr/>
        </p:nvSpPr>
        <p:spPr>
          <a:xfrm>
            <a:off x="11134" y="5959369"/>
            <a:ext cx="9144000" cy="646331"/>
          </a:xfrm>
          <a:prstGeom prst="rect">
            <a:avLst/>
          </a:prstGeom>
        </p:spPr>
        <p:txBody>
          <a:bodyPr wrap="square">
            <a:spAutoFit/>
          </a:bodyPr>
          <a:lstStyle/>
          <a:p>
            <a:pPr marL="342900" indent="-342900">
              <a:buClr>
                <a:srgbClr val="FF0000"/>
              </a:buClr>
              <a:buFont typeface="+mj-lt"/>
              <a:buAutoNum type="arabicParenR" startAt="4"/>
            </a:pPr>
            <a:r>
              <a:rPr lang="en-US" dirty="0">
                <a:solidFill>
                  <a:srgbClr val="000000"/>
                </a:solidFill>
              </a:rPr>
              <a:t>Understanding Global-scale Solar Processes and their Implications for the Solar Interior</a:t>
            </a:r>
          </a:p>
        </p:txBody>
      </p:sp>
      <p:pic>
        <p:nvPicPr>
          <p:cNvPr id="3" name="Picture 2"/>
          <p:cNvPicPr>
            <a:picLocks noChangeAspect="1"/>
          </p:cNvPicPr>
          <p:nvPr/>
        </p:nvPicPr>
        <p:blipFill>
          <a:blip r:embed="rId8"/>
          <a:stretch>
            <a:fillRect/>
          </a:stretch>
        </p:blipFill>
        <p:spPr>
          <a:xfrm>
            <a:off x="3190229" y="2876689"/>
            <a:ext cx="1847248" cy="1109568"/>
          </a:xfrm>
          <a:prstGeom prst="rect">
            <a:avLst/>
          </a:prstGeom>
        </p:spPr>
      </p:pic>
      <p:pic>
        <p:nvPicPr>
          <p:cNvPr id="12" name="Picture 11"/>
          <p:cNvPicPr>
            <a:picLocks noChangeAspect="1"/>
          </p:cNvPicPr>
          <p:nvPr/>
        </p:nvPicPr>
        <p:blipFill>
          <a:blip r:embed="rId9"/>
          <a:stretch>
            <a:fillRect/>
          </a:stretch>
        </p:blipFill>
        <p:spPr>
          <a:xfrm rot="16200000">
            <a:off x="3735024" y="2411493"/>
            <a:ext cx="441433" cy="463336"/>
          </a:xfrm>
          <a:prstGeom prst="rect">
            <a:avLst/>
          </a:prstGeom>
        </p:spPr>
      </p:pic>
      <p:pic>
        <p:nvPicPr>
          <p:cNvPr id="16" name="Picture 15"/>
          <p:cNvPicPr>
            <a:picLocks noChangeAspect="1"/>
          </p:cNvPicPr>
          <p:nvPr/>
        </p:nvPicPr>
        <p:blipFill>
          <a:blip r:embed="rId10"/>
          <a:stretch>
            <a:fillRect/>
          </a:stretch>
        </p:blipFill>
        <p:spPr>
          <a:xfrm rot="10800000">
            <a:off x="6224870" y="4082993"/>
            <a:ext cx="463336" cy="469433"/>
          </a:xfrm>
          <a:prstGeom prst="rect">
            <a:avLst/>
          </a:prstGeom>
        </p:spPr>
      </p:pic>
      <p:sp>
        <p:nvSpPr>
          <p:cNvPr id="17" name="TextBox 16"/>
          <p:cNvSpPr txBox="1"/>
          <p:nvPr/>
        </p:nvSpPr>
        <p:spPr>
          <a:xfrm>
            <a:off x="6529166" y="2324100"/>
            <a:ext cx="2462434" cy="707886"/>
          </a:xfrm>
          <a:prstGeom prst="rect">
            <a:avLst/>
          </a:prstGeom>
          <a:noFill/>
        </p:spPr>
        <p:txBody>
          <a:bodyPr wrap="square" rtlCol="0">
            <a:spAutoFit/>
          </a:bodyPr>
          <a:lstStyle/>
          <a:p>
            <a:pPr algn="ctr"/>
            <a:r>
              <a:rPr lang="en-US" sz="2000" dirty="0" smtClean="0">
                <a:solidFill>
                  <a:srgbClr val="000000"/>
                </a:solidFill>
              </a:rPr>
              <a:t>11 Remaining FSTs from Original List </a:t>
            </a:r>
            <a:endParaRPr lang="en-US" sz="2000" dirty="0">
              <a:solidFill>
                <a:srgbClr val="000000"/>
              </a:solidFill>
            </a:endParaRPr>
          </a:p>
        </p:txBody>
      </p:sp>
    </p:spTree>
    <p:extLst>
      <p:ext uri="{BB962C8B-B14F-4D97-AF65-F5344CB8AC3E}">
        <p14:creationId xmlns:p14="http://schemas.microsoft.com/office/powerpoint/2010/main" val="3610030543"/>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t>New FST Development and Selection Process (ROSES 2019 and Beyond)</a:t>
            </a:r>
            <a:endParaRPr lang="en-US" sz="3200" dirty="0">
              <a:solidFill>
                <a:srgbClr val="FFFF00"/>
              </a:solidFill>
            </a:endParaRPr>
          </a:p>
        </p:txBody>
      </p:sp>
      <p:grpSp>
        <p:nvGrpSpPr>
          <p:cNvPr id="12" name="Group 11"/>
          <p:cNvGrpSpPr/>
          <p:nvPr/>
        </p:nvGrpSpPr>
        <p:grpSpPr>
          <a:xfrm>
            <a:off x="172964" y="2392915"/>
            <a:ext cx="8249870" cy="4125298"/>
            <a:chOff x="1035050" y="1892300"/>
            <a:chExt cx="8249870" cy="4125298"/>
          </a:xfrm>
        </p:grpSpPr>
        <p:graphicFrame>
          <p:nvGraphicFramePr>
            <p:cNvPr id="4" name="Diagram 3"/>
            <p:cNvGraphicFramePr/>
            <p:nvPr>
              <p:extLst>
                <p:ext uri="{D42A27DB-BD31-4B8C-83A1-F6EECF244321}">
                  <p14:modId xmlns:p14="http://schemas.microsoft.com/office/powerpoint/2010/main" val="959776507"/>
                </p:ext>
              </p:extLst>
            </p:nvPr>
          </p:nvGraphicFramePr>
          <p:xfrm>
            <a:off x="1035050" y="1892300"/>
            <a:ext cx="6938910" cy="41252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p:cNvSpPr/>
            <p:nvPr/>
          </p:nvSpPr>
          <p:spPr>
            <a:xfrm>
              <a:off x="7826375" y="2017181"/>
              <a:ext cx="1458545" cy="830997"/>
            </a:xfrm>
            <a:prstGeom prst="rect">
              <a:avLst/>
            </a:prstGeom>
          </p:spPr>
          <p:txBody>
            <a:bodyPr wrap="square">
              <a:spAutoFit/>
            </a:bodyPr>
            <a:lstStyle/>
            <a:p>
              <a:pPr algn="ctr"/>
              <a:r>
                <a:rPr lang="en-US" sz="2400" dirty="0" err="1" smtClean="0">
                  <a:solidFill>
                    <a:srgbClr val="FF0000"/>
                  </a:solidFill>
                </a:rPr>
                <a:t>SelectedFSTs</a:t>
              </a:r>
              <a:r>
                <a:rPr lang="en-US" sz="2400" dirty="0" smtClean="0">
                  <a:solidFill>
                    <a:srgbClr val="FF0000"/>
                  </a:solidFill>
                </a:rPr>
                <a:t> </a:t>
              </a:r>
              <a:endParaRPr lang="en-US" sz="2400" dirty="0">
                <a:solidFill>
                  <a:srgbClr val="FF0000"/>
                </a:solidFill>
              </a:endParaRPr>
            </a:p>
          </p:txBody>
        </p:sp>
        <p:sp>
          <p:nvSpPr>
            <p:cNvPr id="9" name="Right Arrow 8"/>
            <p:cNvSpPr/>
            <p:nvPr/>
          </p:nvSpPr>
          <p:spPr>
            <a:xfrm rot="8140574" flipH="1">
              <a:off x="5525755" y="3034871"/>
              <a:ext cx="398617" cy="458061"/>
            </a:xfrm>
            <a:prstGeom prst="rightArrow">
              <a:avLst>
                <a:gd name="adj1" fmla="val 60000"/>
                <a:gd name="adj2" fmla="val 50000"/>
              </a:avLst>
            </a:prstGeom>
            <a:ln>
              <a:solidFill>
                <a:srgbClr val="210004"/>
              </a:solidFill>
            </a:ln>
          </p:spPr>
          <p:style>
            <a:lnRef idx="0">
              <a:schemeClr val="accent2">
                <a:tint val="60000"/>
                <a:hueOff val="0"/>
                <a:satOff val="0"/>
                <a:lumOff val="0"/>
                <a:alphaOff val="0"/>
              </a:schemeClr>
            </a:lnRef>
            <a:fillRef idx="3">
              <a:schemeClr val="accent2">
                <a:tint val="60000"/>
                <a:hueOff val="0"/>
                <a:satOff val="0"/>
                <a:lumOff val="0"/>
                <a:alphaOff val="0"/>
              </a:schemeClr>
            </a:fillRef>
            <a:effectRef idx="2">
              <a:schemeClr val="accent2">
                <a:tint val="60000"/>
                <a:hueOff val="0"/>
                <a:satOff val="0"/>
                <a:lumOff val="0"/>
                <a:alphaOff val="0"/>
              </a:schemeClr>
            </a:effectRef>
            <a:fontRef idx="minor">
              <a:schemeClr val="lt1"/>
            </a:fontRef>
          </p:style>
        </p:sp>
      </p:grpSp>
      <p:sp>
        <p:nvSpPr>
          <p:cNvPr id="15" name="Right Arrow 14"/>
          <p:cNvSpPr/>
          <p:nvPr/>
        </p:nvSpPr>
        <p:spPr>
          <a:xfrm rot="5400000" flipH="1">
            <a:off x="5800518" y="3499115"/>
            <a:ext cx="398617" cy="458061"/>
          </a:xfrm>
          <a:prstGeom prst="rightArrow">
            <a:avLst>
              <a:gd name="adj1" fmla="val 60000"/>
              <a:gd name="adj2" fmla="val 50000"/>
            </a:avLst>
          </a:prstGeom>
          <a:ln>
            <a:solidFill>
              <a:srgbClr val="210004"/>
            </a:solidFill>
          </a:ln>
        </p:spPr>
        <p:style>
          <a:lnRef idx="0">
            <a:schemeClr val="accent2">
              <a:tint val="60000"/>
              <a:hueOff val="0"/>
              <a:satOff val="0"/>
              <a:lumOff val="0"/>
              <a:alphaOff val="0"/>
            </a:schemeClr>
          </a:lnRef>
          <a:fillRef idx="3">
            <a:schemeClr val="accent2">
              <a:tint val="60000"/>
              <a:hueOff val="0"/>
              <a:satOff val="0"/>
              <a:lumOff val="0"/>
              <a:alphaOff val="0"/>
            </a:schemeClr>
          </a:fillRef>
          <a:effectRef idx="2">
            <a:schemeClr val="accent2">
              <a:tint val="60000"/>
              <a:hueOff val="0"/>
              <a:satOff val="0"/>
              <a:lumOff val="0"/>
              <a:alphaOff val="0"/>
            </a:schemeClr>
          </a:effectRef>
          <a:fontRef idx="minor">
            <a:schemeClr val="lt1"/>
          </a:fontRef>
        </p:style>
      </p:sp>
      <p:sp>
        <p:nvSpPr>
          <p:cNvPr id="5" name="TextBox 4"/>
          <p:cNvSpPr txBox="1"/>
          <p:nvPr/>
        </p:nvSpPr>
        <p:spPr>
          <a:xfrm>
            <a:off x="1035050" y="5467350"/>
            <a:ext cx="6968574" cy="369332"/>
          </a:xfrm>
          <a:prstGeom prst="rect">
            <a:avLst/>
          </a:prstGeom>
          <a:noFill/>
        </p:spPr>
        <p:txBody>
          <a:bodyPr wrap="none" rtlCol="0">
            <a:spAutoFit/>
          </a:bodyPr>
          <a:lstStyle/>
          <a:p>
            <a:r>
              <a:rPr lang="en-US" dirty="0" smtClean="0">
                <a:solidFill>
                  <a:schemeClr val="bg1"/>
                </a:solidFill>
              </a:rPr>
              <a:t>NB: Details of this process will be discussed in a later presentation</a:t>
            </a:r>
            <a:endParaRPr lang="en-US" dirty="0">
              <a:solidFill>
                <a:schemeClr val="bg1"/>
              </a:solidFill>
            </a:endParaRPr>
          </a:p>
        </p:txBody>
      </p:sp>
      <p:sp>
        <p:nvSpPr>
          <p:cNvPr id="19" name="TextBox 18"/>
          <p:cNvSpPr txBox="1"/>
          <p:nvPr/>
        </p:nvSpPr>
        <p:spPr>
          <a:xfrm>
            <a:off x="314837" y="1512648"/>
            <a:ext cx="2154238" cy="646331"/>
          </a:xfrm>
          <a:prstGeom prst="rect">
            <a:avLst/>
          </a:prstGeom>
          <a:noFill/>
        </p:spPr>
        <p:txBody>
          <a:bodyPr wrap="square" rtlCol="0">
            <a:spAutoFit/>
          </a:bodyPr>
          <a:lstStyle/>
          <a:p>
            <a:r>
              <a:rPr lang="en-US" i="1" dirty="0" smtClean="0">
                <a:solidFill>
                  <a:srgbClr val="000000"/>
                </a:solidFill>
              </a:rPr>
              <a:t>Community are LPAG members</a:t>
            </a:r>
            <a:endParaRPr lang="en-US" i="1" dirty="0">
              <a:solidFill>
                <a:srgbClr val="000000"/>
              </a:solidFill>
            </a:endParaRPr>
          </a:p>
        </p:txBody>
      </p:sp>
      <p:sp>
        <p:nvSpPr>
          <p:cNvPr id="20" name="TextBox 19"/>
          <p:cNvSpPr txBox="1"/>
          <p:nvPr/>
        </p:nvSpPr>
        <p:spPr>
          <a:xfrm>
            <a:off x="2753237" y="1526717"/>
            <a:ext cx="2154238" cy="646331"/>
          </a:xfrm>
          <a:prstGeom prst="rect">
            <a:avLst/>
          </a:prstGeom>
          <a:noFill/>
        </p:spPr>
        <p:txBody>
          <a:bodyPr wrap="square" rtlCol="0">
            <a:spAutoFit/>
          </a:bodyPr>
          <a:lstStyle/>
          <a:p>
            <a:r>
              <a:rPr lang="en-US" i="1" dirty="0" smtClean="0">
                <a:solidFill>
                  <a:srgbClr val="000000"/>
                </a:solidFill>
              </a:rPr>
              <a:t>Acts as Executive Committee</a:t>
            </a:r>
            <a:endParaRPr lang="en-US" i="1" dirty="0">
              <a:solidFill>
                <a:srgbClr val="000000"/>
              </a:solidFill>
            </a:endParaRPr>
          </a:p>
        </p:txBody>
      </p:sp>
    </p:spTree>
    <p:extLst>
      <p:ext uri="{BB962C8B-B14F-4D97-AF65-F5344CB8AC3E}">
        <p14:creationId xmlns:p14="http://schemas.microsoft.com/office/powerpoint/2010/main" val="3954116471"/>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36596" y="1019288"/>
            <a:ext cx="7172929" cy="5838712"/>
          </a:xfrm>
          <a:prstGeom prst="rect">
            <a:avLst/>
          </a:prstGeom>
        </p:spPr>
      </p:pic>
      <p:sp>
        <p:nvSpPr>
          <p:cNvPr id="2" name="Title 1"/>
          <p:cNvSpPr>
            <a:spLocks noGrp="1"/>
          </p:cNvSpPr>
          <p:nvPr>
            <p:ph type="title"/>
          </p:nvPr>
        </p:nvSpPr>
        <p:spPr>
          <a:xfrm>
            <a:off x="419100" y="123825"/>
            <a:ext cx="8758238" cy="854075"/>
          </a:xfrm>
        </p:spPr>
        <p:txBody>
          <a:bodyPr/>
          <a:lstStyle/>
          <a:p>
            <a:pPr algn="ctr"/>
            <a:r>
              <a:rPr lang="en-US" dirty="0" smtClean="0"/>
              <a:t>LWS Focus Science Topics Related to Each Strategic Science Area (2004 - upcoming 2017)</a:t>
            </a:r>
            <a:endParaRPr lang="en-US" dirty="0"/>
          </a:p>
        </p:txBody>
      </p:sp>
      <p:sp>
        <p:nvSpPr>
          <p:cNvPr id="15" name="TextBox 14"/>
          <p:cNvSpPr txBox="1"/>
          <p:nvPr/>
        </p:nvSpPr>
        <p:spPr>
          <a:xfrm>
            <a:off x="7369761" y="1381907"/>
            <a:ext cx="1705795" cy="2308324"/>
          </a:xfrm>
          <a:prstGeom prst="rect">
            <a:avLst/>
          </a:prstGeom>
          <a:noFill/>
        </p:spPr>
        <p:txBody>
          <a:bodyPr wrap="square" rtlCol="0">
            <a:spAutoFit/>
          </a:bodyPr>
          <a:lstStyle/>
          <a:p>
            <a:r>
              <a:rPr lang="en-US" sz="2400" dirty="0" smtClean="0">
                <a:solidFill>
                  <a:srgbClr val="000000"/>
                </a:solidFill>
              </a:rPr>
              <a:t>4 FSTs in ROSES-17</a:t>
            </a:r>
          </a:p>
          <a:p>
            <a:endParaRPr lang="en-US" sz="2400" dirty="0" smtClean="0">
              <a:solidFill>
                <a:srgbClr val="000000"/>
              </a:solidFill>
            </a:endParaRPr>
          </a:p>
          <a:p>
            <a:r>
              <a:rPr lang="en-US" sz="2400" dirty="0" smtClean="0">
                <a:solidFill>
                  <a:srgbClr val="000000"/>
                </a:solidFill>
              </a:rPr>
              <a:t>53 </a:t>
            </a:r>
            <a:r>
              <a:rPr lang="en-US" sz="2400" dirty="0">
                <a:solidFill>
                  <a:srgbClr val="000000"/>
                </a:solidFill>
              </a:rPr>
              <a:t>FSTs Total</a:t>
            </a:r>
          </a:p>
          <a:p>
            <a:endParaRPr lang="en-US" sz="2400" dirty="0">
              <a:solidFill>
                <a:srgbClr val="000000"/>
              </a:solidFill>
            </a:endParaRPr>
          </a:p>
        </p:txBody>
      </p:sp>
      <p:cxnSp>
        <p:nvCxnSpPr>
          <p:cNvPr id="23" name="Straight Arrow Connector 22"/>
          <p:cNvCxnSpPr/>
          <p:nvPr/>
        </p:nvCxnSpPr>
        <p:spPr bwMode="auto">
          <a:xfrm>
            <a:off x="5325555" y="3114906"/>
            <a:ext cx="0" cy="2198676"/>
          </a:xfrm>
          <a:prstGeom prst="straightConnector1">
            <a:avLst/>
          </a:prstGeom>
          <a:solidFill>
            <a:schemeClr val="accent1"/>
          </a:solidFill>
          <a:ln w="9525" cap="flat" cmpd="sng" algn="ctr">
            <a:solidFill>
              <a:schemeClr val="bg1"/>
            </a:solidFill>
            <a:prstDash val="solid"/>
            <a:round/>
            <a:headEnd type="none" w="med" len="med"/>
            <a:tailEnd type="arrow"/>
          </a:ln>
          <a:effectLst/>
        </p:spPr>
      </p:cxnSp>
      <p:sp>
        <p:nvSpPr>
          <p:cNvPr id="30" name="Rectangle 29"/>
          <p:cNvSpPr/>
          <p:nvPr/>
        </p:nvSpPr>
        <p:spPr bwMode="auto">
          <a:xfrm>
            <a:off x="4151797" y="1628921"/>
            <a:ext cx="1436270" cy="177800"/>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grpSp>
        <p:nvGrpSpPr>
          <p:cNvPr id="41" name="Group 40"/>
          <p:cNvGrpSpPr/>
          <p:nvPr/>
        </p:nvGrpSpPr>
        <p:grpSpPr>
          <a:xfrm>
            <a:off x="5214756" y="1606666"/>
            <a:ext cx="2075044" cy="729774"/>
            <a:chOff x="4770256" y="1606666"/>
            <a:chExt cx="2075044" cy="729774"/>
          </a:xfrm>
        </p:grpSpPr>
        <p:sp>
          <p:nvSpPr>
            <p:cNvPr id="9" name="TextBox 8"/>
            <p:cNvSpPr txBox="1"/>
            <p:nvPr/>
          </p:nvSpPr>
          <p:spPr>
            <a:xfrm>
              <a:off x="4770256" y="1606666"/>
              <a:ext cx="2075044" cy="400110"/>
            </a:xfrm>
            <a:prstGeom prst="rect">
              <a:avLst/>
            </a:prstGeom>
            <a:noFill/>
          </p:spPr>
          <p:txBody>
            <a:bodyPr wrap="square" rtlCol="0">
              <a:spAutoFit/>
            </a:bodyPr>
            <a:lstStyle/>
            <a:p>
              <a:r>
                <a:rPr lang="en-US" sz="2000" dirty="0" smtClean="0">
                  <a:solidFill>
                    <a:srgbClr val="000000"/>
                  </a:solidFill>
                </a:rPr>
                <a:t>Solicited 2017</a:t>
              </a:r>
              <a:endParaRPr lang="en-US" sz="2000" dirty="0">
                <a:solidFill>
                  <a:srgbClr val="000000"/>
                </a:solidFill>
              </a:endParaRPr>
            </a:p>
          </p:txBody>
        </p:sp>
        <p:sp>
          <p:nvSpPr>
            <p:cNvPr id="10" name="TextBox 9"/>
            <p:cNvSpPr txBox="1"/>
            <p:nvPr/>
          </p:nvSpPr>
          <p:spPr>
            <a:xfrm>
              <a:off x="4792702" y="1936330"/>
              <a:ext cx="2052598" cy="400110"/>
            </a:xfrm>
            <a:prstGeom prst="rect">
              <a:avLst/>
            </a:prstGeom>
            <a:noFill/>
          </p:spPr>
          <p:txBody>
            <a:bodyPr wrap="square" rtlCol="0">
              <a:spAutoFit/>
            </a:bodyPr>
            <a:lstStyle/>
            <a:p>
              <a:r>
                <a:rPr lang="en-US" sz="2000" dirty="0" smtClean="0">
                  <a:solidFill>
                    <a:srgbClr val="000000"/>
                  </a:solidFill>
                </a:rPr>
                <a:t>2004-2016</a:t>
              </a:r>
              <a:endParaRPr lang="en-US" sz="2000" dirty="0">
                <a:solidFill>
                  <a:srgbClr val="000000"/>
                </a:solidFill>
              </a:endParaRPr>
            </a:p>
          </p:txBody>
        </p:sp>
      </p:grpSp>
      <p:sp>
        <p:nvSpPr>
          <p:cNvPr id="33" name="Rounded Rectangular Callout 32"/>
          <p:cNvSpPr/>
          <p:nvPr/>
        </p:nvSpPr>
        <p:spPr bwMode="auto">
          <a:xfrm>
            <a:off x="2095501" y="3445106"/>
            <a:ext cx="939800" cy="1114038"/>
          </a:xfrm>
          <a:prstGeom prst="wedgeRoundRectCallout">
            <a:avLst>
              <a:gd name="adj1" fmla="val -20833"/>
              <a:gd name="adj2" fmla="val 138880"/>
              <a:gd name="adj3" fmla="val 16667"/>
            </a:avLst>
          </a:prstGeom>
          <a:solidFill>
            <a:srgbClr val="008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Narrow"/>
                <a:cs typeface="Arial Narrow"/>
              </a:rPr>
              <a:t>2015 LWS Institute</a:t>
            </a:r>
            <a:endParaRPr kumimoji="0" lang="en-US" b="0" i="0" u="none" strike="noStrike" cap="none" normalizeH="0" baseline="0" dirty="0">
              <a:ln>
                <a:noFill/>
              </a:ln>
              <a:solidFill>
                <a:schemeClr val="tx1"/>
              </a:solidFill>
              <a:effectLst/>
              <a:latin typeface="Arial Narrow"/>
              <a:cs typeface="Arial Narrow"/>
            </a:endParaRPr>
          </a:p>
        </p:txBody>
      </p:sp>
      <p:sp>
        <p:nvSpPr>
          <p:cNvPr id="34" name="Rounded Rectangular Callout 33"/>
          <p:cNvSpPr/>
          <p:nvPr/>
        </p:nvSpPr>
        <p:spPr bwMode="auto">
          <a:xfrm>
            <a:off x="2875029" y="2644385"/>
            <a:ext cx="934972" cy="1114038"/>
          </a:xfrm>
          <a:prstGeom prst="wedgeRoundRectCallout">
            <a:avLst>
              <a:gd name="adj1" fmla="val -20833"/>
              <a:gd name="adj2" fmla="val 138880"/>
              <a:gd name="adj3" fmla="val 16667"/>
            </a:avLst>
          </a:prstGeom>
          <a:solidFill>
            <a:srgbClr val="008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Narrow"/>
                <a:cs typeface="Arial Narrow"/>
              </a:rPr>
              <a:t>2016 LWS Institute</a:t>
            </a:r>
            <a:endParaRPr kumimoji="0" lang="en-US" b="0" i="0" u="none" strike="noStrike" cap="none" normalizeH="0" baseline="0" dirty="0">
              <a:ln>
                <a:noFill/>
              </a:ln>
              <a:solidFill>
                <a:schemeClr val="tx1"/>
              </a:solidFill>
              <a:effectLst/>
              <a:latin typeface="Arial Narrow"/>
              <a:cs typeface="Arial Narrow"/>
            </a:endParaRPr>
          </a:p>
        </p:txBody>
      </p:sp>
      <p:sp>
        <p:nvSpPr>
          <p:cNvPr id="35" name="Rounded Rectangular Callout 34"/>
          <p:cNvSpPr/>
          <p:nvPr/>
        </p:nvSpPr>
        <p:spPr bwMode="auto">
          <a:xfrm>
            <a:off x="3641594" y="1597757"/>
            <a:ext cx="926558" cy="1114038"/>
          </a:xfrm>
          <a:prstGeom prst="wedgeRoundRectCallout">
            <a:avLst>
              <a:gd name="adj1" fmla="val -20833"/>
              <a:gd name="adj2" fmla="val 138880"/>
              <a:gd name="adj3" fmla="val 16667"/>
            </a:avLst>
          </a:prstGeom>
          <a:solidFill>
            <a:srgbClr val="008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Narrow"/>
                <a:cs typeface="Arial Narrow"/>
              </a:rPr>
              <a:t>2017 LWS Institute</a:t>
            </a:r>
            <a:endParaRPr kumimoji="0" lang="en-US" b="0" i="0" u="none" strike="noStrike" cap="none" normalizeH="0" baseline="0" dirty="0">
              <a:ln>
                <a:noFill/>
              </a:ln>
              <a:solidFill>
                <a:schemeClr val="tx1"/>
              </a:solidFill>
              <a:effectLst/>
              <a:latin typeface="Arial Narrow"/>
              <a:cs typeface="Arial Narrow"/>
            </a:endParaRPr>
          </a:p>
        </p:txBody>
      </p:sp>
      <p:sp>
        <p:nvSpPr>
          <p:cNvPr id="4" name="TextBox 3"/>
          <p:cNvSpPr txBox="1"/>
          <p:nvPr/>
        </p:nvSpPr>
        <p:spPr>
          <a:xfrm>
            <a:off x="1425875" y="1381907"/>
            <a:ext cx="2122849" cy="646331"/>
          </a:xfrm>
          <a:prstGeom prst="rect">
            <a:avLst/>
          </a:prstGeom>
          <a:noFill/>
        </p:spPr>
        <p:txBody>
          <a:bodyPr wrap="square" rtlCol="0">
            <a:spAutoFit/>
          </a:bodyPr>
          <a:lstStyle/>
          <a:p>
            <a:r>
              <a:rPr lang="en-US" dirty="0" smtClean="0">
                <a:solidFill>
                  <a:srgbClr val="000000"/>
                </a:solidFill>
              </a:rPr>
              <a:t>Solar Outputs /</a:t>
            </a:r>
            <a:r>
              <a:rPr lang="en-US" dirty="0" err="1" smtClean="0">
                <a:solidFill>
                  <a:srgbClr val="000000"/>
                </a:solidFill>
              </a:rPr>
              <a:t>Geospace</a:t>
            </a:r>
            <a:r>
              <a:rPr lang="en-US" dirty="0" smtClean="0">
                <a:solidFill>
                  <a:srgbClr val="000000"/>
                </a:solidFill>
              </a:rPr>
              <a:t> Inputs</a:t>
            </a:r>
            <a:endParaRPr lang="en-US" dirty="0">
              <a:solidFill>
                <a:srgbClr val="000000"/>
              </a:solidFill>
            </a:endParaRPr>
          </a:p>
        </p:txBody>
      </p:sp>
      <p:sp>
        <p:nvSpPr>
          <p:cNvPr id="5" name="TextBox 4"/>
          <p:cNvSpPr txBox="1"/>
          <p:nvPr/>
        </p:nvSpPr>
        <p:spPr>
          <a:xfrm>
            <a:off x="2150040" y="5437817"/>
            <a:ext cx="724988" cy="369333"/>
          </a:xfrm>
          <a:prstGeom prst="rect">
            <a:avLst/>
          </a:prstGeom>
          <a:noFill/>
        </p:spPr>
        <p:txBody>
          <a:bodyPr wrap="square" rtlCol="0">
            <a:spAutoFit/>
          </a:bodyPr>
          <a:lstStyle/>
          <a:p>
            <a:r>
              <a:rPr lang="en-US" dirty="0" smtClean="0">
                <a:solidFill>
                  <a:srgbClr val="000000"/>
                </a:solidFill>
              </a:rPr>
              <a:t>GICs</a:t>
            </a:r>
            <a:endParaRPr lang="en-US" dirty="0">
              <a:solidFill>
                <a:srgbClr val="000000"/>
              </a:solidFill>
            </a:endParaRPr>
          </a:p>
        </p:txBody>
      </p:sp>
      <p:sp>
        <p:nvSpPr>
          <p:cNvPr id="6" name="TextBox 5"/>
          <p:cNvSpPr txBox="1"/>
          <p:nvPr/>
        </p:nvSpPr>
        <p:spPr>
          <a:xfrm>
            <a:off x="2557060" y="4818580"/>
            <a:ext cx="1097234" cy="544765"/>
          </a:xfrm>
          <a:prstGeom prst="rect">
            <a:avLst/>
          </a:prstGeom>
          <a:noFill/>
        </p:spPr>
        <p:txBody>
          <a:bodyPr wrap="square" rtlCol="0">
            <a:spAutoFit/>
          </a:bodyPr>
          <a:lstStyle/>
          <a:p>
            <a:pPr algn="ctr">
              <a:lnSpc>
                <a:spcPct val="80000"/>
              </a:lnSpc>
            </a:pPr>
            <a:r>
              <a:rPr lang="en-US" dirty="0" smtClean="0">
                <a:solidFill>
                  <a:srgbClr val="000000"/>
                </a:solidFill>
              </a:rPr>
              <a:t>Satellite Drag</a:t>
            </a:r>
          </a:p>
        </p:txBody>
      </p:sp>
      <p:sp>
        <p:nvSpPr>
          <p:cNvPr id="32" name="TextBox 31"/>
          <p:cNvSpPr txBox="1"/>
          <p:nvPr/>
        </p:nvSpPr>
        <p:spPr>
          <a:xfrm>
            <a:off x="3438659" y="3727884"/>
            <a:ext cx="965562" cy="323165"/>
          </a:xfrm>
          <a:prstGeom prst="rect">
            <a:avLst/>
          </a:prstGeom>
          <a:noFill/>
        </p:spPr>
        <p:txBody>
          <a:bodyPr wrap="square" rtlCol="0">
            <a:spAutoFit/>
          </a:bodyPr>
          <a:lstStyle/>
          <a:p>
            <a:pPr algn="ctr">
              <a:lnSpc>
                <a:spcPct val="80000"/>
              </a:lnSpc>
            </a:pPr>
            <a:r>
              <a:rPr lang="en-US" dirty="0" smtClean="0">
                <a:solidFill>
                  <a:srgbClr val="000000"/>
                </a:solidFill>
              </a:rPr>
              <a:t>SEPs</a:t>
            </a:r>
          </a:p>
        </p:txBody>
      </p:sp>
      <p:sp>
        <p:nvSpPr>
          <p:cNvPr id="36" name="TextBox 35"/>
          <p:cNvSpPr txBox="1"/>
          <p:nvPr/>
        </p:nvSpPr>
        <p:spPr>
          <a:xfrm>
            <a:off x="4151797" y="3990658"/>
            <a:ext cx="965562" cy="323165"/>
          </a:xfrm>
          <a:prstGeom prst="rect">
            <a:avLst/>
          </a:prstGeom>
          <a:noFill/>
        </p:spPr>
        <p:txBody>
          <a:bodyPr wrap="square" rtlCol="0">
            <a:spAutoFit/>
          </a:bodyPr>
          <a:lstStyle/>
          <a:p>
            <a:pPr algn="ctr">
              <a:lnSpc>
                <a:spcPct val="80000"/>
              </a:lnSpc>
            </a:pPr>
            <a:r>
              <a:rPr lang="en-US" dirty="0" smtClean="0">
                <a:solidFill>
                  <a:srgbClr val="000000"/>
                </a:solidFill>
              </a:rPr>
              <a:t>TEC</a:t>
            </a:r>
          </a:p>
        </p:txBody>
      </p:sp>
      <p:sp>
        <p:nvSpPr>
          <p:cNvPr id="37" name="TextBox 36"/>
          <p:cNvSpPr txBox="1"/>
          <p:nvPr/>
        </p:nvSpPr>
        <p:spPr>
          <a:xfrm>
            <a:off x="4265288" y="2800512"/>
            <a:ext cx="1533614" cy="323165"/>
          </a:xfrm>
          <a:prstGeom prst="rect">
            <a:avLst/>
          </a:prstGeom>
          <a:noFill/>
        </p:spPr>
        <p:txBody>
          <a:bodyPr wrap="square" rtlCol="0">
            <a:spAutoFit/>
          </a:bodyPr>
          <a:lstStyle/>
          <a:p>
            <a:pPr algn="ctr">
              <a:lnSpc>
                <a:spcPct val="80000"/>
              </a:lnSpc>
            </a:pPr>
            <a:r>
              <a:rPr lang="en-US" dirty="0" smtClean="0">
                <a:solidFill>
                  <a:srgbClr val="000000"/>
                </a:solidFill>
              </a:rPr>
              <a:t>Scintillations</a:t>
            </a:r>
          </a:p>
        </p:txBody>
      </p:sp>
      <p:sp>
        <p:nvSpPr>
          <p:cNvPr id="38" name="TextBox 37"/>
          <p:cNvSpPr txBox="1"/>
          <p:nvPr/>
        </p:nvSpPr>
        <p:spPr>
          <a:xfrm>
            <a:off x="5448367" y="3174459"/>
            <a:ext cx="1257233" cy="544765"/>
          </a:xfrm>
          <a:prstGeom prst="rect">
            <a:avLst/>
          </a:prstGeom>
          <a:noFill/>
        </p:spPr>
        <p:txBody>
          <a:bodyPr wrap="square" rtlCol="0">
            <a:spAutoFit/>
          </a:bodyPr>
          <a:lstStyle/>
          <a:p>
            <a:pPr algn="ctr">
              <a:lnSpc>
                <a:spcPct val="80000"/>
              </a:lnSpc>
            </a:pPr>
            <a:r>
              <a:rPr lang="en-US" dirty="0" smtClean="0">
                <a:solidFill>
                  <a:srgbClr val="000000"/>
                </a:solidFill>
              </a:rPr>
              <a:t>Ionizing Radiation</a:t>
            </a:r>
          </a:p>
        </p:txBody>
      </p:sp>
      <p:sp>
        <p:nvSpPr>
          <p:cNvPr id="39" name="TextBox 38"/>
          <p:cNvSpPr txBox="1"/>
          <p:nvPr/>
        </p:nvSpPr>
        <p:spPr>
          <a:xfrm>
            <a:off x="6143952" y="4136982"/>
            <a:ext cx="1225809" cy="544765"/>
          </a:xfrm>
          <a:prstGeom prst="rect">
            <a:avLst/>
          </a:prstGeom>
          <a:noFill/>
        </p:spPr>
        <p:txBody>
          <a:bodyPr wrap="square" rtlCol="0">
            <a:spAutoFit/>
          </a:bodyPr>
          <a:lstStyle/>
          <a:p>
            <a:pPr algn="ctr">
              <a:lnSpc>
                <a:spcPct val="80000"/>
              </a:lnSpc>
            </a:pPr>
            <a:r>
              <a:rPr lang="en-US" dirty="0" smtClean="0">
                <a:solidFill>
                  <a:srgbClr val="000000"/>
                </a:solidFill>
              </a:rPr>
              <a:t>Sun/ Climate</a:t>
            </a:r>
          </a:p>
        </p:txBody>
      </p:sp>
      <p:sp>
        <p:nvSpPr>
          <p:cNvPr id="11" name="Rectangle 10"/>
          <p:cNvSpPr/>
          <p:nvPr/>
        </p:nvSpPr>
        <p:spPr bwMode="auto">
          <a:xfrm>
            <a:off x="6604000" y="6108700"/>
            <a:ext cx="406400" cy="381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
        <p:nvSpPr>
          <p:cNvPr id="40" name="TextBox 39"/>
          <p:cNvSpPr txBox="1"/>
          <p:nvPr/>
        </p:nvSpPr>
        <p:spPr>
          <a:xfrm>
            <a:off x="7369761" y="3882421"/>
            <a:ext cx="1705795" cy="2862322"/>
          </a:xfrm>
          <a:prstGeom prst="rect">
            <a:avLst/>
          </a:prstGeom>
          <a:noFill/>
        </p:spPr>
        <p:txBody>
          <a:bodyPr wrap="square" rtlCol="0">
            <a:spAutoFit/>
          </a:bodyPr>
          <a:lstStyle/>
          <a:p>
            <a:r>
              <a:rPr lang="en-US" sz="2000" u="sng" dirty="0" smtClean="0">
                <a:solidFill>
                  <a:srgbClr val="000000"/>
                </a:solidFill>
              </a:rPr>
              <a:t>Note: </a:t>
            </a:r>
            <a:r>
              <a:rPr lang="en-US" sz="2000" dirty="0" smtClean="0">
                <a:solidFill>
                  <a:srgbClr val="000000"/>
                </a:solidFill>
              </a:rPr>
              <a:t> Some FSTs fall under multiple SSAs. Counted as fractional FSTs that sum to 1.0</a:t>
            </a:r>
            <a:endParaRPr lang="en-US" sz="2000" dirty="0">
              <a:solidFill>
                <a:srgbClr val="000000"/>
              </a:solidFill>
            </a:endParaRPr>
          </a:p>
        </p:txBody>
      </p:sp>
      <p:sp>
        <p:nvSpPr>
          <p:cNvPr id="42" name="Rectangle 41"/>
          <p:cNvSpPr/>
          <p:nvPr/>
        </p:nvSpPr>
        <p:spPr bwMode="auto">
          <a:xfrm>
            <a:off x="5016500" y="1730522"/>
            <a:ext cx="215159" cy="177800"/>
          </a:xfrm>
          <a:prstGeom prst="rect">
            <a:avLst/>
          </a:prstGeom>
          <a:solidFill>
            <a:srgbClr val="CEFFA8"/>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
        <p:nvSpPr>
          <p:cNvPr id="43" name="Rectangle 42"/>
          <p:cNvSpPr/>
          <p:nvPr/>
        </p:nvSpPr>
        <p:spPr bwMode="auto">
          <a:xfrm>
            <a:off x="5016500" y="2048022"/>
            <a:ext cx="215159" cy="177800"/>
          </a:xfrm>
          <a:prstGeom prst="rect">
            <a:avLst/>
          </a:prstGeom>
          <a:solidFill>
            <a:srgbClr val="0E701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
        <p:nvSpPr>
          <p:cNvPr id="44" name="TextBox 43"/>
          <p:cNvSpPr txBox="1"/>
          <p:nvPr/>
        </p:nvSpPr>
        <p:spPr>
          <a:xfrm rot="16200000">
            <a:off x="134898" y="3310859"/>
            <a:ext cx="1190583" cy="461665"/>
          </a:xfrm>
          <a:prstGeom prst="rect">
            <a:avLst/>
          </a:prstGeom>
          <a:noFill/>
        </p:spPr>
        <p:txBody>
          <a:bodyPr wrap="square" rtlCol="0">
            <a:spAutoFit/>
          </a:bodyPr>
          <a:lstStyle/>
          <a:p>
            <a:r>
              <a:rPr lang="en-US" sz="2400" dirty="0" smtClean="0">
                <a:solidFill>
                  <a:srgbClr val="000000"/>
                </a:solidFill>
              </a:rPr>
              <a:t>(FSTs)</a:t>
            </a:r>
            <a:endParaRPr lang="en-US" sz="2400" dirty="0">
              <a:solidFill>
                <a:srgbClr val="000000"/>
              </a:solidFill>
            </a:endParaRPr>
          </a:p>
        </p:txBody>
      </p:sp>
    </p:spTree>
    <p:extLst>
      <p:ext uri="{BB962C8B-B14F-4D97-AF65-F5344CB8AC3E}">
        <p14:creationId xmlns:p14="http://schemas.microsoft.com/office/powerpoint/2010/main" val="3720978470"/>
      </p:ext>
    </p:extLst>
  </p:cSld>
  <p:clrMapOvr>
    <a:masterClrMapping/>
  </p:clrMapOvr>
  <p:transition xmlns:p14="http://schemas.microsoft.com/office/powerpoint/2010/main">
    <p:wipe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ROSES – 16 Selections</a:t>
            </a:r>
            <a:endParaRPr lang="en-US" sz="3600" dirty="0"/>
          </a:p>
        </p:txBody>
      </p:sp>
      <p:sp>
        <p:nvSpPr>
          <p:cNvPr id="3" name="Content Placeholder 2"/>
          <p:cNvSpPr>
            <a:spLocks noGrp="1"/>
          </p:cNvSpPr>
          <p:nvPr>
            <p:ph idx="1"/>
          </p:nvPr>
        </p:nvSpPr>
        <p:spPr>
          <a:xfrm>
            <a:off x="419100" y="1493838"/>
            <a:ext cx="8318500" cy="5364162"/>
          </a:xfrm>
        </p:spPr>
        <p:txBody>
          <a:bodyPr/>
          <a:lstStyle/>
          <a:p>
            <a:pPr marL="342900" indent="-342900">
              <a:buFont typeface="Arial"/>
              <a:buChar char="•"/>
            </a:pPr>
            <a:r>
              <a:rPr lang="en-US" sz="2400" dirty="0" smtClean="0"/>
              <a:t>ROSES 2016 LWS FSTs developed </a:t>
            </a:r>
            <a:r>
              <a:rPr lang="en-US" sz="2400" dirty="0"/>
              <a:t>incorporating inputs from previous Steering Committee reports and </a:t>
            </a:r>
            <a:r>
              <a:rPr lang="en-US" sz="2400" i="1" dirty="0" smtClean="0"/>
              <a:t>informed</a:t>
            </a:r>
            <a:r>
              <a:rPr lang="en-US" sz="2400" dirty="0" smtClean="0"/>
              <a:t> </a:t>
            </a:r>
            <a:r>
              <a:rPr lang="en-US" sz="2400" dirty="0"/>
              <a:t>by SWAP science </a:t>
            </a:r>
            <a:r>
              <a:rPr lang="en-US" sz="2400" dirty="0" smtClean="0"/>
              <a:t>priorities.</a:t>
            </a:r>
          </a:p>
          <a:p>
            <a:pPr marL="0" indent="0"/>
            <a:endParaRPr lang="en-US" sz="1000" dirty="0" smtClean="0"/>
          </a:p>
          <a:p>
            <a:pPr marL="342900" indent="-342900">
              <a:buFont typeface="Arial"/>
              <a:buChar char="•"/>
            </a:pPr>
            <a:r>
              <a:rPr lang="en-US" sz="2400" dirty="0" smtClean="0"/>
              <a:t>Proposals were due November 2016.</a:t>
            </a:r>
          </a:p>
          <a:p>
            <a:pPr marL="342900" indent="-342900">
              <a:buFont typeface="Arial"/>
              <a:buChar char="•"/>
            </a:pPr>
            <a:endParaRPr lang="en-US" sz="1000" dirty="0" smtClean="0"/>
          </a:p>
          <a:p>
            <a:pPr marL="342900" indent="-342900" algn="ctr">
              <a:buFont typeface="Arial"/>
              <a:buChar char="•"/>
            </a:pPr>
            <a:r>
              <a:rPr lang="en-US" sz="2400" dirty="0" smtClean="0"/>
              <a:t>A total of 63 Step-2 proposals were received by NSPIRES.</a:t>
            </a:r>
          </a:p>
          <a:p>
            <a:pPr marL="342900" indent="-342900">
              <a:buFont typeface="Arial"/>
              <a:buChar char="•"/>
            </a:pPr>
            <a:endParaRPr lang="en-US" sz="1000" dirty="0" smtClean="0"/>
          </a:p>
          <a:p>
            <a:pPr marL="342900" indent="-342900">
              <a:buFont typeface="Arial"/>
              <a:buChar char="•"/>
            </a:pPr>
            <a:r>
              <a:rPr lang="en-US" sz="2400" dirty="0" smtClean="0"/>
              <a:t>Three FST Teams were selected composed of a total of 20 proposals.</a:t>
            </a:r>
          </a:p>
          <a:p>
            <a:pPr marL="342900" indent="-342900">
              <a:buFont typeface="Arial"/>
              <a:buChar char="•"/>
            </a:pPr>
            <a:endParaRPr lang="en-US" sz="1000" dirty="0" smtClean="0"/>
          </a:p>
          <a:p>
            <a:pPr marL="342900" indent="-342900">
              <a:buFont typeface="Arial"/>
              <a:buChar char="•"/>
            </a:pPr>
            <a:r>
              <a:rPr lang="en-US" sz="2400" dirty="0"/>
              <a:t>Kickoff Workshop planned  </a:t>
            </a:r>
          </a:p>
          <a:p>
            <a:pPr marL="696913" lvl="1" indent="-342900">
              <a:buFont typeface="Lucida Grande"/>
              <a:buChar char="—"/>
            </a:pPr>
            <a:r>
              <a:rPr lang="en-US" sz="2400" dirty="0"/>
              <a:t>All new FST teams will meet and develop comprehensive work plans for team member activities. </a:t>
            </a:r>
          </a:p>
          <a:p>
            <a:pPr marL="696913" lvl="1" indent="-342900">
              <a:buFont typeface="Lucida Grande"/>
              <a:buChar char="—"/>
            </a:pPr>
            <a:r>
              <a:rPr lang="en-US" sz="2400" dirty="0"/>
              <a:t>Goal is to have teams produce a clear set of targets and plan of action at the outset of the FST.</a:t>
            </a:r>
          </a:p>
          <a:p>
            <a:endParaRPr lang="en-US" sz="2400" dirty="0"/>
          </a:p>
        </p:txBody>
      </p:sp>
    </p:spTree>
    <p:extLst>
      <p:ext uri="{BB962C8B-B14F-4D97-AF65-F5344CB8AC3E}">
        <p14:creationId xmlns:p14="http://schemas.microsoft.com/office/powerpoint/2010/main" val="3727934832"/>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8004" y="72175"/>
            <a:ext cx="6810196" cy="575114"/>
          </a:xfrm>
        </p:spPr>
        <p:txBody>
          <a:bodyPr/>
          <a:lstStyle/>
          <a:p>
            <a:r>
              <a:rPr lang="en-US" dirty="0" smtClean="0"/>
              <a:t>ROSES-16:  New FST Teams</a:t>
            </a:r>
            <a:endParaRPr lang="en-US" dirty="0"/>
          </a:p>
        </p:txBody>
      </p:sp>
      <p:sp>
        <p:nvSpPr>
          <p:cNvPr id="3" name="TextBox 2"/>
          <p:cNvSpPr txBox="1"/>
          <p:nvPr/>
        </p:nvSpPr>
        <p:spPr>
          <a:xfrm>
            <a:off x="393700" y="3162300"/>
            <a:ext cx="1672713" cy="646331"/>
          </a:xfrm>
          <a:prstGeom prst="rect">
            <a:avLst/>
          </a:prstGeom>
          <a:noFill/>
        </p:spPr>
        <p:txBody>
          <a:bodyPr wrap="square" rtlCol="0">
            <a:spAutoFit/>
          </a:bodyPr>
          <a:lstStyle/>
          <a:p>
            <a:endParaRPr lang="en-US" dirty="0">
              <a:solidFill>
                <a:srgbClr val="000000"/>
              </a:solidFill>
            </a:endParaRPr>
          </a:p>
          <a:p>
            <a:endParaRPr lang="en-US" dirty="0">
              <a:solidFill>
                <a:srgbClr val="000000"/>
              </a:solidFill>
            </a:endParaRPr>
          </a:p>
        </p:txBody>
      </p:sp>
      <p:sp>
        <p:nvSpPr>
          <p:cNvPr id="39" name="TextBox 38"/>
          <p:cNvSpPr txBox="1"/>
          <p:nvPr/>
        </p:nvSpPr>
        <p:spPr>
          <a:xfrm>
            <a:off x="299474" y="3039120"/>
            <a:ext cx="2748526" cy="3231654"/>
          </a:xfrm>
          <a:prstGeom prst="rect">
            <a:avLst/>
          </a:prstGeom>
          <a:solidFill>
            <a:srgbClr val="DF5A2B"/>
          </a:solidFill>
        </p:spPr>
        <p:txBody>
          <a:bodyPr wrap="square" rtlCol="0">
            <a:spAutoFit/>
          </a:bodyPr>
          <a:lstStyle/>
          <a:p>
            <a:pPr algn="ctr"/>
            <a:r>
              <a:rPr lang="en-US" sz="2000" b="1" dirty="0" smtClean="0">
                <a:latin typeface="Calibri"/>
                <a:cs typeface="Calibri"/>
              </a:rPr>
              <a:t>LWS Team </a:t>
            </a:r>
          </a:p>
          <a:p>
            <a:endParaRPr lang="en-US" b="1" dirty="0">
              <a:latin typeface="Calibri"/>
              <a:cs typeface="Calibri"/>
            </a:endParaRPr>
          </a:p>
          <a:p>
            <a:pPr marL="406400"/>
            <a:r>
              <a:rPr lang="en-US" b="1" dirty="0" smtClean="0">
                <a:latin typeface="Calibri"/>
                <a:cs typeface="Calibri"/>
              </a:rPr>
              <a:t> </a:t>
            </a:r>
            <a:r>
              <a:rPr lang="en-US" b="1" dirty="0" err="1" smtClean="0">
                <a:latin typeface="Calibri"/>
                <a:cs typeface="Calibri"/>
              </a:rPr>
              <a:t>DeForest</a:t>
            </a:r>
            <a:r>
              <a:rPr lang="en-US" b="1" dirty="0" smtClean="0">
                <a:latin typeface="Calibri"/>
                <a:cs typeface="Calibri"/>
              </a:rPr>
              <a:t> (SRI), </a:t>
            </a:r>
          </a:p>
          <a:p>
            <a:pPr marL="457200"/>
            <a:r>
              <a:rPr lang="en-US" b="1" dirty="0" err="1" smtClean="0">
                <a:latin typeface="Calibri"/>
                <a:cs typeface="Calibri"/>
              </a:rPr>
              <a:t>Schuck</a:t>
            </a:r>
            <a:r>
              <a:rPr lang="en-US" b="1" dirty="0" smtClean="0">
                <a:latin typeface="Calibri"/>
                <a:cs typeface="Calibri"/>
              </a:rPr>
              <a:t> (GSFC), </a:t>
            </a:r>
          </a:p>
          <a:p>
            <a:pPr marL="457200"/>
            <a:r>
              <a:rPr lang="en-US" b="1" dirty="0" err="1" smtClean="0">
                <a:latin typeface="Calibri"/>
                <a:cs typeface="Calibri"/>
              </a:rPr>
              <a:t>Leake</a:t>
            </a:r>
            <a:r>
              <a:rPr lang="en-US" b="1" dirty="0" smtClean="0">
                <a:latin typeface="Calibri"/>
                <a:cs typeface="Calibri"/>
              </a:rPr>
              <a:t> (GSFC), </a:t>
            </a:r>
          </a:p>
          <a:p>
            <a:pPr marL="457200"/>
            <a:r>
              <a:rPr lang="en-US" b="1" dirty="0" err="1" smtClean="0">
                <a:latin typeface="Calibri"/>
                <a:cs typeface="Calibri"/>
              </a:rPr>
              <a:t>Sokolov</a:t>
            </a:r>
            <a:r>
              <a:rPr lang="en-US" b="1" dirty="0" smtClean="0">
                <a:latin typeface="Calibri"/>
                <a:cs typeface="Calibri"/>
              </a:rPr>
              <a:t> (</a:t>
            </a:r>
            <a:r>
              <a:rPr lang="en-US" b="1" dirty="0" err="1" smtClean="0">
                <a:latin typeface="Calibri"/>
                <a:cs typeface="Calibri"/>
              </a:rPr>
              <a:t>UMich</a:t>
            </a:r>
            <a:r>
              <a:rPr lang="en-US" b="1" dirty="0" smtClean="0">
                <a:latin typeface="Calibri"/>
                <a:cs typeface="Calibri"/>
              </a:rPr>
              <a:t>), </a:t>
            </a:r>
          </a:p>
          <a:p>
            <a:pPr marL="457200"/>
            <a:r>
              <a:rPr lang="en-US" b="1" dirty="0" smtClean="0">
                <a:latin typeface="Calibri"/>
                <a:cs typeface="Calibri"/>
              </a:rPr>
              <a:t>Gibson (NCAR), </a:t>
            </a:r>
          </a:p>
          <a:p>
            <a:pPr marL="457200"/>
            <a:r>
              <a:rPr lang="en-US" b="1" dirty="0" smtClean="0">
                <a:latin typeface="Calibri"/>
                <a:cs typeface="Calibri"/>
              </a:rPr>
              <a:t>Warren (NRL),</a:t>
            </a:r>
          </a:p>
          <a:p>
            <a:pPr marL="457200"/>
            <a:r>
              <a:rPr lang="en-US" b="1" dirty="0" smtClean="0">
                <a:latin typeface="Calibri"/>
                <a:cs typeface="Calibri"/>
              </a:rPr>
              <a:t>Jackson (UCSD), </a:t>
            </a:r>
            <a:r>
              <a:rPr lang="en-US" b="1" dirty="0" err="1" smtClean="0">
                <a:latin typeface="Calibri"/>
                <a:cs typeface="Calibri"/>
              </a:rPr>
              <a:t>Gopalswamy</a:t>
            </a:r>
            <a:r>
              <a:rPr lang="en-US" b="1" dirty="0" smtClean="0">
                <a:latin typeface="Calibri"/>
                <a:cs typeface="Calibri"/>
              </a:rPr>
              <a:t> (GSFC)</a:t>
            </a:r>
          </a:p>
          <a:p>
            <a:pPr marL="457200"/>
            <a:endParaRPr lang="en-US" dirty="0">
              <a:latin typeface="Calibri"/>
              <a:cs typeface="Calibri"/>
            </a:endParaRPr>
          </a:p>
        </p:txBody>
      </p:sp>
      <p:sp>
        <p:nvSpPr>
          <p:cNvPr id="11" name="TextBox 10"/>
          <p:cNvSpPr txBox="1"/>
          <p:nvPr/>
        </p:nvSpPr>
        <p:spPr>
          <a:xfrm>
            <a:off x="3169674" y="1512044"/>
            <a:ext cx="2748526" cy="1288045"/>
          </a:xfrm>
          <a:prstGeom prst="rect">
            <a:avLst/>
          </a:prstGeom>
          <a:noFill/>
          <a:ln w="38100" cmpd="sng">
            <a:solidFill>
              <a:srgbClr val="9D1426"/>
            </a:solidFill>
          </a:ln>
        </p:spPr>
        <p:txBody>
          <a:bodyPr wrap="square" rtlCol="0" anchor="ctr">
            <a:spAutoFit/>
          </a:bodyPr>
          <a:lstStyle/>
          <a:p>
            <a:pPr algn="ctr">
              <a:lnSpc>
                <a:spcPct val="90000"/>
              </a:lnSpc>
            </a:pPr>
            <a:r>
              <a:rPr lang="en-US" sz="2000" b="1" dirty="0" smtClean="0">
                <a:solidFill>
                  <a:srgbClr val="700008"/>
                </a:solidFill>
                <a:cs typeface="Arial"/>
              </a:rPr>
              <a:t>FST2</a:t>
            </a:r>
            <a:endParaRPr lang="en-US" sz="2000" b="1" dirty="0" smtClean="0">
              <a:solidFill>
                <a:srgbClr val="700008"/>
              </a:solidFill>
              <a:latin typeface="Arial"/>
              <a:cs typeface="Arial"/>
            </a:endParaRPr>
          </a:p>
          <a:p>
            <a:pPr>
              <a:lnSpc>
                <a:spcPct val="90000"/>
              </a:lnSpc>
            </a:pPr>
            <a:r>
              <a:rPr lang="en-US" sz="1600" b="1" dirty="0" smtClean="0">
                <a:solidFill>
                  <a:srgbClr val="700008"/>
                </a:solidFill>
                <a:latin typeface="Arial"/>
                <a:cs typeface="Arial"/>
              </a:rPr>
              <a:t>Characterization of the Earth’s radiation environ-</a:t>
            </a:r>
            <a:r>
              <a:rPr lang="en-US" sz="1600" b="1" dirty="0" err="1" smtClean="0">
                <a:solidFill>
                  <a:srgbClr val="700008"/>
                </a:solidFill>
                <a:latin typeface="Arial"/>
                <a:cs typeface="Arial"/>
              </a:rPr>
              <a:t>ment</a:t>
            </a:r>
            <a:endParaRPr lang="en-US" sz="1600" b="1" dirty="0" smtClean="0">
              <a:solidFill>
                <a:srgbClr val="700008"/>
              </a:solidFill>
              <a:latin typeface="Arial"/>
              <a:cs typeface="Arial"/>
            </a:endParaRPr>
          </a:p>
          <a:p>
            <a:pPr algn="ctr">
              <a:lnSpc>
                <a:spcPct val="90000"/>
              </a:lnSpc>
            </a:pPr>
            <a:endParaRPr lang="en-US" b="1" dirty="0" smtClean="0">
              <a:solidFill>
                <a:srgbClr val="700008"/>
              </a:solidFill>
              <a:latin typeface="Arial"/>
              <a:cs typeface="Arial"/>
            </a:endParaRPr>
          </a:p>
        </p:txBody>
      </p:sp>
      <p:sp>
        <p:nvSpPr>
          <p:cNvPr id="55" name="TextBox 54"/>
          <p:cNvSpPr txBox="1"/>
          <p:nvPr/>
        </p:nvSpPr>
        <p:spPr>
          <a:xfrm>
            <a:off x="3169674" y="3026420"/>
            <a:ext cx="2748526" cy="3170099"/>
          </a:xfrm>
          <a:prstGeom prst="rect">
            <a:avLst/>
          </a:prstGeom>
          <a:solidFill>
            <a:srgbClr val="9D1724"/>
          </a:solidFill>
        </p:spPr>
        <p:txBody>
          <a:bodyPr wrap="square" rtlCol="0">
            <a:spAutoFit/>
          </a:bodyPr>
          <a:lstStyle/>
          <a:p>
            <a:pPr algn="ctr"/>
            <a:r>
              <a:rPr lang="en-US" sz="2000" b="1" dirty="0" smtClean="0">
                <a:solidFill>
                  <a:srgbClr val="FFFFFF"/>
                </a:solidFill>
                <a:latin typeface="Calibri"/>
                <a:cs typeface="Calibri"/>
              </a:rPr>
              <a:t>LWS Team</a:t>
            </a:r>
          </a:p>
          <a:p>
            <a:endParaRPr lang="en-US" b="1" dirty="0" smtClean="0">
              <a:solidFill>
                <a:srgbClr val="FFFFFF"/>
              </a:solidFill>
              <a:latin typeface="Calibri"/>
              <a:cs typeface="Calibri"/>
            </a:endParaRPr>
          </a:p>
          <a:p>
            <a:pPr marL="406400" indent="-63500"/>
            <a:r>
              <a:rPr lang="en-US" b="1" dirty="0" smtClean="0">
                <a:solidFill>
                  <a:srgbClr val="FFFFFF"/>
                </a:solidFill>
                <a:latin typeface="Calibri"/>
                <a:cs typeface="Calibri"/>
              </a:rPr>
              <a:t>Denton (SSI)</a:t>
            </a:r>
          </a:p>
          <a:p>
            <a:pPr marL="406400" indent="-63500"/>
            <a:r>
              <a:rPr lang="en-US" b="1" dirty="0" err="1" smtClean="0">
                <a:solidFill>
                  <a:srgbClr val="FFFFFF"/>
                </a:solidFill>
                <a:latin typeface="Calibri"/>
                <a:cs typeface="Calibri"/>
              </a:rPr>
              <a:t>Tenishev</a:t>
            </a:r>
            <a:r>
              <a:rPr lang="en-US" b="1" dirty="0" smtClean="0">
                <a:solidFill>
                  <a:srgbClr val="FFFFFF"/>
                </a:solidFill>
                <a:latin typeface="Calibri"/>
                <a:cs typeface="Calibri"/>
              </a:rPr>
              <a:t> (</a:t>
            </a:r>
            <a:r>
              <a:rPr lang="en-US" b="1" dirty="0" err="1" smtClean="0">
                <a:solidFill>
                  <a:srgbClr val="FFFFFF"/>
                </a:solidFill>
                <a:latin typeface="Calibri"/>
                <a:cs typeface="Calibri"/>
              </a:rPr>
              <a:t>UMich</a:t>
            </a:r>
            <a:r>
              <a:rPr lang="en-US" b="1" dirty="0" smtClean="0">
                <a:solidFill>
                  <a:srgbClr val="FFFFFF"/>
                </a:solidFill>
                <a:latin typeface="Calibri"/>
                <a:cs typeface="Calibri"/>
              </a:rPr>
              <a:t>)</a:t>
            </a:r>
          </a:p>
          <a:p>
            <a:pPr marL="406400" indent="-63500"/>
            <a:r>
              <a:rPr lang="en-US" b="1" dirty="0" err="1" smtClean="0">
                <a:solidFill>
                  <a:srgbClr val="FFFFFF"/>
                </a:solidFill>
                <a:latin typeface="Calibri"/>
                <a:cs typeface="Calibri"/>
              </a:rPr>
              <a:t>Tobiska</a:t>
            </a:r>
            <a:r>
              <a:rPr lang="en-US" b="1" dirty="0" smtClean="0">
                <a:solidFill>
                  <a:srgbClr val="FFFFFF"/>
                </a:solidFill>
                <a:latin typeface="Calibri"/>
                <a:cs typeface="Calibri"/>
              </a:rPr>
              <a:t> (SET)</a:t>
            </a:r>
          </a:p>
          <a:p>
            <a:pPr marL="406400" indent="-63500"/>
            <a:r>
              <a:rPr lang="en-US" b="1" dirty="0" err="1" smtClean="0">
                <a:solidFill>
                  <a:srgbClr val="FFFFFF"/>
                </a:solidFill>
                <a:latin typeface="Calibri"/>
                <a:cs typeface="Calibri"/>
              </a:rPr>
              <a:t>Ukhorskiy</a:t>
            </a:r>
            <a:r>
              <a:rPr lang="en-US" b="1" dirty="0" smtClean="0">
                <a:solidFill>
                  <a:srgbClr val="FFFFFF"/>
                </a:solidFill>
                <a:latin typeface="Calibri"/>
                <a:cs typeface="Calibri"/>
              </a:rPr>
              <a:t> (JHU APL)</a:t>
            </a:r>
          </a:p>
          <a:p>
            <a:pPr marL="406400" indent="-63500"/>
            <a:r>
              <a:rPr lang="en-US" b="1" dirty="0" err="1" smtClean="0">
                <a:solidFill>
                  <a:srgbClr val="FFFFFF"/>
                </a:solidFill>
                <a:latin typeface="Calibri"/>
                <a:cs typeface="Calibri"/>
              </a:rPr>
              <a:t>Glocer</a:t>
            </a:r>
            <a:r>
              <a:rPr lang="en-US" b="1" dirty="0" smtClean="0">
                <a:solidFill>
                  <a:srgbClr val="FFFFFF"/>
                </a:solidFill>
                <a:latin typeface="Calibri"/>
                <a:cs typeface="Calibri"/>
              </a:rPr>
              <a:t> (GSFC)</a:t>
            </a:r>
          </a:p>
          <a:p>
            <a:pPr marL="406400" indent="-63500"/>
            <a:r>
              <a:rPr lang="en-US" b="1" dirty="0" err="1" smtClean="0">
                <a:solidFill>
                  <a:srgbClr val="FFFFFF"/>
                </a:solidFill>
                <a:latin typeface="Calibri"/>
                <a:cs typeface="Calibri"/>
              </a:rPr>
              <a:t>Elkington</a:t>
            </a:r>
            <a:r>
              <a:rPr lang="en-US" b="1" dirty="0" smtClean="0">
                <a:solidFill>
                  <a:srgbClr val="FFFFFF"/>
                </a:solidFill>
                <a:latin typeface="Calibri"/>
                <a:cs typeface="Calibri"/>
              </a:rPr>
              <a:t> (LASP, CU)</a:t>
            </a:r>
          </a:p>
          <a:p>
            <a:pPr marL="406400" indent="-63500"/>
            <a:endParaRPr lang="en-US" b="1" dirty="0">
              <a:solidFill>
                <a:srgbClr val="FFFFFF"/>
              </a:solidFill>
              <a:latin typeface="Calibri"/>
              <a:cs typeface="Calibri"/>
            </a:endParaRPr>
          </a:p>
          <a:p>
            <a:endParaRPr lang="en-US" b="1" dirty="0" smtClean="0">
              <a:solidFill>
                <a:srgbClr val="FFFFFF"/>
              </a:solidFill>
              <a:latin typeface="Calibri"/>
              <a:cs typeface="Calibri"/>
            </a:endParaRPr>
          </a:p>
          <a:p>
            <a:endParaRPr lang="en-US" b="1" dirty="0" smtClean="0">
              <a:solidFill>
                <a:srgbClr val="FFFFFF"/>
              </a:solidFill>
              <a:latin typeface="Calibri"/>
              <a:cs typeface="Calibri"/>
            </a:endParaRPr>
          </a:p>
        </p:txBody>
      </p:sp>
      <p:sp>
        <p:nvSpPr>
          <p:cNvPr id="12" name="TextBox 11"/>
          <p:cNvSpPr txBox="1"/>
          <p:nvPr/>
        </p:nvSpPr>
        <p:spPr>
          <a:xfrm>
            <a:off x="6077974" y="1512044"/>
            <a:ext cx="2748526" cy="1288045"/>
          </a:xfrm>
          <a:prstGeom prst="rect">
            <a:avLst/>
          </a:prstGeom>
          <a:noFill/>
          <a:ln w="38100" cmpd="sng">
            <a:solidFill>
              <a:srgbClr val="210004"/>
            </a:solidFill>
          </a:ln>
        </p:spPr>
        <p:txBody>
          <a:bodyPr wrap="square" rtlCol="0" anchor="ctr">
            <a:spAutoFit/>
          </a:bodyPr>
          <a:lstStyle/>
          <a:p>
            <a:pPr algn="ctr">
              <a:lnSpc>
                <a:spcPct val="90000"/>
              </a:lnSpc>
            </a:pPr>
            <a:r>
              <a:rPr lang="en-US" sz="2000" b="1" dirty="0" smtClean="0">
                <a:solidFill>
                  <a:srgbClr val="700008"/>
                </a:solidFill>
                <a:cs typeface="Arial"/>
              </a:rPr>
              <a:t>FST3</a:t>
            </a:r>
            <a:endParaRPr lang="en-US" b="1" dirty="0" smtClean="0">
              <a:solidFill>
                <a:srgbClr val="700008"/>
              </a:solidFill>
              <a:latin typeface="Arial"/>
              <a:cs typeface="Arial"/>
            </a:endParaRPr>
          </a:p>
          <a:p>
            <a:pPr algn="ctr">
              <a:lnSpc>
                <a:spcPct val="90000"/>
              </a:lnSpc>
            </a:pPr>
            <a:r>
              <a:rPr lang="en-US" sz="1600" b="1" dirty="0" smtClean="0">
                <a:solidFill>
                  <a:srgbClr val="700008"/>
                </a:solidFill>
                <a:latin typeface="Arial"/>
                <a:cs typeface="Arial"/>
              </a:rPr>
              <a:t>Studies of the global electrodynamics of </a:t>
            </a:r>
            <a:r>
              <a:rPr lang="en-US" sz="1600" b="1" dirty="0" err="1" smtClean="0">
                <a:solidFill>
                  <a:srgbClr val="700008"/>
                </a:solidFill>
                <a:latin typeface="Arial"/>
                <a:cs typeface="Arial"/>
              </a:rPr>
              <a:t>ionospheric</a:t>
            </a:r>
            <a:r>
              <a:rPr lang="en-US" sz="1600" b="1" dirty="0" smtClean="0">
                <a:solidFill>
                  <a:srgbClr val="700008"/>
                </a:solidFill>
                <a:latin typeface="Arial"/>
                <a:cs typeface="Arial"/>
              </a:rPr>
              <a:t> disturbances</a:t>
            </a:r>
          </a:p>
          <a:p>
            <a:pPr algn="ctr">
              <a:lnSpc>
                <a:spcPct val="90000"/>
              </a:lnSpc>
            </a:pPr>
            <a:endParaRPr lang="en-US" b="1" dirty="0">
              <a:solidFill>
                <a:srgbClr val="700008"/>
              </a:solidFill>
              <a:latin typeface="Arial"/>
              <a:cs typeface="Arial"/>
            </a:endParaRPr>
          </a:p>
        </p:txBody>
      </p:sp>
      <p:sp>
        <p:nvSpPr>
          <p:cNvPr id="42" name="TextBox 41"/>
          <p:cNvSpPr txBox="1"/>
          <p:nvPr/>
        </p:nvSpPr>
        <p:spPr>
          <a:xfrm>
            <a:off x="6077974" y="3026420"/>
            <a:ext cx="2748526" cy="3139321"/>
          </a:xfrm>
          <a:prstGeom prst="rect">
            <a:avLst/>
          </a:prstGeom>
          <a:solidFill>
            <a:srgbClr val="210004"/>
          </a:solidFill>
        </p:spPr>
        <p:txBody>
          <a:bodyPr wrap="square" rtlCol="0">
            <a:spAutoFit/>
          </a:bodyPr>
          <a:lstStyle/>
          <a:p>
            <a:pPr algn="ctr"/>
            <a:r>
              <a:rPr lang="en-US" sz="2000" b="1" dirty="0">
                <a:solidFill>
                  <a:srgbClr val="FFFFFF"/>
                </a:solidFill>
                <a:latin typeface="Calibri"/>
                <a:cs typeface="Calibri"/>
              </a:rPr>
              <a:t>LWS Team:</a:t>
            </a:r>
          </a:p>
          <a:p>
            <a:endParaRPr lang="en-US" sz="1600" b="1" dirty="0">
              <a:solidFill>
                <a:srgbClr val="FFFFFF"/>
              </a:solidFill>
              <a:latin typeface="Calibri"/>
              <a:cs typeface="Calibri"/>
            </a:endParaRPr>
          </a:p>
          <a:p>
            <a:pPr marL="406400" indent="-63500"/>
            <a:r>
              <a:rPr lang="en-US" b="1" dirty="0" err="1" smtClean="0">
                <a:solidFill>
                  <a:srgbClr val="FFFFFF"/>
                </a:solidFill>
                <a:latin typeface="Calibri"/>
                <a:cs typeface="Calibri"/>
              </a:rPr>
              <a:t>Verkhoglyadova</a:t>
            </a:r>
            <a:r>
              <a:rPr lang="en-US" b="1" dirty="0" smtClean="0">
                <a:solidFill>
                  <a:srgbClr val="FFFFFF"/>
                </a:solidFill>
                <a:latin typeface="Calibri"/>
                <a:cs typeface="Calibri"/>
              </a:rPr>
              <a:t> (JPL)</a:t>
            </a:r>
            <a:endParaRPr lang="en-US" b="1" dirty="0">
              <a:solidFill>
                <a:srgbClr val="FFFFFF"/>
              </a:solidFill>
              <a:latin typeface="Calibri"/>
              <a:cs typeface="Calibri"/>
            </a:endParaRPr>
          </a:p>
          <a:p>
            <a:pPr marL="406400" indent="-63500"/>
            <a:r>
              <a:rPr lang="en-US" b="1" dirty="0" smtClean="0">
                <a:solidFill>
                  <a:srgbClr val="FFFFFF"/>
                </a:solidFill>
                <a:latin typeface="Calibri"/>
                <a:cs typeface="Calibri"/>
              </a:rPr>
              <a:t>LU (NCAR)</a:t>
            </a:r>
            <a:endParaRPr lang="en-US" b="1" dirty="0">
              <a:solidFill>
                <a:srgbClr val="FFFFFF"/>
              </a:solidFill>
              <a:latin typeface="Calibri"/>
              <a:cs typeface="Calibri"/>
            </a:endParaRPr>
          </a:p>
          <a:p>
            <a:pPr marL="406400" indent="-63500"/>
            <a:r>
              <a:rPr lang="en-US" b="1" dirty="0" smtClean="0">
                <a:solidFill>
                  <a:srgbClr val="FFFFFF"/>
                </a:solidFill>
                <a:latin typeface="Calibri"/>
                <a:cs typeface="Calibri"/>
              </a:rPr>
              <a:t>Fang (CU)</a:t>
            </a:r>
            <a:endParaRPr lang="en-US" b="1" dirty="0">
              <a:solidFill>
                <a:srgbClr val="FFFFFF"/>
              </a:solidFill>
              <a:latin typeface="Calibri"/>
              <a:cs typeface="Calibri"/>
            </a:endParaRPr>
          </a:p>
          <a:p>
            <a:pPr marL="406400" indent="-63500"/>
            <a:r>
              <a:rPr lang="en-US" b="1" dirty="0" smtClean="0">
                <a:solidFill>
                  <a:srgbClr val="FFFFFF"/>
                </a:solidFill>
                <a:latin typeface="Calibri"/>
                <a:cs typeface="Calibri"/>
              </a:rPr>
              <a:t>Raeder (UNH)</a:t>
            </a:r>
            <a:endParaRPr lang="en-US" b="1" dirty="0">
              <a:solidFill>
                <a:srgbClr val="FFFFFF"/>
              </a:solidFill>
              <a:latin typeface="Calibri"/>
              <a:cs typeface="Calibri"/>
            </a:endParaRPr>
          </a:p>
          <a:p>
            <a:pPr marL="406400" indent="-63500"/>
            <a:r>
              <a:rPr lang="en-US" b="1" dirty="0" err="1" smtClean="0">
                <a:solidFill>
                  <a:srgbClr val="FFFFFF"/>
                </a:solidFill>
                <a:latin typeface="Calibri"/>
                <a:cs typeface="Calibri"/>
              </a:rPr>
              <a:t>Sazykin</a:t>
            </a:r>
            <a:r>
              <a:rPr lang="en-US" b="1" dirty="0" smtClean="0">
                <a:solidFill>
                  <a:srgbClr val="FFFFFF"/>
                </a:solidFill>
                <a:latin typeface="Calibri"/>
                <a:cs typeface="Calibri"/>
              </a:rPr>
              <a:t> (UT Dallas)</a:t>
            </a:r>
            <a:endParaRPr lang="en-US" b="1" dirty="0">
              <a:solidFill>
                <a:srgbClr val="FFFFFF"/>
              </a:solidFill>
              <a:latin typeface="Calibri"/>
              <a:cs typeface="Calibri"/>
            </a:endParaRPr>
          </a:p>
          <a:p>
            <a:pPr marL="406400" indent="-63500"/>
            <a:r>
              <a:rPr lang="en-US" b="1" dirty="0" smtClean="0">
                <a:solidFill>
                  <a:srgbClr val="FFFFFF"/>
                </a:solidFill>
                <a:latin typeface="Calibri"/>
                <a:cs typeface="Calibri"/>
              </a:rPr>
              <a:t>Crowley (ASTRA)</a:t>
            </a:r>
            <a:endParaRPr lang="en-US" b="1" dirty="0">
              <a:solidFill>
                <a:srgbClr val="FFFFFF"/>
              </a:solidFill>
              <a:latin typeface="Calibri"/>
              <a:cs typeface="Calibri"/>
            </a:endParaRPr>
          </a:p>
          <a:p>
            <a:endParaRPr lang="en-US" dirty="0">
              <a:solidFill>
                <a:srgbClr val="FFFFFF"/>
              </a:solidFill>
              <a:latin typeface="Calibri"/>
              <a:cs typeface="Calibri"/>
            </a:endParaRPr>
          </a:p>
          <a:p>
            <a:pPr marL="114300" indent="-114300">
              <a:buFont typeface="Arial"/>
              <a:buChar char="•"/>
            </a:pPr>
            <a:endParaRPr lang="en-US" dirty="0" smtClean="0">
              <a:solidFill>
                <a:srgbClr val="FFFFFF"/>
              </a:solidFill>
              <a:latin typeface="Calibri"/>
              <a:cs typeface="Calibri"/>
            </a:endParaRPr>
          </a:p>
          <a:p>
            <a:pPr marL="114300" indent="-114300">
              <a:buFont typeface="Arial"/>
              <a:buChar char="•"/>
            </a:pPr>
            <a:endParaRPr lang="en-US" dirty="0">
              <a:solidFill>
                <a:srgbClr val="FFFFFF"/>
              </a:solidFill>
              <a:latin typeface="Calibri"/>
              <a:cs typeface="Calibri"/>
            </a:endParaRPr>
          </a:p>
        </p:txBody>
      </p:sp>
      <p:sp>
        <p:nvSpPr>
          <p:cNvPr id="32" name="TextBox 31"/>
          <p:cNvSpPr txBox="1"/>
          <p:nvPr/>
        </p:nvSpPr>
        <p:spPr>
          <a:xfrm>
            <a:off x="299141" y="1489312"/>
            <a:ext cx="2736159" cy="1315232"/>
          </a:xfrm>
          <a:prstGeom prst="rect">
            <a:avLst/>
          </a:prstGeom>
          <a:noFill/>
          <a:ln w="38100" cmpd="sng">
            <a:solidFill>
              <a:srgbClr val="E05935"/>
            </a:solidFill>
          </a:ln>
        </p:spPr>
        <p:txBody>
          <a:bodyPr wrap="square" rtlCol="0">
            <a:spAutoFit/>
          </a:bodyPr>
          <a:lstStyle/>
          <a:p>
            <a:pPr algn="ctr">
              <a:lnSpc>
                <a:spcPct val="90000"/>
              </a:lnSpc>
            </a:pPr>
            <a:r>
              <a:rPr lang="en-US" sz="2000" b="1" dirty="0" smtClean="0">
                <a:solidFill>
                  <a:srgbClr val="700008"/>
                </a:solidFill>
                <a:latin typeface="Arial"/>
                <a:cs typeface="Arial"/>
              </a:rPr>
              <a:t>FST1</a:t>
            </a:r>
            <a:r>
              <a:rPr lang="en-US" sz="2400" b="1" dirty="0" smtClean="0">
                <a:solidFill>
                  <a:srgbClr val="700008"/>
                </a:solidFill>
                <a:latin typeface="Arial"/>
                <a:cs typeface="Arial"/>
              </a:rPr>
              <a:t>  </a:t>
            </a:r>
          </a:p>
          <a:p>
            <a:pPr>
              <a:lnSpc>
                <a:spcPct val="90000"/>
              </a:lnSpc>
            </a:pPr>
            <a:r>
              <a:rPr lang="en-US" sz="1600" b="1" dirty="0" smtClean="0">
                <a:solidFill>
                  <a:srgbClr val="700008"/>
                </a:solidFill>
                <a:latin typeface="Arial"/>
                <a:cs typeface="Arial"/>
              </a:rPr>
              <a:t>Advances towards a near real time description of the Solar atmosphere &amp; inner </a:t>
            </a:r>
            <a:r>
              <a:rPr lang="en-US" sz="1600" b="1" dirty="0" err="1" smtClean="0">
                <a:solidFill>
                  <a:srgbClr val="700008"/>
                </a:solidFill>
                <a:latin typeface="Arial"/>
                <a:cs typeface="Arial"/>
              </a:rPr>
              <a:t>heliosphere</a:t>
            </a:r>
            <a:endParaRPr lang="en-US" sz="1600" b="1" dirty="0">
              <a:solidFill>
                <a:srgbClr val="700008"/>
              </a:solidFill>
              <a:latin typeface="Arial"/>
              <a:cs typeface="Arial"/>
            </a:endParaRPr>
          </a:p>
        </p:txBody>
      </p:sp>
    </p:spTree>
    <p:extLst>
      <p:ext uri="{BB962C8B-B14F-4D97-AF65-F5344CB8AC3E}">
        <p14:creationId xmlns:p14="http://schemas.microsoft.com/office/powerpoint/2010/main" val="3660762387"/>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5050" y="187325"/>
            <a:ext cx="8142288" cy="854075"/>
          </a:xfrm>
        </p:spPr>
        <p:txBody>
          <a:bodyPr/>
          <a:lstStyle/>
          <a:p>
            <a:r>
              <a:rPr lang="en-US" sz="3600" b="0" dirty="0" smtClean="0"/>
              <a:t>2017 ROSES – LWS TR Solicitation</a:t>
            </a:r>
            <a:endParaRPr lang="en-US" sz="3600" b="0" dirty="0">
              <a:solidFill>
                <a:srgbClr val="FFFF00"/>
              </a:solidFill>
            </a:endParaRPr>
          </a:p>
        </p:txBody>
      </p:sp>
      <p:sp>
        <p:nvSpPr>
          <p:cNvPr id="3" name="Content Placeholder 2"/>
          <p:cNvSpPr>
            <a:spLocks noGrp="1"/>
          </p:cNvSpPr>
          <p:nvPr>
            <p:ph idx="1"/>
          </p:nvPr>
        </p:nvSpPr>
        <p:spPr>
          <a:xfrm>
            <a:off x="338140" y="1234992"/>
            <a:ext cx="8537574" cy="5219918"/>
          </a:xfrm>
        </p:spPr>
        <p:txBody>
          <a:bodyPr/>
          <a:lstStyle/>
          <a:p>
            <a:pPr marL="342900" indent="-342900">
              <a:buClr>
                <a:srgbClr val="0000FF"/>
              </a:buClr>
              <a:buFont typeface="Arial"/>
              <a:buChar char="•"/>
            </a:pPr>
            <a:r>
              <a:rPr lang="en-US" sz="2400" dirty="0" smtClean="0"/>
              <a:t>ROSES 2017 LWS Step-1 and Step-2 submissions delayed until after the ROSES 2016 selections.</a:t>
            </a:r>
          </a:p>
          <a:p>
            <a:pPr marL="696913" lvl="1" indent="-342900">
              <a:buClr>
                <a:srgbClr val="0000FF"/>
              </a:buClr>
              <a:buFont typeface="Lucida Grande"/>
              <a:buChar char="—"/>
            </a:pPr>
            <a:r>
              <a:rPr lang="en-US" sz="2400" dirty="0" smtClean="0"/>
              <a:t>Delay in </a:t>
            </a:r>
            <a:r>
              <a:rPr lang="en-US" sz="2400" dirty="0"/>
              <a:t>part due to delay in announcement of NASA budget</a:t>
            </a:r>
            <a:r>
              <a:rPr lang="en-US" sz="2400" dirty="0" smtClean="0"/>
              <a:t>.</a:t>
            </a:r>
          </a:p>
          <a:p>
            <a:pPr marL="696913" lvl="1" indent="-342900">
              <a:buClr>
                <a:srgbClr val="0000FF"/>
              </a:buClr>
              <a:buFont typeface="Lucida Grande"/>
              <a:buChar char="—"/>
            </a:pPr>
            <a:endParaRPr lang="en-US" sz="1000" dirty="0" smtClean="0"/>
          </a:p>
          <a:p>
            <a:pPr marL="342900" indent="-342900">
              <a:buClr>
                <a:srgbClr val="0000FF"/>
              </a:buClr>
              <a:buFont typeface="Arial"/>
              <a:buChar char="•"/>
            </a:pPr>
            <a:r>
              <a:rPr lang="en-US" sz="2400" dirty="0" smtClean="0"/>
              <a:t>Revised ROSES 2017 LWS Amendment to be announced shortly</a:t>
            </a:r>
            <a:r>
              <a:rPr lang="en-US" sz="2400" dirty="0"/>
              <a:t>. </a:t>
            </a:r>
            <a:r>
              <a:rPr lang="en-US" sz="2400" dirty="0" smtClean="0"/>
              <a:t>Four chosen FST topics not altered.  Changes:</a:t>
            </a:r>
          </a:p>
          <a:p>
            <a:pPr marL="696913" lvl="1" indent="-342900">
              <a:buClr>
                <a:srgbClr val="0000FF"/>
              </a:buClr>
              <a:buFont typeface="Lucida Grande"/>
              <a:buChar char="—"/>
            </a:pPr>
            <a:r>
              <a:rPr lang="en-US" sz="2400" dirty="0" smtClean="0"/>
              <a:t>Location of the “Relevance Discussion” &amp; it’s evaluation </a:t>
            </a:r>
          </a:p>
          <a:p>
            <a:pPr marL="696913" lvl="1" indent="-342900">
              <a:buClr>
                <a:srgbClr val="0000FF"/>
              </a:buClr>
              <a:buFont typeface="Lucida Grande"/>
              <a:buChar char="—"/>
            </a:pPr>
            <a:r>
              <a:rPr lang="en-US" sz="2400" dirty="0" smtClean="0"/>
              <a:t>Clarification of the data usage for LWS FST studies.</a:t>
            </a:r>
          </a:p>
          <a:p>
            <a:pPr marL="696913" lvl="1" indent="-342900">
              <a:buClr>
                <a:srgbClr val="0000FF"/>
              </a:buClr>
              <a:buFont typeface="Lucida Grande"/>
              <a:buChar char="—"/>
            </a:pPr>
            <a:endParaRPr lang="en-US" sz="1000" dirty="0" smtClean="0"/>
          </a:p>
          <a:p>
            <a:pPr marL="342900" indent="-342900">
              <a:buClr>
                <a:srgbClr val="0000FF"/>
              </a:buClr>
              <a:buFont typeface="Arial"/>
              <a:buChar char="•"/>
            </a:pPr>
            <a:r>
              <a:rPr lang="en-US" sz="2400" u="sng" dirty="0" smtClean="0"/>
              <a:t>Target dates</a:t>
            </a:r>
          </a:p>
          <a:p>
            <a:pPr marL="696913" lvl="1" indent="-342900">
              <a:buClr>
                <a:srgbClr val="0000FF"/>
              </a:buClr>
              <a:buFont typeface="Lucida Grande"/>
              <a:buChar char="—"/>
            </a:pPr>
            <a:r>
              <a:rPr lang="en-US" sz="2400" dirty="0" smtClean="0"/>
              <a:t>Step-1 </a:t>
            </a:r>
            <a:r>
              <a:rPr lang="en-US" sz="2400" dirty="0"/>
              <a:t>  </a:t>
            </a:r>
            <a:r>
              <a:rPr lang="en-US" sz="2400" dirty="0" smtClean="0"/>
              <a:t>12/05/17 (Received 136 Step-1 proposals) </a:t>
            </a:r>
          </a:p>
          <a:p>
            <a:pPr marL="696913" lvl="1" indent="-342900">
              <a:buClr>
                <a:srgbClr val="0000FF"/>
              </a:buClr>
              <a:buFont typeface="Lucida Grande"/>
              <a:buChar char="—"/>
            </a:pPr>
            <a:r>
              <a:rPr lang="en-US" sz="2400" dirty="0" smtClean="0"/>
              <a:t>Step-2   02/06/18</a:t>
            </a:r>
          </a:p>
          <a:p>
            <a:pPr marL="696913" lvl="1" indent="-342900">
              <a:buClr>
                <a:srgbClr val="0000FF"/>
              </a:buClr>
              <a:buFont typeface="Lucida Grande"/>
              <a:buChar char="—"/>
            </a:pPr>
            <a:endParaRPr lang="en-US" sz="1000" dirty="0" smtClean="0"/>
          </a:p>
          <a:p>
            <a:pPr marL="342900" indent="-342900">
              <a:buClr>
                <a:srgbClr val="0000FF"/>
              </a:buClr>
              <a:buFont typeface="Arial"/>
              <a:buChar char="•"/>
            </a:pPr>
            <a:r>
              <a:rPr lang="en-US" sz="2400" dirty="0" smtClean="0"/>
              <a:t>Currently reviewing Step-1 proposals for relevance. PI will be notified once review is complete</a:t>
            </a:r>
          </a:p>
        </p:txBody>
      </p:sp>
      <p:sp>
        <p:nvSpPr>
          <p:cNvPr id="4" name="Slide Number Placeholder 3"/>
          <p:cNvSpPr>
            <a:spLocks noGrp="1"/>
          </p:cNvSpPr>
          <p:nvPr>
            <p:ph type="sldNum" sz="quarter" idx="4294967295"/>
          </p:nvPr>
        </p:nvSpPr>
        <p:spPr>
          <a:xfrm>
            <a:off x="7010400" y="6510556"/>
            <a:ext cx="2133600" cy="253916"/>
          </a:xfrm>
          <a:prstGeom prst="rect">
            <a:avLst/>
          </a:prstGeom>
        </p:spPr>
        <p:txBody>
          <a:bodyPr/>
          <a:lstStyle/>
          <a:p>
            <a:fld id="{493B5B92-F682-974C-93AF-C8304C5BB21D}" type="slidenum">
              <a:rPr lang="en-US" smtClean="0">
                <a:solidFill>
                  <a:srgbClr val="FFFFFF">
                    <a:tint val="75000"/>
                  </a:srgbClr>
                </a:solidFill>
              </a:rPr>
              <a:pPr/>
              <a:t>18</a:t>
            </a:fld>
            <a:endParaRPr lang="en-US">
              <a:solidFill>
                <a:srgbClr val="FFFFFF">
                  <a:tint val="75000"/>
                </a:srgbClr>
              </a:solidFill>
            </a:endParaRPr>
          </a:p>
        </p:txBody>
      </p:sp>
    </p:spTree>
    <p:extLst>
      <p:ext uri="{BB962C8B-B14F-4D97-AF65-F5344CB8AC3E}">
        <p14:creationId xmlns:p14="http://schemas.microsoft.com/office/powerpoint/2010/main" val="159547563"/>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5050" y="187325"/>
            <a:ext cx="8142288" cy="854075"/>
          </a:xfrm>
        </p:spPr>
        <p:txBody>
          <a:bodyPr/>
          <a:lstStyle/>
          <a:p>
            <a:r>
              <a:rPr lang="en-US" sz="3600" b="0" dirty="0" smtClean="0"/>
              <a:t>2017 ROSES – LWS TR Solicitation</a:t>
            </a:r>
            <a:endParaRPr lang="en-US" sz="3600" b="0" dirty="0">
              <a:solidFill>
                <a:srgbClr val="FFFF00"/>
              </a:solidFill>
            </a:endParaRPr>
          </a:p>
        </p:txBody>
      </p:sp>
      <p:sp>
        <p:nvSpPr>
          <p:cNvPr id="3" name="Content Placeholder 2"/>
          <p:cNvSpPr>
            <a:spLocks noGrp="1"/>
          </p:cNvSpPr>
          <p:nvPr>
            <p:ph idx="1"/>
          </p:nvPr>
        </p:nvSpPr>
        <p:spPr>
          <a:xfrm>
            <a:off x="271465" y="1217664"/>
            <a:ext cx="8537574" cy="5529480"/>
          </a:xfrm>
        </p:spPr>
        <p:txBody>
          <a:bodyPr/>
          <a:lstStyle/>
          <a:p>
            <a:pPr algn="ctr"/>
            <a:r>
              <a:rPr lang="en-US" sz="2400" dirty="0" smtClean="0"/>
              <a:t>ROSES </a:t>
            </a:r>
            <a:r>
              <a:rPr lang="en-US" sz="2400" dirty="0"/>
              <a:t>2017 LWS Step-1 </a:t>
            </a:r>
            <a:r>
              <a:rPr lang="en-US" sz="2400" dirty="0" smtClean="0"/>
              <a:t>Submissions</a:t>
            </a:r>
          </a:p>
          <a:p>
            <a:r>
              <a:rPr lang="en-US" sz="800" dirty="0" smtClean="0"/>
              <a:t> </a:t>
            </a:r>
          </a:p>
          <a:p>
            <a:r>
              <a:rPr lang="en-US" sz="1800" b="1" dirty="0" smtClean="0"/>
              <a:t>	</a:t>
            </a:r>
            <a:r>
              <a:rPr lang="en-US" b="1" u="sng" dirty="0" smtClean="0"/>
              <a:t>Step-1 </a:t>
            </a:r>
            <a:r>
              <a:rPr lang="en-US" b="1" dirty="0" smtClean="0"/>
              <a:t>Proposals have been submitted</a:t>
            </a:r>
            <a:endParaRPr lang="en-US" dirty="0" smtClean="0"/>
          </a:p>
          <a:p>
            <a:pPr lvl="1"/>
            <a:r>
              <a:rPr lang="en-US" sz="1800" dirty="0" smtClean="0"/>
              <a:t>   136 </a:t>
            </a:r>
            <a:r>
              <a:rPr lang="en-US" sz="1800" dirty="0"/>
              <a:t>Step-1 Proposals were submitted</a:t>
            </a:r>
            <a:r>
              <a:rPr lang="en-US" sz="1800" b="1" dirty="0"/>
              <a:t> </a:t>
            </a:r>
            <a:endParaRPr lang="en-US" sz="1800" b="1" dirty="0" smtClean="0"/>
          </a:p>
          <a:p>
            <a:pPr lvl="1"/>
            <a:r>
              <a:rPr lang="en-US" sz="1800" dirty="0" smtClean="0"/>
              <a:t>~ </a:t>
            </a:r>
            <a:r>
              <a:rPr lang="en-US" sz="1800" dirty="0"/>
              <a:t>18 to 22 to be funded </a:t>
            </a:r>
            <a:endParaRPr lang="en-US" sz="1800" dirty="0" smtClean="0"/>
          </a:p>
          <a:p>
            <a:pPr lvl="1"/>
            <a:r>
              <a:rPr lang="en-US" sz="1800" dirty="0" smtClean="0"/>
              <a:t>~ </a:t>
            </a:r>
            <a:r>
              <a:rPr lang="en-US" sz="1800" dirty="0"/>
              <a:t>13% to ~ 16% </a:t>
            </a:r>
            <a:r>
              <a:rPr lang="en-US" sz="1800" dirty="0" smtClean="0"/>
              <a:t>average success rate</a:t>
            </a:r>
          </a:p>
          <a:p>
            <a:pPr marL="396875" lvl="1" indent="0">
              <a:buNone/>
            </a:pPr>
            <a:r>
              <a:rPr lang="en-US" sz="800" dirty="0" smtClean="0"/>
              <a:t> </a:t>
            </a:r>
            <a:endParaRPr lang="en-US" sz="800" dirty="0"/>
          </a:p>
          <a:p>
            <a:pPr marL="285750" lvl="0" indent="-285750">
              <a:buFont typeface="Arial" panose="020B0604020202020204" pitchFamily="34" charset="0"/>
              <a:buChar char="•"/>
            </a:pPr>
            <a:r>
              <a:rPr lang="en-US" sz="1800" b="1" dirty="0" smtClean="0"/>
              <a:t>(1) Understanding </a:t>
            </a:r>
            <a:r>
              <a:rPr lang="en-US" sz="1800" b="1" dirty="0"/>
              <a:t>the Onset of Major Solar Eruptions</a:t>
            </a:r>
          </a:p>
          <a:p>
            <a:pPr marL="0" indent="0"/>
            <a:r>
              <a:rPr lang="en-US" sz="1800" dirty="0"/>
              <a:t>	(</a:t>
            </a:r>
            <a:r>
              <a:rPr lang="en-US" sz="1800" dirty="0" smtClean="0"/>
              <a:t>34 </a:t>
            </a:r>
            <a:r>
              <a:rPr lang="en-US" sz="1800" dirty="0"/>
              <a:t>Proposals submitted, 4-5 to be funded &gt; 5/32 </a:t>
            </a:r>
            <a:r>
              <a:rPr lang="en-US" sz="1800" b="1" u="sng" dirty="0">
                <a:solidFill>
                  <a:srgbClr val="FF0000"/>
                </a:solidFill>
              </a:rPr>
              <a:t>~ </a:t>
            </a:r>
            <a:r>
              <a:rPr lang="en-US" sz="1800" b="1" u="sng" dirty="0" smtClean="0">
                <a:solidFill>
                  <a:srgbClr val="FF0000"/>
                </a:solidFill>
              </a:rPr>
              <a:t>15% </a:t>
            </a:r>
            <a:r>
              <a:rPr lang="en-US" sz="1800" b="1" u="sng" dirty="0" smtClean="0"/>
              <a:t>Success Rate</a:t>
            </a:r>
            <a:r>
              <a:rPr lang="en-US" sz="1800" dirty="0" smtClean="0"/>
              <a:t>)</a:t>
            </a:r>
          </a:p>
          <a:p>
            <a:pPr marL="0" indent="0"/>
            <a:r>
              <a:rPr lang="en-US" sz="800" dirty="0" smtClean="0"/>
              <a:t> </a:t>
            </a:r>
            <a:endParaRPr lang="en-US" sz="800" dirty="0"/>
          </a:p>
          <a:p>
            <a:pPr marL="285750" lvl="0" indent="-285750">
              <a:buFont typeface="Arial" panose="020B0604020202020204" pitchFamily="34" charset="0"/>
              <a:buChar char="•"/>
            </a:pPr>
            <a:r>
              <a:rPr lang="en-US" sz="1800" b="1" dirty="0" smtClean="0"/>
              <a:t>(2) Toward </a:t>
            </a:r>
            <a:r>
              <a:rPr lang="en-US" sz="1800" b="1" dirty="0"/>
              <a:t>a Systems Approach to Energetic Particle Acceleration </a:t>
            </a:r>
            <a:r>
              <a:rPr lang="en-US" sz="1800" b="1" dirty="0" smtClean="0"/>
              <a:t>and</a:t>
            </a:r>
          </a:p>
          <a:p>
            <a:pPr marL="0" lvl="0" indent="0"/>
            <a:r>
              <a:rPr lang="en-US" sz="1800" b="1" dirty="0" smtClean="0"/>
              <a:t>	 </a:t>
            </a:r>
            <a:r>
              <a:rPr lang="en-US" sz="1800" b="1" dirty="0"/>
              <a:t>Transport on the Sun and in the </a:t>
            </a:r>
            <a:r>
              <a:rPr lang="en-US" sz="1800" b="1" dirty="0" err="1"/>
              <a:t>Heliosphere</a:t>
            </a:r>
            <a:endParaRPr lang="en-US" sz="1800" b="1" dirty="0"/>
          </a:p>
          <a:p>
            <a:pPr marL="0" indent="0"/>
            <a:r>
              <a:rPr lang="en-US" sz="1800" dirty="0"/>
              <a:t>	(39 Proposals submitted, 5-6 to be funded &gt; 6/39 </a:t>
            </a:r>
            <a:r>
              <a:rPr lang="en-US" sz="1800" b="1" u="sng" dirty="0">
                <a:solidFill>
                  <a:srgbClr val="FF0000"/>
                </a:solidFill>
              </a:rPr>
              <a:t>~ 15</a:t>
            </a:r>
            <a:r>
              <a:rPr lang="en-US" sz="1800" b="1" u="sng" dirty="0" smtClean="0">
                <a:solidFill>
                  <a:srgbClr val="FF0000"/>
                </a:solidFill>
              </a:rPr>
              <a:t>%</a:t>
            </a:r>
            <a:r>
              <a:rPr lang="en-US" sz="1800" b="1" u="sng" dirty="0">
                <a:solidFill>
                  <a:srgbClr val="FF0000"/>
                </a:solidFill>
              </a:rPr>
              <a:t> </a:t>
            </a:r>
            <a:r>
              <a:rPr lang="en-US" sz="1800" b="1" u="sng" dirty="0"/>
              <a:t>Success Rate</a:t>
            </a:r>
            <a:r>
              <a:rPr lang="en-US" sz="1800" dirty="0" smtClean="0"/>
              <a:t>)</a:t>
            </a:r>
            <a:r>
              <a:rPr lang="en-US" sz="1800" dirty="0"/>
              <a:t> </a:t>
            </a:r>
            <a:endParaRPr lang="en-US" sz="1800" dirty="0" smtClean="0"/>
          </a:p>
          <a:p>
            <a:pPr marL="0" indent="0"/>
            <a:r>
              <a:rPr lang="en-US" sz="800" dirty="0" smtClean="0"/>
              <a:t> </a:t>
            </a:r>
            <a:endParaRPr lang="en-US" sz="800" dirty="0"/>
          </a:p>
          <a:p>
            <a:pPr marL="285750" lvl="0" indent="-285750">
              <a:buFont typeface="Arial" panose="020B0604020202020204" pitchFamily="34" charset="0"/>
              <a:buChar char="•"/>
            </a:pPr>
            <a:r>
              <a:rPr lang="en-US" sz="1800" b="1" dirty="0" smtClean="0"/>
              <a:t>(3) Ion </a:t>
            </a:r>
            <a:r>
              <a:rPr lang="en-US" sz="1800" b="1" dirty="0"/>
              <a:t>Circulation and Effects on the Magnetosphere and </a:t>
            </a:r>
            <a:r>
              <a:rPr lang="en-US" sz="1800" b="1" dirty="0" smtClean="0"/>
              <a:t>Magnetosphere</a:t>
            </a:r>
          </a:p>
          <a:p>
            <a:pPr marL="0" lvl="0" indent="0"/>
            <a:r>
              <a:rPr lang="en-US" sz="1800" b="1" dirty="0"/>
              <a:t>	</a:t>
            </a:r>
            <a:r>
              <a:rPr lang="en-US" sz="1800" b="1" dirty="0" smtClean="0"/>
              <a:t> – </a:t>
            </a:r>
            <a:r>
              <a:rPr lang="en-US" sz="1800" b="1" dirty="0"/>
              <a:t>Ionosphere Coupling</a:t>
            </a:r>
          </a:p>
          <a:p>
            <a:pPr marL="0" indent="0"/>
            <a:r>
              <a:rPr lang="en-US" sz="1800" dirty="0"/>
              <a:t>	(20 Proposals submitted, 4-5 to be funded &gt; 5/20 </a:t>
            </a:r>
            <a:r>
              <a:rPr lang="en-US" sz="1800" b="1" u="sng" dirty="0">
                <a:solidFill>
                  <a:srgbClr val="FF0000"/>
                </a:solidFill>
              </a:rPr>
              <a:t>~ 20</a:t>
            </a:r>
            <a:r>
              <a:rPr lang="en-US" sz="1800" b="1" u="sng" dirty="0" smtClean="0">
                <a:solidFill>
                  <a:srgbClr val="FF0000"/>
                </a:solidFill>
              </a:rPr>
              <a:t>%</a:t>
            </a:r>
            <a:r>
              <a:rPr lang="en-US" sz="1800" b="1" u="sng" dirty="0">
                <a:solidFill>
                  <a:srgbClr val="FF0000"/>
                </a:solidFill>
              </a:rPr>
              <a:t> </a:t>
            </a:r>
            <a:r>
              <a:rPr lang="en-US" sz="1800" b="1" u="sng" dirty="0"/>
              <a:t>Success Rate</a:t>
            </a:r>
            <a:r>
              <a:rPr lang="en-US" sz="1800" dirty="0" smtClean="0"/>
              <a:t>) </a:t>
            </a:r>
          </a:p>
          <a:p>
            <a:pPr marL="0" indent="0"/>
            <a:r>
              <a:rPr lang="en-US" sz="800" dirty="0" smtClean="0"/>
              <a:t> </a:t>
            </a:r>
            <a:endParaRPr lang="en-US" sz="800" dirty="0"/>
          </a:p>
          <a:p>
            <a:pPr marL="285750" lvl="0" indent="-285750">
              <a:buFont typeface="Arial" panose="020B0604020202020204" pitchFamily="34" charset="0"/>
              <a:buChar char="•"/>
            </a:pPr>
            <a:r>
              <a:rPr lang="en-US" sz="1800" b="1" dirty="0" smtClean="0"/>
              <a:t>(4) Understanding </a:t>
            </a:r>
            <a:r>
              <a:rPr lang="en-US" sz="1800" b="1" dirty="0"/>
              <a:t>Physical Processes in the Magnetosphere--Ionosphere / Thermosphere / Mesosphere System during Extreme </a:t>
            </a:r>
            <a:r>
              <a:rPr lang="en-US" sz="1800" b="1" dirty="0" smtClean="0"/>
              <a:t>Events</a:t>
            </a:r>
            <a:endParaRPr lang="en-US" sz="1800" b="1" dirty="0"/>
          </a:p>
          <a:p>
            <a:pPr marL="0" indent="0"/>
            <a:r>
              <a:rPr lang="en-US" sz="1800" dirty="0"/>
              <a:t>	</a:t>
            </a:r>
            <a:r>
              <a:rPr lang="en-US" sz="1800" dirty="0" smtClean="0"/>
              <a:t>(43 </a:t>
            </a:r>
            <a:r>
              <a:rPr lang="en-US" sz="1800" dirty="0"/>
              <a:t>Proposals submitted,  </a:t>
            </a:r>
            <a:r>
              <a:rPr lang="en-US" sz="1800" dirty="0" smtClean="0"/>
              <a:t>5-6 to </a:t>
            </a:r>
            <a:r>
              <a:rPr lang="en-US" sz="1800" dirty="0"/>
              <a:t>be </a:t>
            </a:r>
            <a:r>
              <a:rPr lang="en-US" sz="1800" dirty="0" smtClean="0"/>
              <a:t>funded </a:t>
            </a:r>
            <a:r>
              <a:rPr lang="en-US" sz="1800" b="1" u="sng" dirty="0" smtClean="0">
                <a:solidFill>
                  <a:srgbClr val="FF0000"/>
                </a:solidFill>
              </a:rPr>
              <a:t>~ 14% </a:t>
            </a:r>
            <a:r>
              <a:rPr lang="en-US" sz="1800" b="1" u="sng" dirty="0"/>
              <a:t>Success Rate</a:t>
            </a:r>
            <a:r>
              <a:rPr lang="en-US" sz="1800" dirty="0" smtClean="0"/>
              <a:t>)</a:t>
            </a:r>
          </a:p>
          <a:p>
            <a:pPr marL="0" indent="0"/>
            <a:r>
              <a:rPr lang="en-US" sz="800" dirty="0" smtClean="0"/>
              <a:t> </a:t>
            </a:r>
            <a:endParaRPr lang="en-US" sz="1800" dirty="0" smtClean="0"/>
          </a:p>
        </p:txBody>
      </p:sp>
      <p:sp>
        <p:nvSpPr>
          <p:cNvPr id="4" name="Slide Number Placeholder 3"/>
          <p:cNvSpPr>
            <a:spLocks noGrp="1"/>
          </p:cNvSpPr>
          <p:nvPr>
            <p:ph type="sldNum" sz="quarter" idx="4294967295"/>
          </p:nvPr>
        </p:nvSpPr>
        <p:spPr>
          <a:xfrm>
            <a:off x="7010400" y="6510556"/>
            <a:ext cx="2133600" cy="253916"/>
          </a:xfrm>
          <a:prstGeom prst="rect">
            <a:avLst/>
          </a:prstGeom>
        </p:spPr>
        <p:txBody>
          <a:bodyPr/>
          <a:lstStyle/>
          <a:p>
            <a:fld id="{493B5B92-F682-974C-93AF-C8304C5BB21D}" type="slidenum">
              <a:rPr lang="en-US" smtClean="0">
                <a:solidFill>
                  <a:srgbClr val="FFFFFF">
                    <a:tint val="75000"/>
                  </a:srgbClr>
                </a:solidFill>
              </a:rPr>
              <a:pPr/>
              <a:t>19</a:t>
            </a:fld>
            <a:endParaRPr lang="en-US">
              <a:solidFill>
                <a:srgbClr val="FFFFFF">
                  <a:tint val="75000"/>
                </a:srgbClr>
              </a:solidFill>
            </a:endParaRPr>
          </a:p>
        </p:txBody>
      </p:sp>
    </p:spTree>
    <p:extLst>
      <p:ext uri="{BB962C8B-B14F-4D97-AF65-F5344CB8AC3E}">
        <p14:creationId xmlns:p14="http://schemas.microsoft.com/office/powerpoint/2010/main" val="271666032"/>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lnSpc>
                <a:spcPct val="100000"/>
              </a:lnSpc>
            </a:pPr>
            <a:r>
              <a:rPr lang="en-US" dirty="0" smtClean="0"/>
              <a:t>LWS Town Hall Agenda </a:t>
            </a:r>
            <a:br>
              <a:rPr lang="en-US" dirty="0" smtClean="0"/>
            </a:br>
            <a:r>
              <a:rPr lang="en-US" dirty="0" smtClean="0"/>
              <a:t>Wed,  Dec 13,  0630-0845 pm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34186225"/>
              </p:ext>
            </p:extLst>
          </p:nvPr>
        </p:nvGraphicFramePr>
        <p:xfrm>
          <a:off x="811213" y="1261110"/>
          <a:ext cx="7845424" cy="5184774"/>
        </p:xfrm>
        <a:graphic>
          <a:graphicData uri="http://schemas.openxmlformats.org/drawingml/2006/table">
            <a:tbl>
              <a:tblPr firstRow="1" bandRow="1">
                <a:tableStyleId>{2D5ABB26-0587-4C30-8999-92F81FD0307C}</a:tableStyleId>
              </a:tblPr>
              <a:tblGrid>
                <a:gridCol w="636587"/>
                <a:gridCol w="1143000"/>
                <a:gridCol w="3362325"/>
                <a:gridCol w="2703512"/>
              </a:tblGrid>
              <a:tr h="0">
                <a:tc>
                  <a:txBody>
                    <a:bodyPr/>
                    <a:lstStyle/>
                    <a:p>
                      <a:pPr algn="ctr"/>
                      <a:r>
                        <a:rPr lang="en-US" dirty="0" smtClean="0">
                          <a:solidFill>
                            <a:srgbClr val="0000FF"/>
                          </a:solidFill>
                        </a:rPr>
                        <a:t>Item</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pPr algn="ctr"/>
                      <a:r>
                        <a:rPr lang="en-US" dirty="0" smtClean="0">
                          <a:solidFill>
                            <a:srgbClr val="0000FF"/>
                          </a:solidFill>
                        </a:rPr>
                        <a:t>Time</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75000"/>
                      </a:schemeClr>
                    </a:solidFill>
                  </a:tcPr>
                </a:tc>
                <a:tc>
                  <a:txBody>
                    <a:bodyPr/>
                    <a:lstStyle/>
                    <a:p>
                      <a:pPr algn="ctr"/>
                      <a:r>
                        <a:rPr lang="en-US" dirty="0" smtClean="0">
                          <a:solidFill>
                            <a:srgbClr val="0000FF"/>
                          </a:solidFill>
                        </a:rPr>
                        <a:t>Agenda Item</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75000"/>
                      </a:schemeClr>
                    </a:solidFill>
                  </a:tcPr>
                </a:tc>
                <a:tc>
                  <a:txBody>
                    <a:bodyPr/>
                    <a:lstStyle/>
                    <a:p>
                      <a:pPr algn="ctr"/>
                      <a:r>
                        <a:rPr lang="en-US" dirty="0" smtClean="0">
                          <a:solidFill>
                            <a:srgbClr val="0000FF"/>
                          </a:solidFill>
                        </a:rPr>
                        <a:t>Presenter</a:t>
                      </a:r>
                      <a:endParaRPr lang="en-US" dirty="0">
                        <a:solidFill>
                          <a:srgbClr val="0000FF"/>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75000"/>
                      </a:schemeClr>
                    </a:solidFill>
                  </a:tcPr>
                </a:tc>
              </a:tr>
              <a:tr h="330200">
                <a:tc>
                  <a:txBody>
                    <a:bodyPr/>
                    <a:lstStyle/>
                    <a:p>
                      <a:r>
                        <a:rPr lang="en-US" dirty="0" smtClean="0">
                          <a:solidFill>
                            <a:srgbClr val="0000FF"/>
                          </a:solidFill>
                        </a:rPr>
                        <a:t>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66"/>
                    </a:solidFill>
                  </a:tcPr>
                </a:tc>
                <a:tc>
                  <a:txBody>
                    <a:bodyPr/>
                    <a:lstStyle/>
                    <a:p>
                      <a:r>
                        <a:rPr lang="en-US" dirty="0" smtClean="0">
                          <a:solidFill>
                            <a:schemeClr val="bg1"/>
                          </a:solidFill>
                        </a:rPr>
                        <a:t>0630</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66"/>
                    </a:solidFill>
                  </a:tcPr>
                </a:tc>
                <a:tc>
                  <a:txBody>
                    <a:bodyPr/>
                    <a:lstStyle/>
                    <a:p>
                      <a:r>
                        <a:rPr lang="en-US" dirty="0" smtClean="0">
                          <a:solidFill>
                            <a:schemeClr val="bg1"/>
                          </a:solidFill>
                        </a:rPr>
                        <a:t>Welcome</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66"/>
                    </a:solidFill>
                  </a:tcPr>
                </a:tc>
                <a:tc>
                  <a:txBody>
                    <a:bodyPr/>
                    <a:lstStyle/>
                    <a:p>
                      <a:r>
                        <a:rPr lang="en-US" dirty="0" smtClean="0">
                          <a:solidFill>
                            <a:schemeClr val="bg1"/>
                          </a:solidFill>
                        </a:rPr>
                        <a:t>Peg Luce</a:t>
                      </a:r>
                      <a:r>
                        <a:rPr lang="en-US" baseline="0" dirty="0" smtClean="0">
                          <a:solidFill>
                            <a:schemeClr val="bg1"/>
                          </a:solidFill>
                        </a:rPr>
                        <a:t>/Elsayed Talaat</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66"/>
                    </a:solidFill>
                  </a:tcPr>
                </a:tc>
              </a:tr>
              <a:tr h="281940">
                <a:tc>
                  <a:txBody>
                    <a:bodyPr/>
                    <a:lstStyle/>
                    <a:p>
                      <a:r>
                        <a:rPr lang="en-US" dirty="0" smtClean="0">
                          <a:solidFill>
                            <a:srgbClr val="0000FF"/>
                          </a:solidFill>
                        </a:rPr>
                        <a:t>2</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0635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LWS Status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Jeff Morrill</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97180">
                <a:tc>
                  <a:txBody>
                    <a:bodyPr/>
                    <a:lstStyle/>
                    <a:p>
                      <a:r>
                        <a:rPr lang="en-US" dirty="0" smtClean="0">
                          <a:solidFill>
                            <a:srgbClr val="0000FF"/>
                          </a:solidFill>
                        </a:rPr>
                        <a:t>3</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0645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GDC Status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Jared </a:t>
                      </a:r>
                      <a:r>
                        <a:rPr lang="en-US" dirty="0" err="1" smtClean="0">
                          <a:solidFill>
                            <a:schemeClr val="bg1"/>
                          </a:solidFill>
                        </a:rPr>
                        <a:t>Leisner</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74320">
                <a:tc>
                  <a:txBody>
                    <a:bodyPr/>
                    <a:lstStyle/>
                    <a:p>
                      <a:r>
                        <a:rPr lang="en-US" dirty="0" smtClean="0">
                          <a:solidFill>
                            <a:srgbClr val="0000FF"/>
                          </a:solidFill>
                        </a:rPr>
                        <a:t>4</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0655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LWS Activities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dirty="0" smtClean="0">
                          <a:solidFill>
                            <a:schemeClr val="bg1"/>
                          </a:solidFill>
                        </a:rPr>
                        <a:t>Lika</a:t>
                      </a:r>
                      <a:r>
                        <a:rPr lang="en-US" baseline="0" dirty="0" smtClean="0">
                          <a:solidFill>
                            <a:schemeClr val="bg1"/>
                          </a:solidFill>
                        </a:rPr>
                        <a:t> </a:t>
                      </a:r>
                      <a:r>
                        <a:rPr lang="en-US" dirty="0" smtClean="0">
                          <a:solidFill>
                            <a:schemeClr val="bg1"/>
                          </a:solidFill>
                        </a:rPr>
                        <a:t>Guhathakurta</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14960">
                <a:tc>
                  <a:txBody>
                    <a:bodyPr/>
                    <a:lstStyle/>
                    <a:p>
                      <a:r>
                        <a:rPr lang="en-US" dirty="0" smtClean="0">
                          <a:solidFill>
                            <a:srgbClr val="0000FF"/>
                          </a:solidFill>
                        </a:rPr>
                        <a:t>5</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0710</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Science Centers,</a:t>
                      </a:r>
                      <a:r>
                        <a:rPr lang="en-US" baseline="0" dirty="0" smtClean="0">
                          <a:solidFill>
                            <a:schemeClr val="bg1"/>
                          </a:solidFill>
                        </a:rPr>
                        <a:t> SWAP, LWS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Janet Kozyra</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42900">
                <a:tc>
                  <a:txBody>
                    <a:bodyPr/>
                    <a:lstStyle/>
                    <a:p>
                      <a:r>
                        <a:rPr lang="en-US" dirty="0" smtClean="0">
                          <a:solidFill>
                            <a:srgbClr val="0000FF"/>
                          </a:solidFill>
                        </a:rPr>
                        <a:t>6</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0725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Why LPAG</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Jeff Morrill</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08940">
                <a:tc>
                  <a:txBody>
                    <a:bodyPr/>
                    <a:lstStyle/>
                    <a:p>
                      <a:r>
                        <a:rPr lang="en-US" dirty="0" smtClean="0">
                          <a:solidFill>
                            <a:srgbClr val="0000FF"/>
                          </a:solidFill>
                        </a:rPr>
                        <a:t>7</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0735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Future LPAG Activities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Eftyhia</a:t>
                      </a:r>
                      <a:r>
                        <a:rPr lang="en-US" baseline="0" dirty="0" smtClean="0">
                          <a:solidFill>
                            <a:schemeClr val="bg1"/>
                          </a:solidFill>
                        </a:rPr>
                        <a:t> Zesta &amp; </a:t>
                      </a:r>
                    </a:p>
                    <a:p>
                      <a:r>
                        <a:rPr lang="en-US" baseline="0" dirty="0" smtClean="0">
                          <a:solidFill>
                            <a:schemeClr val="bg1"/>
                          </a:solidFill>
                        </a:rPr>
                        <a:t>Mark Linton</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02260">
                <a:tc>
                  <a:txBody>
                    <a:bodyPr/>
                    <a:lstStyle/>
                    <a:p>
                      <a:r>
                        <a:rPr lang="en-US" dirty="0" smtClean="0">
                          <a:solidFill>
                            <a:srgbClr val="0000FF"/>
                          </a:solidFill>
                        </a:rPr>
                        <a:t>8</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0750</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FST:  Interplanetary Structures &amp; Radiation Belts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Mei </a:t>
                      </a:r>
                      <a:r>
                        <a:rPr lang="en-US" dirty="0" err="1" smtClean="0">
                          <a:solidFill>
                            <a:schemeClr val="bg1"/>
                          </a:solidFill>
                        </a:rPr>
                        <a:t>Ching</a:t>
                      </a:r>
                      <a:r>
                        <a:rPr lang="en-US" dirty="0" smtClean="0">
                          <a:solidFill>
                            <a:schemeClr val="bg1"/>
                          </a:solidFill>
                        </a:rPr>
                        <a:t> </a:t>
                      </a:r>
                      <a:r>
                        <a:rPr lang="en-US" dirty="0" err="1" smtClean="0">
                          <a:solidFill>
                            <a:schemeClr val="bg1"/>
                          </a:solidFill>
                        </a:rPr>
                        <a:t>Fok</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55600">
                <a:tc>
                  <a:txBody>
                    <a:bodyPr/>
                    <a:lstStyle/>
                    <a:p>
                      <a:r>
                        <a:rPr lang="en-US" dirty="0" smtClean="0">
                          <a:solidFill>
                            <a:srgbClr val="0000FF"/>
                          </a:solidFill>
                        </a:rPr>
                        <a:t>9</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0805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FST:</a:t>
                      </a:r>
                      <a:r>
                        <a:rPr lang="en-US" baseline="0" dirty="0" smtClean="0">
                          <a:solidFill>
                            <a:schemeClr val="bg1"/>
                          </a:solidFill>
                        </a:rPr>
                        <a:t> RAISE</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Stan Solomon</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89267">
                <a:tc>
                  <a:txBody>
                    <a:bodyPr/>
                    <a:lstStyle/>
                    <a:p>
                      <a:r>
                        <a:rPr lang="en-US" dirty="0" smtClean="0">
                          <a:solidFill>
                            <a:srgbClr val="0000FF"/>
                          </a:solidFill>
                        </a:rPr>
                        <a:t>10</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0820</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Open Discussion</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All</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89267">
                <a:tc>
                  <a:txBody>
                    <a:bodyPr/>
                    <a:lstStyle/>
                    <a:p>
                      <a:r>
                        <a:rPr lang="en-US" dirty="0" smtClean="0">
                          <a:solidFill>
                            <a:srgbClr val="0000FF"/>
                          </a:solidFill>
                        </a:rPr>
                        <a:t>11</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0845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ADJOURN</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252406162"/>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5050" y="187325"/>
            <a:ext cx="8142288" cy="854075"/>
          </a:xfrm>
        </p:spPr>
        <p:txBody>
          <a:bodyPr/>
          <a:lstStyle/>
          <a:p>
            <a:r>
              <a:rPr lang="en-US" sz="3600" b="0" dirty="0" smtClean="0"/>
              <a:t>2018 ROSES: Draft LWS </a:t>
            </a:r>
            <a:r>
              <a:rPr lang="en-US" sz="3600" b="0" smtClean="0"/>
              <a:t>FSTs / Dates</a:t>
            </a:r>
            <a:endParaRPr lang="en-US" sz="3600" b="0" dirty="0">
              <a:solidFill>
                <a:srgbClr val="FFFF00"/>
              </a:solidFill>
            </a:endParaRPr>
          </a:p>
        </p:txBody>
      </p:sp>
      <p:sp>
        <p:nvSpPr>
          <p:cNvPr id="3" name="Content Placeholder 2"/>
          <p:cNvSpPr>
            <a:spLocks noGrp="1"/>
          </p:cNvSpPr>
          <p:nvPr>
            <p:ph idx="1"/>
          </p:nvPr>
        </p:nvSpPr>
        <p:spPr>
          <a:xfrm>
            <a:off x="338140" y="1234992"/>
            <a:ext cx="8537574" cy="5529480"/>
          </a:xfrm>
        </p:spPr>
        <p:txBody>
          <a:bodyPr/>
          <a:lstStyle/>
          <a:p>
            <a:pPr algn="ctr"/>
            <a:r>
              <a:rPr lang="en-US" sz="2800" u="sng" dirty="0" smtClean="0"/>
              <a:t>ROSES 2018 Draft FSTs</a:t>
            </a:r>
          </a:p>
          <a:p>
            <a:r>
              <a:rPr lang="en-US" sz="800" dirty="0" smtClean="0"/>
              <a:t> </a:t>
            </a:r>
            <a:endParaRPr lang="en-US" sz="2400" dirty="0" smtClean="0"/>
          </a:p>
          <a:p>
            <a:pPr marL="285750" indent="-285750">
              <a:buFont typeface="Arial" panose="020B0604020202020204" pitchFamily="34" charset="0"/>
              <a:buChar char="•"/>
            </a:pPr>
            <a:r>
              <a:rPr lang="en-US" sz="2400" dirty="0"/>
              <a:t>Mid-latitude and Equatorial Dynamics of the Ionosphere-Thermosphere </a:t>
            </a:r>
            <a:r>
              <a:rPr lang="en-US" sz="2400" dirty="0" smtClean="0"/>
              <a:t>System</a:t>
            </a:r>
          </a:p>
          <a:p>
            <a:pPr marL="0" indent="0"/>
            <a:r>
              <a:rPr lang="en-US" sz="800" dirty="0"/>
              <a:t> </a:t>
            </a:r>
            <a:r>
              <a:rPr lang="en-US" sz="800" dirty="0" smtClean="0"/>
              <a:t> </a:t>
            </a:r>
            <a:endParaRPr lang="en-US" sz="800" dirty="0"/>
          </a:p>
          <a:p>
            <a:pPr marL="285750" indent="-285750">
              <a:buFont typeface="Arial" panose="020B0604020202020204" pitchFamily="34" charset="0"/>
              <a:buChar char="•"/>
            </a:pPr>
            <a:r>
              <a:rPr lang="en-US" sz="2400" dirty="0"/>
              <a:t>Origins, Acceleration and Evolution of the Solar Wind</a:t>
            </a:r>
          </a:p>
          <a:p>
            <a:pPr marL="0" indent="0"/>
            <a:r>
              <a:rPr lang="en-US" sz="800" dirty="0" smtClean="0"/>
              <a:t>  </a:t>
            </a:r>
          </a:p>
          <a:p>
            <a:pPr marL="285750" indent="-285750">
              <a:buFont typeface="Arial" panose="020B0604020202020204" pitchFamily="34" charset="0"/>
              <a:buChar char="•"/>
            </a:pPr>
            <a:r>
              <a:rPr lang="en-US" sz="2400" dirty="0" smtClean="0"/>
              <a:t>Understanding </a:t>
            </a:r>
            <a:r>
              <a:rPr lang="en-US" sz="2400" dirty="0"/>
              <a:t>the Response of </a:t>
            </a:r>
            <a:r>
              <a:rPr lang="en-US" sz="2400" dirty="0" err="1"/>
              <a:t>Magnetospheric</a:t>
            </a:r>
            <a:r>
              <a:rPr lang="en-US" sz="2400" dirty="0"/>
              <a:t> Plasma Populations to Solar Wind Structures</a:t>
            </a:r>
          </a:p>
          <a:p>
            <a:pPr marL="0" indent="0"/>
            <a:r>
              <a:rPr lang="en-US" sz="800" dirty="0" smtClean="0"/>
              <a:t>  </a:t>
            </a:r>
          </a:p>
          <a:p>
            <a:pPr marL="285750" indent="-285750">
              <a:buFont typeface="Arial" panose="020B0604020202020204" pitchFamily="34" charset="0"/>
              <a:buChar char="•"/>
            </a:pPr>
            <a:r>
              <a:rPr lang="en-US" sz="2400" dirty="0" smtClean="0"/>
              <a:t>Understanding </a:t>
            </a:r>
            <a:r>
              <a:rPr lang="en-US" sz="2400" dirty="0"/>
              <a:t>Global-scale Solar Processes and their Implications for the Solar </a:t>
            </a:r>
            <a:r>
              <a:rPr lang="en-US" sz="2400" dirty="0" smtClean="0"/>
              <a:t>Interior</a:t>
            </a:r>
          </a:p>
          <a:p>
            <a:pPr marL="285750" indent="-285750" algn="ctr">
              <a:buFont typeface="Arial" panose="020B0604020202020204" pitchFamily="34" charset="0"/>
              <a:buChar char="•"/>
            </a:pPr>
            <a:endParaRPr lang="en-US" sz="1800" b="1" dirty="0"/>
          </a:p>
          <a:p>
            <a:pPr marL="0" indent="0" algn="ctr"/>
            <a:r>
              <a:rPr lang="en-US" sz="2800" u="sng" dirty="0" smtClean="0"/>
              <a:t>Step-1 and Step-2 Due Dates</a:t>
            </a:r>
            <a:endParaRPr lang="en-US" sz="2800" u="sng" dirty="0"/>
          </a:p>
          <a:p>
            <a:pPr marL="342900" indent="-342900">
              <a:buClr>
                <a:srgbClr val="0000FF"/>
              </a:buClr>
              <a:buFont typeface="Arial"/>
              <a:buChar char="•"/>
            </a:pPr>
            <a:r>
              <a:rPr lang="en-US" sz="1800" dirty="0" smtClean="0"/>
              <a:t> </a:t>
            </a:r>
            <a:r>
              <a:rPr lang="en-US" sz="2400" u="sng" dirty="0"/>
              <a:t>Target dates</a:t>
            </a:r>
          </a:p>
          <a:p>
            <a:pPr marL="696913" lvl="1" indent="-342900">
              <a:buClr>
                <a:srgbClr val="0000FF"/>
              </a:buClr>
              <a:buFont typeface="Lucida Grande"/>
              <a:buChar char="—"/>
            </a:pPr>
            <a:r>
              <a:rPr lang="en-US" sz="2400" dirty="0"/>
              <a:t>Step-1   </a:t>
            </a:r>
            <a:r>
              <a:rPr lang="en-US" sz="2400" dirty="0" smtClean="0"/>
              <a:t>~ May/June 2018 -After ROSES 2017 Selection</a:t>
            </a:r>
            <a:endParaRPr lang="en-US" sz="2400" dirty="0"/>
          </a:p>
          <a:p>
            <a:pPr marL="696913" lvl="1" indent="-342900">
              <a:buClr>
                <a:srgbClr val="0000FF"/>
              </a:buClr>
              <a:buFont typeface="Lucida Grande"/>
              <a:buChar char="—"/>
            </a:pPr>
            <a:r>
              <a:rPr lang="en-US" sz="2400" dirty="0"/>
              <a:t>Step-2   </a:t>
            </a:r>
            <a:r>
              <a:rPr lang="en-US" sz="2400" dirty="0" smtClean="0"/>
              <a:t>~ Late Summer 2018</a:t>
            </a:r>
            <a:endParaRPr lang="en-US" sz="2400" dirty="0"/>
          </a:p>
          <a:p>
            <a:pPr marL="696913" lvl="1" indent="-342900">
              <a:buClr>
                <a:srgbClr val="0000FF"/>
              </a:buClr>
              <a:buFont typeface="Lucida Grande"/>
              <a:buChar char="—"/>
            </a:pPr>
            <a:endParaRPr lang="en-US" sz="1000" dirty="0"/>
          </a:p>
          <a:p>
            <a:pPr marL="0" indent="0">
              <a:buClr>
                <a:srgbClr val="0000FF"/>
              </a:buClr>
            </a:pPr>
            <a:endParaRPr lang="en-US" sz="1800" dirty="0" smtClean="0"/>
          </a:p>
        </p:txBody>
      </p:sp>
      <p:sp>
        <p:nvSpPr>
          <p:cNvPr id="4" name="Slide Number Placeholder 3"/>
          <p:cNvSpPr>
            <a:spLocks noGrp="1"/>
          </p:cNvSpPr>
          <p:nvPr>
            <p:ph type="sldNum" sz="quarter" idx="4294967295"/>
          </p:nvPr>
        </p:nvSpPr>
        <p:spPr>
          <a:xfrm>
            <a:off x="7010400" y="6510556"/>
            <a:ext cx="2133600" cy="253916"/>
          </a:xfrm>
          <a:prstGeom prst="rect">
            <a:avLst/>
          </a:prstGeom>
        </p:spPr>
        <p:txBody>
          <a:bodyPr/>
          <a:lstStyle/>
          <a:p>
            <a:fld id="{493B5B92-F682-974C-93AF-C8304C5BB21D}" type="slidenum">
              <a:rPr lang="en-US" smtClean="0">
                <a:solidFill>
                  <a:srgbClr val="FFFFFF">
                    <a:tint val="75000"/>
                  </a:srgbClr>
                </a:solidFill>
              </a:rPr>
              <a:pPr/>
              <a:t>20</a:t>
            </a:fld>
            <a:endParaRPr lang="en-US">
              <a:solidFill>
                <a:srgbClr val="FFFFFF">
                  <a:tint val="75000"/>
                </a:srgbClr>
              </a:solidFill>
            </a:endParaRPr>
          </a:p>
        </p:txBody>
      </p:sp>
    </p:spTree>
    <p:extLst>
      <p:ext uri="{BB962C8B-B14F-4D97-AF65-F5344CB8AC3E}">
        <p14:creationId xmlns:p14="http://schemas.microsoft.com/office/powerpoint/2010/main" val="471881548"/>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lnSpc>
                <a:spcPct val="100000"/>
              </a:lnSpc>
            </a:pPr>
            <a:r>
              <a:rPr lang="en-US" dirty="0" smtClean="0"/>
              <a:t>LWS Town Hall Agenda </a:t>
            </a:r>
            <a:br>
              <a:rPr lang="en-US" dirty="0" smtClean="0"/>
            </a:br>
            <a:r>
              <a:rPr lang="en-US" dirty="0" smtClean="0"/>
              <a:t>Wed,  Dec 13,  0630-0845 pm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83744609"/>
              </p:ext>
            </p:extLst>
          </p:nvPr>
        </p:nvGraphicFramePr>
        <p:xfrm>
          <a:off x="811213" y="1422402"/>
          <a:ext cx="7845424" cy="4981572"/>
        </p:xfrm>
        <a:graphic>
          <a:graphicData uri="http://schemas.openxmlformats.org/drawingml/2006/table">
            <a:tbl>
              <a:tblPr firstRow="1" bandRow="1">
                <a:tableStyleId>{2D5ABB26-0587-4C30-8999-92F81FD0307C}</a:tableStyleId>
              </a:tblPr>
              <a:tblGrid>
                <a:gridCol w="636587"/>
                <a:gridCol w="1143000"/>
                <a:gridCol w="3263900"/>
                <a:gridCol w="2801937"/>
              </a:tblGrid>
              <a:tr h="393698">
                <a:tc>
                  <a:txBody>
                    <a:bodyPr/>
                    <a:lstStyle/>
                    <a:p>
                      <a:pPr algn="ctr"/>
                      <a:r>
                        <a:rPr lang="en-US" dirty="0" smtClean="0">
                          <a:solidFill>
                            <a:srgbClr val="0000FF"/>
                          </a:solidFill>
                        </a:rPr>
                        <a:t>Item</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pPr algn="ctr"/>
                      <a:r>
                        <a:rPr lang="en-US" dirty="0" smtClean="0">
                          <a:solidFill>
                            <a:srgbClr val="0000FF"/>
                          </a:solidFill>
                        </a:rPr>
                        <a:t>Time</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75000"/>
                      </a:schemeClr>
                    </a:solidFill>
                  </a:tcPr>
                </a:tc>
                <a:tc>
                  <a:txBody>
                    <a:bodyPr/>
                    <a:lstStyle/>
                    <a:p>
                      <a:pPr algn="ctr"/>
                      <a:r>
                        <a:rPr lang="en-US" dirty="0" smtClean="0">
                          <a:solidFill>
                            <a:srgbClr val="0000FF"/>
                          </a:solidFill>
                        </a:rPr>
                        <a:t>Agenda Item</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75000"/>
                      </a:schemeClr>
                    </a:solidFill>
                  </a:tcPr>
                </a:tc>
                <a:tc>
                  <a:txBody>
                    <a:bodyPr/>
                    <a:lstStyle/>
                    <a:p>
                      <a:pPr algn="ctr"/>
                      <a:r>
                        <a:rPr lang="en-US" dirty="0" smtClean="0">
                          <a:solidFill>
                            <a:srgbClr val="0000FF"/>
                          </a:solidFill>
                        </a:rPr>
                        <a:t>Presenter</a:t>
                      </a:r>
                      <a:endParaRPr lang="en-US" dirty="0">
                        <a:solidFill>
                          <a:srgbClr val="0000FF"/>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75000"/>
                      </a:schemeClr>
                    </a:solidFill>
                  </a:tcPr>
                </a:tc>
              </a:tr>
              <a:tr h="330200">
                <a:tc>
                  <a:txBody>
                    <a:bodyPr/>
                    <a:lstStyle/>
                    <a:p>
                      <a:r>
                        <a:rPr lang="en-US" dirty="0" smtClean="0">
                          <a:solidFill>
                            <a:srgbClr val="0000FF"/>
                          </a:solidFill>
                        </a:rPr>
                        <a:t>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0630</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Welcome</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Peg Luce</a:t>
                      </a:r>
                      <a:r>
                        <a:rPr lang="en-US" baseline="0" dirty="0" smtClean="0">
                          <a:solidFill>
                            <a:schemeClr val="bg1"/>
                          </a:solidFill>
                        </a:rPr>
                        <a:t>/</a:t>
                      </a:r>
                      <a:r>
                        <a:rPr lang="en-US" baseline="0" dirty="0" err="1" smtClean="0">
                          <a:solidFill>
                            <a:schemeClr val="bg1"/>
                          </a:solidFill>
                        </a:rPr>
                        <a:t>Elsayed</a:t>
                      </a:r>
                      <a:r>
                        <a:rPr lang="en-US" baseline="0" dirty="0" smtClean="0">
                          <a:solidFill>
                            <a:schemeClr val="bg1"/>
                          </a:solidFill>
                        </a:rPr>
                        <a:t> </a:t>
                      </a:r>
                      <a:r>
                        <a:rPr lang="en-US" baseline="0" dirty="0" err="1" smtClean="0">
                          <a:solidFill>
                            <a:schemeClr val="bg1"/>
                          </a:solidFill>
                        </a:rPr>
                        <a:t>Talaat</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81940">
                <a:tc>
                  <a:txBody>
                    <a:bodyPr/>
                    <a:lstStyle/>
                    <a:p>
                      <a:r>
                        <a:rPr lang="en-US" dirty="0" smtClean="0">
                          <a:solidFill>
                            <a:srgbClr val="0000FF"/>
                          </a:solidFill>
                        </a:rPr>
                        <a:t>2</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0635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LWS Status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Jeff Morrill</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97180">
                <a:tc>
                  <a:txBody>
                    <a:bodyPr/>
                    <a:lstStyle/>
                    <a:p>
                      <a:r>
                        <a:rPr lang="en-US" dirty="0" smtClean="0">
                          <a:solidFill>
                            <a:srgbClr val="0000FF"/>
                          </a:solidFill>
                        </a:rPr>
                        <a:t>3</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66"/>
                    </a:solidFill>
                  </a:tcPr>
                </a:tc>
                <a:tc>
                  <a:txBody>
                    <a:bodyPr/>
                    <a:lstStyle/>
                    <a:p>
                      <a:r>
                        <a:rPr lang="en-US" dirty="0" smtClean="0">
                          <a:solidFill>
                            <a:schemeClr val="bg1"/>
                          </a:solidFill>
                        </a:rPr>
                        <a:t>0645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66"/>
                    </a:solidFill>
                  </a:tcPr>
                </a:tc>
                <a:tc>
                  <a:txBody>
                    <a:bodyPr/>
                    <a:lstStyle/>
                    <a:p>
                      <a:r>
                        <a:rPr lang="en-US" dirty="0" smtClean="0">
                          <a:solidFill>
                            <a:schemeClr val="bg1"/>
                          </a:solidFill>
                        </a:rPr>
                        <a:t>GDC Status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66"/>
                    </a:solidFill>
                  </a:tcPr>
                </a:tc>
                <a:tc>
                  <a:txBody>
                    <a:bodyPr/>
                    <a:lstStyle/>
                    <a:p>
                      <a:r>
                        <a:rPr lang="en-US" dirty="0" smtClean="0">
                          <a:solidFill>
                            <a:schemeClr val="bg1"/>
                          </a:solidFill>
                        </a:rPr>
                        <a:t>Jared </a:t>
                      </a:r>
                      <a:r>
                        <a:rPr lang="en-US" dirty="0" err="1" smtClean="0">
                          <a:solidFill>
                            <a:schemeClr val="bg1"/>
                          </a:solidFill>
                        </a:rPr>
                        <a:t>Leisner</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66"/>
                    </a:solidFill>
                  </a:tcPr>
                </a:tc>
              </a:tr>
              <a:tr h="274320">
                <a:tc>
                  <a:txBody>
                    <a:bodyPr/>
                    <a:lstStyle/>
                    <a:p>
                      <a:r>
                        <a:rPr lang="en-US" dirty="0" smtClean="0">
                          <a:solidFill>
                            <a:srgbClr val="0000FF"/>
                          </a:solidFill>
                        </a:rPr>
                        <a:t>4</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0655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LWS Activities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dirty="0" err="1" smtClean="0">
                          <a:solidFill>
                            <a:schemeClr val="bg1"/>
                          </a:solidFill>
                        </a:rPr>
                        <a:t>Lika</a:t>
                      </a:r>
                      <a:r>
                        <a:rPr lang="en-US" dirty="0" smtClean="0">
                          <a:solidFill>
                            <a:schemeClr val="bg1"/>
                          </a:solidFill>
                        </a:rPr>
                        <a:t> </a:t>
                      </a:r>
                      <a:r>
                        <a:rPr lang="en-US" dirty="0" err="1" smtClean="0">
                          <a:solidFill>
                            <a:schemeClr val="bg1"/>
                          </a:solidFill>
                        </a:rPr>
                        <a:t>Guhathakurta</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14960">
                <a:tc>
                  <a:txBody>
                    <a:bodyPr/>
                    <a:lstStyle/>
                    <a:p>
                      <a:r>
                        <a:rPr lang="en-US" dirty="0" smtClean="0">
                          <a:solidFill>
                            <a:srgbClr val="0000FF"/>
                          </a:solidFill>
                        </a:rPr>
                        <a:t>5</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0710</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Science Centers,</a:t>
                      </a:r>
                      <a:r>
                        <a:rPr lang="en-US" baseline="0" dirty="0" smtClean="0">
                          <a:solidFill>
                            <a:schemeClr val="bg1"/>
                          </a:solidFill>
                        </a:rPr>
                        <a:t> SWAP, LWS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Janet Kozyra</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42900">
                <a:tc>
                  <a:txBody>
                    <a:bodyPr/>
                    <a:lstStyle/>
                    <a:p>
                      <a:r>
                        <a:rPr lang="en-US" dirty="0" smtClean="0">
                          <a:solidFill>
                            <a:srgbClr val="0000FF"/>
                          </a:solidFill>
                        </a:rPr>
                        <a:t>6</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0725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Why LPAG</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Jeff Morrill</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08940">
                <a:tc>
                  <a:txBody>
                    <a:bodyPr/>
                    <a:lstStyle/>
                    <a:p>
                      <a:r>
                        <a:rPr lang="en-US" dirty="0" smtClean="0">
                          <a:solidFill>
                            <a:srgbClr val="0000FF"/>
                          </a:solidFill>
                        </a:rPr>
                        <a:t>7</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0735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Future LPAG Activities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err="1" smtClean="0">
                          <a:solidFill>
                            <a:schemeClr val="bg1"/>
                          </a:solidFill>
                        </a:rPr>
                        <a:t>Eftyhia</a:t>
                      </a:r>
                      <a:r>
                        <a:rPr lang="en-US" baseline="0" dirty="0" smtClean="0">
                          <a:solidFill>
                            <a:schemeClr val="bg1"/>
                          </a:solidFill>
                        </a:rPr>
                        <a:t> </a:t>
                      </a:r>
                      <a:r>
                        <a:rPr lang="en-US" baseline="0" dirty="0" err="1" smtClean="0">
                          <a:solidFill>
                            <a:schemeClr val="bg1"/>
                          </a:solidFill>
                        </a:rPr>
                        <a:t>Zesta</a:t>
                      </a:r>
                      <a:r>
                        <a:rPr lang="en-US" baseline="0" dirty="0" smtClean="0">
                          <a:solidFill>
                            <a:schemeClr val="bg1"/>
                          </a:solidFill>
                        </a:rPr>
                        <a:t>/Mark Linton</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02260">
                <a:tc>
                  <a:txBody>
                    <a:bodyPr/>
                    <a:lstStyle/>
                    <a:p>
                      <a:r>
                        <a:rPr lang="en-US" dirty="0" smtClean="0">
                          <a:solidFill>
                            <a:srgbClr val="0000FF"/>
                          </a:solidFill>
                        </a:rPr>
                        <a:t>8</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0750</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FST:  Interplanetary Structures &amp; Radiation Belts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Mei-</a:t>
                      </a:r>
                      <a:r>
                        <a:rPr lang="en-US" dirty="0" err="1" smtClean="0">
                          <a:solidFill>
                            <a:schemeClr val="bg1"/>
                          </a:solidFill>
                        </a:rPr>
                        <a:t>Ching</a:t>
                      </a:r>
                      <a:r>
                        <a:rPr lang="en-US" dirty="0" smtClean="0">
                          <a:solidFill>
                            <a:schemeClr val="bg1"/>
                          </a:solidFill>
                        </a:rPr>
                        <a:t> </a:t>
                      </a:r>
                      <a:r>
                        <a:rPr lang="en-US" dirty="0" err="1" smtClean="0">
                          <a:solidFill>
                            <a:schemeClr val="bg1"/>
                          </a:solidFill>
                        </a:rPr>
                        <a:t>Fok</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55600">
                <a:tc>
                  <a:txBody>
                    <a:bodyPr/>
                    <a:lstStyle/>
                    <a:p>
                      <a:r>
                        <a:rPr lang="en-US" dirty="0" smtClean="0">
                          <a:solidFill>
                            <a:srgbClr val="0000FF"/>
                          </a:solidFill>
                        </a:rPr>
                        <a:t>9</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0805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FST:</a:t>
                      </a:r>
                      <a:r>
                        <a:rPr lang="en-US" baseline="0" dirty="0" smtClean="0">
                          <a:solidFill>
                            <a:schemeClr val="bg1"/>
                          </a:solidFill>
                        </a:rPr>
                        <a:t>  RAISE</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Stan Solomon</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89267">
                <a:tc>
                  <a:txBody>
                    <a:bodyPr/>
                    <a:lstStyle/>
                    <a:p>
                      <a:r>
                        <a:rPr lang="en-US" dirty="0" smtClean="0">
                          <a:solidFill>
                            <a:srgbClr val="0000FF"/>
                          </a:solidFill>
                        </a:rPr>
                        <a:t>10</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0820</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Open Discussion</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All</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89267">
                <a:tc>
                  <a:txBody>
                    <a:bodyPr/>
                    <a:lstStyle/>
                    <a:p>
                      <a:r>
                        <a:rPr lang="en-US" dirty="0" smtClean="0">
                          <a:solidFill>
                            <a:srgbClr val="0000FF"/>
                          </a:solidFill>
                        </a:rPr>
                        <a:t>11</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0845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ADJOURN</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988637939"/>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subTitle" idx="1"/>
          </p:nvPr>
        </p:nvSpPr>
        <p:spPr>
          <a:xfrm>
            <a:off x="4845371" y="5892392"/>
            <a:ext cx="1635086" cy="449095"/>
          </a:xfrm>
        </p:spPr>
        <p:txBody>
          <a:bodyPr/>
          <a:lstStyle/>
          <a:p>
            <a:pPr algn="l"/>
            <a:r>
              <a:rPr lang="en-US" sz="1300" dirty="0" smtClean="0">
                <a:solidFill>
                  <a:srgbClr val="FFAB16"/>
                </a:solidFill>
                <a:latin typeface="Arial"/>
                <a:cs typeface="Arial"/>
              </a:rPr>
              <a:t>1 February 2017</a:t>
            </a:r>
            <a:endParaRPr lang="en-US" sz="1300" dirty="0">
              <a:solidFill>
                <a:srgbClr val="FFAB16"/>
              </a:solidFill>
              <a:latin typeface="Arial"/>
              <a:cs typeface="Arial"/>
            </a:endParaRPr>
          </a:p>
          <a:p>
            <a:pPr algn="l"/>
            <a:r>
              <a:rPr lang="en-US" sz="1300" dirty="0" smtClean="0">
                <a:solidFill>
                  <a:srgbClr val="FFAB16"/>
                </a:solidFill>
                <a:latin typeface="Arial"/>
                <a:cs typeface="Arial"/>
              </a:rPr>
              <a:t> </a:t>
            </a:r>
          </a:p>
        </p:txBody>
      </p:sp>
      <p:pic>
        <p:nvPicPr>
          <p:cNvPr id="15364" name="Picture 4" descr="nasa_hires_thumb"/>
          <p:cNvPicPr>
            <a:picLocks noChangeAspect="1" noChangeArrowheads="1"/>
          </p:cNvPicPr>
          <p:nvPr/>
        </p:nvPicPr>
        <p:blipFill>
          <a:blip r:embed="rId3" cstate="print"/>
          <a:srcRect/>
          <a:stretch>
            <a:fillRect/>
          </a:stretch>
        </p:blipFill>
        <p:spPr bwMode="auto">
          <a:xfrm>
            <a:off x="7957184" y="260037"/>
            <a:ext cx="832882" cy="690409"/>
          </a:xfrm>
          <a:prstGeom prst="rect">
            <a:avLst/>
          </a:prstGeom>
          <a:noFill/>
          <a:ln w="9525">
            <a:noFill/>
            <a:miter lim="800000"/>
            <a:headEnd/>
            <a:tailEnd/>
          </a:ln>
        </p:spPr>
      </p:pic>
      <p:sp>
        <p:nvSpPr>
          <p:cNvPr id="15365" name="Rectangle 5"/>
          <p:cNvSpPr>
            <a:spLocks noChangeArrowheads="1"/>
          </p:cNvSpPr>
          <p:nvPr/>
        </p:nvSpPr>
        <p:spPr bwMode="auto">
          <a:xfrm>
            <a:off x="4845371" y="5188813"/>
            <a:ext cx="2447567" cy="646331"/>
          </a:xfrm>
          <a:prstGeom prst="rect">
            <a:avLst/>
          </a:prstGeom>
          <a:noFill/>
          <a:ln w="9525">
            <a:noFill/>
            <a:miter lim="800000"/>
            <a:headEnd/>
            <a:tailEnd/>
          </a:ln>
        </p:spPr>
        <p:txBody>
          <a:bodyPr wrap="square">
            <a:spAutoFit/>
          </a:bodyPr>
          <a:lstStyle/>
          <a:p>
            <a:pPr defTabSz="914400" eaLnBrk="0" fontAlgn="base" hangingPunct="0">
              <a:spcBef>
                <a:spcPct val="0"/>
              </a:spcBef>
              <a:spcAft>
                <a:spcPct val="0"/>
              </a:spcAft>
            </a:pPr>
            <a:r>
              <a:rPr lang="en-US" dirty="0" smtClean="0">
                <a:solidFill>
                  <a:srgbClr val="FFFFFF"/>
                </a:solidFill>
                <a:latin typeface="Arial"/>
                <a:cs typeface="Arial"/>
              </a:rPr>
              <a:t>Steven W. Clarke</a:t>
            </a:r>
          </a:p>
          <a:p>
            <a:pPr defTabSz="914400" eaLnBrk="0" fontAlgn="base" hangingPunct="0">
              <a:spcBef>
                <a:spcPct val="0"/>
              </a:spcBef>
              <a:spcAft>
                <a:spcPct val="0"/>
              </a:spcAft>
            </a:pPr>
            <a:r>
              <a:rPr lang="en-US" dirty="0" err="1" smtClean="0">
                <a:solidFill>
                  <a:srgbClr val="FFFFFF"/>
                </a:solidFill>
                <a:latin typeface="Arial"/>
                <a:cs typeface="Arial"/>
              </a:rPr>
              <a:t>Heliophysics</a:t>
            </a:r>
            <a:r>
              <a:rPr lang="en-US" dirty="0" smtClean="0">
                <a:solidFill>
                  <a:srgbClr val="FFFFFF"/>
                </a:solidFill>
                <a:latin typeface="Arial"/>
                <a:cs typeface="Arial"/>
              </a:rPr>
              <a:t> Division</a:t>
            </a:r>
          </a:p>
        </p:txBody>
      </p:sp>
      <p:sp>
        <p:nvSpPr>
          <p:cNvPr id="10" name="TextBox 9"/>
          <p:cNvSpPr txBox="1"/>
          <p:nvPr/>
        </p:nvSpPr>
        <p:spPr>
          <a:xfrm>
            <a:off x="4845371" y="1400097"/>
            <a:ext cx="3462887" cy="986937"/>
          </a:xfrm>
          <a:prstGeom prst="rect">
            <a:avLst/>
          </a:prstGeom>
          <a:noFill/>
          <a:effectLst>
            <a:outerShdw blurRad="50800" dist="50800" dir="2700000" algn="tl" rotWithShape="0">
              <a:prstClr val="black">
                <a:alpha val="95000"/>
              </a:prstClr>
            </a:outerShdw>
          </a:effectLst>
        </p:spPr>
        <p:txBody>
          <a:bodyPr wrap="square" rtlCol="0">
            <a:spAutoFit/>
          </a:bodyPr>
          <a:lstStyle/>
          <a:p>
            <a:pPr defTabSz="914400" eaLnBrk="0" fontAlgn="base" hangingPunct="0">
              <a:lnSpc>
                <a:spcPct val="90000"/>
              </a:lnSpc>
              <a:spcBef>
                <a:spcPct val="0"/>
              </a:spcBef>
              <a:spcAft>
                <a:spcPct val="0"/>
              </a:spcAft>
            </a:pPr>
            <a:r>
              <a:rPr lang="en-US" sz="3200" b="1" dirty="0" smtClean="0">
                <a:solidFill>
                  <a:srgbClr val="FFFFFF"/>
                </a:solidFill>
                <a:latin typeface="Arial"/>
                <a:cs typeface="Arial"/>
              </a:rPr>
              <a:t>SMD Monthly Status Review</a:t>
            </a:r>
            <a:endParaRPr lang="en-US" sz="3200" b="1" dirty="0">
              <a:solidFill>
                <a:srgbClr val="FFFFFF"/>
              </a:solidFill>
              <a:latin typeface="Arial"/>
              <a:cs typeface="Arial"/>
            </a:endParaRPr>
          </a:p>
        </p:txBody>
      </p:sp>
      <p:sp>
        <p:nvSpPr>
          <p:cNvPr id="11" name="TextBox 10"/>
          <p:cNvSpPr txBox="1"/>
          <p:nvPr/>
        </p:nvSpPr>
        <p:spPr>
          <a:xfrm>
            <a:off x="466385" y="505387"/>
            <a:ext cx="2317612" cy="215444"/>
          </a:xfrm>
          <a:prstGeom prst="rect">
            <a:avLst/>
          </a:prstGeom>
          <a:noFill/>
        </p:spPr>
        <p:txBody>
          <a:bodyPr wrap="none" rtlCol="0">
            <a:spAutoFit/>
          </a:bodyPr>
          <a:lstStyle/>
          <a:p>
            <a:pPr defTabSz="914400" eaLnBrk="0" fontAlgn="base" hangingPunct="0">
              <a:spcBef>
                <a:spcPct val="0"/>
              </a:spcBef>
              <a:spcAft>
                <a:spcPct val="0"/>
              </a:spcAft>
            </a:pPr>
            <a:r>
              <a:rPr lang="en-US" sz="800" dirty="0" smtClean="0">
                <a:solidFill>
                  <a:srgbClr val="FFFFFF"/>
                </a:solidFill>
                <a:latin typeface="Arial"/>
                <a:cs typeface="Arial"/>
              </a:rPr>
              <a:t>National Aeronautics and Space Administration </a:t>
            </a:r>
          </a:p>
        </p:txBody>
      </p:sp>
      <p:sp>
        <p:nvSpPr>
          <p:cNvPr id="9" name="TextBox 8"/>
          <p:cNvSpPr txBox="1"/>
          <p:nvPr/>
        </p:nvSpPr>
        <p:spPr>
          <a:xfrm>
            <a:off x="4845371" y="2424196"/>
            <a:ext cx="3281088" cy="346249"/>
          </a:xfrm>
          <a:prstGeom prst="rect">
            <a:avLst/>
          </a:prstGeom>
          <a:noFill/>
          <a:effectLst>
            <a:outerShdw blurRad="50800" dist="50800" dir="2700000" algn="tl" rotWithShape="0">
              <a:prstClr val="black">
                <a:alpha val="95000"/>
              </a:prstClr>
            </a:outerShdw>
          </a:effectLst>
        </p:spPr>
        <p:txBody>
          <a:bodyPr wrap="square" rtlCol="0">
            <a:spAutoFit/>
          </a:bodyPr>
          <a:lstStyle/>
          <a:p>
            <a:pPr defTabSz="914400" eaLnBrk="0" fontAlgn="base" hangingPunct="0">
              <a:lnSpc>
                <a:spcPct val="90000"/>
              </a:lnSpc>
              <a:spcBef>
                <a:spcPct val="0"/>
              </a:spcBef>
              <a:spcAft>
                <a:spcPct val="0"/>
              </a:spcAft>
            </a:pPr>
            <a:r>
              <a:rPr lang="en-US" i="1" dirty="0" smtClean="0">
                <a:solidFill>
                  <a:srgbClr val="FD9E00"/>
                </a:solidFill>
                <a:latin typeface="Arial"/>
                <a:cs typeface="Arial"/>
              </a:rPr>
              <a:t>Subtitle?</a:t>
            </a:r>
            <a:endParaRPr lang="en-US" i="1" dirty="0">
              <a:solidFill>
                <a:srgbClr val="FD9E00"/>
              </a:solidFill>
              <a:latin typeface="Arial"/>
              <a:cs typeface="Arial"/>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90" y="0"/>
            <a:ext cx="9163430" cy="6857999"/>
          </a:xfrm>
          <a:prstGeom prst="rect">
            <a:avLst/>
          </a:prstGeom>
        </p:spPr>
      </p:pic>
      <p:sp>
        <p:nvSpPr>
          <p:cNvPr id="13" name="Rectangle 3"/>
          <p:cNvSpPr txBox="1">
            <a:spLocks noChangeArrowheads="1"/>
          </p:cNvSpPr>
          <p:nvPr/>
        </p:nvSpPr>
        <p:spPr bwMode="auto">
          <a:xfrm>
            <a:off x="7426978" y="6522065"/>
            <a:ext cx="1635086" cy="3359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ct val="20000"/>
              </a:spcBef>
              <a:spcAft>
                <a:spcPct val="0"/>
              </a:spcAft>
              <a:buClr>
                <a:srgbClr val="800000"/>
              </a:buClr>
              <a:buNone/>
              <a:defRPr sz="1600">
                <a:solidFill>
                  <a:schemeClr val="tx1"/>
                </a:solidFill>
                <a:latin typeface="Arial"/>
                <a:ea typeface="+mn-ea"/>
                <a:cs typeface="Arial"/>
              </a:defRPr>
            </a:lvl1pPr>
            <a:lvl2pPr marL="457200" indent="0" algn="ctr" rtl="0" eaLnBrk="0" fontAlgn="base" hangingPunct="0">
              <a:lnSpc>
                <a:spcPct val="90000"/>
              </a:lnSpc>
              <a:spcBef>
                <a:spcPct val="20000"/>
              </a:spcBef>
              <a:spcAft>
                <a:spcPct val="0"/>
              </a:spcAft>
              <a:buClr>
                <a:srgbClr val="800000"/>
              </a:buClr>
              <a:buNone/>
              <a:defRPr sz="1600">
                <a:solidFill>
                  <a:schemeClr val="tx1"/>
                </a:solidFill>
                <a:latin typeface="Arial"/>
                <a:cs typeface="Arial"/>
              </a:defRPr>
            </a:lvl2pPr>
            <a:lvl3pPr marL="914400" indent="0" algn="ctr" rtl="0" eaLnBrk="0" fontAlgn="base" hangingPunct="0">
              <a:lnSpc>
                <a:spcPct val="90000"/>
              </a:lnSpc>
              <a:spcBef>
                <a:spcPct val="20000"/>
              </a:spcBef>
              <a:spcAft>
                <a:spcPct val="0"/>
              </a:spcAft>
              <a:buClr>
                <a:srgbClr val="800000"/>
              </a:buClr>
              <a:buNone/>
              <a:defRPr sz="1600">
                <a:solidFill>
                  <a:schemeClr val="tx1"/>
                </a:solidFill>
                <a:latin typeface="Arial"/>
                <a:cs typeface="Arial"/>
              </a:defRPr>
            </a:lvl3pPr>
            <a:lvl4pPr marL="1371600" indent="0" algn="ctr" rtl="0" eaLnBrk="0" fontAlgn="base" hangingPunct="0">
              <a:lnSpc>
                <a:spcPct val="90000"/>
              </a:lnSpc>
              <a:spcBef>
                <a:spcPct val="20000"/>
              </a:spcBef>
              <a:spcAft>
                <a:spcPct val="0"/>
              </a:spcAft>
              <a:buClr>
                <a:srgbClr val="800000"/>
              </a:buClr>
              <a:buNone/>
              <a:defRPr sz="1600">
                <a:solidFill>
                  <a:schemeClr val="tx1"/>
                </a:solidFill>
                <a:latin typeface="Arial"/>
                <a:cs typeface="Arial"/>
              </a:defRPr>
            </a:lvl4pPr>
            <a:lvl5pPr marL="1828800" indent="0" algn="ctr" rtl="0" eaLnBrk="0" fontAlgn="base" hangingPunct="0">
              <a:lnSpc>
                <a:spcPct val="90000"/>
              </a:lnSpc>
              <a:spcBef>
                <a:spcPct val="20000"/>
              </a:spcBef>
              <a:spcAft>
                <a:spcPct val="0"/>
              </a:spcAft>
              <a:buClr>
                <a:srgbClr val="800000"/>
              </a:buClr>
              <a:buNone/>
              <a:defRPr sz="1600">
                <a:solidFill>
                  <a:schemeClr val="tx1"/>
                </a:solidFill>
                <a:latin typeface="Arial"/>
                <a:cs typeface="Arial"/>
              </a:defRPr>
            </a:lvl5pPr>
            <a:lvl6pPr marL="2286000" indent="0" algn="ctr" rtl="0" eaLnBrk="0" fontAlgn="base" hangingPunct="0">
              <a:spcBef>
                <a:spcPct val="20000"/>
              </a:spcBef>
              <a:spcAft>
                <a:spcPct val="0"/>
              </a:spcAft>
              <a:buNone/>
              <a:defRPr sz="1200">
                <a:solidFill>
                  <a:schemeClr val="tx1"/>
                </a:solidFill>
                <a:latin typeface="+mn-lt"/>
              </a:defRPr>
            </a:lvl6pPr>
            <a:lvl7pPr marL="2743200" indent="0" algn="ctr" rtl="0" eaLnBrk="0" fontAlgn="base" hangingPunct="0">
              <a:spcBef>
                <a:spcPct val="20000"/>
              </a:spcBef>
              <a:spcAft>
                <a:spcPct val="0"/>
              </a:spcAft>
              <a:buNone/>
              <a:defRPr sz="1200">
                <a:solidFill>
                  <a:schemeClr val="tx1"/>
                </a:solidFill>
                <a:latin typeface="+mn-lt"/>
              </a:defRPr>
            </a:lvl7pPr>
            <a:lvl8pPr marL="3200400" indent="0" algn="ctr" rtl="0" eaLnBrk="0" fontAlgn="base" hangingPunct="0">
              <a:spcBef>
                <a:spcPct val="20000"/>
              </a:spcBef>
              <a:spcAft>
                <a:spcPct val="0"/>
              </a:spcAft>
              <a:buNone/>
              <a:defRPr sz="1200">
                <a:solidFill>
                  <a:schemeClr val="tx1"/>
                </a:solidFill>
                <a:latin typeface="+mn-lt"/>
              </a:defRPr>
            </a:lvl8pPr>
            <a:lvl9pPr marL="3657600" indent="0" algn="ctr" rtl="0" eaLnBrk="0" fontAlgn="base" hangingPunct="0">
              <a:spcBef>
                <a:spcPct val="20000"/>
              </a:spcBef>
              <a:spcAft>
                <a:spcPct val="0"/>
              </a:spcAft>
              <a:buNone/>
              <a:defRPr sz="1200">
                <a:solidFill>
                  <a:schemeClr val="tx1"/>
                </a:solidFill>
                <a:latin typeface="+mn-lt"/>
              </a:defRPr>
            </a:lvl9pPr>
          </a:lstStyle>
          <a:p>
            <a:pPr algn="r" defTabSz="914400"/>
            <a:r>
              <a:rPr lang="en-US" sz="1300" kern="0" dirty="0" smtClean="0">
                <a:solidFill>
                  <a:srgbClr val="FFAB16"/>
                </a:solidFill>
              </a:rPr>
              <a:t>December 2017</a:t>
            </a:r>
          </a:p>
          <a:p>
            <a:pPr algn="r" defTabSz="914400"/>
            <a:r>
              <a:rPr lang="en-US" sz="1300" kern="0" dirty="0" smtClean="0">
                <a:solidFill>
                  <a:srgbClr val="FFAB16"/>
                </a:solidFill>
              </a:rPr>
              <a:t> </a:t>
            </a:r>
          </a:p>
        </p:txBody>
      </p:sp>
      <p:pic>
        <p:nvPicPr>
          <p:cNvPr id="14" name="Picture 4" descr="nasa_hires_thumb"/>
          <p:cNvPicPr>
            <a:picLocks noChangeAspect="1" noChangeArrowheads="1"/>
          </p:cNvPicPr>
          <p:nvPr/>
        </p:nvPicPr>
        <p:blipFill>
          <a:blip r:embed="rId3" cstate="print"/>
          <a:srcRect/>
          <a:stretch>
            <a:fillRect/>
          </a:stretch>
        </p:blipFill>
        <p:spPr bwMode="auto">
          <a:xfrm>
            <a:off x="7957184" y="260037"/>
            <a:ext cx="832882" cy="690409"/>
          </a:xfrm>
          <a:prstGeom prst="rect">
            <a:avLst/>
          </a:prstGeom>
          <a:noFill/>
          <a:ln w="9525">
            <a:noFill/>
            <a:miter lim="800000"/>
            <a:headEnd/>
            <a:tailEnd/>
          </a:ln>
        </p:spPr>
      </p:pic>
      <p:sp>
        <p:nvSpPr>
          <p:cNvPr id="15" name="Rectangle 5"/>
          <p:cNvSpPr>
            <a:spLocks noChangeArrowheads="1"/>
          </p:cNvSpPr>
          <p:nvPr/>
        </p:nvSpPr>
        <p:spPr bwMode="auto">
          <a:xfrm>
            <a:off x="2445443" y="6211669"/>
            <a:ext cx="4138422" cy="369332"/>
          </a:xfrm>
          <a:prstGeom prst="rect">
            <a:avLst/>
          </a:prstGeom>
          <a:noFill/>
          <a:ln w="9525">
            <a:noFill/>
            <a:miter lim="800000"/>
            <a:headEnd/>
            <a:tailEnd/>
          </a:ln>
        </p:spPr>
        <p:txBody>
          <a:bodyPr wrap="square">
            <a:spAutoFit/>
          </a:bodyPr>
          <a:lstStyle/>
          <a:p>
            <a:pPr algn="ctr" defTabSz="914400" eaLnBrk="0" fontAlgn="base" hangingPunct="0">
              <a:spcBef>
                <a:spcPct val="0"/>
              </a:spcBef>
              <a:spcAft>
                <a:spcPct val="0"/>
              </a:spcAft>
            </a:pPr>
            <a:r>
              <a:rPr lang="en-US" dirty="0" smtClean="0">
                <a:solidFill>
                  <a:srgbClr val="FFFFFF"/>
                </a:solidFill>
                <a:latin typeface="Arial"/>
                <a:cs typeface="Arial"/>
              </a:rPr>
              <a:t>Jared Leisner • NASA Headquarters</a:t>
            </a:r>
          </a:p>
        </p:txBody>
      </p:sp>
      <p:sp>
        <p:nvSpPr>
          <p:cNvPr id="16" name="TextBox 15"/>
          <p:cNvSpPr txBox="1"/>
          <p:nvPr/>
        </p:nvSpPr>
        <p:spPr>
          <a:xfrm>
            <a:off x="303170" y="5377642"/>
            <a:ext cx="8422968" cy="487313"/>
          </a:xfrm>
          <a:prstGeom prst="rect">
            <a:avLst/>
          </a:prstGeom>
          <a:noFill/>
          <a:effectLst>
            <a:outerShdw blurRad="50800" dist="50800" dir="2700000" algn="tl" rotWithShape="0">
              <a:prstClr val="black">
                <a:alpha val="95000"/>
              </a:prstClr>
            </a:outerShdw>
          </a:effectLst>
        </p:spPr>
        <p:txBody>
          <a:bodyPr wrap="square" rtlCol="0">
            <a:spAutoFit/>
          </a:bodyPr>
          <a:lstStyle/>
          <a:p>
            <a:pPr algn="ctr" defTabSz="914400" eaLnBrk="0" fontAlgn="base" hangingPunct="0">
              <a:lnSpc>
                <a:spcPct val="90000"/>
              </a:lnSpc>
              <a:spcBef>
                <a:spcPct val="0"/>
              </a:spcBef>
              <a:spcAft>
                <a:spcPct val="0"/>
              </a:spcAft>
            </a:pPr>
            <a:r>
              <a:rPr lang="en-US" sz="2800" b="1" dirty="0" err="1" smtClean="0">
                <a:solidFill>
                  <a:srgbClr val="FFFFFF"/>
                </a:solidFill>
                <a:latin typeface="Arial"/>
                <a:cs typeface="Arial"/>
              </a:rPr>
              <a:t>Geospace</a:t>
            </a:r>
            <a:r>
              <a:rPr lang="en-US" sz="2800" b="1" dirty="0" smtClean="0">
                <a:solidFill>
                  <a:srgbClr val="FFFFFF"/>
                </a:solidFill>
                <a:latin typeface="Arial"/>
                <a:cs typeface="Arial"/>
              </a:rPr>
              <a:t> Dynamics Constellation</a:t>
            </a:r>
            <a:endParaRPr lang="en-US" sz="2800" b="1" dirty="0">
              <a:solidFill>
                <a:srgbClr val="FFFFFF"/>
              </a:solidFill>
              <a:latin typeface="Arial"/>
              <a:cs typeface="Arial"/>
            </a:endParaRPr>
          </a:p>
        </p:txBody>
      </p:sp>
      <p:sp>
        <p:nvSpPr>
          <p:cNvPr id="17" name="TextBox 16"/>
          <p:cNvSpPr txBox="1"/>
          <p:nvPr/>
        </p:nvSpPr>
        <p:spPr>
          <a:xfrm>
            <a:off x="924938" y="5820000"/>
            <a:ext cx="7179432" cy="346249"/>
          </a:xfrm>
          <a:prstGeom prst="rect">
            <a:avLst/>
          </a:prstGeom>
          <a:noFill/>
          <a:effectLst>
            <a:outerShdw blurRad="50800" dist="50800" dir="2700000" algn="tl" rotWithShape="0">
              <a:prstClr val="black">
                <a:alpha val="95000"/>
              </a:prstClr>
            </a:outerShdw>
          </a:effectLst>
        </p:spPr>
        <p:txBody>
          <a:bodyPr wrap="square" rtlCol="0">
            <a:spAutoFit/>
          </a:bodyPr>
          <a:lstStyle/>
          <a:p>
            <a:pPr algn="ctr" defTabSz="914400" eaLnBrk="0" fontAlgn="base" hangingPunct="0">
              <a:lnSpc>
                <a:spcPct val="90000"/>
              </a:lnSpc>
              <a:spcBef>
                <a:spcPct val="0"/>
              </a:spcBef>
              <a:spcAft>
                <a:spcPct val="0"/>
              </a:spcAft>
            </a:pPr>
            <a:r>
              <a:rPr lang="en-US" i="1" dirty="0" smtClean="0">
                <a:solidFill>
                  <a:srgbClr val="FD9E00"/>
                </a:solidFill>
                <a:latin typeface="Arial"/>
                <a:cs typeface="Arial"/>
              </a:rPr>
              <a:t>Status and Update</a:t>
            </a:r>
            <a:endParaRPr lang="en-US" i="1" dirty="0">
              <a:solidFill>
                <a:srgbClr val="FD9E00"/>
              </a:solidFill>
              <a:latin typeface="Arial"/>
              <a:cs typeface="Arial"/>
            </a:endParaRPr>
          </a:p>
        </p:txBody>
      </p:sp>
    </p:spTree>
    <p:extLst>
      <p:ext uri="{BB962C8B-B14F-4D97-AF65-F5344CB8AC3E}">
        <p14:creationId xmlns:p14="http://schemas.microsoft.com/office/powerpoint/2010/main" val="167162982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GDC Process and Notional Timeline</a:t>
            </a:r>
            <a:endParaRPr lang="en-US" dirty="0"/>
          </a:p>
        </p:txBody>
      </p:sp>
      <p:sp>
        <p:nvSpPr>
          <p:cNvPr id="3" name="Content Placeholder 2"/>
          <p:cNvSpPr>
            <a:spLocks noGrp="1"/>
          </p:cNvSpPr>
          <p:nvPr>
            <p:ph idx="1"/>
          </p:nvPr>
        </p:nvSpPr>
        <p:spPr/>
        <p:txBody>
          <a:bodyPr/>
          <a:lstStyle/>
          <a:p>
            <a:pPr marL="0" indent="0">
              <a:buNone/>
            </a:pPr>
            <a:r>
              <a:rPr lang="en-US" sz="2000" i="1" dirty="0" smtClean="0"/>
              <a:t>	GDC timeline, as anticipated in NASA FY18 budget</a:t>
            </a:r>
          </a:p>
          <a:p>
            <a:endParaRPr lang="en-US" sz="2000" dirty="0" smtClean="0"/>
          </a:p>
          <a:p>
            <a:r>
              <a:rPr lang="en-US" sz="2000" dirty="0" smtClean="0"/>
              <a:t>2017, </a:t>
            </a:r>
            <a:r>
              <a:rPr lang="en-US" sz="2000" i="1" dirty="0" smtClean="0"/>
              <a:t>est.</a:t>
            </a:r>
            <a:r>
              <a:rPr lang="en-US" sz="2000" dirty="0" smtClean="0"/>
              <a:t>	GDC STDT delivers final report to HQ</a:t>
            </a:r>
          </a:p>
          <a:p>
            <a:r>
              <a:rPr lang="en-US" sz="2000" dirty="0" smtClean="0"/>
              <a:t>2018		GDC AO release</a:t>
            </a:r>
            <a:endParaRPr lang="en-US" sz="2000" dirty="0"/>
          </a:p>
          <a:p>
            <a:r>
              <a:rPr lang="en-US" sz="2000" dirty="0" smtClean="0"/>
              <a:t>2024		GDC Launch Readiness Date</a:t>
            </a:r>
          </a:p>
          <a:p>
            <a:endParaRPr lang="en-US" sz="2000" dirty="0" smtClean="0"/>
          </a:p>
          <a:p>
            <a:pPr marL="0" indent="0">
              <a:buNone/>
            </a:pPr>
            <a:r>
              <a:rPr lang="en-US" sz="2000" i="1" dirty="0" smtClean="0"/>
              <a:t>	GDC timeline, as now enacted/anticipated</a:t>
            </a:r>
            <a:endParaRPr lang="en-US" sz="2000" i="1" dirty="0"/>
          </a:p>
          <a:p>
            <a:pPr marL="0" indent="0">
              <a:buNone/>
            </a:pPr>
            <a:endParaRPr lang="en-US" sz="2000" dirty="0" smtClean="0"/>
          </a:p>
          <a:p>
            <a:r>
              <a:rPr lang="en-US" sz="2000" dirty="0" smtClean="0"/>
              <a:t>Q4 2017	RFI for input to STDT</a:t>
            </a:r>
          </a:p>
          <a:p>
            <a:r>
              <a:rPr lang="en-US" sz="2000" dirty="0" smtClean="0"/>
              <a:t>Q1 2018	STDT formed</a:t>
            </a:r>
          </a:p>
          <a:p>
            <a:r>
              <a:rPr lang="en-US" sz="2000" dirty="0" smtClean="0"/>
              <a:t>Q4 2018	STDT delivers final report to HPAC, disbands</a:t>
            </a:r>
          </a:p>
          <a:p>
            <a:r>
              <a:rPr lang="en-US" sz="2000" dirty="0" smtClean="0"/>
              <a:t>Q4 2018	HPAC delivers recommendation report to HQ</a:t>
            </a:r>
          </a:p>
          <a:p>
            <a:endParaRPr lang="en-US" sz="2000" dirty="0"/>
          </a:p>
          <a:p>
            <a:pPr marL="0" indent="0">
              <a:buNone/>
            </a:pPr>
            <a:r>
              <a:rPr lang="en-US" sz="2000" dirty="0" smtClean="0"/>
              <a:t>	</a:t>
            </a:r>
            <a:r>
              <a:rPr lang="en-US" sz="2000" i="1" dirty="0" smtClean="0"/>
              <a:t>Subsequent timeline depends on the HPAC report</a:t>
            </a:r>
            <a:endParaRPr lang="en-US" sz="2000" dirty="0" smtClean="0"/>
          </a:p>
        </p:txBody>
      </p:sp>
      <p:sp>
        <p:nvSpPr>
          <p:cNvPr id="4" name="Slide Number Placeholder 3"/>
          <p:cNvSpPr>
            <a:spLocks noGrp="1"/>
          </p:cNvSpPr>
          <p:nvPr>
            <p:ph type="sldNum" sz="quarter" idx="12"/>
          </p:nvPr>
        </p:nvSpPr>
        <p:spPr/>
        <p:txBody>
          <a:bodyPr/>
          <a:lstStyle/>
          <a:p>
            <a:pPr>
              <a:defRPr/>
            </a:pPr>
            <a:fld id="{1603535B-9310-497A-B8F1-79BBA2BA68BE}" type="slidenum">
              <a:rPr lang="en-US" smtClean="0">
                <a:solidFill>
                  <a:srgbClr val="000000"/>
                </a:solidFill>
              </a:rPr>
              <a:pPr>
                <a:defRPr/>
              </a:pPr>
              <a:t>23</a:t>
            </a:fld>
            <a:endParaRPr lang="en-US">
              <a:solidFill>
                <a:srgbClr val="000000"/>
              </a:solidFill>
              <a:latin typeface="Arial" charset="0"/>
            </a:endParaRPr>
          </a:p>
        </p:txBody>
      </p:sp>
    </p:spTree>
    <p:extLst>
      <p:ext uri="{BB962C8B-B14F-4D97-AF65-F5344CB8AC3E}">
        <p14:creationId xmlns:p14="http://schemas.microsoft.com/office/powerpoint/2010/main" val="153061234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Request for Information</a:t>
            </a:r>
            <a:endParaRPr lang="en-US" dirty="0"/>
          </a:p>
        </p:txBody>
      </p:sp>
      <p:sp>
        <p:nvSpPr>
          <p:cNvPr id="3" name="Content Placeholder 2"/>
          <p:cNvSpPr>
            <a:spLocks noGrp="1"/>
          </p:cNvSpPr>
          <p:nvPr>
            <p:ph idx="1"/>
          </p:nvPr>
        </p:nvSpPr>
        <p:spPr/>
        <p:txBody>
          <a:bodyPr/>
          <a:lstStyle/>
          <a:p>
            <a:r>
              <a:rPr lang="en-US" sz="2000" dirty="0"/>
              <a:t>On October 17th, RFI released for input to the GDC STDT or to </a:t>
            </a:r>
            <a:r>
              <a:rPr lang="en-US" sz="2000" dirty="0" smtClean="0"/>
              <a:t>HQ</a:t>
            </a:r>
            <a:endParaRPr lang="en-US" sz="2000" dirty="0"/>
          </a:p>
          <a:p>
            <a:r>
              <a:rPr lang="en-US" sz="2000" dirty="0"/>
              <a:t>Submissions were invited on a range of topics that will be considered by the STDT or by </a:t>
            </a:r>
            <a:r>
              <a:rPr lang="en-US" sz="2000" dirty="0" smtClean="0"/>
              <a:t>HQ</a:t>
            </a:r>
            <a:endParaRPr lang="en-US" sz="2000" dirty="0"/>
          </a:p>
          <a:p>
            <a:pPr lvl="1"/>
            <a:r>
              <a:rPr lang="en-US" sz="1800" dirty="0"/>
              <a:t>Emphasis was placed on new science, instruments, or spacecraft technologies that have been developed since the Decadal Survey’s </a:t>
            </a:r>
            <a:r>
              <a:rPr lang="en-US" sz="1800" dirty="0" smtClean="0"/>
              <a:t>publication</a:t>
            </a:r>
            <a:endParaRPr lang="en-US" sz="1800" dirty="0"/>
          </a:p>
          <a:p>
            <a:endParaRPr lang="en-US" sz="2000" dirty="0"/>
          </a:p>
          <a:p>
            <a:r>
              <a:rPr lang="en-US" sz="2000" dirty="0" smtClean="0"/>
              <a:t>On November 30</a:t>
            </a:r>
            <a:r>
              <a:rPr lang="en-US" sz="2000" baseline="30000" dirty="0" smtClean="0"/>
              <a:t>th</a:t>
            </a:r>
            <a:r>
              <a:rPr lang="en-US" sz="2000" dirty="0" smtClean="0"/>
              <a:t>, the </a:t>
            </a:r>
            <a:r>
              <a:rPr lang="en-US" sz="2000" dirty="0"/>
              <a:t>submission period </a:t>
            </a:r>
            <a:r>
              <a:rPr lang="en-US" sz="2000" dirty="0" smtClean="0"/>
              <a:t>closed</a:t>
            </a:r>
            <a:endParaRPr lang="en-US" sz="2000" dirty="0"/>
          </a:p>
          <a:p>
            <a:r>
              <a:rPr lang="en-US" sz="2000" dirty="0" smtClean="0"/>
              <a:t>Around 60 </a:t>
            </a:r>
            <a:r>
              <a:rPr lang="en-US" sz="2000" dirty="0"/>
              <a:t>responsive submissions were </a:t>
            </a:r>
            <a:r>
              <a:rPr lang="en-US" sz="2000" dirty="0" smtClean="0"/>
              <a:t>received</a:t>
            </a:r>
            <a:endParaRPr lang="en-US" sz="2000" dirty="0"/>
          </a:p>
          <a:p>
            <a:pPr lvl="1"/>
            <a:r>
              <a:rPr lang="en-US" sz="1800" dirty="0"/>
              <a:t>Nearly all </a:t>
            </a:r>
            <a:r>
              <a:rPr lang="en-US" sz="1800" dirty="0" smtClean="0"/>
              <a:t>submissions were, at least in part, </a:t>
            </a:r>
            <a:r>
              <a:rPr lang="en-US" sz="1800" dirty="0"/>
              <a:t>intended for the </a:t>
            </a:r>
            <a:r>
              <a:rPr lang="en-US" sz="1800" dirty="0" smtClean="0"/>
              <a:t>STDT; submissions solely with programmatic information will be retained by HQ</a:t>
            </a:r>
          </a:p>
          <a:p>
            <a:r>
              <a:rPr lang="en-US" sz="2000" dirty="0" smtClean="0"/>
              <a:t>The responses covered the range of topics solicited within the RFI, and also topics not explicitly solicited but that may be useful to the STDT</a:t>
            </a:r>
            <a:endParaRPr lang="en-US" sz="2000" dirty="0"/>
          </a:p>
        </p:txBody>
      </p:sp>
      <p:sp>
        <p:nvSpPr>
          <p:cNvPr id="4" name="Slide Number Placeholder 3"/>
          <p:cNvSpPr>
            <a:spLocks noGrp="1"/>
          </p:cNvSpPr>
          <p:nvPr>
            <p:ph type="sldNum" sz="quarter" idx="12"/>
          </p:nvPr>
        </p:nvSpPr>
        <p:spPr/>
        <p:txBody>
          <a:bodyPr/>
          <a:lstStyle/>
          <a:p>
            <a:pPr>
              <a:defRPr/>
            </a:pPr>
            <a:fld id="{1603535B-9310-497A-B8F1-79BBA2BA68BE}" type="slidenum">
              <a:rPr lang="en-US" smtClean="0">
                <a:solidFill>
                  <a:srgbClr val="000000"/>
                </a:solidFill>
              </a:rPr>
              <a:pPr>
                <a:defRPr/>
              </a:pPr>
              <a:t>24</a:t>
            </a:fld>
            <a:endParaRPr lang="en-US">
              <a:solidFill>
                <a:srgbClr val="000000"/>
              </a:solidFill>
              <a:latin typeface="Arial" charset="0"/>
            </a:endParaRPr>
          </a:p>
        </p:txBody>
      </p:sp>
    </p:spTree>
    <p:extLst>
      <p:ext uri="{BB962C8B-B14F-4D97-AF65-F5344CB8AC3E}">
        <p14:creationId xmlns:p14="http://schemas.microsoft.com/office/powerpoint/2010/main" val="353545831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8004" y="260628"/>
            <a:ext cx="7191196" cy="685800"/>
          </a:xfrm>
        </p:spPr>
        <p:txBody>
          <a:bodyPr/>
          <a:lstStyle/>
          <a:p>
            <a:r>
              <a:rPr lang="en-US" dirty="0" smtClean="0"/>
              <a:t>Science and Technology Definition Team</a:t>
            </a:r>
            <a:endParaRPr lang="en-US" dirty="0"/>
          </a:p>
        </p:txBody>
      </p:sp>
      <p:sp>
        <p:nvSpPr>
          <p:cNvPr id="3" name="Content Placeholder 2"/>
          <p:cNvSpPr>
            <a:spLocks noGrp="1"/>
          </p:cNvSpPr>
          <p:nvPr>
            <p:ph idx="1"/>
          </p:nvPr>
        </p:nvSpPr>
        <p:spPr/>
        <p:txBody>
          <a:bodyPr/>
          <a:lstStyle/>
          <a:p>
            <a:r>
              <a:rPr lang="en-US" sz="1800" dirty="0"/>
              <a:t>The STDT was chartered as a task group reporting to HPAC</a:t>
            </a:r>
          </a:p>
          <a:p>
            <a:pPr lvl="1"/>
            <a:r>
              <a:rPr lang="en-US" dirty="0"/>
              <a:t>The STDT will produce a final report that goes to HPAC, and HPAC will deliver that report and their own recommendation report to </a:t>
            </a:r>
            <a:r>
              <a:rPr lang="en-US" dirty="0" smtClean="0"/>
              <a:t>HQ</a:t>
            </a:r>
          </a:p>
          <a:p>
            <a:endParaRPr lang="en-US" dirty="0"/>
          </a:p>
          <a:p>
            <a:r>
              <a:rPr lang="en-US" sz="1800" dirty="0" smtClean="0"/>
              <a:t>The STDT will consist of two Co-Chairs, HPAC reps, and other members; the group </a:t>
            </a:r>
            <a:r>
              <a:rPr lang="en-US" sz="1800" smtClean="0"/>
              <a:t>will possess </a:t>
            </a:r>
            <a:r>
              <a:rPr lang="en-US" sz="1800" dirty="0" smtClean="0"/>
              <a:t>expertise and experience </a:t>
            </a:r>
            <a:r>
              <a:rPr lang="en-US" sz="1800" smtClean="0"/>
              <a:t>that covers, non-exhaustively, </a:t>
            </a:r>
            <a:r>
              <a:rPr lang="en-US" sz="1800" dirty="0" smtClean="0"/>
              <a:t>instrumentation, flight missions, non-standard mission architectures, modeling, data analysis, and </a:t>
            </a:r>
            <a:r>
              <a:rPr lang="en-US" sz="1800" smtClean="0"/>
              <a:t>ground-based observations</a:t>
            </a:r>
            <a:endParaRPr lang="en-US" sz="1800" dirty="0" smtClean="0"/>
          </a:p>
          <a:p>
            <a:endParaRPr lang="en-US" dirty="0"/>
          </a:p>
          <a:p>
            <a:r>
              <a:rPr lang="en-US" sz="1800" dirty="0" smtClean="0"/>
              <a:t>The STDT will produce GDC reference missions that start with, but are not limited to, the Decadal Survey reference mission</a:t>
            </a:r>
            <a:endParaRPr lang="en-US" sz="1800" dirty="0"/>
          </a:p>
          <a:p>
            <a:pPr lvl="1"/>
            <a:r>
              <a:rPr lang="en-US" dirty="0" smtClean="0"/>
              <a:t>“</a:t>
            </a:r>
            <a:r>
              <a:rPr lang="en-US" dirty="0"/>
              <a:t>The specific goal of the STDT is to define a compelling and executable mission concept for GDC, which is prioritized by the National Academies’ 2013 Decadal Survey for Heliophysics. The STDT will conduct a mission concept study and define design reference mission(s) for GDC, including an assessment of the science rationale for the mission and the provision of science parameters, investigation approaches, key mission parameters, and any other scientific studies needed</a:t>
            </a:r>
            <a:r>
              <a:rPr lang="en-US" dirty="0" smtClean="0"/>
              <a:t>.” [GDC STDT TOR]</a:t>
            </a:r>
          </a:p>
          <a:p>
            <a:endParaRPr lang="en-US" sz="1800" dirty="0" smtClean="0"/>
          </a:p>
        </p:txBody>
      </p:sp>
      <p:sp>
        <p:nvSpPr>
          <p:cNvPr id="4" name="Slide Number Placeholder 3"/>
          <p:cNvSpPr>
            <a:spLocks noGrp="1"/>
          </p:cNvSpPr>
          <p:nvPr>
            <p:ph type="sldNum" sz="quarter" idx="12"/>
          </p:nvPr>
        </p:nvSpPr>
        <p:spPr/>
        <p:txBody>
          <a:bodyPr/>
          <a:lstStyle/>
          <a:p>
            <a:pPr>
              <a:defRPr/>
            </a:pPr>
            <a:fld id="{1603535B-9310-497A-B8F1-79BBA2BA68BE}" type="slidenum">
              <a:rPr lang="en-US" smtClean="0">
                <a:solidFill>
                  <a:srgbClr val="000000"/>
                </a:solidFill>
              </a:rPr>
              <a:pPr>
                <a:defRPr/>
              </a:pPr>
              <a:t>25</a:t>
            </a:fld>
            <a:endParaRPr lang="en-US">
              <a:solidFill>
                <a:srgbClr val="000000"/>
              </a:solidFill>
              <a:latin typeface="Arial" charset="0"/>
            </a:endParaRPr>
          </a:p>
        </p:txBody>
      </p:sp>
    </p:spTree>
    <p:extLst>
      <p:ext uri="{BB962C8B-B14F-4D97-AF65-F5344CB8AC3E}">
        <p14:creationId xmlns:p14="http://schemas.microsoft.com/office/powerpoint/2010/main" val="87160339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lnSpc>
                <a:spcPct val="100000"/>
              </a:lnSpc>
            </a:pPr>
            <a:r>
              <a:rPr lang="en-US" dirty="0" smtClean="0"/>
              <a:t>LWS Town Hall Agenda </a:t>
            </a:r>
            <a:br>
              <a:rPr lang="en-US" dirty="0" smtClean="0"/>
            </a:br>
            <a:r>
              <a:rPr lang="en-US" dirty="0" smtClean="0"/>
              <a:t>Wed,  Dec 13,  0630-0845 pm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5080166"/>
              </p:ext>
            </p:extLst>
          </p:nvPr>
        </p:nvGraphicFramePr>
        <p:xfrm>
          <a:off x="811213" y="1422402"/>
          <a:ext cx="7845424" cy="4981572"/>
        </p:xfrm>
        <a:graphic>
          <a:graphicData uri="http://schemas.openxmlformats.org/drawingml/2006/table">
            <a:tbl>
              <a:tblPr firstRow="1" bandRow="1">
                <a:tableStyleId>{2D5ABB26-0587-4C30-8999-92F81FD0307C}</a:tableStyleId>
              </a:tblPr>
              <a:tblGrid>
                <a:gridCol w="636587"/>
                <a:gridCol w="1143000"/>
                <a:gridCol w="3263900"/>
                <a:gridCol w="2801937"/>
              </a:tblGrid>
              <a:tr h="393698">
                <a:tc>
                  <a:txBody>
                    <a:bodyPr/>
                    <a:lstStyle/>
                    <a:p>
                      <a:pPr algn="ctr"/>
                      <a:r>
                        <a:rPr lang="en-US" dirty="0" smtClean="0">
                          <a:solidFill>
                            <a:srgbClr val="0000FF"/>
                          </a:solidFill>
                        </a:rPr>
                        <a:t>Item</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pPr algn="ctr"/>
                      <a:r>
                        <a:rPr lang="en-US" dirty="0" smtClean="0">
                          <a:solidFill>
                            <a:srgbClr val="0000FF"/>
                          </a:solidFill>
                        </a:rPr>
                        <a:t>Time</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75000"/>
                      </a:schemeClr>
                    </a:solidFill>
                  </a:tcPr>
                </a:tc>
                <a:tc>
                  <a:txBody>
                    <a:bodyPr/>
                    <a:lstStyle/>
                    <a:p>
                      <a:pPr algn="ctr"/>
                      <a:r>
                        <a:rPr lang="en-US" dirty="0" smtClean="0">
                          <a:solidFill>
                            <a:srgbClr val="0000FF"/>
                          </a:solidFill>
                        </a:rPr>
                        <a:t>Agenda Item</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75000"/>
                      </a:schemeClr>
                    </a:solidFill>
                  </a:tcPr>
                </a:tc>
                <a:tc>
                  <a:txBody>
                    <a:bodyPr/>
                    <a:lstStyle/>
                    <a:p>
                      <a:pPr algn="ctr"/>
                      <a:r>
                        <a:rPr lang="en-US" dirty="0" smtClean="0">
                          <a:solidFill>
                            <a:srgbClr val="0000FF"/>
                          </a:solidFill>
                        </a:rPr>
                        <a:t>Presenter</a:t>
                      </a:r>
                      <a:endParaRPr lang="en-US" dirty="0">
                        <a:solidFill>
                          <a:srgbClr val="0000FF"/>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75000"/>
                      </a:schemeClr>
                    </a:solidFill>
                  </a:tcPr>
                </a:tc>
              </a:tr>
              <a:tr h="330200">
                <a:tc>
                  <a:txBody>
                    <a:bodyPr/>
                    <a:lstStyle/>
                    <a:p>
                      <a:r>
                        <a:rPr lang="en-US" dirty="0" smtClean="0">
                          <a:solidFill>
                            <a:srgbClr val="0000FF"/>
                          </a:solidFill>
                        </a:rPr>
                        <a:t>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0630</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Welcome</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Peg Luce</a:t>
                      </a:r>
                      <a:r>
                        <a:rPr lang="en-US" baseline="0" dirty="0" smtClean="0">
                          <a:solidFill>
                            <a:schemeClr val="bg1"/>
                          </a:solidFill>
                        </a:rPr>
                        <a:t>/</a:t>
                      </a:r>
                      <a:r>
                        <a:rPr lang="en-US" baseline="0" dirty="0" err="1" smtClean="0">
                          <a:solidFill>
                            <a:schemeClr val="bg1"/>
                          </a:solidFill>
                        </a:rPr>
                        <a:t>Elsayed</a:t>
                      </a:r>
                      <a:r>
                        <a:rPr lang="en-US" baseline="0" dirty="0" smtClean="0">
                          <a:solidFill>
                            <a:schemeClr val="bg1"/>
                          </a:solidFill>
                        </a:rPr>
                        <a:t> </a:t>
                      </a:r>
                      <a:r>
                        <a:rPr lang="en-US" baseline="0" dirty="0" err="1" smtClean="0">
                          <a:solidFill>
                            <a:schemeClr val="bg1"/>
                          </a:solidFill>
                        </a:rPr>
                        <a:t>Talaat</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81940">
                <a:tc>
                  <a:txBody>
                    <a:bodyPr/>
                    <a:lstStyle/>
                    <a:p>
                      <a:r>
                        <a:rPr lang="en-US" dirty="0" smtClean="0">
                          <a:solidFill>
                            <a:srgbClr val="0000FF"/>
                          </a:solidFill>
                        </a:rPr>
                        <a:t>2</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0635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LWS Status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Jeff Morrill</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97180">
                <a:tc>
                  <a:txBody>
                    <a:bodyPr/>
                    <a:lstStyle/>
                    <a:p>
                      <a:r>
                        <a:rPr lang="en-US" dirty="0" smtClean="0">
                          <a:solidFill>
                            <a:srgbClr val="0000FF"/>
                          </a:solidFill>
                        </a:rPr>
                        <a:t>3</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75000"/>
                      </a:schemeClr>
                    </a:solidFill>
                  </a:tcPr>
                </a:tc>
                <a:tc>
                  <a:txBody>
                    <a:bodyPr/>
                    <a:lstStyle/>
                    <a:p>
                      <a:r>
                        <a:rPr lang="en-US" dirty="0" smtClean="0">
                          <a:solidFill>
                            <a:schemeClr val="bg1"/>
                          </a:solidFill>
                        </a:rPr>
                        <a:t>0645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dirty="0" smtClean="0">
                          <a:solidFill>
                            <a:schemeClr val="bg1"/>
                          </a:solidFill>
                        </a:rPr>
                        <a:t>GDC Status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dirty="0" smtClean="0">
                          <a:solidFill>
                            <a:schemeClr val="bg1"/>
                          </a:solidFill>
                        </a:rPr>
                        <a:t>Jared </a:t>
                      </a:r>
                      <a:r>
                        <a:rPr lang="en-US" dirty="0" err="1" smtClean="0">
                          <a:solidFill>
                            <a:schemeClr val="bg1"/>
                          </a:solidFill>
                        </a:rPr>
                        <a:t>Leisner</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74320">
                <a:tc>
                  <a:txBody>
                    <a:bodyPr/>
                    <a:lstStyle/>
                    <a:p>
                      <a:r>
                        <a:rPr lang="en-US" dirty="0" smtClean="0">
                          <a:solidFill>
                            <a:srgbClr val="0000FF"/>
                          </a:solidFill>
                        </a:rPr>
                        <a:t>4</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66"/>
                    </a:solidFill>
                  </a:tcPr>
                </a:tc>
                <a:tc>
                  <a:txBody>
                    <a:bodyPr/>
                    <a:lstStyle/>
                    <a:p>
                      <a:r>
                        <a:rPr lang="en-US" dirty="0" smtClean="0">
                          <a:solidFill>
                            <a:schemeClr val="bg1"/>
                          </a:solidFill>
                        </a:rPr>
                        <a:t>0655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66"/>
                    </a:solidFill>
                  </a:tcPr>
                </a:tc>
                <a:tc>
                  <a:txBody>
                    <a:bodyPr/>
                    <a:lstStyle/>
                    <a:p>
                      <a:r>
                        <a:rPr lang="en-US" dirty="0" smtClean="0">
                          <a:solidFill>
                            <a:schemeClr val="bg1"/>
                          </a:solidFill>
                        </a:rPr>
                        <a:t>LWS Activities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66"/>
                    </a:solidFill>
                  </a:tcPr>
                </a:tc>
                <a:tc>
                  <a:txBody>
                    <a:bodyPr/>
                    <a:lstStyle/>
                    <a:p>
                      <a:pPr algn="l"/>
                      <a:r>
                        <a:rPr lang="en-US" dirty="0" err="1" smtClean="0">
                          <a:solidFill>
                            <a:schemeClr val="bg1"/>
                          </a:solidFill>
                        </a:rPr>
                        <a:t>Lika</a:t>
                      </a:r>
                      <a:r>
                        <a:rPr lang="en-US" dirty="0" smtClean="0">
                          <a:solidFill>
                            <a:schemeClr val="bg1"/>
                          </a:solidFill>
                        </a:rPr>
                        <a:t> </a:t>
                      </a:r>
                      <a:r>
                        <a:rPr lang="en-US" dirty="0" err="1" smtClean="0">
                          <a:solidFill>
                            <a:schemeClr val="bg1"/>
                          </a:solidFill>
                        </a:rPr>
                        <a:t>Guhathakurta</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66"/>
                    </a:solidFill>
                  </a:tcPr>
                </a:tc>
              </a:tr>
              <a:tr h="314960">
                <a:tc>
                  <a:txBody>
                    <a:bodyPr/>
                    <a:lstStyle/>
                    <a:p>
                      <a:r>
                        <a:rPr lang="en-US" dirty="0" smtClean="0">
                          <a:solidFill>
                            <a:srgbClr val="0000FF"/>
                          </a:solidFill>
                        </a:rPr>
                        <a:t>5</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0710</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Science Centers,</a:t>
                      </a:r>
                      <a:r>
                        <a:rPr lang="en-US" baseline="0" dirty="0" smtClean="0">
                          <a:solidFill>
                            <a:schemeClr val="bg1"/>
                          </a:solidFill>
                        </a:rPr>
                        <a:t> SWAP, LWS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Janet Kozyra</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42900">
                <a:tc>
                  <a:txBody>
                    <a:bodyPr/>
                    <a:lstStyle/>
                    <a:p>
                      <a:r>
                        <a:rPr lang="en-US" dirty="0" smtClean="0">
                          <a:solidFill>
                            <a:srgbClr val="0000FF"/>
                          </a:solidFill>
                        </a:rPr>
                        <a:t>6</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0725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Why LPAG</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Jeff Morrill</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08940">
                <a:tc>
                  <a:txBody>
                    <a:bodyPr/>
                    <a:lstStyle/>
                    <a:p>
                      <a:r>
                        <a:rPr lang="en-US" dirty="0" smtClean="0">
                          <a:solidFill>
                            <a:srgbClr val="0000FF"/>
                          </a:solidFill>
                        </a:rPr>
                        <a:t>7</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0735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Future LPAG Activities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err="1" smtClean="0">
                          <a:solidFill>
                            <a:schemeClr val="bg1"/>
                          </a:solidFill>
                        </a:rPr>
                        <a:t>Eftyhia</a:t>
                      </a:r>
                      <a:r>
                        <a:rPr lang="en-US" baseline="0" dirty="0" smtClean="0">
                          <a:solidFill>
                            <a:schemeClr val="bg1"/>
                          </a:solidFill>
                        </a:rPr>
                        <a:t> </a:t>
                      </a:r>
                      <a:r>
                        <a:rPr lang="en-US" baseline="0" dirty="0" err="1" smtClean="0">
                          <a:solidFill>
                            <a:schemeClr val="bg1"/>
                          </a:solidFill>
                        </a:rPr>
                        <a:t>Zesta</a:t>
                      </a:r>
                      <a:r>
                        <a:rPr lang="en-US" baseline="0" dirty="0" smtClean="0">
                          <a:solidFill>
                            <a:schemeClr val="bg1"/>
                          </a:solidFill>
                        </a:rPr>
                        <a:t>/Mark Linton</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02260">
                <a:tc>
                  <a:txBody>
                    <a:bodyPr/>
                    <a:lstStyle/>
                    <a:p>
                      <a:r>
                        <a:rPr lang="en-US" dirty="0" smtClean="0">
                          <a:solidFill>
                            <a:srgbClr val="0000FF"/>
                          </a:solidFill>
                        </a:rPr>
                        <a:t>8</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0750</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FST:  Interplanetary Structures &amp; Radiation Belts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Mei-</a:t>
                      </a:r>
                      <a:r>
                        <a:rPr lang="en-US" dirty="0" err="1" smtClean="0">
                          <a:solidFill>
                            <a:schemeClr val="bg1"/>
                          </a:solidFill>
                        </a:rPr>
                        <a:t>Ching</a:t>
                      </a:r>
                      <a:r>
                        <a:rPr lang="en-US" dirty="0" smtClean="0">
                          <a:solidFill>
                            <a:schemeClr val="bg1"/>
                          </a:solidFill>
                        </a:rPr>
                        <a:t> </a:t>
                      </a:r>
                      <a:r>
                        <a:rPr lang="en-US" dirty="0" err="1" smtClean="0">
                          <a:solidFill>
                            <a:schemeClr val="bg1"/>
                          </a:solidFill>
                        </a:rPr>
                        <a:t>Fok</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55600">
                <a:tc>
                  <a:txBody>
                    <a:bodyPr/>
                    <a:lstStyle/>
                    <a:p>
                      <a:r>
                        <a:rPr lang="en-US" dirty="0" smtClean="0">
                          <a:solidFill>
                            <a:srgbClr val="0000FF"/>
                          </a:solidFill>
                        </a:rPr>
                        <a:t>9</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0805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FST:</a:t>
                      </a:r>
                      <a:r>
                        <a:rPr lang="en-US" baseline="0" dirty="0" smtClean="0">
                          <a:solidFill>
                            <a:schemeClr val="bg1"/>
                          </a:solidFill>
                        </a:rPr>
                        <a:t>  RAISE</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Stan Solomon</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89267">
                <a:tc>
                  <a:txBody>
                    <a:bodyPr/>
                    <a:lstStyle/>
                    <a:p>
                      <a:r>
                        <a:rPr lang="en-US" dirty="0" smtClean="0">
                          <a:solidFill>
                            <a:srgbClr val="0000FF"/>
                          </a:solidFill>
                        </a:rPr>
                        <a:t>10</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0820</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Open Discussion</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All</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89267">
                <a:tc>
                  <a:txBody>
                    <a:bodyPr/>
                    <a:lstStyle/>
                    <a:p>
                      <a:r>
                        <a:rPr lang="en-US" dirty="0" smtClean="0">
                          <a:solidFill>
                            <a:srgbClr val="0000FF"/>
                          </a:solidFill>
                        </a:rPr>
                        <a:t>11</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0845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ADJOURN</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39476881"/>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LWS Town Hall – LWS Activities</a:t>
            </a:r>
            <a:endParaRPr lang="en-US" dirty="0"/>
          </a:p>
        </p:txBody>
      </p:sp>
      <p:sp>
        <p:nvSpPr>
          <p:cNvPr id="3" name="Content Placeholder 2"/>
          <p:cNvSpPr>
            <a:spLocks noGrp="1"/>
          </p:cNvSpPr>
          <p:nvPr>
            <p:ph idx="1"/>
          </p:nvPr>
        </p:nvSpPr>
        <p:spPr/>
        <p:txBody>
          <a:bodyPr/>
          <a:lstStyle/>
          <a:p>
            <a:r>
              <a:rPr lang="en-US" dirty="0" smtClean="0"/>
              <a:t>Add </a:t>
            </a:r>
            <a:r>
              <a:rPr lang="en-US" dirty="0" err="1" smtClean="0"/>
              <a:t>Lika’s</a:t>
            </a:r>
            <a:r>
              <a:rPr lang="en-US" dirty="0" smtClean="0"/>
              <a:t> Slides</a:t>
            </a:r>
            <a:endParaRPr lang="en-US" dirty="0"/>
          </a:p>
        </p:txBody>
      </p:sp>
    </p:spTree>
    <p:extLst>
      <p:ext uri="{BB962C8B-B14F-4D97-AF65-F5344CB8AC3E}">
        <p14:creationId xmlns:p14="http://schemas.microsoft.com/office/powerpoint/2010/main" val="914391710"/>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lnSpc>
                <a:spcPct val="100000"/>
              </a:lnSpc>
            </a:pPr>
            <a:r>
              <a:rPr lang="en-US" dirty="0" smtClean="0"/>
              <a:t>LWS Town Hall Agenda </a:t>
            </a:r>
            <a:br>
              <a:rPr lang="en-US" dirty="0" smtClean="0"/>
            </a:br>
            <a:r>
              <a:rPr lang="en-US" dirty="0" smtClean="0"/>
              <a:t>Wed,  Dec 13,  0630-0845 pm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11113605"/>
              </p:ext>
            </p:extLst>
          </p:nvPr>
        </p:nvGraphicFramePr>
        <p:xfrm>
          <a:off x="811213" y="1422402"/>
          <a:ext cx="7845424" cy="4981572"/>
        </p:xfrm>
        <a:graphic>
          <a:graphicData uri="http://schemas.openxmlformats.org/drawingml/2006/table">
            <a:tbl>
              <a:tblPr firstRow="1" bandRow="1">
                <a:tableStyleId>{2D5ABB26-0587-4C30-8999-92F81FD0307C}</a:tableStyleId>
              </a:tblPr>
              <a:tblGrid>
                <a:gridCol w="636587"/>
                <a:gridCol w="1143000"/>
                <a:gridCol w="3263900"/>
                <a:gridCol w="2801937"/>
              </a:tblGrid>
              <a:tr h="393698">
                <a:tc>
                  <a:txBody>
                    <a:bodyPr/>
                    <a:lstStyle/>
                    <a:p>
                      <a:pPr algn="ctr"/>
                      <a:r>
                        <a:rPr lang="en-US" dirty="0" smtClean="0">
                          <a:solidFill>
                            <a:srgbClr val="0000FF"/>
                          </a:solidFill>
                        </a:rPr>
                        <a:t>Item</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pPr algn="ctr"/>
                      <a:r>
                        <a:rPr lang="en-US" dirty="0" smtClean="0">
                          <a:solidFill>
                            <a:srgbClr val="0000FF"/>
                          </a:solidFill>
                        </a:rPr>
                        <a:t>Time</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75000"/>
                      </a:schemeClr>
                    </a:solidFill>
                  </a:tcPr>
                </a:tc>
                <a:tc>
                  <a:txBody>
                    <a:bodyPr/>
                    <a:lstStyle/>
                    <a:p>
                      <a:pPr algn="ctr"/>
                      <a:r>
                        <a:rPr lang="en-US" dirty="0" smtClean="0">
                          <a:solidFill>
                            <a:srgbClr val="0000FF"/>
                          </a:solidFill>
                        </a:rPr>
                        <a:t>Agenda Item</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75000"/>
                      </a:schemeClr>
                    </a:solidFill>
                  </a:tcPr>
                </a:tc>
                <a:tc>
                  <a:txBody>
                    <a:bodyPr/>
                    <a:lstStyle/>
                    <a:p>
                      <a:pPr algn="ctr"/>
                      <a:r>
                        <a:rPr lang="en-US" dirty="0" smtClean="0">
                          <a:solidFill>
                            <a:srgbClr val="0000FF"/>
                          </a:solidFill>
                        </a:rPr>
                        <a:t>Presenter</a:t>
                      </a:r>
                      <a:endParaRPr lang="en-US" dirty="0">
                        <a:solidFill>
                          <a:srgbClr val="0000FF"/>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75000"/>
                      </a:schemeClr>
                    </a:solidFill>
                  </a:tcPr>
                </a:tc>
              </a:tr>
              <a:tr h="330200">
                <a:tc>
                  <a:txBody>
                    <a:bodyPr/>
                    <a:lstStyle/>
                    <a:p>
                      <a:r>
                        <a:rPr lang="en-US" dirty="0" smtClean="0">
                          <a:solidFill>
                            <a:srgbClr val="0000FF"/>
                          </a:solidFill>
                        </a:rPr>
                        <a:t>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0630</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Welcome</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Peg Luce</a:t>
                      </a:r>
                      <a:r>
                        <a:rPr lang="en-US" baseline="0" dirty="0" smtClean="0">
                          <a:solidFill>
                            <a:schemeClr val="bg1"/>
                          </a:solidFill>
                        </a:rPr>
                        <a:t>/</a:t>
                      </a:r>
                      <a:r>
                        <a:rPr lang="en-US" baseline="0" dirty="0" err="1" smtClean="0">
                          <a:solidFill>
                            <a:schemeClr val="bg1"/>
                          </a:solidFill>
                        </a:rPr>
                        <a:t>Elsayed</a:t>
                      </a:r>
                      <a:r>
                        <a:rPr lang="en-US" baseline="0" dirty="0" smtClean="0">
                          <a:solidFill>
                            <a:schemeClr val="bg1"/>
                          </a:solidFill>
                        </a:rPr>
                        <a:t> </a:t>
                      </a:r>
                      <a:r>
                        <a:rPr lang="en-US" baseline="0" dirty="0" err="1" smtClean="0">
                          <a:solidFill>
                            <a:schemeClr val="bg1"/>
                          </a:solidFill>
                        </a:rPr>
                        <a:t>Talaat</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81940">
                <a:tc>
                  <a:txBody>
                    <a:bodyPr/>
                    <a:lstStyle/>
                    <a:p>
                      <a:r>
                        <a:rPr lang="en-US" dirty="0" smtClean="0">
                          <a:solidFill>
                            <a:srgbClr val="0000FF"/>
                          </a:solidFill>
                        </a:rPr>
                        <a:t>2</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0635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LWS Status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Jeff Morrill</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97180">
                <a:tc>
                  <a:txBody>
                    <a:bodyPr/>
                    <a:lstStyle/>
                    <a:p>
                      <a:r>
                        <a:rPr lang="en-US" dirty="0" smtClean="0">
                          <a:solidFill>
                            <a:srgbClr val="0000FF"/>
                          </a:solidFill>
                        </a:rPr>
                        <a:t>3</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75000"/>
                      </a:schemeClr>
                    </a:solidFill>
                  </a:tcPr>
                </a:tc>
                <a:tc>
                  <a:txBody>
                    <a:bodyPr/>
                    <a:lstStyle/>
                    <a:p>
                      <a:r>
                        <a:rPr lang="en-US" dirty="0" smtClean="0">
                          <a:solidFill>
                            <a:schemeClr val="bg1"/>
                          </a:solidFill>
                        </a:rPr>
                        <a:t>0645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dirty="0" smtClean="0">
                          <a:solidFill>
                            <a:schemeClr val="bg1"/>
                          </a:solidFill>
                        </a:rPr>
                        <a:t>GDC Status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dirty="0" smtClean="0">
                          <a:solidFill>
                            <a:schemeClr val="bg1"/>
                          </a:solidFill>
                        </a:rPr>
                        <a:t>Jared </a:t>
                      </a:r>
                      <a:r>
                        <a:rPr lang="en-US" dirty="0" err="1" smtClean="0">
                          <a:solidFill>
                            <a:schemeClr val="bg1"/>
                          </a:solidFill>
                        </a:rPr>
                        <a:t>Leisner</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74320">
                <a:tc>
                  <a:txBody>
                    <a:bodyPr/>
                    <a:lstStyle/>
                    <a:p>
                      <a:r>
                        <a:rPr lang="en-US" dirty="0" smtClean="0">
                          <a:solidFill>
                            <a:srgbClr val="0000FF"/>
                          </a:solidFill>
                        </a:rPr>
                        <a:t>4</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0655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LWS Activities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dirty="0" err="1" smtClean="0">
                          <a:solidFill>
                            <a:schemeClr val="bg1"/>
                          </a:solidFill>
                        </a:rPr>
                        <a:t>Lika</a:t>
                      </a:r>
                      <a:r>
                        <a:rPr lang="en-US" dirty="0" smtClean="0">
                          <a:solidFill>
                            <a:schemeClr val="bg1"/>
                          </a:solidFill>
                        </a:rPr>
                        <a:t> </a:t>
                      </a:r>
                      <a:r>
                        <a:rPr lang="en-US" dirty="0" err="1" smtClean="0">
                          <a:solidFill>
                            <a:schemeClr val="bg1"/>
                          </a:solidFill>
                        </a:rPr>
                        <a:t>Guhathakurta</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14960">
                <a:tc>
                  <a:txBody>
                    <a:bodyPr/>
                    <a:lstStyle/>
                    <a:p>
                      <a:r>
                        <a:rPr lang="en-US" dirty="0" smtClean="0">
                          <a:solidFill>
                            <a:srgbClr val="0000FF"/>
                          </a:solidFill>
                        </a:rPr>
                        <a:t>5</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66"/>
                    </a:solidFill>
                  </a:tcPr>
                </a:tc>
                <a:tc>
                  <a:txBody>
                    <a:bodyPr/>
                    <a:lstStyle/>
                    <a:p>
                      <a:r>
                        <a:rPr lang="en-US" dirty="0" smtClean="0">
                          <a:solidFill>
                            <a:schemeClr val="bg1"/>
                          </a:solidFill>
                        </a:rPr>
                        <a:t>0710</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66"/>
                    </a:solidFill>
                  </a:tcPr>
                </a:tc>
                <a:tc>
                  <a:txBody>
                    <a:bodyPr/>
                    <a:lstStyle/>
                    <a:p>
                      <a:r>
                        <a:rPr lang="en-US" dirty="0" smtClean="0">
                          <a:solidFill>
                            <a:schemeClr val="bg1"/>
                          </a:solidFill>
                        </a:rPr>
                        <a:t>Science Centers,</a:t>
                      </a:r>
                      <a:r>
                        <a:rPr lang="en-US" baseline="0" dirty="0" smtClean="0">
                          <a:solidFill>
                            <a:schemeClr val="bg1"/>
                          </a:solidFill>
                        </a:rPr>
                        <a:t> SWAP, LWS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66"/>
                    </a:solidFill>
                  </a:tcPr>
                </a:tc>
                <a:tc>
                  <a:txBody>
                    <a:bodyPr/>
                    <a:lstStyle/>
                    <a:p>
                      <a:r>
                        <a:rPr lang="en-US" dirty="0" smtClean="0">
                          <a:solidFill>
                            <a:schemeClr val="bg1"/>
                          </a:solidFill>
                        </a:rPr>
                        <a:t>Janet Kozyra</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66"/>
                    </a:solidFill>
                  </a:tcPr>
                </a:tc>
              </a:tr>
              <a:tr h="342900">
                <a:tc>
                  <a:txBody>
                    <a:bodyPr/>
                    <a:lstStyle/>
                    <a:p>
                      <a:r>
                        <a:rPr lang="en-US" dirty="0" smtClean="0">
                          <a:solidFill>
                            <a:srgbClr val="0000FF"/>
                          </a:solidFill>
                        </a:rPr>
                        <a:t>6</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0725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Why LPAG</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Jeff Morrill</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08940">
                <a:tc>
                  <a:txBody>
                    <a:bodyPr/>
                    <a:lstStyle/>
                    <a:p>
                      <a:r>
                        <a:rPr lang="en-US" dirty="0" smtClean="0">
                          <a:solidFill>
                            <a:srgbClr val="0000FF"/>
                          </a:solidFill>
                        </a:rPr>
                        <a:t>7</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0735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Future LPAG Activities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err="1" smtClean="0">
                          <a:solidFill>
                            <a:schemeClr val="bg1"/>
                          </a:solidFill>
                        </a:rPr>
                        <a:t>Eftyhia</a:t>
                      </a:r>
                      <a:r>
                        <a:rPr lang="en-US" baseline="0" dirty="0" smtClean="0">
                          <a:solidFill>
                            <a:schemeClr val="bg1"/>
                          </a:solidFill>
                        </a:rPr>
                        <a:t> </a:t>
                      </a:r>
                      <a:r>
                        <a:rPr lang="en-US" baseline="0" dirty="0" err="1" smtClean="0">
                          <a:solidFill>
                            <a:schemeClr val="bg1"/>
                          </a:solidFill>
                        </a:rPr>
                        <a:t>Zesta</a:t>
                      </a:r>
                      <a:r>
                        <a:rPr lang="en-US" baseline="0" dirty="0" smtClean="0">
                          <a:solidFill>
                            <a:schemeClr val="bg1"/>
                          </a:solidFill>
                        </a:rPr>
                        <a:t>/Mark Linton</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02260">
                <a:tc>
                  <a:txBody>
                    <a:bodyPr/>
                    <a:lstStyle/>
                    <a:p>
                      <a:r>
                        <a:rPr lang="en-US" dirty="0" smtClean="0">
                          <a:solidFill>
                            <a:srgbClr val="0000FF"/>
                          </a:solidFill>
                        </a:rPr>
                        <a:t>8</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0750</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FST:  Interplanetary Structures &amp; Radiation Belts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Mei-</a:t>
                      </a:r>
                      <a:r>
                        <a:rPr lang="en-US" dirty="0" err="1" smtClean="0">
                          <a:solidFill>
                            <a:schemeClr val="bg1"/>
                          </a:solidFill>
                        </a:rPr>
                        <a:t>Ching</a:t>
                      </a:r>
                      <a:r>
                        <a:rPr lang="en-US" dirty="0" smtClean="0">
                          <a:solidFill>
                            <a:schemeClr val="bg1"/>
                          </a:solidFill>
                        </a:rPr>
                        <a:t> </a:t>
                      </a:r>
                      <a:r>
                        <a:rPr lang="en-US" dirty="0" err="1" smtClean="0">
                          <a:solidFill>
                            <a:schemeClr val="bg1"/>
                          </a:solidFill>
                        </a:rPr>
                        <a:t>Fok</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55600">
                <a:tc>
                  <a:txBody>
                    <a:bodyPr/>
                    <a:lstStyle/>
                    <a:p>
                      <a:r>
                        <a:rPr lang="en-US" dirty="0" smtClean="0">
                          <a:solidFill>
                            <a:srgbClr val="0000FF"/>
                          </a:solidFill>
                        </a:rPr>
                        <a:t>9</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0805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FST:</a:t>
                      </a:r>
                      <a:r>
                        <a:rPr lang="en-US" baseline="0" dirty="0" smtClean="0">
                          <a:solidFill>
                            <a:schemeClr val="bg1"/>
                          </a:solidFill>
                        </a:rPr>
                        <a:t>  RAISE</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Stan Solomon</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89267">
                <a:tc>
                  <a:txBody>
                    <a:bodyPr/>
                    <a:lstStyle/>
                    <a:p>
                      <a:r>
                        <a:rPr lang="en-US" dirty="0" smtClean="0">
                          <a:solidFill>
                            <a:srgbClr val="0000FF"/>
                          </a:solidFill>
                        </a:rPr>
                        <a:t>10</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0820</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Open Discussion</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All</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89267">
                <a:tc>
                  <a:txBody>
                    <a:bodyPr/>
                    <a:lstStyle/>
                    <a:p>
                      <a:r>
                        <a:rPr lang="en-US" dirty="0" smtClean="0">
                          <a:solidFill>
                            <a:srgbClr val="0000FF"/>
                          </a:solidFill>
                        </a:rPr>
                        <a:t>11</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0845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ADJOURN</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647367247"/>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How it all fits together</a:t>
            </a:r>
            <a:endParaRPr lang="en-US" sz="3600" dirty="0"/>
          </a:p>
        </p:txBody>
      </p:sp>
      <p:grpSp>
        <p:nvGrpSpPr>
          <p:cNvPr id="33" name="Group 32"/>
          <p:cNvGrpSpPr/>
          <p:nvPr/>
        </p:nvGrpSpPr>
        <p:grpSpPr>
          <a:xfrm>
            <a:off x="850900" y="1114216"/>
            <a:ext cx="3429000" cy="5662246"/>
            <a:chOff x="2133600" y="1092200"/>
            <a:chExt cx="3429000" cy="5662246"/>
          </a:xfrm>
        </p:grpSpPr>
        <p:pic>
          <p:nvPicPr>
            <p:cNvPr id="3" name="Picture 2"/>
            <p:cNvPicPr>
              <a:picLocks noChangeAspect="1"/>
            </p:cNvPicPr>
            <p:nvPr/>
          </p:nvPicPr>
          <p:blipFill rotWithShape="1">
            <a:blip r:embed="rId3"/>
            <a:srcRect l="24093" t="9068" r="25388" b="7513"/>
            <a:stretch/>
          </p:blipFill>
          <p:spPr>
            <a:xfrm>
              <a:off x="2133600" y="1092200"/>
              <a:ext cx="3429000" cy="5662246"/>
            </a:xfrm>
            <a:prstGeom prst="rect">
              <a:avLst/>
            </a:prstGeom>
          </p:spPr>
        </p:pic>
        <p:sp>
          <p:nvSpPr>
            <p:cNvPr id="8" name="Oval 7"/>
            <p:cNvSpPr/>
            <p:nvPr/>
          </p:nvSpPr>
          <p:spPr>
            <a:xfrm>
              <a:off x="3733800" y="3022601"/>
              <a:ext cx="825500" cy="7239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TextBox 6"/>
            <p:cNvSpPr txBox="1"/>
            <p:nvPr/>
          </p:nvSpPr>
          <p:spPr>
            <a:xfrm>
              <a:off x="3606800" y="3156010"/>
              <a:ext cx="1092200" cy="400110"/>
            </a:xfrm>
            <a:prstGeom prst="rect">
              <a:avLst/>
            </a:prstGeom>
            <a:noFill/>
          </p:spPr>
          <p:txBody>
            <a:bodyPr wrap="square" rtlCol="0">
              <a:spAutoFit/>
            </a:bodyPr>
            <a:lstStyle/>
            <a:p>
              <a:pPr>
                <a:lnSpc>
                  <a:spcPct val="80000"/>
                </a:lnSpc>
              </a:pPr>
              <a:r>
                <a:rPr lang="en-US" sz="2400" dirty="0" smtClean="0">
                  <a:solidFill>
                    <a:srgbClr val="231F20"/>
                  </a:solidFill>
                </a:rPr>
                <a:t>SWAP</a:t>
              </a:r>
              <a:endParaRPr lang="en-US" sz="2400" dirty="0">
                <a:solidFill>
                  <a:srgbClr val="231F20"/>
                </a:solidFill>
              </a:endParaRPr>
            </a:p>
          </p:txBody>
        </p:sp>
        <p:sp>
          <p:nvSpPr>
            <p:cNvPr id="9" name="Oval 8"/>
            <p:cNvSpPr/>
            <p:nvPr/>
          </p:nvSpPr>
          <p:spPr>
            <a:xfrm>
              <a:off x="3098800" y="2537195"/>
              <a:ext cx="673100" cy="660280"/>
            </a:xfrm>
            <a:prstGeom prst="ellipse">
              <a:avLst/>
            </a:prstGeom>
            <a:solidFill>
              <a:srgbClr val="F4B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TextBox 4"/>
            <p:cNvSpPr txBox="1"/>
            <p:nvPr/>
          </p:nvSpPr>
          <p:spPr>
            <a:xfrm>
              <a:off x="3022600" y="2674255"/>
              <a:ext cx="850900" cy="461665"/>
            </a:xfrm>
            <a:prstGeom prst="rect">
              <a:avLst/>
            </a:prstGeom>
            <a:noFill/>
          </p:spPr>
          <p:txBody>
            <a:bodyPr wrap="square" rtlCol="0">
              <a:spAutoFit/>
            </a:bodyPr>
            <a:lstStyle/>
            <a:p>
              <a:r>
                <a:rPr lang="en-US" sz="2400" dirty="0" smtClean="0">
                  <a:solidFill>
                    <a:srgbClr val="000000"/>
                  </a:solidFill>
                </a:rPr>
                <a:t>LWS</a:t>
              </a:r>
              <a:endParaRPr lang="en-US" sz="2400" dirty="0">
                <a:solidFill>
                  <a:srgbClr val="000000"/>
                </a:solidFill>
              </a:endParaRPr>
            </a:p>
          </p:txBody>
        </p:sp>
        <p:sp>
          <p:nvSpPr>
            <p:cNvPr id="10" name="Oval 9"/>
            <p:cNvSpPr/>
            <p:nvPr/>
          </p:nvSpPr>
          <p:spPr>
            <a:xfrm>
              <a:off x="4184650" y="2118215"/>
              <a:ext cx="673100" cy="66028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083050" y="2274145"/>
              <a:ext cx="1009650" cy="400110"/>
            </a:xfrm>
            <a:prstGeom prst="rect">
              <a:avLst/>
            </a:prstGeom>
            <a:noFill/>
          </p:spPr>
          <p:txBody>
            <a:bodyPr wrap="square" rtlCol="0">
              <a:spAutoFit/>
            </a:bodyPr>
            <a:lstStyle/>
            <a:p>
              <a:pPr>
                <a:lnSpc>
                  <a:spcPct val="80000"/>
                </a:lnSpc>
              </a:pPr>
              <a:r>
                <a:rPr lang="en-US" sz="2400" dirty="0" smtClean="0">
                  <a:solidFill>
                    <a:srgbClr val="000000"/>
                  </a:solidFill>
                </a:rPr>
                <a:t>HSCs</a:t>
              </a:r>
              <a:endParaRPr lang="en-US" sz="2400" dirty="0">
                <a:solidFill>
                  <a:srgbClr val="000000"/>
                </a:solidFill>
              </a:endParaRPr>
            </a:p>
          </p:txBody>
        </p:sp>
        <p:sp>
          <p:nvSpPr>
            <p:cNvPr id="11" name="Oval 10"/>
            <p:cNvSpPr/>
            <p:nvPr/>
          </p:nvSpPr>
          <p:spPr>
            <a:xfrm>
              <a:off x="3644900" y="1676400"/>
              <a:ext cx="457200" cy="480640"/>
            </a:xfrm>
            <a:prstGeom prst="ellipse">
              <a:avLst/>
            </a:prstGeom>
            <a:solidFill>
              <a:srgbClr val="6BC2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3" name="Oval 12"/>
            <p:cNvSpPr/>
            <p:nvPr/>
          </p:nvSpPr>
          <p:spPr>
            <a:xfrm>
              <a:off x="3505200" y="3924300"/>
              <a:ext cx="457200" cy="480640"/>
            </a:xfrm>
            <a:prstGeom prst="ellipse">
              <a:avLst/>
            </a:prstGeom>
            <a:solidFill>
              <a:srgbClr val="369AC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6" name="Rectangle 15"/>
            <p:cNvSpPr/>
            <p:nvPr/>
          </p:nvSpPr>
          <p:spPr>
            <a:xfrm>
              <a:off x="3524250" y="1597534"/>
              <a:ext cx="984250" cy="544765"/>
            </a:xfrm>
            <a:prstGeom prst="rect">
              <a:avLst/>
            </a:prstGeom>
          </p:spPr>
          <p:txBody>
            <a:bodyPr wrap="square">
              <a:spAutoFit/>
            </a:bodyPr>
            <a:lstStyle/>
            <a:p>
              <a:pPr>
                <a:lnSpc>
                  <a:spcPct val="80000"/>
                </a:lnSpc>
              </a:pPr>
              <a:r>
                <a:rPr lang="en-US" dirty="0">
                  <a:solidFill>
                    <a:srgbClr val="000000"/>
                  </a:solidFill>
                </a:rPr>
                <a:t>Multi-agency </a:t>
              </a:r>
            </a:p>
          </p:txBody>
        </p:sp>
        <p:sp>
          <p:nvSpPr>
            <p:cNvPr id="17" name="Rectangle 16"/>
            <p:cNvSpPr/>
            <p:nvPr/>
          </p:nvSpPr>
          <p:spPr>
            <a:xfrm>
              <a:off x="3449162" y="3945339"/>
              <a:ext cx="543876" cy="369332"/>
            </a:xfrm>
            <a:prstGeom prst="rect">
              <a:avLst/>
            </a:prstGeom>
          </p:spPr>
          <p:txBody>
            <a:bodyPr wrap="none">
              <a:spAutoFit/>
            </a:bodyPr>
            <a:lstStyle/>
            <a:p>
              <a:r>
                <a:rPr lang="en-US" dirty="0" smtClean="0">
                  <a:solidFill>
                    <a:srgbClr val="000000"/>
                  </a:solidFill>
                </a:rPr>
                <a:t>Int’l</a:t>
              </a:r>
              <a:endParaRPr lang="en-US" dirty="0">
                <a:solidFill>
                  <a:srgbClr val="000000"/>
                </a:solidFill>
              </a:endParaRPr>
            </a:p>
          </p:txBody>
        </p:sp>
      </p:grpSp>
      <p:sp>
        <p:nvSpPr>
          <p:cNvPr id="34" name="TextBox 33"/>
          <p:cNvSpPr txBox="1"/>
          <p:nvPr/>
        </p:nvSpPr>
        <p:spPr>
          <a:xfrm>
            <a:off x="4889500" y="1346200"/>
            <a:ext cx="3975100" cy="4524315"/>
          </a:xfrm>
          <a:prstGeom prst="rect">
            <a:avLst/>
          </a:prstGeom>
          <a:noFill/>
        </p:spPr>
        <p:txBody>
          <a:bodyPr wrap="square" rtlCol="0">
            <a:spAutoFit/>
          </a:bodyPr>
          <a:lstStyle/>
          <a:p>
            <a:r>
              <a:rPr lang="en-US" sz="2400" dirty="0" smtClean="0">
                <a:solidFill>
                  <a:srgbClr val="000000"/>
                </a:solidFill>
              </a:rPr>
              <a:t>Mutually beneficial synergies between:</a:t>
            </a:r>
          </a:p>
          <a:p>
            <a:r>
              <a:rPr lang="en-US" sz="2400" dirty="0" smtClean="0">
                <a:solidFill>
                  <a:srgbClr val="000000"/>
                </a:solidFill>
              </a:rPr>
              <a:t> </a:t>
            </a:r>
          </a:p>
          <a:p>
            <a:pPr marL="285750" indent="-285750">
              <a:buFont typeface="Arial"/>
              <a:buChar char="•"/>
            </a:pPr>
            <a:r>
              <a:rPr lang="en-US" sz="2400" dirty="0" smtClean="0">
                <a:solidFill>
                  <a:srgbClr val="000000"/>
                </a:solidFill>
              </a:rPr>
              <a:t>LWS </a:t>
            </a:r>
          </a:p>
          <a:p>
            <a:pPr marL="285750" indent="-285750">
              <a:buFont typeface="Arial"/>
              <a:buChar char="•"/>
            </a:pPr>
            <a:r>
              <a:rPr lang="en-US" sz="2400" dirty="0">
                <a:solidFill>
                  <a:srgbClr val="000000"/>
                </a:solidFill>
              </a:rPr>
              <a:t>N</a:t>
            </a:r>
            <a:r>
              <a:rPr lang="en-US" sz="2400" dirty="0" smtClean="0">
                <a:solidFill>
                  <a:srgbClr val="000000"/>
                </a:solidFill>
              </a:rPr>
              <a:t>ational Space Weather Program (SWORM) and Action Plan (SWAP)</a:t>
            </a:r>
          </a:p>
          <a:p>
            <a:pPr marL="285750" indent="-285750">
              <a:buFont typeface="Arial"/>
              <a:buChar char="•"/>
            </a:pPr>
            <a:r>
              <a:rPr lang="en-US" sz="2400" dirty="0" smtClean="0">
                <a:solidFill>
                  <a:srgbClr val="000000"/>
                </a:solidFill>
              </a:rPr>
              <a:t>Science Centers (HSCs):  DRIVE and R2O-O2R</a:t>
            </a:r>
          </a:p>
          <a:p>
            <a:pPr marL="285750" indent="-285750">
              <a:buFont typeface="Arial"/>
              <a:buChar char="•"/>
            </a:pPr>
            <a:r>
              <a:rPr lang="en-US" sz="2400" dirty="0" smtClean="0">
                <a:solidFill>
                  <a:srgbClr val="000000"/>
                </a:solidFill>
              </a:rPr>
              <a:t>Multi-agency partnerships</a:t>
            </a:r>
          </a:p>
          <a:p>
            <a:pPr marL="285750" indent="-285750">
              <a:buFont typeface="Arial"/>
              <a:buChar char="•"/>
            </a:pPr>
            <a:r>
              <a:rPr lang="en-US" sz="2400" dirty="0" smtClean="0">
                <a:solidFill>
                  <a:srgbClr val="000000"/>
                </a:solidFill>
              </a:rPr>
              <a:t>International collaborations </a:t>
            </a:r>
            <a:endParaRPr lang="en-US" sz="2400" dirty="0">
              <a:solidFill>
                <a:srgbClr val="000000"/>
              </a:solidFill>
            </a:endParaRPr>
          </a:p>
        </p:txBody>
      </p:sp>
    </p:spTree>
    <p:extLst>
      <p:ext uri="{BB962C8B-B14F-4D97-AF65-F5344CB8AC3E}">
        <p14:creationId xmlns:p14="http://schemas.microsoft.com/office/powerpoint/2010/main" val="64620321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lnSpc>
                <a:spcPct val="100000"/>
              </a:lnSpc>
            </a:pPr>
            <a:r>
              <a:rPr lang="en-US" dirty="0" smtClean="0"/>
              <a:t>LWS Town Hall Agenda </a:t>
            </a:r>
            <a:br>
              <a:rPr lang="en-US" dirty="0" smtClean="0"/>
            </a:br>
            <a:r>
              <a:rPr lang="en-US" dirty="0" smtClean="0"/>
              <a:t>Wed,  Dec 13,  0630-0845 pm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90929394"/>
              </p:ext>
            </p:extLst>
          </p:nvPr>
        </p:nvGraphicFramePr>
        <p:xfrm>
          <a:off x="811213" y="1238250"/>
          <a:ext cx="7845424" cy="5215889"/>
        </p:xfrm>
        <a:graphic>
          <a:graphicData uri="http://schemas.openxmlformats.org/drawingml/2006/table">
            <a:tbl>
              <a:tblPr firstRow="1" bandRow="1">
                <a:tableStyleId>{2D5ABB26-0587-4C30-8999-92F81FD0307C}</a:tableStyleId>
              </a:tblPr>
              <a:tblGrid>
                <a:gridCol w="636587"/>
                <a:gridCol w="1143000"/>
                <a:gridCol w="3333750"/>
                <a:gridCol w="2732087"/>
              </a:tblGrid>
              <a:tr h="396875">
                <a:tc>
                  <a:txBody>
                    <a:bodyPr/>
                    <a:lstStyle/>
                    <a:p>
                      <a:pPr algn="ctr"/>
                      <a:r>
                        <a:rPr lang="en-US" dirty="0" smtClean="0">
                          <a:solidFill>
                            <a:srgbClr val="0000FF"/>
                          </a:solidFill>
                        </a:rPr>
                        <a:t>Item</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pPr algn="ctr"/>
                      <a:r>
                        <a:rPr lang="en-US" dirty="0" smtClean="0">
                          <a:solidFill>
                            <a:srgbClr val="0000FF"/>
                          </a:solidFill>
                        </a:rPr>
                        <a:t>Time</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75000"/>
                      </a:schemeClr>
                    </a:solidFill>
                  </a:tcPr>
                </a:tc>
                <a:tc>
                  <a:txBody>
                    <a:bodyPr/>
                    <a:lstStyle/>
                    <a:p>
                      <a:pPr algn="ctr"/>
                      <a:r>
                        <a:rPr lang="en-US" dirty="0" smtClean="0">
                          <a:solidFill>
                            <a:srgbClr val="0000FF"/>
                          </a:solidFill>
                        </a:rPr>
                        <a:t>Agenda Item</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75000"/>
                      </a:schemeClr>
                    </a:solidFill>
                  </a:tcPr>
                </a:tc>
                <a:tc>
                  <a:txBody>
                    <a:bodyPr/>
                    <a:lstStyle/>
                    <a:p>
                      <a:pPr algn="ctr"/>
                      <a:r>
                        <a:rPr lang="en-US" dirty="0" smtClean="0">
                          <a:solidFill>
                            <a:srgbClr val="0000FF"/>
                          </a:solidFill>
                        </a:rPr>
                        <a:t>Presenter</a:t>
                      </a:r>
                      <a:endParaRPr lang="en-US" dirty="0">
                        <a:solidFill>
                          <a:srgbClr val="0000FF"/>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75000"/>
                      </a:schemeClr>
                    </a:solidFill>
                  </a:tcPr>
                </a:tc>
              </a:tr>
              <a:tr h="330200">
                <a:tc>
                  <a:txBody>
                    <a:bodyPr/>
                    <a:lstStyle/>
                    <a:p>
                      <a:r>
                        <a:rPr lang="en-US" dirty="0" smtClean="0">
                          <a:solidFill>
                            <a:srgbClr val="0000FF"/>
                          </a:solidFill>
                        </a:rPr>
                        <a:t>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0630</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Welcome</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Peg Luce</a:t>
                      </a:r>
                      <a:r>
                        <a:rPr lang="en-US" baseline="0" dirty="0" smtClean="0">
                          <a:solidFill>
                            <a:schemeClr val="bg1"/>
                          </a:solidFill>
                        </a:rPr>
                        <a:t>/Elsayed Talaat</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81940">
                <a:tc>
                  <a:txBody>
                    <a:bodyPr/>
                    <a:lstStyle/>
                    <a:p>
                      <a:r>
                        <a:rPr lang="en-US" dirty="0" smtClean="0">
                          <a:solidFill>
                            <a:srgbClr val="0000FF"/>
                          </a:solidFill>
                        </a:rPr>
                        <a:t>2</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66"/>
                    </a:solidFill>
                  </a:tcPr>
                </a:tc>
                <a:tc>
                  <a:txBody>
                    <a:bodyPr/>
                    <a:lstStyle/>
                    <a:p>
                      <a:r>
                        <a:rPr lang="en-US" dirty="0" smtClean="0">
                          <a:solidFill>
                            <a:schemeClr val="bg1"/>
                          </a:solidFill>
                        </a:rPr>
                        <a:t>0635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66"/>
                    </a:solidFill>
                  </a:tcPr>
                </a:tc>
                <a:tc>
                  <a:txBody>
                    <a:bodyPr/>
                    <a:lstStyle/>
                    <a:p>
                      <a:r>
                        <a:rPr lang="en-US" dirty="0" smtClean="0">
                          <a:solidFill>
                            <a:schemeClr val="bg1"/>
                          </a:solidFill>
                        </a:rPr>
                        <a:t>LWS Status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66"/>
                    </a:solidFill>
                  </a:tcPr>
                </a:tc>
                <a:tc>
                  <a:txBody>
                    <a:bodyPr/>
                    <a:lstStyle/>
                    <a:p>
                      <a:r>
                        <a:rPr lang="en-US" dirty="0" smtClean="0">
                          <a:solidFill>
                            <a:schemeClr val="bg1"/>
                          </a:solidFill>
                        </a:rPr>
                        <a:t>Jeff Morrill</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66"/>
                    </a:solidFill>
                  </a:tcPr>
                </a:tc>
              </a:tr>
              <a:tr h="297180">
                <a:tc>
                  <a:txBody>
                    <a:bodyPr/>
                    <a:lstStyle/>
                    <a:p>
                      <a:r>
                        <a:rPr lang="en-US" dirty="0" smtClean="0">
                          <a:solidFill>
                            <a:srgbClr val="0000FF"/>
                          </a:solidFill>
                        </a:rPr>
                        <a:t>3</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0645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GDC Status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Jared </a:t>
                      </a:r>
                      <a:r>
                        <a:rPr lang="en-US" dirty="0" err="1" smtClean="0">
                          <a:solidFill>
                            <a:schemeClr val="bg1"/>
                          </a:solidFill>
                        </a:rPr>
                        <a:t>Leisner</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74320">
                <a:tc>
                  <a:txBody>
                    <a:bodyPr/>
                    <a:lstStyle/>
                    <a:p>
                      <a:r>
                        <a:rPr lang="en-US" dirty="0" smtClean="0">
                          <a:solidFill>
                            <a:srgbClr val="0000FF"/>
                          </a:solidFill>
                        </a:rPr>
                        <a:t>4</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0655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LWS Activities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Lika Guhathakurta</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14960">
                <a:tc>
                  <a:txBody>
                    <a:bodyPr/>
                    <a:lstStyle/>
                    <a:p>
                      <a:r>
                        <a:rPr lang="en-US" dirty="0" smtClean="0">
                          <a:solidFill>
                            <a:srgbClr val="0000FF"/>
                          </a:solidFill>
                        </a:rPr>
                        <a:t>5</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0710</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Science Centers,</a:t>
                      </a:r>
                      <a:r>
                        <a:rPr lang="en-US" baseline="0" dirty="0" smtClean="0">
                          <a:solidFill>
                            <a:schemeClr val="bg1"/>
                          </a:solidFill>
                        </a:rPr>
                        <a:t> SWAP, LWS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Janet Kozyra</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42900">
                <a:tc>
                  <a:txBody>
                    <a:bodyPr/>
                    <a:lstStyle/>
                    <a:p>
                      <a:r>
                        <a:rPr lang="en-US" dirty="0" smtClean="0">
                          <a:solidFill>
                            <a:srgbClr val="0000FF"/>
                          </a:solidFill>
                        </a:rPr>
                        <a:t>6</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0725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Why LPAG</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Jeff Morrill</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08940">
                <a:tc>
                  <a:txBody>
                    <a:bodyPr/>
                    <a:lstStyle/>
                    <a:p>
                      <a:r>
                        <a:rPr lang="en-US" dirty="0" smtClean="0">
                          <a:solidFill>
                            <a:srgbClr val="0000FF"/>
                          </a:solidFill>
                        </a:rPr>
                        <a:t>7</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0735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Future LPAG Activities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err="1" smtClean="0">
                          <a:solidFill>
                            <a:schemeClr val="bg1"/>
                          </a:solidFill>
                        </a:rPr>
                        <a:t>Eftyhia</a:t>
                      </a:r>
                      <a:r>
                        <a:rPr lang="en-US" baseline="0" dirty="0" smtClean="0">
                          <a:solidFill>
                            <a:schemeClr val="bg1"/>
                          </a:solidFill>
                        </a:rPr>
                        <a:t> </a:t>
                      </a:r>
                      <a:r>
                        <a:rPr lang="en-US" baseline="0" dirty="0" err="1" smtClean="0">
                          <a:solidFill>
                            <a:schemeClr val="bg1"/>
                          </a:solidFill>
                        </a:rPr>
                        <a:t>Zesta</a:t>
                      </a:r>
                      <a:r>
                        <a:rPr lang="en-US" baseline="0" dirty="0" smtClean="0">
                          <a:solidFill>
                            <a:schemeClr val="bg1"/>
                          </a:solidFill>
                        </a:rPr>
                        <a:t>/Mark Linton</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02260">
                <a:tc>
                  <a:txBody>
                    <a:bodyPr/>
                    <a:lstStyle/>
                    <a:p>
                      <a:r>
                        <a:rPr lang="en-US" dirty="0" smtClean="0">
                          <a:solidFill>
                            <a:srgbClr val="0000FF"/>
                          </a:solidFill>
                        </a:rPr>
                        <a:t>8</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0750</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FST:  Interplanetary Structures &amp; Radiation Belts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Mei </a:t>
                      </a:r>
                      <a:r>
                        <a:rPr lang="en-US" dirty="0" err="1" smtClean="0">
                          <a:solidFill>
                            <a:schemeClr val="bg1"/>
                          </a:solidFill>
                        </a:rPr>
                        <a:t>Ching</a:t>
                      </a:r>
                      <a:r>
                        <a:rPr lang="en-US" dirty="0" smtClean="0">
                          <a:solidFill>
                            <a:schemeClr val="bg1"/>
                          </a:solidFill>
                        </a:rPr>
                        <a:t> </a:t>
                      </a:r>
                      <a:r>
                        <a:rPr lang="en-US" dirty="0" err="1" smtClean="0">
                          <a:solidFill>
                            <a:schemeClr val="bg1"/>
                          </a:solidFill>
                        </a:rPr>
                        <a:t>Fok</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55600">
                <a:tc>
                  <a:txBody>
                    <a:bodyPr/>
                    <a:lstStyle/>
                    <a:p>
                      <a:r>
                        <a:rPr lang="en-US" dirty="0" smtClean="0">
                          <a:solidFill>
                            <a:srgbClr val="0000FF"/>
                          </a:solidFill>
                        </a:rPr>
                        <a:t>9</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0805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FST: RAISE</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Stan Solomon</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89267">
                <a:tc>
                  <a:txBody>
                    <a:bodyPr/>
                    <a:lstStyle/>
                    <a:p>
                      <a:r>
                        <a:rPr lang="en-US" dirty="0" smtClean="0">
                          <a:solidFill>
                            <a:srgbClr val="0000FF"/>
                          </a:solidFill>
                        </a:rPr>
                        <a:t>10</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0820</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Open Discussion</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All</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89267">
                <a:tc>
                  <a:txBody>
                    <a:bodyPr/>
                    <a:lstStyle/>
                    <a:p>
                      <a:r>
                        <a:rPr lang="en-US" dirty="0" smtClean="0">
                          <a:solidFill>
                            <a:srgbClr val="0000FF"/>
                          </a:solidFill>
                        </a:rPr>
                        <a:t>11</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0845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ADJOURN</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127950049"/>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6606113" cy="990600"/>
          </a:xfrm>
        </p:spPr>
        <p:txBody>
          <a:bodyPr/>
          <a:lstStyle/>
          <a:p>
            <a:r>
              <a:rPr lang="en-US" dirty="0" smtClean="0"/>
              <a:t>LWS moving into the future</a:t>
            </a:r>
            <a:endParaRPr lang="en-US" dirty="0"/>
          </a:p>
        </p:txBody>
      </p:sp>
      <p:sp>
        <p:nvSpPr>
          <p:cNvPr id="3" name="Rectangle 2"/>
          <p:cNvSpPr/>
          <p:nvPr/>
        </p:nvSpPr>
        <p:spPr>
          <a:xfrm>
            <a:off x="362467" y="1041299"/>
            <a:ext cx="8781533" cy="5663089"/>
          </a:xfrm>
          <a:prstGeom prst="rect">
            <a:avLst/>
          </a:prstGeom>
        </p:spPr>
        <p:txBody>
          <a:bodyPr wrap="square">
            <a:spAutoFit/>
          </a:bodyPr>
          <a:lstStyle/>
          <a:p>
            <a:pPr marL="285750" indent="-285750">
              <a:buFont typeface="Arial"/>
              <a:buChar char="•"/>
            </a:pPr>
            <a:r>
              <a:rPr lang="en-US" dirty="0">
                <a:solidFill>
                  <a:srgbClr val="000000"/>
                </a:solidFill>
              </a:rPr>
              <a:t>Focus on research into the full range of space weather </a:t>
            </a:r>
            <a:r>
              <a:rPr lang="en-US" dirty="0" smtClean="0">
                <a:solidFill>
                  <a:srgbClr val="000000"/>
                </a:solidFill>
              </a:rPr>
              <a:t>conditions and the physics that drives them.</a:t>
            </a:r>
          </a:p>
          <a:p>
            <a:pPr marL="742950" lvl="1" indent="-285750">
              <a:buFont typeface="Arial"/>
              <a:buChar char="•"/>
            </a:pPr>
            <a:r>
              <a:rPr lang="en-US" dirty="0">
                <a:solidFill>
                  <a:srgbClr val="000000"/>
                </a:solidFill>
              </a:rPr>
              <a:t>Research areas defined and re-scoped as discoveries, new information and new technologies emerge.  </a:t>
            </a:r>
            <a:endParaRPr lang="en-US" dirty="0" smtClean="0">
              <a:solidFill>
                <a:srgbClr val="000000"/>
              </a:solidFill>
            </a:endParaRPr>
          </a:p>
          <a:p>
            <a:pPr marL="742950" lvl="1" indent="-285750">
              <a:buFont typeface="Arial"/>
              <a:buChar char="•"/>
            </a:pPr>
            <a:r>
              <a:rPr lang="en-US" dirty="0" smtClean="0">
                <a:solidFill>
                  <a:srgbClr val="000000"/>
                </a:solidFill>
              </a:rPr>
              <a:t>Encourage </a:t>
            </a:r>
            <a:r>
              <a:rPr lang="en-US" dirty="0">
                <a:solidFill>
                  <a:srgbClr val="000000"/>
                </a:solidFill>
              </a:rPr>
              <a:t>targeted research that not only addresses practical problems but also produces new and fundamental understanding.</a:t>
            </a:r>
            <a:r>
              <a:rPr lang="en-US" dirty="0" smtClean="0">
                <a:solidFill>
                  <a:srgbClr val="000000"/>
                </a:solidFill>
              </a:rPr>
              <a:t> </a:t>
            </a:r>
          </a:p>
          <a:p>
            <a:pPr marL="742950" lvl="1" indent="-285750">
              <a:buFont typeface="Arial"/>
              <a:buChar char="•"/>
            </a:pPr>
            <a:endParaRPr lang="en-US" dirty="0" smtClean="0">
              <a:solidFill>
                <a:srgbClr val="000000"/>
              </a:solidFill>
            </a:endParaRPr>
          </a:p>
          <a:p>
            <a:pPr marL="285750" indent="-285750">
              <a:buFont typeface="Arial"/>
              <a:buChar char="•"/>
            </a:pPr>
            <a:r>
              <a:rPr lang="en-US" dirty="0" smtClean="0">
                <a:solidFill>
                  <a:srgbClr val="000000"/>
                </a:solidFill>
              </a:rPr>
              <a:t>LWS </a:t>
            </a:r>
            <a:r>
              <a:rPr lang="en-US" dirty="0">
                <a:solidFill>
                  <a:srgbClr val="000000"/>
                </a:solidFill>
              </a:rPr>
              <a:t>is aligning existing areas of research excellence with National priorities in extreme space weather prediction to “accelerate efforts in support of </a:t>
            </a:r>
            <a:r>
              <a:rPr lang="en-US" dirty="0" smtClean="0">
                <a:solidFill>
                  <a:srgbClr val="000000"/>
                </a:solidFill>
              </a:rPr>
              <a:t>the SWAP and national preparedness.  This effort is supported with </a:t>
            </a:r>
            <a:r>
              <a:rPr lang="en-US" dirty="0">
                <a:solidFill>
                  <a:srgbClr val="000000"/>
                </a:solidFill>
              </a:rPr>
              <a:t>mandatory funding ($5M/year so far</a:t>
            </a:r>
            <a:r>
              <a:rPr lang="en-US" dirty="0" smtClean="0">
                <a:solidFill>
                  <a:srgbClr val="000000"/>
                </a:solidFill>
              </a:rPr>
              <a:t>) for:</a:t>
            </a:r>
          </a:p>
          <a:p>
            <a:pPr marL="742950" lvl="1" indent="-285750">
              <a:buFont typeface="Arial"/>
              <a:buChar char="•"/>
            </a:pPr>
            <a:r>
              <a:rPr lang="en-US" dirty="0" smtClean="0">
                <a:solidFill>
                  <a:srgbClr val="000000"/>
                </a:solidFill>
              </a:rPr>
              <a:t>Benchmark </a:t>
            </a:r>
            <a:r>
              <a:rPr lang="en-US" dirty="0">
                <a:solidFill>
                  <a:srgbClr val="000000"/>
                </a:solidFill>
              </a:rPr>
              <a:t>maturation, implementation of FY2016  plans, and continuation of planning efforts between the </a:t>
            </a:r>
            <a:r>
              <a:rPr lang="en-US" dirty="0" smtClean="0">
                <a:solidFill>
                  <a:srgbClr val="000000"/>
                </a:solidFill>
              </a:rPr>
              <a:t>agencies</a:t>
            </a:r>
          </a:p>
          <a:p>
            <a:pPr marL="742950" lvl="1" indent="-285750">
              <a:buFont typeface="Arial"/>
              <a:buChar char="•"/>
            </a:pPr>
            <a:r>
              <a:rPr lang="en-US" dirty="0" smtClean="0">
                <a:solidFill>
                  <a:srgbClr val="000000"/>
                </a:solidFill>
              </a:rPr>
              <a:t>Can also augment </a:t>
            </a:r>
            <a:r>
              <a:rPr lang="en-US" dirty="0">
                <a:solidFill>
                  <a:srgbClr val="000000"/>
                </a:solidFill>
              </a:rPr>
              <a:t>LWS R&amp;A elements that address space weather</a:t>
            </a:r>
            <a:endParaRPr lang="en-US" dirty="0" smtClean="0">
              <a:solidFill>
                <a:srgbClr val="000000"/>
              </a:solidFill>
            </a:endParaRPr>
          </a:p>
          <a:p>
            <a:pPr marL="742950" lvl="1" indent="-285750">
              <a:buFont typeface="Arial"/>
              <a:buChar char="•"/>
            </a:pPr>
            <a:endParaRPr lang="en-US" sz="1000" dirty="0">
              <a:solidFill>
                <a:srgbClr val="000000"/>
              </a:solidFill>
            </a:endParaRPr>
          </a:p>
          <a:p>
            <a:pPr marL="285750" indent="-285750">
              <a:buFont typeface="Arial"/>
              <a:buChar char="•"/>
            </a:pPr>
            <a:r>
              <a:rPr lang="en-US" dirty="0" smtClean="0">
                <a:solidFill>
                  <a:srgbClr val="000000"/>
                </a:solidFill>
              </a:rPr>
              <a:t>Space climate </a:t>
            </a:r>
            <a:r>
              <a:rPr lang="en-US" dirty="0">
                <a:solidFill>
                  <a:srgbClr val="000000"/>
                </a:solidFill>
              </a:rPr>
              <a:t>is another important </a:t>
            </a:r>
            <a:r>
              <a:rPr lang="en-US" dirty="0" smtClean="0">
                <a:solidFill>
                  <a:srgbClr val="000000"/>
                </a:solidFill>
              </a:rPr>
              <a:t>aspect, which will</a:t>
            </a:r>
          </a:p>
          <a:p>
            <a:pPr marL="742950" lvl="1" indent="-285750">
              <a:buFont typeface="Arial"/>
              <a:buChar char="•"/>
            </a:pPr>
            <a:r>
              <a:rPr lang="en-US" dirty="0" smtClean="0">
                <a:solidFill>
                  <a:srgbClr val="000000"/>
                </a:solidFill>
              </a:rPr>
              <a:t>Drive </a:t>
            </a:r>
            <a:r>
              <a:rPr lang="en-US" dirty="0">
                <a:solidFill>
                  <a:srgbClr val="000000"/>
                </a:solidFill>
              </a:rPr>
              <a:t>the types of space weather experienced in the decades </a:t>
            </a:r>
            <a:r>
              <a:rPr lang="en-US" dirty="0" smtClean="0">
                <a:solidFill>
                  <a:srgbClr val="000000"/>
                </a:solidFill>
              </a:rPr>
              <a:t>ahead.   </a:t>
            </a:r>
          </a:p>
          <a:p>
            <a:pPr marL="742950" lvl="1" indent="-285750">
              <a:buFont typeface="Arial"/>
              <a:buChar char="•"/>
            </a:pPr>
            <a:r>
              <a:rPr lang="en-US" dirty="0" smtClean="0">
                <a:solidFill>
                  <a:srgbClr val="000000"/>
                </a:solidFill>
              </a:rPr>
              <a:t>Next-</a:t>
            </a:r>
            <a:r>
              <a:rPr lang="en-US" dirty="0">
                <a:solidFill>
                  <a:srgbClr val="000000"/>
                </a:solidFill>
              </a:rPr>
              <a:t>generation technologies </a:t>
            </a:r>
            <a:r>
              <a:rPr lang="en-US" dirty="0" smtClean="0">
                <a:solidFill>
                  <a:srgbClr val="000000"/>
                </a:solidFill>
              </a:rPr>
              <a:t>will likely have new </a:t>
            </a:r>
            <a:r>
              <a:rPr lang="en-US" dirty="0">
                <a:solidFill>
                  <a:srgbClr val="000000"/>
                </a:solidFill>
              </a:rPr>
              <a:t>and/or unknown vulnerabilities to space </a:t>
            </a:r>
            <a:r>
              <a:rPr lang="en-US" dirty="0" smtClean="0">
                <a:solidFill>
                  <a:srgbClr val="000000"/>
                </a:solidFill>
              </a:rPr>
              <a:t>weather while being essential to </a:t>
            </a:r>
            <a:r>
              <a:rPr lang="en-US" dirty="0">
                <a:solidFill>
                  <a:srgbClr val="000000"/>
                </a:solidFill>
              </a:rPr>
              <a:t>national security, economic vitality and the everyday functioning of society</a:t>
            </a:r>
            <a:r>
              <a:rPr lang="en-US" dirty="0" smtClean="0">
                <a:solidFill>
                  <a:srgbClr val="000000"/>
                </a:solidFill>
              </a:rPr>
              <a:t>.</a:t>
            </a:r>
          </a:p>
        </p:txBody>
      </p:sp>
    </p:spTree>
    <p:extLst>
      <p:ext uri="{BB962C8B-B14F-4D97-AF65-F5344CB8AC3E}">
        <p14:creationId xmlns:p14="http://schemas.microsoft.com/office/powerpoint/2010/main" val="175022539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6466710" cy="13081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000">
              <a:solidFill>
                <a:srgbClr val="FFFFFF"/>
              </a:solidFill>
            </a:endParaRPr>
          </a:p>
        </p:txBody>
      </p:sp>
      <p:pic>
        <p:nvPicPr>
          <p:cNvPr id="6" name="Picture 5" descr="LWS_SSAs_20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232"/>
            <a:ext cx="6362699" cy="6872039"/>
          </a:xfrm>
          <a:prstGeom prst="rect">
            <a:avLst/>
          </a:prstGeom>
        </p:spPr>
      </p:pic>
      <p:sp>
        <p:nvSpPr>
          <p:cNvPr id="4" name="TextBox 3"/>
          <p:cNvSpPr txBox="1"/>
          <p:nvPr/>
        </p:nvSpPr>
        <p:spPr>
          <a:xfrm>
            <a:off x="2146300" y="2006600"/>
            <a:ext cx="2146300" cy="646331"/>
          </a:xfrm>
          <a:prstGeom prst="rect">
            <a:avLst/>
          </a:prstGeom>
          <a:noFill/>
        </p:spPr>
        <p:txBody>
          <a:bodyPr wrap="square" rtlCol="0">
            <a:spAutoFit/>
          </a:bodyPr>
          <a:lstStyle/>
          <a:p>
            <a:r>
              <a:rPr lang="en-US" dirty="0" smtClean="0">
                <a:solidFill>
                  <a:srgbClr val="0000FF"/>
                </a:solidFill>
              </a:rPr>
              <a:t>SWAP: Solar radio bursts</a:t>
            </a:r>
            <a:endParaRPr lang="en-US" dirty="0">
              <a:solidFill>
                <a:srgbClr val="0000FF"/>
              </a:solidFill>
            </a:endParaRPr>
          </a:p>
        </p:txBody>
      </p:sp>
      <p:sp>
        <p:nvSpPr>
          <p:cNvPr id="8" name="TextBox 7"/>
          <p:cNvSpPr txBox="1"/>
          <p:nvPr/>
        </p:nvSpPr>
        <p:spPr>
          <a:xfrm>
            <a:off x="139700" y="2770664"/>
            <a:ext cx="2146300" cy="369332"/>
          </a:xfrm>
          <a:prstGeom prst="rect">
            <a:avLst/>
          </a:prstGeom>
          <a:noFill/>
        </p:spPr>
        <p:txBody>
          <a:bodyPr wrap="square" rtlCol="0">
            <a:spAutoFit/>
          </a:bodyPr>
          <a:lstStyle/>
          <a:p>
            <a:r>
              <a:rPr lang="en-US" dirty="0" smtClean="0">
                <a:solidFill>
                  <a:srgbClr val="0000FF"/>
                </a:solidFill>
              </a:rPr>
              <a:t>SWAP: GICs</a:t>
            </a:r>
            <a:endParaRPr lang="en-US" dirty="0">
              <a:solidFill>
                <a:srgbClr val="0000FF"/>
              </a:solidFill>
            </a:endParaRPr>
          </a:p>
        </p:txBody>
      </p:sp>
      <p:sp>
        <p:nvSpPr>
          <p:cNvPr id="10" name="TextBox 9"/>
          <p:cNvSpPr txBox="1"/>
          <p:nvPr/>
        </p:nvSpPr>
        <p:spPr>
          <a:xfrm>
            <a:off x="0" y="4874399"/>
            <a:ext cx="2146300" cy="923330"/>
          </a:xfrm>
          <a:prstGeom prst="rect">
            <a:avLst/>
          </a:prstGeom>
          <a:noFill/>
        </p:spPr>
        <p:txBody>
          <a:bodyPr wrap="square" rtlCol="0">
            <a:spAutoFit/>
          </a:bodyPr>
          <a:lstStyle/>
          <a:p>
            <a:r>
              <a:rPr lang="en-US" dirty="0" smtClean="0">
                <a:solidFill>
                  <a:srgbClr val="0000FF"/>
                </a:solidFill>
              </a:rPr>
              <a:t>SWAP: Upper Atmosphere</a:t>
            </a:r>
          </a:p>
          <a:p>
            <a:r>
              <a:rPr lang="en-US" dirty="0" smtClean="0">
                <a:solidFill>
                  <a:srgbClr val="0000FF"/>
                </a:solidFill>
              </a:rPr>
              <a:t>Expansion</a:t>
            </a:r>
            <a:endParaRPr lang="en-US" dirty="0">
              <a:solidFill>
                <a:srgbClr val="0000FF"/>
              </a:solidFill>
            </a:endParaRPr>
          </a:p>
        </p:txBody>
      </p:sp>
      <p:sp>
        <p:nvSpPr>
          <p:cNvPr id="12" name="TextBox 11"/>
          <p:cNvSpPr txBox="1"/>
          <p:nvPr/>
        </p:nvSpPr>
        <p:spPr>
          <a:xfrm>
            <a:off x="2692400" y="4110356"/>
            <a:ext cx="1308101" cy="923330"/>
          </a:xfrm>
          <a:prstGeom prst="rect">
            <a:avLst/>
          </a:prstGeom>
          <a:solidFill>
            <a:schemeClr val="tx1">
              <a:lumMod val="75000"/>
              <a:alpha val="78000"/>
            </a:schemeClr>
          </a:solidFill>
        </p:spPr>
        <p:txBody>
          <a:bodyPr wrap="square" rtlCol="0">
            <a:spAutoFit/>
          </a:bodyPr>
          <a:lstStyle/>
          <a:p>
            <a:r>
              <a:rPr lang="en-US" dirty="0" smtClean="0">
                <a:solidFill>
                  <a:srgbClr val="0000FF"/>
                </a:solidFill>
              </a:rPr>
              <a:t>SWAP: Ionizing Radiation</a:t>
            </a:r>
            <a:endParaRPr lang="en-US" dirty="0">
              <a:solidFill>
                <a:srgbClr val="0000FF"/>
              </a:solidFill>
            </a:endParaRPr>
          </a:p>
        </p:txBody>
      </p:sp>
      <p:sp>
        <p:nvSpPr>
          <p:cNvPr id="13" name="TextBox 12"/>
          <p:cNvSpPr txBox="1"/>
          <p:nvPr/>
        </p:nvSpPr>
        <p:spPr>
          <a:xfrm>
            <a:off x="4800600" y="5317172"/>
            <a:ext cx="1562100" cy="923330"/>
          </a:xfrm>
          <a:prstGeom prst="rect">
            <a:avLst/>
          </a:prstGeom>
          <a:noFill/>
        </p:spPr>
        <p:txBody>
          <a:bodyPr wrap="square" rtlCol="0">
            <a:spAutoFit/>
          </a:bodyPr>
          <a:lstStyle/>
          <a:p>
            <a:pPr algn="r"/>
            <a:r>
              <a:rPr lang="en-US" dirty="0" smtClean="0">
                <a:solidFill>
                  <a:srgbClr val="0000FF"/>
                </a:solidFill>
              </a:rPr>
              <a:t>SWAP: </a:t>
            </a:r>
            <a:r>
              <a:rPr lang="en-US" dirty="0" err="1" smtClean="0">
                <a:solidFill>
                  <a:srgbClr val="0000FF"/>
                </a:solidFill>
              </a:rPr>
              <a:t>Ionospheric</a:t>
            </a:r>
            <a:r>
              <a:rPr lang="en-US" dirty="0" smtClean="0">
                <a:solidFill>
                  <a:srgbClr val="0000FF"/>
                </a:solidFill>
              </a:rPr>
              <a:t> Disturbances</a:t>
            </a:r>
            <a:endParaRPr lang="en-US" dirty="0">
              <a:solidFill>
                <a:srgbClr val="0000FF"/>
              </a:solidFill>
            </a:endParaRPr>
          </a:p>
        </p:txBody>
      </p:sp>
      <p:cxnSp>
        <p:nvCxnSpPr>
          <p:cNvPr id="14" name="Straight Arrow Connector 13"/>
          <p:cNvCxnSpPr/>
          <p:nvPr/>
        </p:nvCxnSpPr>
        <p:spPr bwMode="auto">
          <a:xfrm flipH="1" flipV="1">
            <a:off x="5905500" y="4102100"/>
            <a:ext cx="165100" cy="1215073"/>
          </a:xfrm>
          <a:prstGeom prst="straightConnector1">
            <a:avLst/>
          </a:prstGeom>
          <a:solidFill>
            <a:schemeClr val="accent1"/>
          </a:solidFill>
          <a:ln w="28575" cap="flat" cmpd="sng" algn="ctr">
            <a:solidFill>
              <a:srgbClr val="0000FF"/>
            </a:solidFill>
            <a:prstDash val="solid"/>
            <a:round/>
            <a:headEnd type="none" w="med" len="med"/>
            <a:tailEnd type="arrow"/>
          </a:ln>
          <a:effectLst/>
        </p:spPr>
      </p:cxnSp>
      <p:cxnSp>
        <p:nvCxnSpPr>
          <p:cNvPr id="15" name="Straight Arrow Connector 14"/>
          <p:cNvCxnSpPr/>
          <p:nvPr/>
        </p:nvCxnSpPr>
        <p:spPr bwMode="auto">
          <a:xfrm flipH="1" flipV="1">
            <a:off x="5105400" y="5247164"/>
            <a:ext cx="965200" cy="70008"/>
          </a:xfrm>
          <a:prstGeom prst="straightConnector1">
            <a:avLst/>
          </a:prstGeom>
          <a:solidFill>
            <a:schemeClr val="accent1"/>
          </a:solidFill>
          <a:ln w="28575" cap="flat" cmpd="sng" algn="ctr">
            <a:solidFill>
              <a:srgbClr val="0000FF"/>
            </a:solidFill>
            <a:prstDash val="solid"/>
            <a:round/>
            <a:headEnd type="none" w="med" len="med"/>
            <a:tailEnd type="arrow"/>
          </a:ln>
          <a:effectLst/>
        </p:spPr>
      </p:cxnSp>
      <p:cxnSp>
        <p:nvCxnSpPr>
          <p:cNvPr id="20" name="Straight Arrow Connector 19"/>
          <p:cNvCxnSpPr/>
          <p:nvPr/>
        </p:nvCxnSpPr>
        <p:spPr bwMode="auto">
          <a:xfrm flipV="1">
            <a:off x="3492500" y="2652932"/>
            <a:ext cx="1219200" cy="1457424"/>
          </a:xfrm>
          <a:prstGeom prst="straightConnector1">
            <a:avLst/>
          </a:prstGeom>
          <a:solidFill>
            <a:schemeClr val="accent1"/>
          </a:solidFill>
          <a:ln w="28575" cap="flat" cmpd="sng" algn="ctr">
            <a:solidFill>
              <a:srgbClr val="0000FF"/>
            </a:solidFill>
            <a:prstDash val="solid"/>
            <a:round/>
            <a:headEnd type="none" w="med" len="med"/>
            <a:tailEnd type="arrow"/>
          </a:ln>
          <a:effectLst/>
        </p:spPr>
      </p:cxnSp>
      <p:cxnSp>
        <p:nvCxnSpPr>
          <p:cNvPr id="27" name="Straight Arrow Connector 26"/>
          <p:cNvCxnSpPr/>
          <p:nvPr/>
        </p:nvCxnSpPr>
        <p:spPr bwMode="auto">
          <a:xfrm flipH="1">
            <a:off x="2286000" y="4874399"/>
            <a:ext cx="406400" cy="372765"/>
          </a:xfrm>
          <a:prstGeom prst="straightConnector1">
            <a:avLst/>
          </a:prstGeom>
          <a:solidFill>
            <a:schemeClr val="accent1"/>
          </a:solidFill>
          <a:ln w="28575" cap="flat" cmpd="sng" algn="ctr">
            <a:solidFill>
              <a:srgbClr val="0000FF"/>
            </a:solidFill>
            <a:prstDash val="solid"/>
            <a:round/>
            <a:headEnd type="none" w="med" len="med"/>
            <a:tailEnd type="arrow"/>
          </a:ln>
          <a:effectLst/>
        </p:spPr>
      </p:cxnSp>
      <p:sp>
        <p:nvSpPr>
          <p:cNvPr id="33" name="Rectangle 32"/>
          <p:cNvSpPr/>
          <p:nvPr/>
        </p:nvSpPr>
        <p:spPr bwMode="auto">
          <a:xfrm>
            <a:off x="6362699" y="0"/>
            <a:ext cx="2781301" cy="6858000"/>
          </a:xfrm>
          <a:prstGeom prst="rect">
            <a:avLst/>
          </a:prstGeom>
          <a:solidFill>
            <a:srgbClr val="CCCC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000">
              <a:solidFill>
                <a:srgbClr val="FFFFFF"/>
              </a:solidFill>
            </a:endParaRPr>
          </a:p>
        </p:txBody>
      </p:sp>
      <p:sp>
        <p:nvSpPr>
          <p:cNvPr id="2" name="Title 1"/>
          <p:cNvSpPr>
            <a:spLocks noGrp="1"/>
          </p:cNvSpPr>
          <p:nvPr>
            <p:ph type="title"/>
          </p:nvPr>
        </p:nvSpPr>
        <p:spPr>
          <a:xfrm>
            <a:off x="0" y="0"/>
            <a:ext cx="9144000" cy="863600"/>
          </a:xfrm>
        </p:spPr>
        <p:txBody>
          <a:bodyPr anchor="t"/>
          <a:lstStyle/>
          <a:p>
            <a:r>
              <a:rPr lang="en-US" sz="2400" dirty="0" smtClean="0">
                <a:solidFill>
                  <a:srgbClr val="000000"/>
                </a:solidFill>
              </a:rPr>
              <a:t>LWS Strategic </a:t>
            </a:r>
            <a:r>
              <a:rPr lang="en-US" sz="2400" dirty="0">
                <a:solidFill>
                  <a:srgbClr val="000000"/>
                </a:solidFill>
              </a:rPr>
              <a:t>Science Areas (SSA</a:t>
            </a:r>
            <a:r>
              <a:rPr lang="en-US" sz="2400" dirty="0" smtClean="0">
                <a:solidFill>
                  <a:srgbClr val="000000"/>
                </a:solidFill>
              </a:rPr>
              <a:t>) versus </a:t>
            </a:r>
            <a:r>
              <a:rPr lang="en-US" sz="2400" dirty="0" smtClean="0">
                <a:solidFill>
                  <a:srgbClr val="0000FF"/>
                </a:solidFill>
              </a:rPr>
              <a:t>SWAP Benchmarks </a:t>
            </a:r>
            <a:endParaRPr lang="en-US" sz="2400" dirty="0">
              <a:solidFill>
                <a:srgbClr val="0000FF"/>
              </a:solidFill>
            </a:endParaRPr>
          </a:p>
        </p:txBody>
      </p:sp>
      <p:sp>
        <p:nvSpPr>
          <p:cNvPr id="9" name="Rectangle 8"/>
          <p:cNvSpPr/>
          <p:nvPr/>
        </p:nvSpPr>
        <p:spPr>
          <a:xfrm>
            <a:off x="6421377" y="1308100"/>
            <a:ext cx="2575690" cy="3139321"/>
          </a:xfrm>
          <a:prstGeom prst="rect">
            <a:avLst/>
          </a:prstGeom>
          <a:solidFill>
            <a:schemeClr val="tx1"/>
          </a:solidFill>
        </p:spPr>
        <p:txBody>
          <a:bodyPr wrap="square">
            <a:spAutoFit/>
          </a:bodyPr>
          <a:lstStyle/>
          <a:p>
            <a:r>
              <a:rPr lang="en-US" dirty="0" smtClean="0">
                <a:solidFill>
                  <a:srgbClr val="000000"/>
                </a:solidFill>
              </a:rPr>
              <a:t>Aligning </a:t>
            </a:r>
            <a:r>
              <a:rPr lang="en-US" dirty="0">
                <a:solidFill>
                  <a:srgbClr val="000000"/>
                </a:solidFill>
              </a:rPr>
              <a:t>existing areas of research excellence with National priorities in extreme space weather prediction to “accelerate efforts in support of the Administration’s multi-agency Space Weather Action plan” aimed at national preparedness. </a:t>
            </a:r>
            <a:endParaRPr lang="en-US" dirty="0">
              <a:solidFill>
                <a:srgbClr val="000000"/>
              </a:solidFill>
              <a:ea typeface="Cambria" charset="0"/>
              <a:cs typeface="Cambria" charset="0"/>
            </a:endParaRPr>
          </a:p>
        </p:txBody>
      </p:sp>
    </p:spTree>
    <p:extLst>
      <p:ext uri="{BB962C8B-B14F-4D97-AF65-F5344CB8AC3E}">
        <p14:creationId xmlns:p14="http://schemas.microsoft.com/office/powerpoint/2010/main" val="353515597"/>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prstClr val="black">
                <a:alpha val="40000"/>
              </a:prstClr>
            </a:outerShdw>
          </a:effectLst>
        </p:spPr>
        <p:txBody>
          <a:bodyPr/>
          <a:lstStyle/>
          <a:p>
            <a:r>
              <a:rPr lang="en-US" sz="3600" dirty="0"/>
              <a:t>LWS Science looking forward</a:t>
            </a:r>
            <a:endParaRPr lang="en-US" sz="3600" dirty="0">
              <a:solidFill>
                <a:srgbClr val="FFFF00"/>
              </a:solidFill>
            </a:endParaRPr>
          </a:p>
        </p:txBody>
      </p:sp>
      <p:sp>
        <p:nvSpPr>
          <p:cNvPr id="3" name="Content Placeholder 2"/>
          <p:cNvSpPr>
            <a:spLocks noGrp="1"/>
          </p:cNvSpPr>
          <p:nvPr>
            <p:ph idx="1"/>
          </p:nvPr>
        </p:nvSpPr>
        <p:spPr>
          <a:xfrm>
            <a:off x="152399" y="1181100"/>
            <a:ext cx="8788399" cy="5567362"/>
          </a:xfrm>
        </p:spPr>
        <p:txBody>
          <a:bodyPr/>
          <a:lstStyle/>
          <a:p>
            <a:r>
              <a:rPr lang="en-US" sz="2400" dirty="0">
                <a:solidFill>
                  <a:srgbClr val="0000FF"/>
                </a:solidFill>
              </a:rPr>
              <a:t>Core LWS Science activities continue:</a:t>
            </a:r>
          </a:p>
          <a:p>
            <a:r>
              <a:rPr lang="en-US" sz="2400" dirty="0"/>
              <a:t>	ROSES – 201X  LWS Strategic Capabilities (with NSF)</a:t>
            </a:r>
          </a:p>
          <a:p>
            <a:r>
              <a:rPr lang="en-US" sz="2400" dirty="0">
                <a:solidFill>
                  <a:srgbClr val="0000FF"/>
                </a:solidFill>
              </a:rPr>
              <a:t>Partnerships:</a:t>
            </a:r>
          </a:p>
          <a:p>
            <a:pPr marL="342900" indent="-342900">
              <a:buFont typeface="Arial" panose="020B0604020202020204" pitchFamily="34" charset="0"/>
              <a:buChar char="•"/>
            </a:pPr>
            <a:r>
              <a:rPr lang="en-US" sz="2400" dirty="0"/>
              <a:t>Joint NASA-NSF:  </a:t>
            </a:r>
            <a:r>
              <a:rPr lang="en-US" sz="2400" dirty="0" err="1"/>
              <a:t>Heliophysics</a:t>
            </a:r>
            <a:r>
              <a:rPr lang="en-US" sz="2400" dirty="0"/>
              <a:t> DRIVE Science Centers (solicitation early 2018)</a:t>
            </a:r>
          </a:p>
          <a:p>
            <a:pPr marL="342900" indent="-342900">
              <a:buFont typeface="Arial" panose="020B0604020202020204" pitchFamily="34" charset="0"/>
              <a:buChar char="•"/>
            </a:pPr>
            <a:r>
              <a:rPr lang="en-US" sz="2400" dirty="0"/>
              <a:t>Joint NASA-NSF:  Computational Aspects of Space Weather (TBD)</a:t>
            </a:r>
          </a:p>
          <a:p>
            <a:pPr marL="342900" indent="-342900">
              <a:buFont typeface="Arial" panose="020B0604020202020204" pitchFamily="34" charset="0"/>
              <a:buChar char="•"/>
            </a:pPr>
            <a:r>
              <a:rPr lang="en-US" sz="2400" dirty="0"/>
              <a:t>Joint NOAA-NASA-NSF:  O2R 1-year Pilot.  (Solicitation soon)</a:t>
            </a:r>
          </a:p>
          <a:p>
            <a:pPr marL="342900" indent="-342900">
              <a:buFont typeface="Arial" panose="020B0604020202020204" pitchFamily="34" charset="0"/>
              <a:buChar char="•"/>
            </a:pPr>
            <a:r>
              <a:rPr lang="en-US" sz="2400" dirty="0"/>
              <a:t>Possible future Joint NASA-NSF collaboration on  Parker Solar Probe + Solar Orbiter+ Daniel K. Inouye Solar Telescope (DKIST) and other ground-based solar observatories</a:t>
            </a:r>
          </a:p>
          <a:p>
            <a:r>
              <a:rPr lang="en-US" sz="2400" dirty="0">
                <a:solidFill>
                  <a:srgbClr val="0000FF"/>
                </a:solidFill>
              </a:rPr>
              <a:t>Seeking to enable Space Weather-oriented opportunities:</a:t>
            </a:r>
          </a:p>
          <a:p>
            <a:r>
              <a:rPr lang="en-US" sz="2400" dirty="0"/>
              <a:t>	R2O &amp; O2R tools, SBIR’s, Space Weather-oriented tech development	</a:t>
            </a:r>
          </a:p>
          <a:p>
            <a:r>
              <a:rPr lang="en-US" sz="2400" dirty="0"/>
              <a:t>	</a:t>
            </a:r>
          </a:p>
        </p:txBody>
      </p:sp>
    </p:spTree>
    <p:extLst>
      <p:ext uri="{BB962C8B-B14F-4D97-AF65-F5344CB8AC3E}">
        <p14:creationId xmlns:p14="http://schemas.microsoft.com/office/powerpoint/2010/main" val="4173622003"/>
      </p:ext>
    </p:extLst>
  </p:cSld>
  <p:clrMapOvr>
    <a:masterClrMapping/>
  </p:clrMapOvr>
  <p:transition xmlns:p14="http://schemas.microsoft.com/office/powerpoint/2010/main">
    <p:wipe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245896"/>
            <a:ext cx="5359400" cy="1612104"/>
          </a:xfrm>
          <a:prstGeom prst="rect">
            <a:avLst/>
          </a:prstGeom>
          <a:solidFill>
            <a:srgbClr val="0A16A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 name="Title 1"/>
          <p:cNvSpPr txBox="1">
            <a:spLocks/>
          </p:cNvSpPr>
          <p:nvPr/>
        </p:nvSpPr>
        <p:spPr>
          <a:xfrm>
            <a:off x="25400" y="5220487"/>
            <a:ext cx="5270500" cy="147002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baseline="0">
                <a:solidFill>
                  <a:schemeClr val="bg1"/>
                </a:solidFill>
                <a:latin typeface="+mj-lt"/>
                <a:ea typeface="+mj-ea"/>
                <a:cs typeface="+mj-cs"/>
              </a:defRPr>
            </a:lvl1pPr>
          </a:lstStyle>
          <a:p>
            <a:r>
              <a:rPr lang="en-PH" sz="2400" i="1" dirty="0" smtClean="0">
                <a:solidFill>
                  <a:srgbClr val="FFFFFF"/>
                </a:solidFill>
              </a:rPr>
              <a:t>Moving forward on the most  compelling science questions in Heliophysics</a:t>
            </a:r>
            <a:endParaRPr lang="en-PH" sz="2400" i="1" dirty="0">
              <a:solidFill>
                <a:srgbClr val="FFFFFF"/>
              </a:solidFill>
            </a:endParaRPr>
          </a:p>
        </p:txBody>
      </p:sp>
      <p:sp>
        <p:nvSpPr>
          <p:cNvPr id="5" name="Rectangle 4"/>
          <p:cNvSpPr/>
          <p:nvPr/>
        </p:nvSpPr>
        <p:spPr>
          <a:xfrm>
            <a:off x="5562600" y="0"/>
            <a:ext cx="3579813" cy="11049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5499099" y="-29058"/>
            <a:ext cx="3579813" cy="4308872"/>
          </a:xfrm>
          <a:prstGeom prst="rect">
            <a:avLst/>
          </a:prstGeom>
          <a:noFill/>
        </p:spPr>
        <p:txBody>
          <a:bodyPr wrap="square" rtlCol="0">
            <a:spAutoFit/>
          </a:bodyPr>
          <a:lstStyle/>
          <a:p>
            <a:endParaRPr lang="en-US" b="1" dirty="0">
              <a:solidFill>
                <a:srgbClr val="000000"/>
              </a:solidFill>
            </a:endParaRPr>
          </a:p>
          <a:p>
            <a:r>
              <a:rPr lang="en-US" sz="1600" b="1" dirty="0" smtClean="0">
                <a:solidFill>
                  <a:srgbClr val="000000"/>
                </a:solidFill>
              </a:rPr>
              <a:t> </a:t>
            </a:r>
            <a:r>
              <a:rPr lang="en-US" sz="1600" dirty="0" smtClean="0">
                <a:solidFill>
                  <a:srgbClr val="000000"/>
                </a:solidFill>
              </a:rPr>
              <a:t>"</a:t>
            </a:r>
            <a:r>
              <a:rPr lang="en-US" sz="1600" dirty="0">
                <a:solidFill>
                  <a:srgbClr val="000000"/>
                </a:solidFill>
              </a:rPr>
              <a:t>NASA and NSF together should create science centers to tackle the key science problems of solar and space physics that </a:t>
            </a:r>
            <a:r>
              <a:rPr lang="en-US" sz="1600" dirty="0" smtClean="0">
                <a:solidFill>
                  <a:srgbClr val="000000"/>
                </a:solidFill>
              </a:rPr>
              <a:t>require multidisciplinary </a:t>
            </a:r>
            <a:r>
              <a:rPr lang="en-US" sz="1600" dirty="0">
                <a:solidFill>
                  <a:srgbClr val="000000"/>
                </a:solidFill>
              </a:rPr>
              <a:t>teams of theorists, observers, modelers, and computer scientists</a:t>
            </a:r>
            <a:r>
              <a:rPr lang="en-US" sz="1600" dirty="0" smtClean="0">
                <a:solidFill>
                  <a:srgbClr val="000000"/>
                </a:solidFill>
              </a:rPr>
              <a:t>.”</a:t>
            </a:r>
          </a:p>
          <a:p>
            <a:pPr algn="r"/>
            <a:r>
              <a:rPr lang="en-US" sz="1600" dirty="0" smtClean="0">
                <a:solidFill>
                  <a:srgbClr val="000000"/>
                </a:solidFill>
              </a:rPr>
              <a:t>- 2013 Solar and Space Physics Decadal Survey</a:t>
            </a:r>
            <a:endParaRPr lang="en-US" sz="1600" dirty="0">
              <a:solidFill>
                <a:srgbClr val="000000"/>
              </a:solidFill>
            </a:endParaRPr>
          </a:p>
          <a:p>
            <a:endParaRPr lang="en-US" sz="1600" dirty="0" smtClean="0">
              <a:solidFill>
                <a:srgbClr val="000000"/>
              </a:solidFill>
            </a:endParaRPr>
          </a:p>
          <a:p>
            <a:r>
              <a:rPr lang="en-US" sz="1600" dirty="0" smtClean="0">
                <a:solidFill>
                  <a:srgbClr val="000000"/>
                </a:solidFill>
              </a:rPr>
              <a:t>Implemented as a component of the Grand Challenges Research program. </a:t>
            </a:r>
            <a:r>
              <a:rPr lang="en-US" sz="1600" i="1" dirty="0" smtClean="0">
                <a:solidFill>
                  <a:srgbClr val="000000"/>
                </a:solidFill>
              </a:rPr>
              <a:t>However, elements in the centers relevant to SWAP, may be supplemented with space weather funds.</a:t>
            </a:r>
          </a:p>
        </p:txBody>
      </p:sp>
      <p:sp>
        <p:nvSpPr>
          <p:cNvPr id="7" name="TextBox 6"/>
          <p:cNvSpPr txBox="1"/>
          <p:nvPr/>
        </p:nvSpPr>
        <p:spPr>
          <a:xfrm>
            <a:off x="5499099" y="4382188"/>
            <a:ext cx="3429000" cy="1815882"/>
          </a:xfrm>
          <a:prstGeom prst="rect">
            <a:avLst/>
          </a:prstGeom>
          <a:noFill/>
        </p:spPr>
        <p:txBody>
          <a:bodyPr wrap="square" rtlCol="0">
            <a:spAutoFit/>
          </a:bodyPr>
          <a:lstStyle/>
          <a:p>
            <a:r>
              <a:rPr lang="en-US" sz="1600" dirty="0" smtClean="0">
                <a:solidFill>
                  <a:srgbClr val="000000"/>
                </a:solidFill>
              </a:rPr>
              <a:t>The R2O-O2R centers called for by SWORM are a separate program element not led by NASA.  </a:t>
            </a:r>
          </a:p>
          <a:p>
            <a:endParaRPr lang="en-US" sz="1600" dirty="0">
              <a:solidFill>
                <a:srgbClr val="000000"/>
              </a:solidFill>
            </a:endParaRPr>
          </a:p>
          <a:p>
            <a:r>
              <a:rPr lang="en-US" sz="1600" dirty="0" smtClean="0">
                <a:solidFill>
                  <a:srgbClr val="000000"/>
                </a:solidFill>
              </a:rPr>
              <a:t>A solicitation for a tri-agency 1-year O2R pilot will appear soon. </a:t>
            </a:r>
            <a:endParaRPr lang="en-US" sz="1600" dirty="0">
              <a:solidFill>
                <a:srgbClr val="000000"/>
              </a:solidFill>
            </a:endParaRPr>
          </a:p>
          <a:p>
            <a:endParaRPr lang="en-US" sz="1600" dirty="0">
              <a:solidFill>
                <a:srgbClr val="000000"/>
              </a:solidFill>
            </a:endParaRPr>
          </a:p>
        </p:txBody>
      </p:sp>
      <p:pic>
        <p:nvPicPr>
          <p:cNvPr id="2" name="Picture 1" descr="IMG_10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 y="0"/>
            <a:ext cx="5245100" cy="52451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50800" y="3454876"/>
            <a:ext cx="5245100" cy="954107"/>
          </a:xfrm>
          <a:prstGeom prst="rect">
            <a:avLst/>
          </a:prstGeom>
          <a:noFill/>
        </p:spPr>
        <p:txBody>
          <a:bodyPr wrap="square" rtlCol="0">
            <a:spAutoFit/>
          </a:bodyPr>
          <a:lstStyle/>
          <a:p>
            <a:pPr algn="ctr"/>
            <a:r>
              <a:rPr lang="en-US" sz="2800" dirty="0" smtClean="0">
                <a:solidFill>
                  <a:srgbClr val="FFFFFF"/>
                </a:solidFill>
              </a:rPr>
              <a:t>Relationship between LWS and HPD Centers</a:t>
            </a:r>
            <a:endParaRPr lang="en-US" sz="2800" dirty="0">
              <a:solidFill>
                <a:srgbClr val="FFFFFF"/>
              </a:solidFill>
            </a:endParaRPr>
          </a:p>
        </p:txBody>
      </p:sp>
    </p:spTree>
    <p:extLst>
      <p:ext uri="{BB962C8B-B14F-4D97-AF65-F5344CB8AC3E}">
        <p14:creationId xmlns:p14="http://schemas.microsoft.com/office/powerpoint/2010/main" val="115250082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37"/>
          <p:cNvSpPr/>
          <p:nvPr/>
        </p:nvSpPr>
        <p:spPr>
          <a:xfrm>
            <a:off x="652972" y="1816286"/>
            <a:ext cx="1927589" cy="899566"/>
          </a:xfrm>
          <a:custGeom>
            <a:avLst/>
            <a:gdLst>
              <a:gd name="connsiteX0" fmla="*/ 1927589 w 1927589"/>
              <a:gd name="connsiteY0" fmla="*/ 0 h 899566"/>
              <a:gd name="connsiteX1" fmla="*/ 1927589 w 1927589"/>
              <a:gd name="connsiteY1" fmla="*/ 899566 h 899566"/>
              <a:gd name="connsiteX2" fmla="*/ 0 w 1927589"/>
              <a:gd name="connsiteY2" fmla="*/ 899566 h 899566"/>
              <a:gd name="connsiteX3" fmla="*/ 0 w 1927589"/>
              <a:gd name="connsiteY3" fmla="*/ 34699 h 899566"/>
              <a:gd name="connsiteX4" fmla="*/ 621663 w 1927589"/>
              <a:gd name="connsiteY4" fmla="*/ 30652 h 899566"/>
              <a:gd name="connsiteX5" fmla="*/ 1559426 w 1927589"/>
              <a:gd name="connsiteY5" fmla="*/ 12203 h 89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7589" h="899566">
                <a:moveTo>
                  <a:pt x="1927589" y="0"/>
                </a:moveTo>
                <a:lnTo>
                  <a:pt x="1927589" y="899566"/>
                </a:lnTo>
                <a:lnTo>
                  <a:pt x="0" y="899566"/>
                </a:lnTo>
                <a:lnTo>
                  <a:pt x="0" y="34699"/>
                </a:lnTo>
                <a:lnTo>
                  <a:pt x="621663" y="30652"/>
                </a:lnTo>
                <a:cubicBezTo>
                  <a:pt x="939163" y="26496"/>
                  <a:pt x="1252015" y="20312"/>
                  <a:pt x="1559426" y="12203"/>
                </a:cubicBezTo>
                <a:close/>
              </a:path>
            </a:pathLst>
          </a:custGeom>
          <a:gradFill>
            <a:gsLst>
              <a:gs pos="100000">
                <a:srgbClr val="0070C0">
                  <a:lumMod val="80000"/>
                </a:srgbClr>
              </a:gs>
              <a:gs pos="0">
                <a:srgbClr val="00B0F0"/>
              </a:gs>
            </a:gsLst>
            <a:lin ang="5400000" scaled="0"/>
          </a:gradFill>
          <a:ln w="1270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39" name="Freeform 38"/>
          <p:cNvSpPr/>
          <p:nvPr/>
        </p:nvSpPr>
        <p:spPr>
          <a:xfrm>
            <a:off x="2644411" y="1721114"/>
            <a:ext cx="1927589" cy="1001581"/>
          </a:xfrm>
          <a:custGeom>
            <a:avLst/>
            <a:gdLst>
              <a:gd name="connsiteX0" fmla="*/ 1927589 w 1927589"/>
              <a:gd name="connsiteY0" fmla="*/ 0 h 1001581"/>
              <a:gd name="connsiteX1" fmla="*/ 1927589 w 1927589"/>
              <a:gd name="connsiteY1" fmla="*/ 1001581 h 1001581"/>
              <a:gd name="connsiteX2" fmla="*/ 0 w 1927589"/>
              <a:gd name="connsiteY2" fmla="*/ 1001581 h 1001581"/>
              <a:gd name="connsiteX3" fmla="*/ 0 w 1927589"/>
              <a:gd name="connsiteY3" fmla="*/ 93058 h 1001581"/>
              <a:gd name="connsiteX4" fmla="*/ 473108 w 1927589"/>
              <a:gd name="connsiteY4" fmla="*/ 77377 h 1001581"/>
              <a:gd name="connsiteX5" fmla="*/ 1340840 w 1927589"/>
              <a:gd name="connsiteY5" fmla="*/ 36436 h 1001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7589" h="1001581">
                <a:moveTo>
                  <a:pt x="1927589" y="0"/>
                </a:moveTo>
                <a:lnTo>
                  <a:pt x="1927589" y="1001581"/>
                </a:lnTo>
                <a:lnTo>
                  <a:pt x="0" y="1001581"/>
                </a:lnTo>
                <a:lnTo>
                  <a:pt x="0" y="93058"/>
                </a:lnTo>
                <a:lnTo>
                  <a:pt x="473108" y="77377"/>
                </a:lnTo>
                <a:cubicBezTo>
                  <a:pt x="768847" y="65519"/>
                  <a:pt x="1058355" y="51838"/>
                  <a:pt x="1340840" y="36436"/>
                </a:cubicBezTo>
                <a:close/>
              </a:path>
            </a:pathLst>
          </a:custGeom>
          <a:gradFill>
            <a:gsLst>
              <a:gs pos="100000">
                <a:srgbClr val="0070C0">
                  <a:lumMod val="80000"/>
                </a:srgbClr>
              </a:gs>
              <a:gs pos="0">
                <a:srgbClr val="00B0F0"/>
              </a:gs>
            </a:gsLst>
            <a:lin ang="5400000" scaled="0"/>
          </a:gradFill>
          <a:ln w="1270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40" name="Freeform 39"/>
          <p:cNvSpPr/>
          <p:nvPr/>
        </p:nvSpPr>
        <p:spPr>
          <a:xfrm>
            <a:off x="4635850" y="1546294"/>
            <a:ext cx="1927589" cy="1169558"/>
          </a:xfrm>
          <a:custGeom>
            <a:avLst/>
            <a:gdLst>
              <a:gd name="connsiteX0" fmla="*/ 1927589 w 1927589"/>
              <a:gd name="connsiteY0" fmla="*/ 0 h 1169558"/>
              <a:gd name="connsiteX1" fmla="*/ 1927589 w 1927589"/>
              <a:gd name="connsiteY1" fmla="*/ 1169558 h 1169558"/>
              <a:gd name="connsiteX2" fmla="*/ 0 w 1927589"/>
              <a:gd name="connsiteY2" fmla="*/ 1169558 h 1169558"/>
              <a:gd name="connsiteX3" fmla="*/ 0 w 1927589"/>
              <a:gd name="connsiteY3" fmla="*/ 170852 h 1169558"/>
              <a:gd name="connsiteX4" fmla="*/ 174995 w 1927589"/>
              <a:gd name="connsiteY4" fmla="*/ 159985 h 1169558"/>
              <a:gd name="connsiteX5" fmla="*/ 1680784 w 1927589"/>
              <a:gd name="connsiteY5" fmla="*/ 28915 h 1169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7589" h="1169558">
                <a:moveTo>
                  <a:pt x="1927589" y="0"/>
                </a:moveTo>
                <a:lnTo>
                  <a:pt x="1927589" y="1169558"/>
                </a:lnTo>
                <a:lnTo>
                  <a:pt x="0" y="1169558"/>
                </a:lnTo>
                <a:lnTo>
                  <a:pt x="0" y="170852"/>
                </a:lnTo>
                <a:lnTo>
                  <a:pt x="174995" y="159985"/>
                </a:lnTo>
                <a:cubicBezTo>
                  <a:pt x="710291" y="122500"/>
                  <a:pt x="1214330" y="78538"/>
                  <a:pt x="1680784" y="28915"/>
                </a:cubicBezTo>
                <a:close/>
              </a:path>
            </a:pathLst>
          </a:custGeom>
          <a:gradFill>
            <a:gsLst>
              <a:gs pos="100000">
                <a:srgbClr val="0070C0">
                  <a:lumMod val="80000"/>
                </a:srgbClr>
              </a:gs>
              <a:gs pos="0">
                <a:srgbClr val="00B0F0"/>
              </a:gs>
            </a:gsLst>
            <a:lin ang="5400000" scaled="0"/>
          </a:gradFill>
          <a:ln w="1270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41" name="Freeform 40"/>
          <p:cNvSpPr/>
          <p:nvPr/>
        </p:nvSpPr>
        <p:spPr>
          <a:xfrm>
            <a:off x="6627289" y="1228546"/>
            <a:ext cx="1927589" cy="1494151"/>
          </a:xfrm>
          <a:custGeom>
            <a:avLst/>
            <a:gdLst>
              <a:gd name="connsiteX0" fmla="*/ 1927589 w 1927589"/>
              <a:gd name="connsiteY0" fmla="*/ 0 h 1494151"/>
              <a:gd name="connsiteX1" fmla="*/ 1927589 w 1927589"/>
              <a:gd name="connsiteY1" fmla="*/ 1494151 h 1494151"/>
              <a:gd name="connsiteX2" fmla="*/ 0 w 1927589"/>
              <a:gd name="connsiteY2" fmla="*/ 1494151 h 1494151"/>
              <a:gd name="connsiteX3" fmla="*/ 0 w 1927589"/>
              <a:gd name="connsiteY3" fmla="*/ 310270 h 1494151"/>
              <a:gd name="connsiteX4" fmla="*/ 360045 w 1927589"/>
              <a:gd name="connsiteY4" fmla="*/ 268088 h 1494151"/>
              <a:gd name="connsiteX5" fmla="*/ 1513317 w 1927589"/>
              <a:gd name="connsiteY5" fmla="*/ 87903 h 1494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7589" h="1494151">
                <a:moveTo>
                  <a:pt x="1927589" y="0"/>
                </a:moveTo>
                <a:lnTo>
                  <a:pt x="1927589" y="1494151"/>
                </a:lnTo>
                <a:lnTo>
                  <a:pt x="0" y="1494151"/>
                </a:lnTo>
                <a:lnTo>
                  <a:pt x="0" y="310270"/>
                </a:lnTo>
                <a:lnTo>
                  <a:pt x="360045" y="268088"/>
                </a:lnTo>
                <a:cubicBezTo>
                  <a:pt x="787330" y="213007"/>
                  <a:pt x="1173864" y="152674"/>
                  <a:pt x="1513317" y="87903"/>
                </a:cubicBezTo>
                <a:close/>
              </a:path>
            </a:pathLst>
          </a:custGeom>
          <a:gradFill>
            <a:gsLst>
              <a:gs pos="100000">
                <a:srgbClr val="0070C0">
                  <a:lumMod val="80000"/>
                </a:srgbClr>
              </a:gs>
              <a:gs pos="0">
                <a:srgbClr val="00B0F0"/>
              </a:gs>
            </a:gsLst>
            <a:lin ang="5400000" scaled="0"/>
          </a:gradFill>
          <a:ln w="1270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69" name="TextBox 68"/>
          <p:cNvSpPr txBox="1"/>
          <p:nvPr/>
        </p:nvSpPr>
        <p:spPr>
          <a:xfrm>
            <a:off x="652972" y="4016733"/>
            <a:ext cx="3967464" cy="830997"/>
          </a:xfrm>
          <a:prstGeom prst="rect">
            <a:avLst/>
          </a:prstGeom>
          <a:noFill/>
        </p:spPr>
        <p:txBody>
          <a:bodyPr wrap="square" rtlCol="0">
            <a:spAutoFit/>
          </a:bodyPr>
          <a:lstStyle/>
          <a:p>
            <a:r>
              <a:rPr lang="en-US" sz="2400" dirty="0" smtClean="0">
                <a:solidFill>
                  <a:srgbClr val="000000"/>
                </a:solidFill>
                <a:latin typeface="Calibri"/>
                <a:cs typeface="Calibri"/>
              </a:rPr>
              <a:t>Out-year funds are expected to be flat at  $8M/</a:t>
            </a:r>
            <a:r>
              <a:rPr lang="en-US" sz="2400" dirty="0" err="1" smtClean="0">
                <a:solidFill>
                  <a:srgbClr val="000000"/>
                </a:solidFill>
                <a:latin typeface="Calibri"/>
                <a:cs typeface="Calibri"/>
              </a:rPr>
              <a:t>yr</a:t>
            </a:r>
            <a:endParaRPr lang="en-US" sz="2400" dirty="0">
              <a:solidFill>
                <a:srgbClr val="000000"/>
              </a:solidFill>
              <a:latin typeface="Calibri"/>
              <a:cs typeface="Calibri"/>
            </a:endParaRPr>
          </a:p>
        </p:txBody>
      </p:sp>
      <p:sp>
        <p:nvSpPr>
          <p:cNvPr id="4" name="Rectangle 3" hidden="1"/>
          <p:cNvSpPr/>
          <p:nvPr/>
        </p:nvSpPr>
        <p:spPr>
          <a:xfrm>
            <a:off x="652972" y="1074975"/>
            <a:ext cx="7901906" cy="1630379"/>
          </a:xfrm>
          <a:custGeom>
            <a:avLst/>
            <a:gdLst>
              <a:gd name="connsiteX0" fmla="*/ 0 w 7924800"/>
              <a:gd name="connsiteY0" fmla="*/ 0 h 2796209"/>
              <a:gd name="connsiteX1" fmla="*/ 7924800 w 7924800"/>
              <a:gd name="connsiteY1" fmla="*/ 0 h 2796209"/>
              <a:gd name="connsiteX2" fmla="*/ 7924800 w 7924800"/>
              <a:gd name="connsiteY2" fmla="*/ 2796209 h 2796209"/>
              <a:gd name="connsiteX3" fmla="*/ 0 w 7924800"/>
              <a:gd name="connsiteY3" fmla="*/ 2796209 h 2796209"/>
              <a:gd name="connsiteX4" fmla="*/ 0 w 7924800"/>
              <a:gd name="connsiteY4" fmla="*/ 0 h 2796209"/>
              <a:gd name="connsiteX0" fmla="*/ 13253 w 7924800"/>
              <a:gd name="connsiteY0" fmla="*/ 1152939 h 2796209"/>
              <a:gd name="connsiteX1" fmla="*/ 7924800 w 7924800"/>
              <a:gd name="connsiteY1" fmla="*/ 0 h 2796209"/>
              <a:gd name="connsiteX2" fmla="*/ 7924800 w 7924800"/>
              <a:gd name="connsiteY2" fmla="*/ 2796209 h 2796209"/>
              <a:gd name="connsiteX3" fmla="*/ 0 w 7924800"/>
              <a:gd name="connsiteY3" fmla="*/ 2796209 h 2796209"/>
              <a:gd name="connsiteX4" fmla="*/ 13253 w 7924800"/>
              <a:gd name="connsiteY4" fmla="*/ 1152939 h 2796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4800" h="2796209">
                <a:moveTo>
                  <a:pt x="13253" y="1152939"/>
                </a:moveTo>
                <a:lnTo>
                  <a:pt x="7924800" y="0"/>
                </a:lnTo>
                <a:lnTo>
                  <a:pt x="7924800" y="2796209"/>
                </a:lnTo>
                <a:lnTo>
                  <a:pt x="0" y="2796209"/>
                </a:lnTo>
                <a:lnTo>
                  <a:pt x="13253" y="115293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p:cNvSpPr/>
          <p:nvPr/>
        </p:nvSpPr>
        <p:spPr>
          <a:xfrm>
            <a:off x="652972" y="2715852"/>
            <a:ext cx="1927589" cy="789348"/>
          </a:xfrm>
          <a:prstGeom prst="rect">
            <a:avLst/>
          </a:prstGeom>
          <a:solidFill>
            <a:srgbClr val="FFFFFF"/>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p:cNvSpPr/>
          <p:nvPr/>
        </p:nvSpPr>
        <p:spPr>
          <a:xfrm>
            <a:off x="2644411" y="2715852"/>
            <a:ext cx="1927589" cy="789348"/>
          </a:xfrm>
          <a:prstGeom prst="rect">
            <a:avLst/>
          </a:prstGeom>
          <a:solidFill>
            <a:srgbClr val="FFFFFF"/>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p:cNvSpPr/>
          <p:nvPr/>
        </p:nvSpPr>
        <p:spPr>
          <a:xfrm>
            <a:off x="4635850" y="2715852"/>
            <a:ext cx="1927589" cy="789348"/>
          </a:xfrm>
          <a:prstGeom prst="rect">
            <a:avLst/>
          </a:prstGeom>
          <a:solidFill>
            <a:srgbClr val="FFFFFF"/>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p:nvSpPr>
        <p:spPr>
          <a:xfrm>
            <a:off x="6627289" y="2715852"/>
            <a:ext cx="1927589" cy="789348"/>
          </a:xfrm>
          <a:prstGeom prst="rect">
            <a:avLst/>
          </a:prstGeom>
          <a:solidFill>
            <a:srgbClr val="FFFFFF"/>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TextBox 22"/>
          <p:cNvSpPr txBox="1"/>
          <p:nvPr/>
        </p:nvSpPr>
        <p:spPr>
          <a:xfrm>
            <a:off x="775756" y="2104194"/>
            <a:ext cx="1682020" cy="461665"/>
          </a:xfrm>
          <a:prstGeom prst="rect">
            <a:avLst/>
          </a:prstGeom>
          <a:noFill/>
        </p:spPr>
        <p:txBody>
          <a:bodyPr wrap="square" rtlCol="0">
            <a:spAutoFit/>
          </a:bodyPr>
          <a:lstStyle/>
          <a:p>
            <a:pPr algn="ctr"/>
            <a:r>
              <a:rPr lang="en-US" sz="2400" dirty="0" smtClean="0">
                <a:solidFill>
                  <a:srgbClr val="FFFFFF"/>
                </a:solidFill>
                <a:effectLst>
                  <a:outerShdw blurRad="50800" dist="76200" dir="2700000" algn="tl" rotWithShape="0">
                    <a:prstClr val="black">
                      <a:alpha val="40000"/>
                    </a:prstClr>
                  </a:outerShdw>
                </a:effectLst>
              </a:rPr>
              <a:t>2017</a:t>
            </a:r>
            <a:endParaRPr lang="en-US" sz="2400" dirty="0">
              <a:solidFill>
                <a:srgbClr val="FFFFFF"/>
              </a:solidFill>
              <a:effectLst>
                <a:outerShdw blurRad="50800" dist="76200" dir="2700000" algn="tl" rotWithShape="0">
                  <a:prstClr val="black">
                    <a:alpha val="40000"/>
                  </a:prstClr>
                </a:outerShdw>
              </a:effectLst>
            </a:endParaRPr>
          </a:p>
        </p:txBody>
      </p:sp>
      <p:sp>
        <p:nvSpPr>
          <p:cNvPr id="25" name="TextBox 24"/>
          <p:cNvSpPr txBox="1"/>
          <p:nvPr/>
        </p:nvSpPr>
        <p:spPr>
          <a:xfrm>
            <a:off x="2767195" y="2104194"/>
            <a:ext cx="1682020" cy="461665"/>
          </a:xfrm>
          <a:prstGeom prst="rect">
            <a:avLst/>
          </a:prstGeom>
          <a:noFill/>
        </p:spPr>
        <p:txBody>
          <a:bodyPr wrap="square" rtlCol="0">
            <a:spAutoFit/>
          </a:bodyPr>
          <a:lstStyle/>
          <a:p>
            <a:pPr algn="ctr"/>
            <a:r>
              <a:rPr lang="en-US" sz="2400" dirty="0" smtClean="0">
                <a:solidFill>
                  <a:srgbClr val="FFFFFF"/>
                </a:solidFill>
                <a:effectLst>
                  <a:outerShdw blurRad="50800" dist="76200" dir="2700000" algn="tl" rotWithShape="0">
                    <a:prstClr val="black">
                      <a:alpha val="40000"/>
                    </a:prstClr>
                  </a:outerShdw>
                </a:effectLst>
              </a:rPr>
              <a:t>2018</a:t>
            </a:r>
            <a:endParaRPr lang="en-US" sz="2400" dirty="0">
              <a:solidFill>
                <a:srgbClr val="FFFFFF"/>
              </a:solidFill>
              <a:effectLst>
                <a:outerShdw blurRad="50800" dist="76200" dir="2700000" algn="tl" rotWithShape="0">
                  <a:prstClr val="black">
                    <a:alpha val="40000"/>
                  </a:prstClr>
                </a:outerShdw>
              </a:effectLst>
            </a:endParaRPr>
          </a:p>
        </p:txBody>
      </p:sp>
      <p:sp>
        <p:nvSpPr>
          <p:cNvPr id="26" name="TextBox 25"/>
          <p:cNvSpPr txBox="1"/>
          <p:nvPr/>
        </p:nvSpPr>
        <p:spPr>
          <a:xfrm>
            <a:off x="4758634" y="2104194"/>
            <a:ext cx="1682020" cy="461665"/>
          </a:xfrm>
          <a:prstGeom prst="rect">
            <a:avLst/>
          </a:prstGeom>
          <a:noFill/>
        </p:spPr>
        <p:txBody>
          <a:bodyPr wrap="square" rtlCol="0">
            <a:spAutoFit/>
          </a:bodyPr>
          <a:lstStyle/>
          <a:p>
            <a:pPr algn="ctr"/>
            <a:r>
              <a:rPr lang="en-US" sz="2400" dirty="0" smtClean="0">
                <a:solidFill>
                  <a:srgbClr val="FFFFFF"/>
                </a:solidFill>
                <a:effectLst>
                  <a:outerShdw blurRad="50800" dist="76200" dir="2700000" algn="tl" rotWithShape="0">
                    <a:prstClr val="black">
                      <a:alpha val="40000"/>
                    </a:prstClr>
                  </a:outerShdw>
                </a:effectLst>
              </a:rPr>
              <a:t>2019</a:t>
            </a:r>
            <a:endParaRPr lang="en-US" sz="2400" dirty="0">
              <a:solidFill>
                <a:srgbClr val="FFFFFF"/>
              </a:solidFill>
              <a:effectLst>
                <a:outerShdw blurRad="50800" dist="76200" dir="2700000" algn="tl" rotWithShape="0">
                  <a:prstClr val="black">
                    <a:alpha val="40000"/>
                  </a:prstClr>
                </a:outerShdw>
              </a:effectLst>
            </a:endParaRPr>
          </a:p>
        </p:txBody>
      </p:sp>
      <p:sp>
        <p:nvSpPr>
          <p:cNvPr id="27" name="TextBox 26"/>
          <p:cNvSpPr txBox="1"/>
          <p:nvPr/>
        </p:nvSpPr>
        <p:spPr>
          <a:xfrm>
            <a:off x="6750073" y="2104194"/>
            <a:ext cx="1682020" cy="461665"/>
          </a:xfrm>
          <a:prstGeom prst="rect">
            <a:avLst/>
          </a:prstGeom>
          <a:noFill/>
        </p:spPr>
        <p:txBody>
          <a:bodyPr wrap="square" rtlCol="0">
            <a:spAutoFit/>
          </a:bodyPr>
          <a:lstStyle/>
          <a:p>
            <a:pPr algn="ctr"/>
            <a:r>
              <a:rPr lang="en-US" sz="2400" dirty="0" smtClean="0">
                <a:solidFill>
                  <a:srgbClr val="FFFFFF"/>
                </a:solidFill>
                <a:effectLst>
                  <a:outerShdw blurRad="50800" dist="76200" dir="2700000" algn="tl" rotWithShape="0">
                    <a:prstClr val="black">
                      <a:alpha val="40000"/>
                    </a:prstClr>
                  </a:outerShdw>
                </a:effectLst>
              </a:rPr>
              <a:t>2020</a:t>
            </a:r>
            <a:endParaRPr lang="en-US" sz="2400" dirty="0">
              <a:solidFill>
                <a:srgbClr val="FFFFFF"/>
              </a:solidFill>
              <a:effectLst>
                <a:outerShdw blurRad="50800" dist="76200" dir="2700000" algn="tl" rotWithShape="0">
                  <a:prstClr val="black">
                    <a:alpha val="40000"/>
                  </a:prstClr>
                </a:outerShdw>
              </a:effectLst>
            </a:endParaRPr>
          </a:p>
        </p:txBody>
      </p:sp>
      <p:sp>
        <p:nvSpPr>
          <p:cNvPr id="28" name="TextBox 27"/>
          <p:cNvSpPr txBox="1"/>
          <p:nvPr/>
        </p:nvSpPr>
        <p:spPr>
          <a:xfrm>
            <a:off x="775756" y="2780028"/>
            <a:ext cx="1682020" cy="737872"/>
          </a:xfrm>
          <a:prstGeom prst="rect">
            <a:avLst/>
          </a:prstGeom>
          <a:noFill/>
        </p:spPr>
        <p:txBody>
          <a:bodyPr wrap="square" rtlCol="0">
            <a:noAutofit/>
          </a:bodyPr>
          <a:lstStyle/>
          <a:p>
            <a:pPr algn="ctr"/>
            <a:r>
              <a:rPr lang="en-US" sz="2400" dirty="0" smtClean="0">
                <a:solidFill>
                  <a:srgbClr val="000000"/>
                </a:solidFill>
              </a:rPr>
              <a:t>$2M</a:t>
            </a:r>
            <a:endParaRPr lang="en-US" sz="2400" dirty="0">
              <a:solidFill>
                <a:srgbClr val="000000"/>
              </a:solidFill>
            </a:endParaRPr>
          </a:p>
        </p:txBody>
      </p:sp>
      <p:sp>
        <p:nvSpPr>
          <p:cNvPr id="29" name="TextBox 28"/>
          <p:cNvSpPr txBox="1"/>
          <p:nvPr/>
        </p:nvSpPr>
        <p:spPr>
          <a:xfrm>
            <a:off x="2767195" y="2793716"/>
            <a:ext cx="1682020" cy="813084"/>
          </a:xfrm>
          <a:prstGeom prst="rect">
            <a:avLst/>
          </a:prstGeom>
          <a:noFill/>
        </p:spPr>
        <p:txBody>
          <a:bodyPr wrap="square" rtlCol="0">
            <a:noAutofit/>
          </a:bodyPr>
          <a:lstStyle/>
          <a:p>
            <a:pPr algn="ctr"/>
            <a:r>
              <a:rPr lang="en-US" sz="2400" dirty="0" smtClean="0">
                <a:solidFill>
                  <a:srgbClr val="000000"/>
                </a:solidFill>
              </a:rPr>
              <a:t>$4M</a:t>
            </a:r>
            <a:endParaRPr lang="en-US" sz="2400" dirty="0">
              <a:solidFill>
                <a:srgbClr val="000000"/>
              </a:solidFill>
            </a:endParaRPr>
          </a:p>
        </p:txBody>
      </p:sp>
      <p:sp>
        <p:nvSpPr>
          <p:cNvPr id="30" name="TextBox 29"/>
          <p:cNvSpPr txBox="1"/>
          <p:nvPr/>
        </p:nvSpPr>
        <p:spPr>
          <a:xfrm>
            <a:off x="4758634" y="2786872"/>
            <a:ext cx="1682020" cy="819928"/>
          </a:xfrm>
          <a:prstGeom prst="rect">
            <a:avLst/>
          </a:prstGeom>
          <a:noFill/>
        </p:spPr>
        <p:txBody>
          <a:bodyPr wrap="square" rtlCol="0">
            <a:noAutofit/>
          </a:bodyPr>
          <a:lstStyle/>
          <a:p>
            <a:pPr algn="ctr"/>
            <a:r>
              <a:rPr lang="en-US" sz="2400" dirty="0" smtClean="0">
                <a:solidFill>
                  <a:srgbClr val="000000"/>
                </a:solidFill>
              </a:rPr>
              <a:t>$6M</a:t>
            </a:r>
            <a:endParaRPr lang="en-US" sz="2400" dirty="0">
              <a:solidFill>
                <a:srgbClr val="000000"/>
              </a:solidFill>
            </a:endParaRPr>
          </a:p>
        </p:txBody>
      </p:sp>
      <p:sp>
        <p:nvSpPr>
          <p:cNvPr id="31" name="TextBox 30"/>
          <p:cNvSpPr txBox="1"/>
          <p:nvPr/>
        </p:nvSpPr>
        <p:spPr>
          <a:xfrm>
            <a:off x="6750073" y="2805428"/>
            <a:ext cx="1682020" cy="737872"/>
          </a:xfrm>
          <a:prstGeom prst="rect">
            <a:avLst/>
          </a:prstGeom>
          <a:noFill/>
        </p:spPr>
        <p:txBody>
          <a:bodyPr wrap="square" rtlCol="0">
            <a:noAutofit/>
          </a:bodyPr>
          <a:lstStyle/>
          <a:p>
            <a:pPr algn="ctr"/>
            <a:r>
              <a:rPr lang="en-US" sz="2400" dirty="0" smtClean="0">
                <a:solidFill>
                  <a:srgbClr val="000000"/>
                </a:solidFill>
              </a:rPr>
              <a:t>$8M</a:t>
            </a:r>
            <a:endParaRPr lang="en-US" sz="2400" dirty="0">
              <a:solidFill>
                <a:srgbClr val="000000"/>
              </a:solidFill>
            </a:endParaRPr>
          </a:p>
        </p:txBody>
      </p:sp>
      <p:sp>
        <p:nvSpPr>
          <p:cNvPr id="22" name="TextBox 21"/>
          <p:cNvSpPr txBox="1"/>
          <p:nvPr/>
        </p:nvSpPr>
        <p:spPr>
          <a:xfrm>
            <a:off x="655686" y="4809630"/>
            <a:ext cx="4208414" cy="1200328"/>
          </a:xfrm>
          <a:prstGeom prst="rect">
            <a:avLst/>
          </a:prstGeom>
          <a:noFill/>
        </p:spPr>
        <p:txBody>
          <a:bodyPr wrap="square" rtlCol="0">
            <a:spAutoFit/>
          </a:bodyPr>
          <a:lstStyle/>
          <a:p>
            <a:r>
              <a:rPr lang="en-US" sz="2400" dirty="0" smtClean="0">
                <a:solidFill>
                  <a:srgbClr val="000000"/>
                </a:solidFill>
                <a:latin typeface="Calibri"/>
                <a:cs typeface="Calibri"/>
              </a:rPr>
              <a:t>Concept is to have multiple DRIVE centers in existence at any given time</a:t>
            </a:r>
            <a:endParaRPr lang="en-US" sz="2400" dirty="0">
              <a:solidFill>
                <a:srgbClr val="000000"/>
              </a:solidFill>
              <a:latin typeface="Calibri"/>
              <a:cs typeface="Calibri"/>
            </a:endParaRPr>
          </a:p>
        </p:txBody>
      </p:sp>
      <p:sp>
        <p:nvSpPr>
          <p:cNvPr id="24" name="TextBox 23"/>
          <p:cNvSpPr txBox="1"/>
          <p:nvPr/>
        </p:nvSpPr>
        <p:spPr>
          <a:xfrm>
            <a:off x="4595813" y="4016733"/>
            <a:ext cx="4419600" cy="1200328"/>
          </a:xfrm>
          <a:prstGeom prst="rect">
            <a:avLst/>
          </a:prstGeom>
          <a:noFill/>
        </p:spPr>
        <p:txBody>
          <a:bodyPr wrap="square" rtlCol="0">
            <a:spAutoFit/>
          </a:bodyPr>
          <a:lstStyle/>
          <a:p>
            <a:r>
              <a:rPr lang="en-US" sz="2400" dirty="0" smtClean="0">
                <a:solidFill>
                  <a:srgbClr val="000000"/>
                </a:solidFill>
                <a:latin typeface="Calibri"/>
                <a:cs typeface="Calibri"/>
              </a:rPr>
              <a:t>NRC Decadal Survey recommends center budgets of $2-3M/</a:t>
            </a:r>
            <a:r>
              <a:rPr lang="en-US" sz="2400" dirty="0" err="1" smtClean="0">
                <a:solidFill>
                  <a:srgbClr val="000000"/>
                </a:solidFill>
                <a:latin typeface="Calibri"/>
                <a:cs typeface="Calibri"/>
              </a:rPr>
              <a:t>yr</a:t>
            </a:r>
            <a:r>
              <a:rPr lang="en-US" sz="2400" dirty="0" smtClean="0">
                <a:solidFill>
                  <a:srgbClr val="000000"/>
                </a:solidFill>
                <a:latin typeface="Calibri"/>
                <a:cs typeface="Calibri"/>
              </a:rPr>
              <a:t> over 4-6 years.  Renewals?</a:t>
            </a:r>
            <a:endParaRPr lang="en-US" sz="2400" dirty="0">
              <a:solidFill>
                <a:srgbClr val="000000"/>
              </a:solidFill>
              <a:latin typeface="Calibri"/>
              <a:cs typeface="Calibri"/>
            </a:endParaRPr>
          </a:p>
        </p:txBody>
      </p:sp>
      <p:sp>
        <p:nvSpPr>
          <p:cNvPr id="32" name="TextBox 31"/>
          <p:cNvSpPr txBox="1"/>
          <p:nvPr/>
        </p:nvSpPr>
        <p:spPr>
          <a:xfrm>
            <a:off x="633595" y="6029861"/>
            <a:ext cx="3815620" cy="830997"/>
          </a:xfrm>
          <a:prstGeom prst="rect">
            <a:avLst/>
          </a:prstGeom>
          <a:noFill/>
        </p:spPr>
        <p:txBody>
          <a:bodyPr wrap="square" rtlCol="0">
            <a:spAutoFit/>
          </a:bodyPr>
          <a:lstStyle/>
          <a:p>
            <a:r>
              <a:rPr lang="en-US" sz="2400" dirty="0" smtClean="0">
                <a:solidFill>
                  <a:srgbClr val="000000"/>
                </a:solidFill>
                <a:latin typeface="Calibri"/>
                <a:cs typeface="Calibri"/>
              </a:rPr>
              <a:t>Modest NSF contribution still TBD with delayed start. </a:t>
            </a:r>
            <a:endParaRPr lang="en-US" sz="2400" dirty="0">
              <a:solidFill>
                <a:srgbClr val="000000"/>
              </a:solidFill>
              <a:latin typeface="Calibri"/>
              <a:cs typeface="Calibri"/>
            </a:endParaRPr>
          </a:p>
        </p:txBody>
      </p:sp>
      <p:sp>
        <p:nvSpPr>
          <p:cNvPr id="33" name="TextBox 32"/>
          <p:cNvSpPr txBox="1"/>
          <p:nvPr/>
        </p:nvSpPr>
        <p:spPr>
          <a:xfrm>
            <a:off x="4635850" y="5429697"/>
            <a:ext cx="4419600" cy="1200328"/>
          </a:xfrm>
          <a:prstGeom prst="rect">
            <a:avLst/>
          </a:prstGeom>
          <a:solidFill>
            <a:srgbClr val="0E69A1"/>
          </a:solidFill>
        </p:spPr>
        <p:txBody>
          <a:bodyPr wrap="square" rtlCol="0">
            <a:spAutoFit/>
          </a:bodyPr>
          <a:lstStyle/>
          <a:p>
            <a:r>
              <a:rPr lang="en-US" sz="2400" dirty="0" smtClean="0">
                <a:solidFill>
                  <a:srgbClr val="FFFFFF"/>
                </a:solidFill>
                <a:latin typeface="Calibri"/>
                <a:cs typeface="Calibri"/>
              </a:rPr>
              <a:t>May augment with space weather funding if there is a strong R2O center component</a:t>
            </a:r>
            <a:endParaRPr lang="en-US" sz="2400" dirty="0">
              <a:solidFill>
                <a:srgbClr val="FFFFFF"/>
              </a:solidFill>
              <a:latin typeface="Calibri"/>
              <a:cs typeface="Calibri"/>
            </a:endParaRPr>
          </a:p>
        </p:txBody>
      </p:sp>
      <p:sp>
        <p:nvSpPr>
          <p:cNvPr id="3" name="TextBox 2"/>
          <p:cNvSpPr txBox="1"/>
          <p:nvPr/>
        </p:nvSpPr>
        <p:spPr>
          <a:xfrm>
            <a:off x="633595" y="3500675"/>
            <a:ext cx="7921283" cy="646331"/>
          </a:xfrm>
          <a:prstGeom prst="rect">
            <a:avLst/>
          </a:prstGeom>
          <a:noFill/>
        </p:spPr>
        <p:txBody>
          <a:bodyPr wrap="square" rtlCol="0">
            <a:spAutoFit/>
          </a:bodyPr>
          <a:lstStyle/>
          <a:p>
            <a:r>
              <a:rPr lang="en-US" dirty="0" smtClean="0">
                <a:solidFill>
                  <a:srgbClr val="1183CA"/>
                </a:solidFill>
              </a:rPr>
              <a:t>**First DRIVE Center </a:t>
            </a:r>
            <a:r>
              <a:rPr lang="en-US" dirty="0">
                <a:solidFill>
                  <a:srgbClr val="1183CA"/>
                </a:solidFill>
              </a:rPr>
              <a:t>s</a:t>
            </a:r>
            <a:r>
              <a:rPr lang="en-US" dirty="0" smtClean="0">
                <a:solidFill>
                  <a:srgbClr val="1183CA"/>
                </a:solidFill>
              </a:rPr>
              <a:t>olicitation has shifted to early 2018.  Funding profile may be adjusted from that shown here.</a:t>
            </a:r>
            <a:endParaRPr lang="en-US" dirty="0">
              <a:solidFill>
                <a:srgbClr val="1183CA"/>
              </a:solidFill>
            </a:endParaRPr>
          </a:p>
        </p:txBody>
      </p:sp>
      <p:sp>
        <p:nvSpPr>
          <p:cNvPr id="34" name="Rectangle 33"/>
          <p:cNvSpPr/>
          <p:nvPr/>
        </p:nvSpPr>
        <p:spPr bwMode="auto">
          <a:xfrm>
            <a:off x="-30322" y="0"/>
            <a:ext cx="9174322" cy="1317446"/>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000">
              <a:solidFill>
                <a:srgbClr val="FFFFFF"/>
              </a:solidFill>
            </a:endParaRPr>
          </a:p>
        </p:txBody>
      </p:sp>
      <p:sp>
        <p:nvSpPr>
          <p:cNvPr id="35" name="Title 1"/>
          <p:cNvSpPr>
            <a:spLocks noGrp="1"/>
          </p:cNvSpPr>
          <p:nvPr>
            <p:ph type="title"/>
          </p:nvPr>
        </p:nvSpPr>
        <p:spPr>
          <a:xfrm>
            <a:off x="152400" y="144284"/>
            <a:ext cx="8991599" cy="930691"/>
          </a:xfrm>
        </p:spPr>
        <p:txBody>
          <a:bodyPr>
            <a:noAutofit/>
          </a:bodyPr>
          <a:lstStyle/>
          <a:p>
            <a:pPr>
              <a:lnSpc>
                <a:spcPct val="100000"/>
              </a:lnSpc>
            </a:pPr>
            <a:r>
              <a:rPr lang="en-US" sz="4000" dirty="0" smtClean="0">
                <a:solidFill>
                  <a:srgbClr val="000000"/>
                </a:solidFill>
                <a:latin typeface="Calibri"/>
                <a:cs typeface="Calibri"/>
              </a:rPr>
              <a:t>Expected NASA Drive Center Funding in Grand Challenges Research (GCR) program </a:t>
            </a:r>
            <a:endParaRPr lang="en-US" sz="4000" dirty="0">
              <a:solidFill>
                <a:srgbClr val="000000"/>
              </a:solidFill>
              <a:latin typeface="Calibri"/>
              <a:cs typeface="Calibri"/>
            </a:endParaRPr>
          </a:p>
        </p:txBody>
      </p:sp>
    </p:spTree>
    <p:extLst>
      <p:ext uri="{BB962C8B-B14F-4D97-AF65-F5344CB8AC3E}">
        <p14:creationId xmlns:p14="http://schemas.microsoft.com/office/powerpoint/2010/main" val="3797825708"/>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783" y="217145"/>
            <a:ext cx="8759687" cy="801065"/>
          </a:xfrm>
        </p:spPr>
        <p:txBody>
          <a:bodyPr>
            <a:normAutofit fontScale="90000"/>
          </a:bodyPr>
          <a:lstStyle/>
          <a:p>
            <a:pPr>
              <a:lnSpc>
                <a:spcPct val="80000"/>
              </a:lnSpc>
            </a:pPr>
            <a:r>
              <a:rPr lang="en-PH" dirty="0" smtClean="0">
                <a:solidFill>
                  <a:schemeClr val="tx1">
                    <a:lumMod val="75000"/>
                    <a:lumOff val="25000"/>
                  </a:schemeClr>
                </a:solidFill>
              </a:rPr>
              <a:t>Anticipated Timeline for DRIVE Center Program Implementation &amp; Solicitation  </a:t>
            </a:r>
            <a:endParaRPr lang="en-PH" dirty="0">
              <a:solidFill>
                <a:schemeClr val="tx1">
                  <a:lumMod val="75000"/>
                  <a:lumOff val="25000"/>
                </a:schemeClr>
              </a:solidFill>
            </a:endParaRPr>
          </a:p>
        </p:txBody>
      </p:sp>
      <p:grpSp>
        <p:nvGrpSpPr>
          <p:cNvPr id="3" name="Group 2"/>
          <p:cNvGrpSpPr/>
          <p:nvPr/>
        </p:nvGrpSpPr>
        <p:grpSpPr>
          <a:xfrm>
            <a:off x="0" y="1210918"/>
            <a:ext cx="8958470" cy="4740637"/>
            <a:chOff x="0" y="1210918"/>
            <a:chExt cx="8958470" cy="4740637"/>
          </a:xfrm>
        </p:grpSpPr>
        <p:grpSp>
          <p:nvGrpSpPr>
            <p:cNvPr id="4" name="Group 3"/>
            <p:cNvGrpSpPr/>
            <p:nvPr/>
          </p:nvGrpSpPr>
          <p:grpSpPr>
            <a:xfrm>
              <a:off x="298171" y="3378348"/>
              <a:ext cx="8515349" cy="664434"/>
              <a:chOff x="569843" y="2747962"/>
              <a:chExt cx="7431157" cy="1214438"/>
            </a:xfrm>
            <a:effectLst>
              <a:outerShdw blurRad="50800" dist="38100" dir="2700000" algn="tl" rotWithShape="0">
                <a:prstClr val="black">
                  <a:alpha val="40000"/>
                </a:prstClr>
              </a:outerShdw>
            </a:effectLst>
          </p:grpSpPr>
          <p:sp>
            <p:nvSpPr>
              <p:cNvPr id="5" name="Pentagon 4"/>
              <p:cNvSpPr/>
              <p:nvPr/>
            </p:nvSpPr>
            <p:spPr>
              <a:xfrm>
                <a:off x="569843" y="2747962"/>
                <a:ext cx="1911625" cy="1214438"/>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prstClr val="white"/>
                  </a:solidFill>
                </a:endParaRPr>
              </a:p>
            </p:txBody>
          </p:sp>
          <p:sp>
            <p:nvSpPr>
              <p:cNvPr id="6" name="Chevron 5"/>
              <p:cNvSpPr/>
              <p:nvPr/>
            </p:nvSpPr>
            <p:spPr>
              <a:xfrm>
                <a:off x="2001078" y="2747962"/>
                <a:ext cx="1842052" cy="1214438"/>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prstClr val="black"/>
                  </a:solidFill>
                </a:endParaRPr>
              </a:p>
            </p:txBody>
          </p:sp>
          <p:sp>
            <p:nvSpPr>
              <p:cNvPr id="7" name="Chevron 6"/>
              <p:cNvSpPr/>
              <p:nvPr/>
            </p:nvSpPr>
            <p:spPr>
              <a:xfrm>
                <a:off x="3399182" y="2747962"/>
                <a:ext cx="1842052" cy="1214438"/>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prstClr val="black"/>
                  </a:solidFill>
                </a:endParaRPr>
              </a:p>
            </p:txBody>
          </p:sp>
          <p:sp>
            <p:nvSpPr>
              <p:cNvPr id="8" name="Chevron 7"/>
              <p:cNvSpPr/>
              <p:nvPr/>
            </p:nvSpPr>
            <p:spPr>
              <a:xfrm>
                <a:off x="4760844" y="2747962"/>
                <a:ext cx="1842052" cy="1214438"/>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prstClr val="black"/>
                  </a:solidFill>
                </a:endParaRPr>
              </a:p>
            </p:txBody>
          </p:sp>
          <p:sp>
            <p:nvSpPr>
              <p:cNvPr id="9" name="Chevron 8"/>
              <p:cNvSpPr/>
              <p:nvPr/>
            </p:nvSpPr>
            <p:spPr>
              <a:xfrm>
                <a:off x="6158948" y="2747962"/>
                <a:ext cx="1842052" cy="1214438"/>
              </a:xfrm>
              <a:prstGeom prst="chevro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prstClr val="black"/>
                  </a:solidFill>
                </a:endParaRPr>
              </a:p>
            </p:txBody>
          </p:sp>
        </p:grpSp>
        <p:cxnSp>
          <p:nvCxnSpPr>
            <p:cNvPr id="11" name="Straight Connector 10"/>
            <p:cNvCxnSpPr/>
            <p:nvPr/>
          </p:nvCxnSpPr>
          <p:spPr>
            <a:xfrm>
              <a:off x="0" y="1210918"/>
              <a:ext cx="85153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73918" y="1587335"/>
              <a:ext cx="2613486" cy="1477328"/>
            </a:xfrm>
            <a:prstGeom prst="rect">
              <a:avLst/>
            </a:prstGeom>
            <a:solidFill>
              <a:schemeClr val="accent3">
                <a:lumMod val="40000"/>
                <a:lumOff val="60000"/>
              </a:schemeClr>
            </a:solidFill>
            <a:effectLst>
              <a:outerShdw blurRad="50800" dist="38100" dir="2700000" algn="tl" rotWithShape="0">
                <a:prstClr val="black">
                  <a:alpha val="40000"/>
                </a:prstClr>
              </a:outerShdw>
            </a:effectLst>
          </p:spPr>
          <p:txBody>
            <a:bodyPr wrap="square" lIns="182880" tIns="91440" rIns="182880" bIns="91440" rtlCol="0">
              <a:spAutoFit/>
            </a:bodyPr>
            <a:lstStyle/>
            <a:p>
              <a:r>
                <a:rPr lang="en-PH" sz="2000" dirty="0" smtClean="0">
                  <a:solidFill>
                    <a:prstClr val="black"/>
                  </a:solidFill>
                  <a:cs typeface="Calibri" pitchFamily="34" charset="0"/>
                </a:rPr>
                <a:t>Gathering Inputs</a:t>
              </a:r>
            </a:p>
            <a:p>
              <a:pPr marL="285750" indent="-285750">
                <a:buFont typeface="Arial" panose="020B0604020202020204" pitchFamily="34" charset="0"/>
                <a:buChar char="•"/>
              </a:pPr>
              <a:r>
                <a:rPr lang="en-PH" sz="1600" dirty="0" smtClean="0">
                  <a:solidFill>
                    <a:prstClr val="black"/>
                  </a:solidFill>
                </a:rPr>
                <a:t>CSSP HSC Report, 2017</a:t>
              </a:r>
            </a:p>
            <a:p>
              <a:pPr marL="285750" indent="-285750">
                <a:buFont typeface="Arial" panose="020B0604020202020204" pitchFamily="34" charset="0"/>
                <a:buChar char="•"/>
              </a:pPr>
              <a:r>
                <a:rPr lang="en-PH" sz="1600" dirty="0" smtClean="0">
                  <a:solidFill>
                    <a:prstClr val="black"/>
                  </a:solidFill>
                </a:rPr>
                <a:t>RFIs deadline 9/5/17 – THANK YOU to those who submitted RFIs</a:t>
              </a:r>
            </a:p>
          </p:txBody>
        </p:sp>
        <p:sp>
          <p:nvSpPr>
            <p:cNvPr id="21" name="TextBox 20"/>
            <p:cNvSpPr txBox="1"/>
            <p:nvPr/>
          </p:nvSpPr>
          <p:spPr>
            <a:xfrm>
              <a:off x="2133600" y="4474227"/>
              <a:ext cx="2451099" cy="1477328"/>
            </a:xfrm>
            <a:prstGeom prst="rect">
              <a:avLst/>
            </a:prstGeom>
            <a:solidFill>
              <a:schemeClr val="accent4">
                <a:lumMod val="60000"/>
                <a:lumOff val="40000"/>
              </a:schemeClr>
            </a:solidFill>
            <a:effectLst>
              <a:outerShdw blurRad="50800" dist="38100" dir="2700000" algn="tl" rotWithShape="0">
                <a:prstClr val="black">
                  <a:alpha val="40000"/>
                </a:prstClr>
              </a:outerShdw>
            </a:effectLst>
          </p:spPr>
          <p:txBody>
            <a:bodyPr wrap="square" lIns="182880" tIns="91440" rIns="182880" bIns="91440" rtlCol="0">
              <a:spAutoFit/>
            </a:bodyPr>
            <a:lstStyle/>
            <a:p>
              <a:r>
                <a:rPr lang="en-PH" sz="2000" dirty="0" smtClean="0">
                  <a:solidFill>
                    <a:prstClr val="black"/>
                  </a:solidFill>
                </a:rPr>
                <a:t>Develop Program </a:t>
              </a:r>
            </a:p>
            <a:p>
              <a:pPr marL="285750" indent="-285750">
                <a:buFont typeface="Arial" panose="020B0604020202020204" pitchFamily="34" charset="0"/>
                <a:buChar char="•"/>
              </a:pPr>
              <a:r>
                <a:rPr lang="en-PH" sz="1600" dirty="0" smtClean="0">
                  <a:solidFill>
                    <a:prstClr val="black"/>
                  </a:solidFill>
                </a:rPr>
                <a:t>NASA HPD creates draft program</a:t>
              </a:r>
            </a:p>
            <a:p>
              <a:pPr marL="285750" indent="-285750">
                <a:buFont typeface="Arial" panose="020B0604020202020204" pitchFamily="34" charset="0"/>
                <a:buChar char="•"/>
              </a:pPr>
              <a:r>
                <a:rPr lang="en-PH" sz="1600" dirty="0" smtClean="0">
                  <a:solidFill>
                    <a:prstClr val="black"/>
                  </a:solidFill>
                </a:rPr>
                <a:t>Discussions with NSF</a:t>
              </a:r>
            </a:p>
            <a:p>
              <a:pPr marL="285750" indent="-285750">
                <a:buFont typeface="Arial" panose="020B0604020202020204" pitchFamily="34" charset="0"/>
                <a:buChar char="•"/>
              </a:pPr>
              <a:r>
                <a:rPr lang="en-PH" sz="1600" dirty="0" smtClean="0">
                  <a:solidFill>
                    <a:prstClr val="black"/>
                  </a:solidFill>
                </a:rPr>
                <a:t>LWS Town Hall</a:t>
              </a:r>
            </a:p>
          </p:txBody>
        </p:sp>
        <p:sp>
          <p:nvSpPr>
            <p:cNvPr id="22" name="TextBox 21"/>
            <p:cNvSpPr txBox="1"/>
            <p:nvPr/>
          </p:nvSpPr>
          <p:spPr>
            <a:xfrm>
              <a:off x="3819658" y="1581068"/>
              <a:ext cx="2174742" cy="1477328"/>
            </a:xfrm>
            <a:prstGeom prst="rect">
              <a:avLst/>
            </a:prstGeom>
            <a:solidFill>
              <a:schemeClr val="accent6">
                <a:lumMod val="60000"/>
                <a:lumOff val="40000"/>
              </a:schemeClr>
            </a:solidFill>
            <a:effectLst>
              <a:outerShdw blurRad="50800" dist="38100" dir="2700000" algn="tl" rotWithShape="0">
                <a:prstClr val="black">
                  <a:alpha val="40000"/>
                </a:prstClr>
              </a:outerShdw>
            </a:effectLst>
          </p:spPr>
          <p:txBody>
            <a:bodyPr wrap="square" lIns="182880" tIns="91440" rIns="182880" bIns="91440" rtlCol="0">
              <a:spAutoFit/>
            </a:bodyPr>
            <a:lstStyle/>
            <a:p>
              <a:r>
                <a:rPr lang="en-PH" sz="2000" dirty="0" smtClean="0">
                  <a:solidFill>
                    <a:prstClr val="black"/>
                  </a:solidFill>
                </a:rPr>
                <a:t>Solicitation </a:t>
              </a:r>
              <a:endParaRPr lang="en-PH" sz="1600" dirty="0" smtClean="0">
                <a:solidFill>
                  <a:prstClr val="black"/>
                </a:solidFill>
              </a:endParaRPr>
            </a:p>
            <a:p>
              <a:pPr marL="285750" indent="-285750">
                <a:buFont typeface="Arial" panose="020B0604020202020204" pitchFamily="34" charset="0"/>
                <a:buChar char="•"/>
              </a:pPr>
              <a:r>
                <a:rPr lang="en-PH" sz="1600" dirty="0" smtClean="0">
                  <a:solidFill>
                    <a:prstClr val="black"/>
                  </a:solidFill>
                </a:rPr>
                <a:t>Internal NASA approval process</a:t>
              </a:r>
            </a:p>
            <a:p>
              <a:pPr marL="285750" indent="-285750">
                <a:buFont typeface="Arial" panose="020B0604020202020204" pitchFamily="34" charset="0"/>
                <a:buChar char="•"/>
              </a:pPr>
              <a:r>
                <a:rPr lang="en-PH" sz="1600" dirty="0">
                  <a:solidFill>
                    <a:prstClr val="black"/>
                  </a:solidFill>
                </a:rPr>
                <a:t>Ammendment to </a:t>
              </a:r>
              <a:r>
                <a:rPr lang="en-PH" sz="1600" dirty="0" smtClean="0">
                  <a:solidFill>
                    <a:prstClr val="black"/>
                  </a:solidFill>
                </a:rPr>
                <a:t>ROSES-18 </a:t>
              </a:r>
              <a:endParaRPr lang="en-PH" sz="1600" dirty="0">
                <a:solidFill>
                  <a:prstClr val="black"/>
                </a:solidFill>
              </a:endParaRPr>
            </a:p>
          </p:txBody>
        </p:sp>
        <p:sp>
          <p:nvSpPr>
            <p:cNvPr id="23" name="TextBox 22"/>
            <p:cNvSpPr txBox="1"/>
            <p:nvPr/>
          </p:nvSpPr>
          <p:spPr>
            <a:xfrm>
              <a:off x="5345592" y="4474226"/>
              <a:ext cx="2680808" cy="492443"/>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txBody>
            <a:bodyPr wrap="square" lIns="182880" tIns="91440" rIns="182880" bIns="91440" rtlCol="0">
              <a:spAutoFit/>
            </a:bodyPr>
            <a:lstStyle/>
            <a:p>
              <a:r>
                <a:rPr lang="en-PH" sz="2000" dirty="0" smtClean="0">
                  <a:solidFill>
                    <a:prstClr val="black"/>
                  </a:solidFill>
                </a:rPr>
                <a:t>Step 1 proposals due</a:t>
              </a:r>
            </a:p>
          </p:txBody>
        </p:sp>
        <p:sp>
          <p:nvSpPr>
            <p:cNvPr id="24" name="TextBox 23"/>
            <p:cNvSpPr txBox="1"/>
            <p:nvPr/>
          </p:nvSpPr>
          <p:spPr>
            <a:xfrm>
              <a:off x="6585498" y="2522931"/>
              <a:ext cx="2372972" cy="492443"/>
            </a:xfrm>
            <a:prstGeom prst="rect">
              <a:avLst/>
            </a:prstGeom>
            <a:solidFill>
              <a:schemeClr val="accent5">
                <a:lumMod val="60000"/>
                <a:lumOff val="40000"/>
              </a:schemeClr>
            </a:solidFill>
            <a:effectLst>
              <a:outerShdw blurRad="50800" dist="38100" dir="2700000" algn="tl" rotWithShape="0">
                <a:prstClr val="black">
                  <a:alpha val="40000"/>
                </a:prstClr>
              </a:outerShdw>
            </a:effectLst>
          </p:spPr>
          <p:txBody>
            <a:bodyPr wrap="square" lIns="182880" tIns="91440" rIns="182880" bIns="91440" rtlCol="0">
              <a:spAutoFit/>
            </a:bodyPr>
            <a:lstStyle/>
            <a:p>
              <a:r>
                <a:rPr lang="en-PH" sz="2000" dirty="0" smtClean="0">
                  <a:solidFill>
                    <a:prstClr val="black"/>
                  </a:solidFill>
                </a:rPr>
                <a:t>Full Proposals Due</a:t>
              </a:r>
            </a:p>
          </p:txBody>
        </p:sp>
        <p:cxnSp>
          <p:nvCxnSpPr>
            <p:cNvPr id="29" name="Straight Connector 28"/>
            <p:cNvCxnSpPr/>
            <p:nvPr/>
          </p:nvCxnSpPr>
          <p:spPr>
            <a:xfrm>
              <a:off x="1144653" y="3015374"/>
              <a:ext cx="0" cy="362974"/>
            </a:xfrm>
            <a:prstGeom prst="line">
              <a:avLst/>
            </a:prstGeom>
            <a:ln w="38100">
              <a:solidFill>
                <a:srgbClr val="9BBA64"/>
              </a:solidFill>
              <a:headEnd type="diamond"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687482" y="4042782"/>
              <a:ext cx="0" cy="431445"/>
            </a:xfrm>
            <a:prstGeom prst="line">
              <a:avLst/>
            </a:prstGeom>
            <a:ln w="38100">
              <a:solidFill>
                <a:schemeClr val="accent4">
                  <a:lumMod val="60000"/>
                  <a:lumOff val="40000"/>
                </a:schemeClr>
              </a:solidFill>
              <a:headEnd type="diamond"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5501306" y="4042782"/>
              <a:ext cx="0" cy="431445"/>
            </a:xfrm>
            <a:prstGeom prst="line">
              <a:avLst/>
            </a:prstGeom>
            <a:ln w="38100">
              <a:solidFill>
                <a:schemeClr val="accent2">
                  <a:lumMod val="60000"/>
                  <a:lumOff val="40000"/>
                </a:schemeClr>
              </a:solidFill>
              <a:headEnd type="diamond"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182162" y="3015374"/>
              <a:ext cx="0" cy="362974"/>
            </a:xfrm>
            <a:prstGeom prst="line">
              <a:avLst/>
            </a:prstGeom>
            <a:ln w="38100">
              <a:solidFill>
                <a:schemeClr val="accent6">
                  <a:lumMod val="60000"/>
                  <a:lumOff val="40000"/>
                </a:schemeClr>
              </a:solidFill>
              <a:headEnd type="diamond"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1384" y="3015374"/>
              <a:ext cx="0" cy="362974"/>
            </a:xfrm>
            <a:prstGeom prst="line">
              <a:avLst/>
            </a:prstGeom>
            <a:ln w="38100">
              <a:solidFill>
                <a:schemeClr val="accent5">
                  <a:lumMod val="60000"/>
                  <a:lumOff val="40000"/>
                </a:schemeClr>
              </a:solidFill>
              <a:headEnd type="diamond"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3969521" y="3527220"/>
              <a:ext cx="1376072" cy="400110"/>
            </a:xfrm>
            <a:prstGeom prst="rect">
              <a:avLst/>
            </a:prstGeom>
            <a:noFill/>
          </p:spPr>
          <p:txBody>
            <a:bodyPr wrap="square" rtlCol="0">
              <a:spAutoFit/>
            </a:bodyPr>
            <a:lstStyle/>
            <a:p>
              <a:pPr algn="ctr"/>
              <a:r>
                <a:rPr lang="en-PH" sz="2000" dirty="0" smtClean="0">
                  <a:solidFill>
                    <a:prstClr val="white"/>
                  </a:solidFill>
                  <a:effectLst>
                    <a:outerShdw blurRad="38100" dist="38100" dir="2700000" algn="tl">
                      <a:srgbClr val="000000">
                        <a:alpha val="43137"/>
                      </a:srgbClr>
                    </a:outerShdw>
                  </a:effectLst>
                  <a:latin typeface="Impact"/>
                  <a:cs typeface="Impact"/>
                </a:rPr>
                <a:t>Feb 2018</a:t>
              </a:r>
              <a:endParaRPr lang="en-PH" sz="2000" dirty="0">
                <a:solidFill>
                  <a:prstClr val="white"/>
                </a:solidFill>
                <a:effectLst>
                  <a:outerShdw blurRad="38100" dist="38100" dir="2700000" algn="tl">
                    <a:srgbClr val="000000">
                      <a:alpha val="43137"/>
                    </a:srgbClr>
                  </a:outerShdw>
                </a:effectLst>
                <a:latin typeface="Impact"/>
                <a:cs typeface="Impact"/>
              </a:endParaRPr>
            </a:p>
          </p:txBody>
        </p:sp>
        <p:sp>
          <p:nvSpPr>
            <p:cNvPr id="27" name="TextBox 26"/>
            <p:cNvSpPr txBox="1"/>
            <p:nvPr/>
          </p:nvSpPr>
          <p:spPr>
            <a:xfrm>
              <a:off x="2380087" y="3521842"/>
              <a:ext cx="1376072" cy="400110"/>
            </a:xfrm>
            <a:prstGeom prst="rect">
              <a:avLst/>
            </a:prstGeom>
            <a:noFill/>
          </p:spPr>
          <p:txBody>
            <a:bodyPr wrap="square" rtlCol="0">
              <a:spAutoFit/>
            </a:bodyPr>
            <a:lstStyle/>
            <a:p>
              <a:pPr algn="ctr"/>
              <a:r>
                <a:rPr lang="en-PH" sz="2000" dirty="0" smtClean="0">
                  <a:solidFill>
                    <a:prstClr val="white"/>
                  </a:solidFill>
                  <a:effectLst>
                    <a:outerShdw blurRad="38100" dist="38100" dir="2700000" algn="tl">
                      <a:srgbClr val="000000">
                        <a:alpha val="43137"/>
                      </a:srgbClr>
                    </a:outerShdw>
                  </a:effectLst>
                  <a:latin typeface="Impact"/>
                  <a:cs typeface="Impact"/>
                </a:rPr>
                <a:t>Dec 2017</a:t>
              </a:r>
              <a:endParaRPr lang="en-PH" sz="2000" dirty="0">
                <a:solidFill>
                  <a:prstClr val="white"/>
                </a:solidFill>
                <a:effectLst>
                  <a:outerShdw blurRad="38100" dist="38100" dir="2700000" algn="tl">
                    <a:srgbClr val="000000">
                      <a:alpha val="43137"/>
                    </a:srgbClr>
                  </a:outerShdw>
                </a:effectLst>
                <a:latin typeface="Impact"/>
                <a:cs typeface="Impact"/>
              </a:endParaRPr>
            </a:p>
          </p:txBody>
        </p:sp>
        <p:sp>
          <p:nvSpPr>
            <p:cNvPr id="28" name="TextBox 27"/>
            <p:cNvSpPr txBox="1"/>
            <p:nvPr/>
          </p:nvSpPr>
          <p:spPr>
            <a:xfrm>
              <a:off x="7139278" y="3509142"/>
              <a:ext cx="1376072" cy="400110"/>
            </a:xfrm>
            <a:prstGeom prst="rect">
              <a:avLst/>
            </a:prstGeom>
            <a:noFill/>
          </p:spPr>
          <p:txBody>
            <a:bodyPr wrap="square" rtlCol="0">
              <a:spAutoFit/>
            </a:bodyPr>
            <a:lstStyle/>
            <a:p>
              <a:pPr algn="ctr"/>
              <a:r>
                <a:rPr lang="en-PH" sz="2000" dirty="0" smtClean="0">
                  <a:solidFill>
                    <a:prstClr val="white"/>
                  </a:solidFill>
                  <a:effectLst>
                    <a:outerShdw blurRad="38100" dist="38100" dir="2700000" algn="tl">
                      <a:srgbClr val="000000">
                        <a:alpha val="43137"/>
                      </a:srgbClr>
                    </a:outerShdw>
                  </a:effectLst>
                  <a:latin typeface="Impact"/>
                  <a:cs typeface="Impact"/>
                </a:rPr>
                <a:t>May 2018</a:t>
              </a:r>
              <a:endParaRPr lang="en-PH" sz="2000" dirty="0">
                <a:solidFill>
                  <a:prstClr val="white"/>
                </a:solidFill>
                <a:effectLst>
                  <a:outerShdw blurRad="38100" dist="38100" dir="2700000" algn="tl">
                    <a:srgbClr val="000000">
                      <a:alpha val="43137"/>
                    </a:srgbClr>
                  </a:outerShdw>
                </a:effectLst>
                <a:latin typeface="Impact"/>
                <a:cs typeface="Impact"/>
              </a:endParaRPr>
            </a:p>
          </p:txBody>
        </p:sp>
        <p:sp>
          <p:nvSpPr>
            <p:cNvPr id="30" name="TextBox 29"/>
            <p:cNvSpPr txBox="1"/>
            <p:nvPr/>
          </p:nvSpPr>
          <p:spPr>
            <a:xfrm>
              <a:off x="562149" y="3521842"/>
              <a:ext cx="1376072" cy="400110"/>
            </a:xfrm>
            <a:prstGeom prst="rect">
              <a:avLst/>
            </a:prstGeom>
            <a:noFill/>
          </p:spPr>
          <p:txBody>
            <a:bodyPr wrap="square" rtlCol="0">
              <a:spAutoFit/>
            </a:bodyPr>
            <a:lstStyle/>
            <a:p>
              <a:pPr algn="ctr"/>
              <a:r>
                <a:rPr lang="en-PH" sz="2000" dirty="0" smtClean="0">
                  <a:solidFill>
                    <a:prstClr val="white"/>
                  </a:solidFill>
                  <a:effectLst>
                    <a:outerShdw blurRad="38100" dist="38100" dir="2700000" algn="tl">
                      <a:srgbClr val="000000">
                        <a:alpha val="43137"/>
                      </a:srgbClr>
                    </a:outerShdw>
                  </a:effectLst>
                  <a:latin typeface="Impact"/>
                  <a:cs typeface="Impact"/>
                </a:rPr>
                <a:t>Dec 2017</a:t>
              </a:r>
              <a:endParaRPr lang="en-PH" sz="2000" dirty="0">
                <a:solidFill>
                  <a:prstClr val="white"/>
                </a:solidFill>
                <a:effectLst>
                  <a:outerShdw blurRad="38100" dist="38100" dir="2700000" algn="tl">
                    <a:srgbClr val="000000">
                      <a:alpha val="43137"/>
                    </a:srgbClr>
                  </a:outerShdw>
                </a:effectLst>
                <a:latin typeface="Impact"/>
                <a:cs typeface="Impact"/>
              </a:endParaRPr>
            </a:p>
          </p:txBody>
        </p:sp>
        <p:sp>
          <p:nvSpPr>
            <p:cNvPr id="32" name="TextBox 31"/>
            <p:cNvSpPr txBox="1"/>
            <p:nvPr/>
          </p:nvSpPr>
          <p:spPr>
            <a:xfrm>
              <a:off x="5440512" y="3518462"/>
              <a:ext cx="1480988" cy="400110"/>
            </a:xfrm>
            <a:prstGeom prst="rect">
              <a:avLst/>
            </a:prstGeom>
            <a:noFill/>
          </p:spPr>
          <p:txBody>
            <a:bodyPr wrap="square" rtlCol="0">
              <a:spAutoFit/>
            </a:bodyPr>
            <a:lstStyle/>
            <a:p>
              <a:pPr algn="ctr"/>
              <a:r>
                <a:rPr lang="en-PH" sz="2000" dirty="0" smtClean="0">
                  <a:solidFill>
                    <a:prstClr val="white"/>
                  </a:solidFill>
                  <a:effectLst>
                    <a:outerShdw blurRad="38100" dist="38100" dir="2700000" algn="tl">
                      <a:srgbClr val="000000">
                        <a:alpha val="43137"/>
                      </a:srgbClr>
                    </a:outerShdw>
                  </a:effectLst>
                  <a:latin typeface="Impact"/>
                  <a:cs typeface="Impact"/>
                </a:rPr>
                <a:t>March  2018</a:t>
              </a:r>
              <a:endParaRPr lang="en-PH" sz="2000" dirty="0">
                <a:solidFill>
                  <a:prstClr val="white"/>
                </a:solidFill>
                <a:effectLst>
                  <a:outerShdw blurRad="38100" dist="38100" dir="2700000" algn="tl">
                    <a:srgbClr val="000000">
                      <a:alpha val="43137"/>
                    </a:srgbClr>
                  </a:outerShdw>
                </a:effectLst>
                <a:latin typeface="Impact"/>
                <a:cs typeface="Impact"/>
              </a:endParaRPr>
            </a:p>
          </p:txBody>
        </p:sp>
      </p:grpSp>
    </p:spTree>
    <p:extLst>
      <p:ext uri="{BB962C8B-B14F-4D97-AF65-F5344CB8AC3E}">
        <p14:creationId xmlns:p14="http://schemas.microsoft.com/office/powerpoint/2010/main" val="216826365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smtClean="0"/>
              <a:t>SWOT Analysis</a:t>
            </a:r>
            <a:endParaRPr lang="en-US" dirty="0"/>
          </a:p>
        </p:txBody>
      </p:sp>
      <p:sp>
        <p:nvSpPr>
          <p:cNvPr id="4" name="Parallelogram 5"/>
          <p:cNvSpPr/>
          <p:nvPr/>
        </p:nvSpPr>
        <p:spPr>
          <a:xfrm rot="16200000" flipV="1">
            <a:off x="4566919" y="-2141220"/>
            <a:ext cx="1178556" cy="6857995"/>
          </a:xfrm>
          <a:prstGeom prst="rect">
            <a:avLst/>
          </a:prstGeom>
          <a:solidFill>
            <a:schemeClr val="bg1">
              <a:lumMod val="85000"/>
            </a:schemeClr>
          </a:solidFill>
          <a:ln w="28575"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solidFill>
                <a:prstClr val="white"/>
              </a:solidFill>
            </a:endParaRPr>
          </a:p>
        </p:txBody>
      </p:sp>
      <p:sp>
        <p:nvSpPr>
          <p:cNvPr id="35" name="Parallelogram 5"/>
          <p:cNvSpPr/>
          <p:nvPr/>
        </p:nvSpPr>
        <p:spPr>
          <a:xfrm rot="5400000" flipH="1" flipV="1">
            <a:off x="459194" y="583647"/>
            <a:ext cx="1178557" cy="1408259"/>
          </a:xfrm>
          <a:prstGeom prst="rect">
            <a:avLst/>
          </a:prstGeom>
          <a:solidFill>
            <a:srgbClr val="0F61B7"/>
          </a:solidFill>
          <a:ln w="285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solidFill>
                <a:prstClr val="white"/>
              </a:solidFill>
            </a:endParaRPr>
          </a:p>
        </p:txBody>
      </p:sp>
      <p:sp>
        <p:nvSpPr>
          <p:cNvPr id="8" name="TextBox 7"/>
          <p:cNvSpPr txBox="1"/>
          <p:nvPr/>
        </p:nvSpPr>
        <p:spPr>
          <a:xfrm>
            <a:off x="318942" y="962428"/>
            <a:ext cx="1408257" cy="637772"/>
          </a:xfrm>
          <a:prstGeom prst="rect">
            <a:avLst/>
          </a:prstGeom>
          <a:noFill/>
        </p:spPr>
        <p:txBody>
          <a:bodyPr wrap="square" lIns="0" tIns="0" rIns="0" bIns="0" rtlCol="0">
            <a:noAutofit/>
          </a:bodyPr>
          <a:lstStyle/>
          <a:p>
            <a:pPr algn="ctr"/>
            <a:r>
              <a:rPr lang="en-US" sz="2800" dirty="0" smtClean="0">
                <a:solidFill>
                  <a:prstClr val="white"/>
                </a:solidFill>
              </a:rPr>
              <a:t>RFIs</a:t>
            </a:r>
            <a:endParaRPr lang="en-US" sz="2800" dirty="0">
              <a:solidFill>
                <a:prstClr val="white"/>
              </a:solidFill>
            </a:endParaRPr>
          </a:p>
        </p:txBody>
      </p:sp>
      <p:sp>
        <p:nvSpPr>
          <p:cNvPr id="27" name="TextBox 26"/>
          <p:cNvSpPr txBox="1"/>
          <p:nvPr/>
        </p:nvSpPr>
        <p:spPr>
          <a:xfrm>
            <a:off x="1830241" y="810592"/>
            <a:ext cx="6674790" cy="1015663"/>
          </a:xfrm>
          <a:prstGeom prst="rect">
            <a:avLst/>
          </a:prstGeom>
          <a:noFill/>
          <a:ln>
            <a:noFill/>
          </a:ln>
          <a:effectLst/>
        </p:spPr>
        <p:txBody>
          <a:bodyPr wrap="square" rtlCol="0">
            <a:spAutoFit/>
          </a:bodyPr>
          <a:lstStyle/>
          <a:p>
            <a:r>
              <a:rPr lang="en-US" sz="2000" dirty="0">
                <a:solidFill>
                  <a:srgbClr val="000000"/>
                </a:solidFill>
              </a:rPr>
              <a:t>35 RFIs: 7 proprietary &amp; confidential,  16 discuss specific center ideas, 4 suggest strong R2O/O2R </a:t>
            </a:r>
            <a:r>
              <a:rPr lang="en-US" sz="2000" dirty="0" smtClean="0">
                <a:solidFill>
                  <a:srgbClr val="000000"/>
                </a:solidFill>
              </a:rPr>
              <a:t>components.  Will not discuss specific RFIs   </a:t>
            </a:r>
            <a:endParaRPr lang="en-US" sz="2000" dirty="0">
              <a:solidFill>
                <a:srgbClr val="000000"/>
              </a:solidFill>
            </a:endParaRPr>
          </a:p>
        </p:txBody>
      </p:sp>
      <p:sp>
        <p:nvSpPr>
          <p:cNvPr id="32" name="Parallelogram 5"/>
          <p:cNvSpPr/>
          <p:nvPr/>
        </p:nvSpPr>
        <p:spPr>
          <a:xfrm rot="5400000" flipH="1" flipV="1">
            <a:off x="4624222" y="2719222"/>
            <a:ext cx="1114762" cy="6857996"/>
          </a:xfrm>
          <a:prstGeom prst="rect">
            <a:avLst/>
          </a:prstGeom>
          <a:solidFill>
            <a:srgbClr val="D9D9D9"/>
          </a:solidFill>
          <a:ln w="28575"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solidFill>
                <a:prstClr val="white"/>
              </a:solidFill>
            </a:endParaRPr>
          </a:p>
        </p:txBody>
      </p:sp>
      <p:sp>
        <p:nvSpPr>
          <p:cNvPr id="30" name="Parallelogram 5"/>
          <p:cNvSpPr/>
          <p:nvPr/>
        </p:nvSpPr>
        <p:spPr>
          <a:xfrm rot="5400000" flipH="1" flipV="1">
            <a:off x="491092" y="5434900"/>
            <a:ext cx="1114762" cy="1408262"/>
          </a:xfrm>
          <a:prstGeom prst="rect">
            <a:avLst/>
          </a:prstGeom>
          <a:solidFill>
            <a:srgbClr val="0F61B7"/>
          </a:solidFill>
          <a:ln w="28575"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600">
              <a:solidFill>
                <a:prstClr val="white"/>
              </a:solidFill>
            </a:endParaRPr>
          </a:p>
        </p:txBody>
      </p:sp>
      <p:sp>
        <p:nvSpPr>
          <p:cNvPr id="31" name="TextBox 30"/>
          <p:cNvSpPr txBox="1"/>
          <p:nvPr/>
        </p:nvSpPr>
        <p:spPr>
          <a:xfrm>
            <a:off x="318942" y="5676899"/>
            <a:ext cx="1499340" cy="796115"/>
          </a:xfrm>
          <a:prstGeom prst="rect">
            <a:avLst/>
          </a:prstGeom>
          <a:noFill/>
        </p:spPr>
        <p:txBody>
          <a:bodyPr wrap="square" rtlCol="0">
            <a:spAutoFit/>
          </a:bodyPr>
          <a:lstStyle/>
          <a:p>
            <a:pPr algn="ctr">
              <a:lnSpc>
                <a:spcPct val="80000"/>
              </a:lnSpc>
            </a:pPr>
            <a:r>
              <a:rPr lang="en-US" sz="2800" dirty="0" smtClean="0">
                <a:solidFill>
                  <a:srgbClr val="FFFFFF"/>
                </a:solidFill>
              </a:rPr>
              <a:t>NASA</a:t>
            </a:r>
          </a:p>
          <a:p>
            <a:pPr algn="ctr">
              <a:lnSpc>
                <a:spcPct val="80000"/>
              </a:lnSpc>
            </a:pPr>
            <a:r>
              <a:rPr lang="en-US" sz="2800" dirty="0" smtClean="0">
                <a:solidFill>
                  <a:srgbClr val="FFFFFF"/>
                </a:solidFill>
              </a:rPr>
              <a:t>Center</a:t>
            </a:r>
            <a:endParaRPr lang="en-US" sz="2800" dirty="0">
              <a:solidFill>
                <a:srgbClr val="FFFFFF"/>
              </a:solidFill>
            </a:endParaRPr>
          </a:p>
        </p:txBody>
      </p:sp>
      <p:sp>
        <p:nvSpPr>
          <p:cNvPr id="50" name="TextBox 49"/>
          <p:cNvSpPr txBox="1"/>
          <p:nvPr/>
        </p:nvSpPr>
        <p:spPr>
          <a:xfrm>
            <a:off x="1754044" y="5645149"/>
            <a:ext cx="6856556" cy="923330"/>
          </a:xfrm>
          <a:prstGeom prst="rect">
            <a:avLst/>
          </a:prstGeom>
          <a:noFill/>
          <a:ln>
            <a:noFill/>
          </a:ln>
        </p:spPr>
        <p:txBody>
          <a:bodyPr wrap="square" rtlCol="0">
            <a:spAutoFit/>
          </a:bodyPr>
          <a:lstStyle/>
          <a:p>
            <a:pPr marL="285750" indent="-285750">
              <a:buFont typeface="Arial"/>
              <a:buChar char="•"/>
            </a:pPr>
            <a:r>
              <a:rPr lang="en-US" b="1" dirty="0">
                <a:solidFill>
                  <a:srgbClr val="000000"/>
                </a:solidFill>
              </a:rPr>
              <a:t>The NASA Astrobiology Institute (NAI) </a:t>
            </a:r>
            <a:r>
              <a:rPr lang="en-US" dirty="0">
                <a:solidFill>
                  <a:prstClr val="black"/>
                </a:solidFill>
              </a:rPr>
              <a:t>– </a:t>
            </a:r>
            <a:r>
              <a:rPr lang="en-US" i="1" dirty="0">
                <a:solidFill>
                  <a:prstClr val="black"/>
                </a:solidFill>
              </a:rPr>
              <a:t>Virtua</a:t>
            </a:r>
            <a:r>
              <a:rPr lang="en-US" b="1" i="1" dirty="0">
                <a:solidFill>
                  <a:prstClr val="black"/>
                </a:solidFill>
              </a:rPr>
              <a:t>l</a:t>
            </a:r>
            <a:r>
              <a:rPr lang="en-US" dirty="0">
                <a:solidFill>
                  <a:prstClr val="black"/>
                </a:solidFill>
              </a:rPr>
              <a:t> institute managed at AMES has 12 teams, 600 researchers, 100 institutions</a:t>
            </a:r>
          </a:p>
          <a:p>
            <a:pPr marL="577850" lvl="1" indent="-285750">
              <a:buFont typeface="Courier New"/>
              <a:buChar char="o"/>
            </a:pPr>
            <a:r>
              <a:rPr lang="en-US" dirty="0">
                <a:solidFill>
                  <a:prstClr val="black"/>
                </a:solidFill>
              </a:rPr>
              <a:t>Each team funded at $1M/</a:t>
            </a:r>
            <a:r>
              <a:rPr lang="en-US" dirty="0" err="1">
                <a:solidFill>
                  <a:prstClr val="black"/>
                </a:solidFill>
              </a:rPr>
              <a:t>yr</a:t>
            </a:r>
            <a:r>
              <a:rPr lang="en-US" dirty="0">
                <a:solidFill>
                  <a:prstClr val="black"/>
                </a:solidFill>
              </a:rPr>
              <a:t> for 5 </a:t>
            </a:r>
            <a:r>
              <a:rPr lang="en-US" dirty="0" err="1">
                <a:solidFill>
                  <a:prstClr val="black"/>
                </a:solidFill>
              </a:rPr>
              <a:t>yrs</a:t>
            </a:r>
            <a:r>
              <a:rPr lang="en-US" dirty="0">
                <a:solidFill>
                  <a:prstClr val="black"/>
                </a:solidFill>
              </a:rPr>
              <a:t>, can </a:t>
            </a:r>
            <a:r>
              <a:rPr lang="en-US" dirty="0" err="1">
                <a:solidFill>
                  <a:prstClr val="black"/>
                </a:solidFill>
              </a:rPr>
              <a:t>recompete</a:t>
            </a:r>
            <a:endParaRPr lang="en-US" dirty="0">
              <a:solidFill>
                <a:prstClr val="black"/>
              </a:solidFill>
            </a:endParaRPr>
          </a:p>
        </p:txBody>
      </p:sp>
      <p:sp>
        <p:nvSpPr>
          <p:cNvPr id="13" name="Parallelogram 5"/>
          <p:cNvSpPr/>
          <p:nvPr/>
        </p:nvSpPr>
        <p:spPr>
          <a:xfrm rot="5400000" flipH="1" flipV="1">
            <a:off x="4580028" y="-874803"/>
            <a:ext cx="1203141" cy="6857995"/>
          </a:xfrm>
          <a:prstGeom prst="rect">
            <a:avLst/>
          </a:prstGeom>
          <a:solidFill>
            <a:schemeClr val="bg1">
              <a:lumMod val="85000"/>
            </a:schemeClr>
          </a:solidFill>
          <a:ln w="28575"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solidFill>
                <a:prstClr val="white"/>
              </a:solidFill>
            </a:endParaRPr>
          </a:p>
        </p:txBody>
      </p:sp>
      <p:sp>
        <p:nvSpPr>
          <p:cNvPr id="34" name="Parallelogram 5"/>
          <p:cNvSpPr/>
          <p:nvPr/>
        </p:nvSpPr>
        <p:spPr>
          <a:xfrm rot="5400000" flipH="1" flipV="1">
            <a:off x="449984" y="1846983"/>
            <a:ext cx="1196981" cy="1408263"/>
          </a:xfrm>
          <a:prstGeom prst="rect">
            <a:avLst/>
          </a:prstGeom>
          <a:solidFill>
            <a:srgbClr val="0F61B7"/>
          </a:solidFill>
          <a:ln w="28575"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solidFill>
                <a:prstClr val="white"/>
              </a:solidFill>
            </a:endParaRPr>
          </a:p>
        </p:txBody>
      </p:sp>
      <p:sp>
        <p:nvSpPr>
          <p:cNvPr id="12" name="TextBox 11"/>
          <p:cNvSpPr txBox="1"/>
          <p:nvPr/>
        </p:nvSpPr>
        <p:spPr>
          <a:xfrm>
            <a:off x="344342" y="2070101"/>
            <a:ext cx="1408258" cy="796115"/>
          </a:xfrm>
          <a:prstGeom prst="rect">
            <a:avLst/>
          </a:prstGeom>
          <a:noFill/>
        </p:spPr>
        <p:txBody>
          <a:bodyPr wrap="square" rtlCol="0">
            <a:spAutoFit/>
          </a:bodyPr>
          <a:lstStyle/>
          <a:p>
            <a:pPr algn="ctr">
              <a:lnSpc>
                <a:spcPct val="80000"/>
              </a:lnSpc>
            </a:pPr>
            <a:r>
              <a:rPr lang="en-US" sz="2800" dirty="0" smtClean="0">
                <a:solidFill>
                  <a:srgbClr val="FFFFFF"/>
                </a:solidFill>
              </a:rPr>
              <a:t>NRC,</a:t>
            </a:r>
          </a:p>
          <a:p>
            <a:pPr algn="ctr">
              <a:lnSpc>
                <a:spcPct val="80000"/>
              </a:lnSpc>
            </a:pPr>
            <a:r>
              <a:rPr lang="en-US" sz="2800" dirty="0" smtClean="0">
                <a:solidFill>
                  <a:srgbClr val="FFFFFF"/>
                </a:solidFill>
              </a:rPr>
              <a:t>CSSP</a:t>
            </a:r>
            <a:endParaRPr lang="en-US" sz="2800" dirty="0">
              <a:solidFill>
                <a:srgbClr val="FFFFFF"/>
              </a:solidFill>
            </a:endParaRPr>
          </a:p>
        </p:txBody>
      </p:sp>
      <p:sp>
        <p:nvSpPr>
          <p:cNvPr id="46" name="TextBox 45"/>
          <p:cNvSpPr txBox="1"/>
          <p:nvPr/>
        </p:nvSpPr>
        <p:spPr>
          <a:xfrm>
            <a:off x="1783410" y="2051213"/>
            <a:ext cx="6665318" cy="1015663"/>
          </a:xfrm>
          <a:prstGeom prst="rect">
            <a:avLst/>
          </a:prstGeom>
          <a:noFill/>
          <a:ln>
            <a:noFill/>
          </a:ln>
        </p:spPr>
        <p:txBody>
          <a:bodyPr wrap="square" rtlCol="0">
            <a:spAutoFit/>
          </a:bodyPr>
          <a:lstStyle/>
          <a:p>
            <a:r>
              <a:rPr lang="en-US" sz="2000" dirty="0">
                <a:solidFill>
                  <a:srgbClr val="000000"/>
                </a:solidFill>
              </a:rPr>
              <a:t>NRC Decadal Survey </a:t>
            </a:r>
            <a:r>
              <a:rPr lang="en-US" sz="2000" dirty="0" smtClean="0">
                <a:solidFill>
                  <a:srgbClr val="000000"/>
                </a:solidFill>
              </a:rPr>
              <a:t>[2013]; </a:t>
            </a:r>
            <a:r>
              <a:rPr lang="en-US" sz="2000" dirty="0">
                <a:solidFill>
                  <a:srgbClr val="000000"/>
                </a:solidFill>
              </a:rPr>
              <a:t>NRC Science of Team Science </a:t>
            </a:r>
            <a:r>
              <a:rPr lang="en-US" sz="2000" dirty="0" smtClean="0">
                <a:solidFill>
                  <a:srgbClr val="000000"/>
                </a:solidFill>
              </a:rPr>
              <a:t>[2015]; </a:t>
            </a:r>
            <a:r>
              <a:rPr lang="en-US" sz="2000" dirty="0">
                <a:solidFill>
                  <a:srgbClr val="000000"/>
                </a:solidFill>
              </a:rPr>
              <a:t>CSSP Report on DRIVE Center Implementation </a:t>
            </a:r>
            <a:r>
              <a:rPr lang="en-US" sz="2000" dirty="0" smtClean="0">
                <a:solidFill>
                  <a:srgbClr val="000000"/>
                </a:solidFill>
              </a:rPr>
              <a:t>[2017];  </a:t>
            </a:r>
            <a:r>
              <a:rPr lang="en-US" sz="2000" dirty="0">
                <a:solidFill>
                  <a:srgbClr val="000000"/>
                </a:solidFill>
              </a:rPr>
              <a:t>NSF Portfolio Review </a:t>
            </a:r>
            <a:r>
              <a:rPr lang="en-US" sz="2000" dirty="0" smtClean="0">
                <a:solidFill>
                  <a:srgbClr val="000000"/>
                </a:solidFill>
              </a:rPr>
              <a:t>[2016]</a:t>
            </a:r>
            <a:endParaRPr lang="en-US" sz="2000" dirty="0">
              <a:solidFill>
                <a:srgbClr val="000000"/>
              </a:solidFill>
            </a:endParaRPr>
          </a:p>
        </p:txBody>
      </p:sp>
      <p:sp>
        <p:nvSpPr>
          <p:cNvPr id="38" name="Parallelogram 5"/>
          <p:cNvSpPr/>
          <p:nvPr/>
        </p:nvSpPr>
        <p:spPr>
          <a:xfrm rot="16200000" flipV="1">
            <a:off x="4064382" y="939417"/>
            <a:ext cx="2234434" cy="6857994"/>
          </a:xfrm>
          <a:prstGeom prst="rect">
            <a:avLst/>
          </a:prstGeom>
          <a:solidFill>
            <a:srgbClr val="D9D9D9"/>
          </a:solidFill>
          <a:ln w="28575"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solidFill>
                <a:prstClr val="white"/>
              </a:solidFill>
            </a:endParaRPr>
          </a:p>
        </p:txBody>
      </p:sp>
      <p:sp>
        <p:nvSpPr>
          <p:cNvPr id="33" name="Parallelogram 5"/>
          <p:cNvSpPr/>
          <p:nvPr/>
        </p:nvSpPr>
        <p:spPr>
          <a:xfrm rot="5400000" flipH="1" flipV="1">
            <a:off x="-68024" y="3663565"/>
            <a:ext cx="2234435" cy="1409700"/>
          </a:xfrm>
          <a:prstGeom prst="rect">
            <a:avLst/>
          </a:prstGeom>
          <a:solidFill>
            <a:srgbClr val="0F61B7"/>
          </a:solidFill>
          <a:ln w="28575"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solidFill>
                <a:prstClr val="white"/>
              </a:solidFill>
            </a:endParaRPr>
          </a:p>
        </p:txBody>
      </p:sp>
      <p:sp>
        <p:nvSpPr>
          <p:cNvPr id="37" name="TextBox 36"/>
          <p:cNvSpPr txBox="1"/>
          <p:nvPr/>
        </p:nvSpPr>
        <p:spPr>
          <a:xfrm>
            <a:off x="242741" y="3346271"/>
            <a:ext cx="1624159" cy="796115"/>
          </a:xfrm>
          <a:prstGeom prst="rect">
            <a:avLst/>
          </a:prstGeom>
          <a:noFill/>
        </p:spPr>
        <p:txBody>
          <a:bodyPr wrap="square" rtlCol="0">
            <a:spAutoFit/>
          </a:bodyPr>
          <a:lstStyle/>
          <a:p>
            <a:pPr algn="ctr">
              <a:lnSpc>
                <a:spcPct val="80000"/>
              </a:lnSpc>
            </a:pPr>
            <a:r>
              <a:rPr lang="en-US" sz="2800" dirty="0" smtClean="0">
                <a:solidFill>
                  <a:srgbClr val="FFFFFF"/>
                </a:solidFill>
              </a:rPr>
              <a:t>NSF</a:t>
            </a:r>
          </a:p>
          <a:p>
            <a:pPr algn="ctr">
              <a:lnSpc>
                <a:spcPct val="80000"/>
              </a:lnSpc>
            </a:pPr>
            <a:r>
              <a:rPr lang="en-US" sz="2800" dirty="0" smtClean="0">
                <a:solidFill>
                  <a:srgbClr val="FFFFFF"/>
                </a:solidFill>
              </a:rPr>
              <a:t>Centers</a:t>
            </a:r>
            <a:endParaRPr lang="en-US" sz="2800" dirty="0">
              <a:solidFill>
                <a:srgbClr val="FFFFFF"/>
              </a:solidFill>
            </a:endParaRPr>
          </a:p>
        </p:txBody>
      </p:sp>
      <p:sp>
        <p:nvSpPr>
          <p:cNvPr id="28" name="TextBox 27"/>
          <p:cNvSpPr txBox="1"/>
          <p:nvPr/>
        </p:nvSpPr>
        <p:spPr>
          <a:xfrm>
            <a:off x="1" y="0"/>
            <a:ext cx="9144000" cy="584776"/>
          </a:xfrm>
          <a:prstGeom prst="rect">
            <a:avLst/>
          </a:prstGeom>
          <a:noFill/>
        </p:spPr>
        <p:txBody>
          <a:bodyPr wrap="square" rtlCol="0">
            <a:spAutoFit/>
          </a:bodyPr>
          <a:lstStyle/>
          <a:p>
            <a:pPr algn="ctr"/>
            <a:r>
              <a:rPr lang="en-US" sz="3200" dirty="0" smtClean="0">
                <a:solidFill>
                  <a:srgbClr val="0F61B7"/>
                </a:solidFill>
              </a:rPr>
              <a:t>Information guiding DRIVE Center planning</a:t>
            </a:r>
            <a:endParaRPr lang="en-US" sz="3200" dirty="0">
              <a:solidFill>
                <a:srgbClr val="0F61B7"/>
              </a:solidFill>
            </a:endParaRPr>
          </a:p>
        </p:txBody>
      </p:sp>
      <p:sp>
        <p:nvSpPr>
          <p:cNvPr id="2" name="Rectangle 1"/>
          <p:cNvSpPr/>
          <p:nvPr/>
        </p:nvSpPr>
        <p:spPr>
          <a:xfrm>
            <a:off x="191941" y="4186871"/>
            <a:ext cx="1638300" cy="1477328"/>
          </a:xfrm>
          <a:prstGeom prst="rect">
            <a:avLst/>
          </a:prstGeom>
        </p:spPr>
        <p:txBody>
          <a:bodyPr wrap="square">
            <a:spAutoFit/>
          </a:bodyPr>
          <a:lstStyle/>
          <a:p>
            <a:pPr algn="ctr"/>
            <a:r>
              <a:rPr lang="en-US" i="1" dirty="0">
                <a:solidFill>
                  <a:srgbClr val="FFFFFF"/>
                </a:solidFill>
              </a:rPr>
              <a:t>* In 2005, 200 centers, $350 M/</a:t>
            </a:r>
            <a:r>
              <a:rPr lang="en-US" i="1" dirty="0" err="1">
                <a:solidFill>
                  <a:srgbClr val="FFFFFF"/>
                </a:solidFill>
              </a:rPr>
              <a:t>yr</a:t>
            </a:r>
            <a:r>
              <a:rPr lang="en-US" i="1" dirty="0">
                <a:solidFill>
                  <a:srgbClr val="FFFFFF"/>
                </a:solidFill>
              </a:rPr>
              <a:t> (7% NSF budget) </a:t>
            </a:r>
          </a:p>
          <a:p>
            <a:pPr algn="ctr"/>
            <a:endParaRPr lang="en-US" dirty="0">
              <a:solidFill>
                <a:srgbClr val="000000"/>
              </a:solidFill>
            </a:endParaRPr>
          </a:p>
        </p:txBody>
      </p:sp>
      <p:sp>
        <p:nvSpPr>
          <p:cNvPr id="36" name="TextBox 35"/>
          <p:cNvSpPr txBox="1"/>
          <p:nvPr/>
        </p:nvSpPr>
        <p:spPr>
          <a:xfrm>
            <a:off x="1777999" y="3184878"/>
            <a:ext cx="6600031" cy="2313454"/>
          </a:xfrm>
          <a:prstGeom prst="rect">
            <a:avLst/>
          </a:prstGeom>
          <a:noFill/>
        </p:spPr>
        <p:txBody>
          <a:bodyPr wrap="square" rtlCol="0">
            <a:spAutoFit/>
          </a:bodyPr>
          <a:lstStyle/>
          <a:p>
            <a:pPr marL="285750" indent="-285750">
              <a:lnSpc>
                <a:spcPct val="90000"/>
              </a:lnSpc>
              <a:buFont typeface="Arial"/>
              <a:buChar char="•"/>
            </a:pPr>
            <a:r>
              <a:rPr lang="en-US" sz="2000" b="1" dirty="0" smtClean="0">
                <a:solidFill>
                  <a:prstClr val="black"/>
                </a:solidFill>
              </a:rPr>
              <a:t>Centers for Chemical Innovation (CCI)</a:t>
            </a:r>
            <a:r>
              <a:rPr lang="en-US" sz="2000" dirty="0" smtClean="0">
                <a:solidFill>
                  <a:prstClr val="black"/>
                </a:solidFill>
              </a:rPr>
              <a:t> </a:t>
            </a:r>
            <a:r>
              <a:rPr lang="en-US" sz="2000" dirty="0" smtClean="0">
                <a:solidFill>
                  <a:srgbClr val="000000"/>
                </a:solidFill>
              </a:rPr>
              <a:t>– </a:t>
            </a:r>
            <a:r>
              <a:rPr lang="en-US" sz="2000" dirty="0" smtClean="0">
                <a:solidFill>
                  <a:srgbClr val="FF0000"/>
                </a:solidFill>
              </a:rPr>
              <a:t>now 15 centers</a:t>
            </a:r>
          </a:p>
          <a:p>
            <a:pPr marL="577850" lvl="1" indent="-285750">
              <a:lnSpc>
                <a:spcPct val="90000"/>
              </a:lnSpc>
              <a:buFont typeface="Courier New"/>
              <a:buChar char="o"/>
            </a:pPr>
            <a:r>
              <a:rPr lang="en-US" sz="2000" dirty="0" smtClean="0">
                <a:solidFill>
                  <a:srgbClr val="000000"/>
                </a:solidFill>
              </a:rPr>
              <a:t>Phase I = $1.8M over 3 </a:t>
            </a:r>
            <a:r>
              <a:rPr lang="en-US" sz="2000" dirty="0" err="1" smtClean="0">
                <a:solidFill>
                  <a:srgbClr val="000000"/>
                </a:solidFill>
              </a:rPr>
              <a:t>yrs</a:t>
            </a:r>
            <a:r>
              <a:rPr lang="en-US" sz="2000" dirty="0" smtClean="0">
                <a:solidFill>
                  <a:srgbClr val="000000"/>
                </a:solidFill>
              </a:rPr>
              <a:t>; Phase II = $4M/</a:t>
            </a:r>
            <a:r>
              <a:rPr lang="en-US" sz="2000" dirty="0" err="1" smtClean="0">
                <a:solidFill>
                  <a:srgbClr val="000000"/>
                </a:solidFill>
              </a:rPr>
              <a:t>yr</a:t>
            </a:r>
            <a:r>
              <a:rPr lang="en-US" sz="2000" dirty="0" smtClean="0">
                <a:solidFill>
                  <a:srgbClr val="000000"/>
                </a:solidFill>
              </a:rPr>
              <a:t>, 5 </a:t>
            </a:r>
            <a:r>
              <a:rPr lang="en-US" sz="2000" dirty="0" err="1" smtClean="0">
                <a:solidFill>
                  <a:srgbClr val="000000"/>
                </a:solidFill>
              </a:rPr>
              <a:t>yrs</a:t>
            </a:r>
            <a:endParaRPr lang="en-US" sz="2000" dirty="0" smtClean="0">
              <a:solidFill>
                <a:srgbClr val="000000"/>
              </a:solidFill>
            </a:endParaRPr>
          </a:p>
          <a:p>
            <a:pPr marL="120650" indent="-285750">
              <a:lnSpc>
                <a:spcPct val="90000"/>
              </a:lnSpc>
              <a:buFont typeface="Arial"/>
              <a:buChar char="•"/>
            </a:pPr>
            <a:r>
              <a:rPr lang="en-US" sz="2000" b="1" dirty="0">
                <a:solidFill>
                  <a:srgbClr val="000000"/>
                </a:solidFill>
              </a:rPr>
              <a:t>Materials Research Science &amp; </a:t>
            </a:r>
            <a:r>
              <a:rPr lang="en-US" sz="2000" b="1" dirty="0" err="1">
                <a:solidFill>
                  <a:srgbClr val="000000"/>
                </a:solidFill>
              </a:rPr>
              <a:t>Eng</a:t>
            </a:r>
            <a:r>
              <a:rPr lang="en-US" sz="2000" b="1" dirty="0">
                <a:solidFill>
                  <a:srgbClr val="000000"/>
                </a:solidFill>
              </a:rPr>
              <a:t> </a:t>
            </a:r>
            <a:r>
              <a:rPr lang="en-US" sz="2000" b="1" dirty="0" err="1">
                <a:solidFill>
                  <a:srgbClr val="000000"/>
                </a:solidFill>
              </a:rPr>
              <a:t>Ctrs</a:t>
            </a:r>
            <a:r>
              <a:rPr lang="en-US" sz="2000" b="1" dirty="0">
                <a:solidFill>
                  <a:srgbClr val="000000"/>
                </a:solidFill>
              </a:rPr>
              <a:t> (MRSEC)</a:t>
            </a:r>
            <a:r>
              <a:rPr lang="en-US" sz="2000" dirty="0">
                <a:solidFill>
                  <a:srgbClr val="000000"/>
                </a:solidFill>
              </a:rPr>
              <a:t>– </a:t>
            </a:r>
            <a:r>
              <a:rPr lang="en-US" sz="2000" dirty="0">
                <a:solidFill>
                  <a:srgbClr val="FF0000"/>
                </a:solidFill>
              </a:rPr>
              <a:t>now </a:t>
            </a:r>
            <a:r>
              <a:rPr lang="en-US" sz="2000" dirty="0" smtClean="0">
                <a:solidFill>
                  <a:srgbClr val="FF0000"/>
                </a:solidFill>
              </a:rPr>
              <a:t>23</a:t>
            </a:r>
          </a:p>
          <a:p>
            <a:pPr marL="577850" lvl="1" indent="-285750">
              <a:lnSpc>
                <a:spcPct val="90000"/>
              </a:lnSpc>
              <a:buFont typeface="Courier New"/>
              <a:buChar char="o"/>
            </a:pPr>
            <a:r>
              <a:rPr lang="en-US" sz="2000" dirty="0">
                <a:solidFill>
                  <a:srgbClr val="000000"/>
                </a:solidFill>
              </a:rPr>
              <a:t>$2.2-4M/</a:t>
            </a:r>
            <a:r>
              <a:rPr lang="en-US" sz="2000" dirty="0" err="1">
                <a:solidFill>
                  <a:srgbClr val="000000"/>
                </a:solidFill>
              </a:rPr>
              <a:t>yr</a:t>
            </a:r>
            <a:r>
              <a:rPr lang="en-US" sz="2000" dirty="0">
                <a:solidFill>
                  <a:srgbClr val="000000"/>
                </a:solidFill>
              </a:rPr>
              <a:t> for up to 6 </a:t>
            </a:r>
            <a:r>
              <a:rPr lang="en-US" sz="2000" dirty="0" err="1" smtClean="0">
                <a:solidFill>
                  <a:srgbClr val="000000"/>
                </a:solidFill>
              </a:rPr>
              <a:t>yrs</a:t>
            </a:r>
            <a:endParaRPr lang="en-US" sz="2000" dirty="0">
              <a:solidFill>
                <a:srgbClr val="000000"/>
              </a:solidFill>
            </a:endParaRPr>
          </a:p>
          <a:p>
            <a:pPr marL="120650" indent="-285750">
              <a:lnSpc>
                <a:spcPct val="90000"/>
              </a:lnSpc>
              <a:buFont typeface="Arial"/>
              <a:buChar char="•"/>
            </a:pPr>
            <a:r>
              <a:rPr lang="en-US" sz="2000" b="1" dirty="0" smtClean="0">
                <a:solidFill>
                  <a:srgbClr val="000000"/>
                </a:solidFill>
              </a:rPr>
              <a:t>Science </a:t>
            </a:r>
            <a:r>
              <a:rPr lang="en-US" sz="2000" b="1" dirty="0">
                <a:solidFill>
                  <a:srgbClr val="000000"/>
                </a:solidFill>
              </a:rPr>
              <a:t>&amp; Technology Centers (STC)</a:t>
            </a:r>
            <a:r>
              <a:rPr lang="en-US" sz="2000" dirty="0">
                <a:solidFill>
                  <a:srgbClr val="000000"/>
                </a:solidFill>
              </a:rPr>
              <a:t>– </a:t>
            </a:r>
            <a:r>
              <a:rPr lang="en-US" sz="2000" dirty="0">
                <a:solidFill>
                  <a:srgbClr val="FF0000"/>
                </a:solidFill>
              </a:rPr>
              <a:t>now 12</a:t>
            </a:r>
          </a:p>
          <a:p>
            <a:pPr marL="577850" lvl="1" indent="-285750">
              <a:lnSpc>
                <a:spcPct val="90000"/>
              </a:lnSpc>
              <a:buFont typeface="Courier New"/>
              <a:buChar char="o"/>
            </a:pPr>
            <a:r>
              <a:rPr lang="en-US" sz="2000" dirty="0">
                <a:solidFill>
                  <a:srgbClr val="000000"/>
                </a:solidFill>
              </a:rPr>
              <a:t>$4M/</a:t>
            </a:r>
            <a:r>
              <a:rPr lang="en-US" sz="2000" dirty="0" err="1">
                <a:solidFill>
                  <a:srgbClr val="000000"/>
                </a:solidFill>
              </a:rPr>
              <a:t>yr</a:t>
            </a:r>
            <a:r>
              <a:rPr lang="en-US" sz="2000" dirty="0">
                <a:solidFill>
                  <a:srgbClr val="000000"/>
                </a:solidFill>
              </a:rPr>
              <a:t> for 5 years with a possible renewal for 5 </a:t>
            </a:r>
            <a:r>
              <a:rPr lang="en-US" sz="2000" dirty="0" err="1" smtClean="0">
                <a:solidFill>
                  <a:srgbClr val="000000"/>
                </a:solidFill>
              </a:rPr>
              <a:t>yrs</a:t>
            </a:r>
            <a:endParaRPr lang="en-US" sz="2000" dirty="0" smtClean="0">
              <a:solidFill>
                <a:srgbClr val="000000"/>
              </a:solidFill>
            </a:endParaRPr>
          </a:p>
          <a:p>
            <a:pPr marL="120650" indent="-285750">
              <a:lnSpc>
                <a:spcPct val="90000"/>
              </a:lnSpc>
              <a:buFont typeface="Arial"/>
              <a:buChar char="•"/>
            </a:pPr>
            <a:r>
              <a:rPr lang="en-US" sz="2000" b="1" dirty="0" smtClean="0">
                <a:solidFill>
                  <a:srgbClr val="000000"/>
                </a:solidFill>
              </a:rPr>
              <a:t>Physics Frontier Centers (PFC)</a:t>
            </a:r>
            <a:r>
              <a:rPr lang="en-US" sz="2000" dirty="0" smtClean="0">
                <a:solidFill>
                  <a:srgbClr val="000000"/>
                </a:solidFill>
              </a:rPr>
              <a:t> – </a:t>
            </a:r>
            <a:r>
              <a:rPr lang="en-US" sz="2000" dirty="0" smtClean="0">
                <a:solidFill>
                  <a:srgbClr val="FF0000"/>
                </a:solidFill>
              </a:rPr>
              <a:t>now 11</a:t>
            </a:r>
          </a:p>
          <a:p>
            <a:pPr marL="577850" lvl="1" indent="-285750">
              <a:lnSpc>
                <a:spcPct val="90000"/>
              </a:lnSpc>
              <a:buFont typeface="Courier New"/>
              <a:buChar char="o"/>
            </a:pPr>
            <a:r>
              <a:rPr lang="en-US" sz="2000" dirty="0" smtClean="0">
                <a:solidFill>
                  <a:srgbClr val="000000"/>
                </a:solidFill>
              </a:rPr>
              <a:t>$1-5M/</a:t>
            </a:r>
            <a:r>
              <a:rPr lang="en-US" sz="2000" dirty="0" err="1" smtClean="0">
                <a:solidFill>
                  <a:srgbClr val="000000"/>
                </a:solidFill>
              </a:rPr>
              <a:t>yr</a:t>
            </a:r>
            <a:r>
              <a:rPr lang="en-US" sz="2000" dirty="0" smtClean="0">
                <a:solidFill>
                  <a:srgbClr val="000000"/>
                </a:solidFill>
              </a:rPr>
              <a:t> for 5 years with potentially one renewal          </a:t>
            </a:r>
            <a:endParaRPr lang="en-US" sz="2000" dirty="0">
              <a:solidFill>
                <a:srgbClr val="000000"/>
              </a:solidFill>
            </a:endParaRPr>
          </a:p>
        </p:txBody>
      </p:sp>
    </p:spTree>
    <p:extLst>
      <p:ext uri="{BB962C8B-B14F-4D97-AF65-F5344CB8AC3E}">
        <p14:creationId xmlns:p14="http://schemas.microsoft.com/office/powerpoint/2010/main" val="173397663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 y="30162"/>
            <a:ext cx="9142412" cy="715962"/>
          </a:xfrm>
        </p:spPr>
        <p:txBody>
          <a:bodyPr>
            <a:normAutofit/>
          </a:bodyPr>
          <a:lstStyle/>
          <a:p>
            <a:r>
              <a:rPr lang="en-US" sz="3200" dirty="0" smtClean="0"/>
              <a:t>Issues raised about DRIVE Center Implementation</a:t>
            </a:r>
            <a:endParaRPr lang="en-US" sz="3200" dirty="0"/>
          </a:p>
        </p:txBody>
      </p:sp>
      <p:sp>
        <p:nvSpPr>
          <p:cNvPr id="2" name="AutoShape 2" descr="http://www.moxa.com/Innovation/images/DT-diagram.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7" name="Rectangle 19"/>
          <p:cNvSpPr/>
          <p:nvPr/>
        </p:nvSpPr>
        <p:spPr>
          <a:xfrm rot="21388734">
            <a:off x="397146" y="1067530"/>
            <a:ext cx="1573310"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gradFill flip="none" rotWithShape="1">
            <a:gsLst>
              <a:gs pos="0">
                <a:srgbClr val="92D050">
                  <a:lumMod val="42000"/>
                  <a:lumOff val="58000"/>
                </a:srgbClr>
              </a:gs>
              <a:gs pos="100000">
                <a:srgbClr val="89C25A">
                  <a:lumMod val="81000"/>
                  <a:lumOff val="19000"/>
                </a:srgbClr>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defTabSz="914400"/>
            <a:endParaRPr lang="en-US" sz="1200" dirty="0">
              <a:solidFill>
                <a:prstClr val="black"/>
              </a:solidFill>
              <a:latin typeface="Arial" pitchFamily="34" charset="0"/>
              <a:cs typeface="Arial" pitchFamily="34" charset="0"/>
            </a:endParaRPr>
          </a:p>
        </p:txBody>
      </p:sp>
      <p:sp>
        <p:nvSpPr>
          <p:cNvPr id="11" name="Rectangle 10"/>
          <p:cNvSpPr/>
          <p:nvPr/>
        </p:nvSpPr>
        <p:spPr>
          <a:xfrm rot="21360000">
            <a:off x="476805" y="1457810"/>
            <a:ext cx="1491721" cy="707886"/>
          </a:xfrm>
          <a:prstGeom prst="rect">
            <a:avLst/>
          </a:prstGeom>
        </p:spPr>
        <p:txBody>
          <a:bodyPr wrap="square">
            <a:spAutoFit/>
          </a:bodyPr>
          <a:lstStyle/>
          <a:p>
            <a:pPr algn="ctr" defTabSz="914400"/>
            <a:r>
              <a:rPr lang="en-US" sz="2000" dirty="0">
                <a:solidFill>
                  <a:prstClr val="black"/>
                </a:solidFill>
              </a:rPr>
              <a:t>O2R-R2O </a:t>
            </a:r>
            <a:r>
              <a:rPr lang="en-US" sz="2000" dirty="0" smtClean="0">
                <a:solidFill>
                  <a:prstClr val="black"/>
                </a:solidFill>
              </a:rPr>
              <a:t>component? </a:t>
            </a:r>
            <a:endParaRPr lang="en-US" sz="2000" dirty="0">
              <a:solidFill>
                <a:prstClr val="black">
                  <a:lumMod val="95000"/>
                  <a:lumOff val="5000"/>
                </a:prstClr>
              </a:solidFill>
            </a:endParaRPr>
          </a:p>
        </p:txBody>
      </p:sp>
      <p:grpSp>
        <p:nvGrpSpPr>
          <p:cNvPr id="17" name="Group 16"/>
          <p:cNvGrpSpPr/>
          <p:nvPr/>
        </p:nvGrpSpPr>
        <p:grpSpPr>
          <a:xfrm>
            <a:off x="997419" y="1069213"/>
            <a:ext cx="184785" cy="186690"/>
            <a:chOff x="4917745" y="2235200"/>
            <a:chExt cx="2584952" cy="2489199"/>
          </a:xfrm>
          <a:effectLst>
            <a:outerShdw blurRad="50800" dist="25400" dir="8100000" algn="tr" rotWithShape="0">
              <a:prstClr val="black">
                <a:alpha val="45000"/>
              </a:prstClr>
            </a:outerShdw>
          </a:effectLst>
        </p:grpSpPr>
        <p:sp>
          <p:nvSpPr>
            <p:cNvPr id="18" name="Oval 17"/>
            <p:cNvSpPr/>
            <p:nvPr/>
          </p:nvSpPr>
          <p:spPr>
            <a:xfrm>
              <a:off x="4917745" y="2429067"/>
              <a:ext cx="2295331" cy="2295332"/>
            </a:xfrm>
            <a:prstGeom prst="ellipse">
              <a:avLst/>
            </a:prstGeom>
            <a:solidFill>
              <a:srgbClr val="00B0F0"/>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1600">
                <a:solidFill>
                  <a:prstClr val="white"/>
                </a:solidFill>
              </a:endParaRPr>
            </a:p>
          </p:txBody>
        </p:sp>
        <p:sp>
          <p:nvSpPr>
            <p:cNvPr id="25" name="Oval 24"/>
            <p:cNvSpPr/>
            <p:nvPr/>
          </p:nvSpPr>
          <p:spPr>
            <a:xfrm>
              <a:off x="5484130" y="2913213"/>
              <a:ext cx="1253454" cy="1253453"/>
            </a:xfrm>
            <a:prstGeom prst="ellipse">
              <a:avLst/>
            </a:prstGeom>
            <a:solidFill>
              <a:srgbClr val="00698E"/>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1600">
                <a:solidFill>
                  <a:prstClr val="white"/>
                </a:solidFill>
              </a:endParaRPr>
            </a:p>
          </p:txBody>
        </p:sp>
        <p:sp>
          <p:nvSpPr>
            <p:cNvPr id="19" name="Oval 18"/>
            <p:cNvSpPr/>
            <p:nvPr/>
          </p:nvSpPr>
          <p:spPr>
            <a:xfrm>
              <a:off x="5972471" y="2235200"/>
              <a:ext cx="1530226" cy="1530226"/>
            </a:xfrm>
            <a:prstGeom prst="ellipse">
              <a:avLst/>
            </a:prstGeom>
            <a:solidFill>
              <a:srgbClr val="00B0F0"/>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1600">
                <a:solidFill>
                  <a:prstClr val="white"/>
                </a:solidFill>
              </a:endParaRPr>
            </a:p>
          </p:txBody>
        </p:sp>
      </p:grpSp>
      <p:sp>
        <p:nvSpPr>
          <p:cNvPr id="26" name="Rectangle 19"/>
          <p:cNvSpPr/>
          <p:nvPr/>
        </p:nvSpPr>
        <p:spPr>
          <a:xfrm>
            <a:off x="2120888" y="1038332"/>
            <a:ext cx="1361698"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gradFill flip="none" rotWithShape="1">
            <a:gsLst>
              <a:gs pos="0">
                <a:srgbClr val="B4DAF2">
                  <a:lumMod val="95000"/>
                  <a:lumOff val="5000"/>
                </a:srgbClr>
              </a:gs>
              <a:gs pos="100000">
                <a:srgbClr val="86C4EA"/>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defTabSz="914400"/>
            <a:endParaRPr lang="en-US" sz="1200" dirty="0">
              <a:solidFill>
                <a:prstClr val="black"/>
              </a:solidFill>
              <a:latin typeface="Arial" pitchFamily="34" charset="0"/>
              <a:cs typeface="Arial" pitchFamily="34" charset="0"/>
            </a:endParaRPr>
          </a:p>
        </p:txBody>
      </p:sp>
      <p:sp>
        <p:nvSpPr>
          <p:cNvPr id="30" name="Rectangle 29"/>
          <p:cNvSpPr/>
          <p:nvPr/>
        </p:nvSpPr>
        <p:spPr>
          <a:xfrm>
            <a:off x="2183676" y="1346780"/>
            <a:ext cx="1225364" cy="707886"/>
          </a:xfrm>
          <a:prstGeom prst="rect">
            <a:avLst/>
          </a:prstGeom>
        </p:spPr>
        <p:txBody>
          <a:bodyPr wrap="square">
            <a:spAutoFit/>
          </a:bodyPr>
          <a:lstStyle/>
          <a:p>
            <a:pPr algn="ctr" defTabSz="914400"/>
            <a:r>
              <a:rPr lang="en-US" sz="2000" dirty="0" smtClean="0">
                <a:solidFill>
                  <a:prstClr val="black">
                    <a:lumMod val="95000"/>
                    <a:lumOff val="5000"/>
                  </a:prstClr>
                </a:solidFill>
                <a:cs typeface="Calibri"/>
              </a:rPr>
              <a:t>Cost &amp; Lifetime?</a:t>
            </a:r>
            <a:endParaRPr lang="en-US" sz="2000" dirty="0">
              <a:solidFill>
                <a:prstClr val="black">
                  <a:lumMod val="95000"/>
                  <a:lumOff val="5000"/>
                </a:prstClr>
              </a:solidFill>
              <a:cs typeface="Calibri"/>
            </a:endParaRPr>
          </a:p>
        </p:txBody>
      </p:sp>
      <p:grpSp>
        <p:nvGrpSpPr>
          <p:cNvPr id="31" name="Group 30"/>
          <p:cNvGrpSpPr/>
          <p:nvPr/>
        </p:nvGrpSpPr>
        <p:grpSpPr>
          <a:xfrm>
            <a:off x="2720961" y="1033517"/>
            <a:ext cx="184785" cy="186690"/>
            <a:chOff x="4917745" y="2235200"/>
            <a:chExt cx="2584952" cy="2489199"/>
          </a:xfrm>
          <a:effectLst>
            <a:outerShdw blurRad="50800" dist="25400" dir="8100000" algn="tr" rotWithShape="0">
              <a:prstClr val="black">
                <a:alpha val="45000"/>
              </a:prstClr>
            </a:outerShdw>
          </a:effectLst>
        </p:grpSpPr>
        <p:sp>
          <p:nvSpPr>
            <p:cNvPr id="32" name="Oval 31"/>
            <p:cNvSpPr/>
            <p:nvPr/>
          </p:nvSpPr>
          <p:spPr>
            <a:xfrm>
              <a:off x="4917745" y="2429067"/>
              <a:ext cx="2295331" cy="2295332"/>
            </a:xfrm>
            <a:prstGeom prst="ellipse">
              <a:avLst/>
            </a:prstGeom>
            <a:solidFill>
              <a:schemeClr val="bg1">
                <a:lumMod val="95000"/>
              </a:schemeClr>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1600">
                <a:solidFill>
                  <a:prstClr val="white"/>
                </a:solidFill>
              </a:endParaRPr>
            </a:p>
          </p:txBody>
        </p:sp>
        <p:sp>
          <p:nvSpPr>
            <p:cNvPr id="33" name="Oval 32"/>
            <p:cNvSpPr/>
            <p:nvPr/>
          </p:nvSpPr>
          <p:spPr>
            <a:xfrm>
              <a:off x="5484130" y="2913213"/>
              <a:ext cx="1253454" cy="1253453"/>
            </a:xfrm>
            <a:prstGeom prst="ellipse">
              <a:avLst/>
            </a:prstGeom>
            <a:solidFill>
              <a:schemeClr val="bg1">
                <a:lumMod val="65000"/>
              </a:schemeClr>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1600">
                <a:solidFill>
                  <a:prstClr val="white"/>
                </a:solidFill>
              </a:endParaRPr>
            </a:p>
          </p:txBody>
        </p:sp>
        <p:sp>
          <p:nvSpPr>
            <p:cNvPr id="34" name="Oval 33"/>
            <p:cNvSpPr/>
            <p:nvPr/>
          </p:nvSpPr>
          <p:spPr>
            <a:xfrm>
              <a:off x="5972471" y="2235200"/>
              <a:ext cx="1530226" cy="1530226"/>
            </a:xfrm>
            <a:prstGeom prst="ellipse">
              <a:avLst/>
            </a:prstGeom>
            <a:solidFill>
              <a:schemeClr val="bg1">
                <a:lumMod val="95000"/>
              </a:schemeClr>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1600">
                <a:solidFill>
                  <a:prstClr val="white"/>
                </a:solidFill>
              </a:endParaRPr>
            </a:p>
          </p:txBody>
        </p:sp>
      </p:grpSp>
      <p:sp>
        <p:nvSpPr>
          <p:cNvPr id="51" name="Rectangle 19"/>
          <p:cNvSpPr/>
          <p:nvPr/>
        </p:nvSpPr>
        <p:spPr>
          <a:xfrm rot="21356622">
            <a:off x="3787386" y="1049820"/>
            <a:ext cx="1361698"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gradFill flip="none" rotWithShape="1">
            <a:gsLst>
              <a:gs pos="0">
                <a:srgbClr val="F3C8B9"/>
              </a:gs>
              <a:gs pos="100000">
                <a:srgbClr val="EA9486"/>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defTabSz="914400"/>
            <a:endParaRPr lang="en-US" sz="1200" dirty="0">
              <a:solidFill>
                <a:prstClr val="black"/>
              </a:solidFill>
              <a:latin typeface="Arial" pitchFamily="34" charset="0"/>
              <a:cs typeface="Arial" pitchFamily="34" charset="0"/>
            </a:endParaRPr>
          </a:p>
        </p:txBody>
      </p:sp>
      <p:sp>
        <p:nvSpPr>
          <p:cNvPr id="55" name="Rectangle 54"/>
          <p:cNvSpPr/>
          <p:nvPr/>
        </p:nvSpPr>
        <p:spPr>
          <a:xfrm rot="21356622">
            <a:off x="3872589" y="1190351"/>
            <a:ext cx="1225364" cy="1015663"/>
          </a:xfrm>
          <a:prstGeom prst="rect">
            <a:avLst/>
          </a:prstGeom>
        </p:spPr>
        <p:txBody>
          <a:bodyPr wrap="square">
            <a:spAutoFit/>
          </a:bodyPr>
          <a:lstStyle/>
          <a:p>
            <a:pPr algn="ctr" defTabSz="914400"/>
            <a:r>
              <a:rPr lang="en-US" sz="2000" dirty="0" smtClean="0">
                <a:solidFill>
                  <a:prstClr val="black">
                    <a:lumMod val="95000"/>
                    <a:lumOff val="5000"/>
                  </a:prstClr>
                </a:solidFill>
              </a:rPr>
              <a:t>Pre-Center Phase?</a:t>
            </a:r>
            <a:endParaRPr lang="en-US" sz="2000" dirty="0">
              <a:solidFill>
                <a:prstClr val="black">
                  <a:lumMod val="95000"/>
                  <a:lumOff val="5000"/>
                </a:prstClr>
              </a:solidFill>
            </a:endParaRPr>
          </a:p>
        </p:txBody>
      </p:sp>
      <p:grpSp>
        <p:nvGrpSpPr>
          <p:cNvPr id="56" name="Group 55"/>
          <p:cNvGrpSpPr/>
          <p:nvPr/>
        </p:nvGrpSpPr>
        <p:grpSpPr>
          <a:xfrm rot="21356622">
            <a:off x="4347341" y="1045603"/>
            <a:ext cx="184785" cy="186690"/>
            <a:chOff x="4917745" y="2235200"/>
            <a:chExt cx="2584952" cy="2489199"/>
          </a:xfrm>
          <a:effectLst>
            <a:outerShdw blurRad="50800" dist="25400" dir="8100000" algn="tr" rotWithShape="0">
              <a:prstClr val="black">
                <a:alpha val="45000"/>
              </a:prstClr>
            </a:outerShdw>
          </a:effectLst>
        </p:grpSpPr>
        <p:sp>
          <p:nvSpPr>
            <p:cNvPr id="57" name="Oval 56"/>
            <p:cNvSpPr/>
            <p:nvPr/>
          </p:nvSpPr>
          <p:spPr>
            <a:xfrm>
              <a:off x="4917745" y="2429067"/>
              <a:ext cx="2295331" cy="2295332"/>
            </a:xfrm>
            <a:prstGeom prst="ellipse">
              <a:avLst/>
            </a:prstGeom>
            <a:solidFill>
              <a:srgbClr val="EBE600"/>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1600">
                <a:solidFill>
                  <a:prstClr val="white"/>
                </a:solidFill>
              </a:endParaRPr>
            </a:p>
          </p:txBody>
        </p:sp>
        <p:sp>
          <p:nvSpPr>
            <p:cNvPr id="58" name="Oval 57"/>
            <p:cNvSpPr/>
            <p:nvPr/>
          </p:nvSpPr>
          <p:spPr>
            <a:xfrm>
              <a:off x="5484130" y="2913213"/>
              <a:ext cx="1253454" cy="1253453"/>
            </a:xfrm>
            <a:prstGeom prst="ellipse">
              <a:avLst/>
            </a:prstGeom>
            <a:solidFill>
              <a:srgbClr val="A6A200"/>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1600">
                <a:solidFill>
                  <a:prstClr val="white"/>
                </a:solidFill>
              </a:endParaRPr>
            </a:p>
          </p:txBody>
        </p:sp>
        <p:sp>
          <p:nvSpPr>
            <p:cNvPr id="59" name="Oval 58"/>
            <p:cNvSpPr/>
            <p:nvPr/>
          </p:nvSpPr>
          <p:spPr>
            <a:xfrm>
              <a:off x="5972471" y="2235200"/>
              <a:ext cx="1530226" cy="1530226"/>
            </a:xfrm>
            <a:prstGeom prst="ellipse">
              <a:avLst/>
            </a:prstGeom>
            <a:solidFill>
              <a:srgbClr val="EBE600"/>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1600">
                <a:solidFill>
                  <a:prstClr val="white"/>
                </a:solidFill>
              </a:endParaRPr>
            </a:p>
          </p:txBody>
        </p:sp>
      </p:grpSp>
      <p:sp>
        <p:nvSpPr>
          <p:cNvPr id="66" name="Rectangle 19"/>
          <p:cNvSpPr/>
          <p:nvPr/>
        </p:nvSpPr>
        <p:spPr>
          <a:xfrm rot="21599113">
            <a:off x="5473518" y="1060830"/>
            <a:ext cx="1361698"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gradFill flip="none" rotWithShape="1">
            <a:gsLst>
              <a:gs pos="0">
                <a:srgbClr val="F6EBB6"/>
              </a:gs>
              <a:gs pos="100000">
                <a:srgbClr val="F0DD80"/>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defTabSz="914400"/>
            <a:endParaRPr lang="en-US" sz="1200" dirty="0">
              <a:solidFill>
                <a:prstClr val="black"/>
              </a:solidFill>
              <a:latin typeface="Arial" pitchFamily="34" charset="0"/>
              <a:cs typeface="Arial" pitchFamily="34" charset="0"/>
            </a:endParaRPr>
          </a:p>
        </p:txBody>
      </p:sp>
      <p:grpSp>
        <p:nvGrpSpPr>
          <p:cNvPr id="69" name="Group 68"/>
          <p:cNvGrpSpPr/>
          <p:nvPr/>
        </p:nvGrpSpPr>
        <p:grpSpPr>
          <a:xfrm rot="21599113">
            <a:off x="6073446" y="1056012"/>
            <a:ext cx="184785" cy="186690"/>
            <a:chOff x="4917745" y="2235200"/>
            <a:chExt cx="2584952" cy="2489199"/>
          </a:xfrm>
          <a:effectLst>
            <a:outerShdw blurRad="50800" dist="25400" dir="8100000" algn="tr" rotWithShape="0">
              <a:prstClr val="black">
                <a:alpha val="45000"/>
              </a:prstClr>
            </a:outerShdw>
          </a:effectLst>
        </p:grpSpPr>
        <p:sp>
          <p:nvSpPr>
            <p:cNvPr id="73" name="Oval 72"/>
            <p:cNvSpPr/>
            <p:nvPr/>
          </p:nvSpPr>
          <p:spPr>
            <a:xfrm>
              <a:off x="4917745" y="2429067"/>
              <a:ext cx="2295331" cy="2295332"/>
            </a:xfrm>
            <a:prstGeom prst="ellipse">
              <a:avLst/>
            </a:prstGeom>
            <a:solidFill>
              <a:schemeClr val="accent6">
                <a:lumMod val="75000"/>
              </a:schemeClr>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1600">
                <a:solidFill>
                  <a:prstClr val="white"/>
                </a:solidFill>
              </a:endParaRPr>
            </a:p>
          </p:txBody>
        </p:sp>
        <p:sp>
          <p:nvSpPr>
            <p:cNvPr id="74" name="Oval 73"/>
            <p:cNvSpPr/>
            <p:nvPr/>
          </p:nvSpPr>
          <p:spPr>
            <a:xfrm>
              <a:off x="5484130" y="2913213"/>
              <a:ext cx="1253454" cy="1253453"/>
            </a:xfrm>
            <a:prstGeom prst="ellipse">
              <a:avLst/>
            </a:prstGeom>
            <a:solidFill>
              <a:schemeClr val="accent6">
                <a:lumMod val="50000"/>
              </a:schemeClr>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1600">
                <a:solidFill>
                  <a:prstClr val="white"/>
                </a:solidFill>
              </a:endParaRPr>
            </a:p>
          </p:txBody>
        </p:sp>
        <p:sp>
          <p:nvSpPr>
            <p:cNvPr id="75" name="Oval 74"/>
            <p:cNvSpPr/>
            <p:nvPr/>
          </p:nvSpPr>
          <p:spPr>
            <a:xfrm>
              <a:off x="5972471" y="2235200"/>
              <a:ext cx="1530226" cy="1530226"/>
            </a:xfrm>
            <a:prstGeom prst="ellipse">
              <a:avLst/>
            </a:prstGeom>
            <a:solidFill>
              <a:schemeClr val="accent6">
                <a:lumMod val="75000"/>
              </a:schemeClr>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1600">
                <a:solidFill>
                  <a:prstClr val="white"/>
                </a:solidFill>
              </a:endParaRPr>
            </a:p>
          </p:txBody>
        </p:sp>
      </p:grpSp>
      <p:sp>
        <p:nvSpPr>
          <p:cNvPr id="78" name="Rectangle 19"/>
          <p:cNvSpPr/>
          <p:nvPr/>
        </p:nvSpPr>
        <p:spPr>
          <a:xfrm rot="254975">
            <a:off x="7110671" y="1076430"/>
            <a:ext cx="1361698"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gradFill flip="none" rotWithShape="1">
            <a:gsLst>
              <a:gs pos="0">
                <a:srgbClr val="DCB6F6">
                  <a:lumMod val="90000"/>
                  <a:lumOff val="10000"/>
                </a:srgbClr>
              </a:gs>
              <a:gs pos="100000">
                <a:srgbClr val="C88BF1">
                  <a:lumMod val="90000"/>
                  <a:lumOff val="10000"/>
                </a:srgbClr>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defTabSz="914400"/>
            <a:endParaRPr lang="en-US" sz="1200" dirty="0">
              <a:solidFill>
                <a:prstClr val="black"/>
              </a:solidFill>
              <a:latin typeface="Arial" pitchFamily="34" charset="0"/>
              <a:cs typeface="Arial" pitchFamily="34" charset="0"/>
            </a:endParaRPr>
          </a:p>
        </p:txBody>
      </p:sp>
      <p:sp>
        <p:nvSpPr>
          <p:cNvPr id="82" name="Rectangle 81"/>
          <p:cNvSpPr/>
          <p:nvPr/>
        </p:nvSpPr>
        <p:spPr>
          <a:xfrm rot="254975">
            <a:off x="7088315" y="1412443"/>
            <a:ext cx="1380486" cy="707886"/>
          </a:xfrm>
          <a:prstGeom prst="rect">
            <a:avLst/>
          </a:prstGeom>
        </p:spPr>
        <p:txBody>
          <a:bodyPr wrap="square">
            <a:spAutoFit/>
          </a:bodyPr>
          <a:lstStyle/>
          <a:p>
            <a:pPr algn="ctr" defTabSz="914400"/>
            <a:r>
              <a:rPr lang="en-US" sz="2000" dirty="0" smtClean="0">
                <a:solidFill>
                  <a:prstClr val="black">
                    <a:lumMod val="95000"/>
                    <a:lumOff val="5000"/>
                  </a:prstClr>
                </a:solidFill>
              </a:rPr>
              <a:t>Proposal Evaluation?</a:t>
            </a:r>
            <a:endParaRPr lang="en-US" sz="2000" dirty="0">
              <a:solidFill>
                <a:prstClr val="black">
                  <a:lumMod val="95000"/>
                  <a:lumOff val="5000"/>
                </a:prstClr>
              </a:solidFill>
            </a:endParaRPr>
          </a:p>
        </p:txBody>
      </p:sp>
      <p:grpSp>
        <p:nvGrpSpPr>
          <p:cNvPr id="83" name="Group 82"/>
          <p:cNvGrpSpPr/>
          <p:nvPr/>
        </p:nvGrpSpPr>
        <p:grpSpPr>
          <a:xfrm rot="254975">
            <a:off x="7752709" y="1074034"/>
            <a:ext cx="184785" cy="186690"/>
            <a:chOff x="4917745" y="2235200"/>
            <a:chExt cx="2584952" cy="2489199"/>
          </a:xfrm>
          <a:effectLst>
            <a:outerShdw blurRad="50800" dist="25400" dir="8100000" algn="tr" rotWithShape="0">
              <a:prstClr val="black">
                <a:alpha val="45000"/>
              </a:prstClr>
            </a:outerShdw>
          </a:effectLst>
        </p:grpSpPr>
        <p:sp>
          <p:nvSpPr>
            <p:cNvPr id="84" name="Oval 83"/>
            <p:cNvSpPr/>
            <p:nvPr/>
          </p:nvSpPr>
          <p:spPr>
            <a:xfrm>
              <a:off x="4917745" y="2429067"/>
              <a:ext cx="2295331" cy="2295332"/>
            </a:xfrm>
            <a:prstGeom prst="ellipse">
              <a:avLst/>
            </a:prstGeom>
            <a:solidFill>
              <a:schemeClr val="tx1">
                <a:lumMod val="75000"/>
                <a:lumOff val="25000"/>
              </a:schemeClr>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1600">
                <a:solidFill>
                  <a:prstClr val="white"/>
                </a:solidFill>
              </a:endParaRPr>
            </a:p>
          </p:txBody>
        </p:sp>
        <p:sp>
          <p:nvSpPr>
            <p:cNvPr id="85" name="Oval 84"/>
            <p:cNvSpPr/>
            <p:nvPr/>
          </p:nvSpPr>
          <p:spPr>
            <a:xfrm>
              <a:off x="5484130" y="2913213"/>
              <a:ext cx="1253454" cy="1253453"/>
            </a:xfrm>
            <a:prstGeom prst="ellipse">
              <a:avLst/>
            </a:prstGeom>
            <a:solidFill>
              <a:schemeClr val="tx1">
                <a:lumMod val="95000"/>
                <a:lumOff val="5000"/>
              </a:schemeClr>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1600">
                <a:solidFill>
                  <a:prstClr val="white"/>
                </a:solidFill>
              </a:endParaRPr>
            </a:p>
          </p:txBody>
        </p:sp>
        <p:sp>
          <p:nvSpPr>
            <p:cNvPr id="86" name="Oval 85"/>
            <p:cNvSpPr/>
            <p:nvPr/>
          </p:nvSpPr>
          <p:spPr>
            <a:xfrm>
              <a:off x="5972471" y="2235200"/>
              <a:ext cx="1530226" cy="1530226"/>
            </a:xfrm>
            <a:prstGeom prst="ellipse">
              <a:avLst/>
            </a:prstGeom>
            <a:solidFill>
              <a:schemeClr val="tx1">
                <a:lumMod val="75000"/>
                <a:lumOff val="25000"/>
              </a:schemeClr>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1600">
                <a:solidFill>
                  <a:prstClr val="white"/>
                </a:solidFill>
              </a:endParaRPr>
            </a:p>
          </p:txBody>
        </p:sp>
      </p:grpSp>
      <p:sp>
        <p:nvSpPr>
          <p:cNvPr id="90" name="Rectangle 89"/>
          <p:cNvSpPr/>
          <p:nvPr/>
        </p:nvSpPr>
        <p:spPr>
          <a:xfrm>
            <a:off x="292205" y="2709851"/>
            <a:ext cx="1678445" cy="2308324"/>
          </a:xfrm>
          <a:prstGeom prst="rect">
            <a:avLst/>
          </a:prstGeom>
        </p:spPr>
        <p:txBody>
          <a:bodyPr wrap="square">
            <a:spAutoFit/>
          </a:bodyPr>
          <a:lstStyle/>
          <a:p>
            <a:pPr defTabSz="914400">
              <a:defRPr/>
            </a:pPr>
            <a:r>
              <a:rPr lang="en-US" dirty="0">
                <a:solidFill>
                  <a:prstClr val="black"/>
                </a:solidFill>
              </a:rPr>
              <a:t>Consider O2R-R2O </a:t>
            </a:r>
            <a:r>
              <a:rPr lang="en-US" dirty="0" smtClean="0">
                <a:solidFill>
                  <a:prstClr val="black"/>
                </a:solidFill>
              </a:rPr>
              <a:t>compo-</a:t>
            </a:r>
            <a:r>
              <a:rPr lang="en-US" dirty="0" err="1" smtClean="0">
                <a:solidFill>
                  <a:prstClr val="black"/>
                </a:solidFill>
              </a:rPr>
              <a:t>nent</a:t>
            </a:r>
            <a:r>
              <a:rPr lang="en-US" dirty="0" smtClean="0">
                <a:solidFill>
                  <a:prstClr val="black"/>
                </a:solidFill>
              </a:rPr>
              <a:t>? Shared </a:t>
            </a:r>
            <a:r>
              <a:rPr lang="en-US" dirty="0">
                <a:solidFill>
                  <a:prstClr val="black"/>
                </a:solidFill>
              </a:rPr>
              <a:t>funding with </a:t>
            </a:r>
            <a:r>
              <a:rPr lang="en-US" dirty="0" smtClean="0">
                <a:solidFill>
                  <a:prstClr val="black"/>
                </a:solidFill>
              </a:rPr>
              <a:t>LWS space weather </a:t>
            </a:r>
            <a:r>
              <a:rPr lang="en-US" dirty="0" err="1" smtClean="0">
                <a:solidFill>
                  <a:prstClr val="black"/>
                </a:solidFill>
              </a:rPr>
              <a:t>ele-ment</a:t>
            </a:r>
            <a:r>
              <a:rPr lang="en-US" dirty="0" smtClean="0">
                <a:solidFill>
                  <a:prstClr val="black"/>
                </a:solidFill>
              </a:rPr>
              <a:t> or other agencies?</a:t>
            </a:r>
            <a:endParaRPr lang="en-US" kern="0" dirty="0" smtClean="0">
              <a:solidFill>
                <a:prstClr val="black">
                  <a:lumMod val="95000"/>
                  <a:lumOff val="5000"/>
                </a:prstClr>
              </a:solidFill>
            </a:endParaRPr>
          </a:p>
        </p:txBody>
      </p:sp>
      <p:sp>
        <p:nvSpPr>
          <p:cNvPr id="93" name="Rectangle 92"/>
          <p:cNvSpPr/>
          <p:nvPr/>
        </p:nvSpPr>
        <p:spPr>
          <a:xfrm>
            <a:off x="1970651" y="2709851"/>
            <a:ext cx="1678445" cy="2308324"/>
          </a:xfrm>
          <a:prstGeom prst="rect">
            <a:avLst/>
          </a:prstGeom>
        </p:spPr>
        <p:txBody>
          <a:bodyPr wrap="square">
            <a:spAutoFit/>
          </a:bodyPr>
          <a:lstStyle/>
          <a:p>
            <a:r>
              <a:rPr lang="en-US" dirty="0">
                <a:solidFill>
                  <a:prstClr val="black"/>
                </a:solidFill>
              </a:rPr>
              <a:t>What should be  # of co-existing Centers</a:t>
            </a:r>
            <a:r>
              <a:rPr lang="en-US" dirty="0" smtClean="0">
                <a:solidFill>
                  <a:prstClr val="black"/>
                </a:solidFill>
              </a:rPr>
              <a:t>? Budget </a:t>
            </a:r>
            <a:r>
              <a:rPr lang="en-US" dirty="0">
                <a:solidFill>
                  <a:prstClr val="black"/>
                </a:solidFill>
              </a:rPr>
              <a:t>&amp; center lifetime?  Program funding profile needed?</a:t>
            </a:r>
          </a:p>
        </p:txBody>
      </p:sp>
      <p:sp>
        <p:nvSpPr>
          <p:cNvPr id="94" name="Rectangle 93"/>
          <p:cNvSpPr/>
          <p:nvPr/>
        </p:nvSpPr>
        <p:spPr>
          <a:xfrm>
            <a:off x="3649097" y="2709851"/>
            <a:ext cx="1678446" cy="2862323"/>
          </a:xfrm>
          <a:prstGeom prst="rect">
            <a:avLst/>
          </a:prstGeom>
        </p:spPr>
        <p:txBody>
          <a:bodyPr wrap="square">
            <a:spAutoFit/>
          </a:bodyPr>
          <a:lstStyle/>
          <a:p>
            <a:r>
              <a:rPr lang="en-US" dirty="0">
                <a:solidFill>
                  <a:prstClr val="black"/>
                </a:solidFill>
              </a:rPr>
              <a:t>Use 2-Phase center model (example CCI)? Minimize cost &amp; duplication between Centers  with shared </a:t>
            </a:r>
            <a:r>
              <a:rPr lang="en-US" dirty="0" err="1" smtClean="0">
                <a:solidFill>
                  <a:prstClr val="black"/>
                </a:solidFill>
              </a:rPr>
              <a:t>resourc-es</a:t>
            </a:r>
            <a:r>
              <a:rPr lang="en-US" dirty="0" smtClean="0">
                <a:solidFill>
                  <a:prstClr val="black"/>
                </a:solidFill>
              </a:rPr>
              <a:t> </a:t>
            </a:r>
            <a:r>
              <a:rPr lang="en-US" dirty="0">
                <a:solidFill>
                  <a:prstClr val="black"/>
                </a:solidFill>
              </a:rPr>
              <a:t>model (</a:t>
            </a:r>
            <a:r>
              <a:rPr lang="en-US" dirty="0" smtClean="0">
                <a:solidFill>
                  <a:prstClr val="black"/>
                </a:solidFill>
              </a:rPr>
              <a:t>ex: </a:t>
            </a:r>
            <a:r>
              <a:rPr lang="en-US" dirty="0">
                <a:solidFill>
                  <a:prstClr val="black"/>
                </a:solidFill>
              </a:rPr>
              <a:t>MRSEC)?</a:t>
            </a:r>
          </a:p>
        </p:txBody>
      </p:sp>
      <p:sp>
        <p:nvSpPr>
          <p:cNvPr id="95" name="Rectangle 94"/>
          <p:cNvSpPr/>
          <p:nvPr/>
        </p:nvSpPr>
        <p:spPr>
          <a:xfrm>
            <a:off x="7168251" y="2709899"/>
            <a:ext cx="1874149" cy="2585323"/>
          </a:xfrm>
          <a:prstGeom prst="rect">
            <a:avLst/>
          </a:prstGeom>
        </p:spPr>
        <p:txBody>
          <a:bodyPr wrap="square">
            <a:spAutoFit/>
          </a:bodyPr>
          <a:lstStyle/>
          <a:p>
            <a:r>
              <a:rPr lang="en-US" dirty="0">
                <a:solidFill>
                  <a:prstClr val="black"/>
                </a:solidFill>
              </a:rPr>
              <a:t>Adopt reverse site-visit model (ex:  CCI, MRSEC, PFC) or site-visit model (</a:t>
            </a:r>
            <a:r>
              <a:rPr lang="en-US" dirty="0" smtClean="0">
                <a:solidFill>
                  <a:prstClr val="black"/>
                </a:solidFill>
              </a:rPr>
              <a:t>ex: </a:t>
            </a:r>
            <a:r>
              <a:rPr lang="en-US" dirty="0">
                <a:solidFill>
                  <a:prstClr val="black"/>
                </a:solidFill>
              </a:rPr>
              <a:t>STC) for proposal review? </a:t>
            </a:r>
            <a:r>
              <a:rPr lang="en-US" dirty="0" smtClean="0">
                <a:solidFill>
                  <a:prstClr val="black"/>
                </a:solidFill>
              </a:rPr>
              <a:t>What are program</a:t>
            </a:r>
            <a:r>
              <a:rPr lang="en-US" dirty="0">
                <a:solidFill>
                  <a:prstClr val="black"/>
                </a:solidFill>
              </a:rPr>
              <a:t>-specific review criteria? </a:t>
            </a:r>
          </a:p>
        </p:txBody>
      </p:sp>
      <p:sp>
        <p:nvSpPr>
          <p:cNvPr id="96" name="Rectangle 95"/>
          <p:cNvSpPr/>
          <p:nvPr/>
        </p:nvSpPr>
        <p:spPr>
          <a:xfrm>
            <a:off x="5327538" y="2709851"/>
            <a:ext cx="1861398" cy="1754327"/>
          </a:xfrm>
          <a:prstGeom prst="rect">
            <a:avLst/>
          </a:prstGeom>
        </p:spPr>
        <p:txBody>
          <a:bodyPr wrap="square">
            <a:spAutoFit/>
          </a:bodyPr>
          <a:lstStyle/>
          <a:p>
            <a:r>
              <a:rPr lang="en-US" dirty="0">
                <a:solidFill>
                  <a:prstClr val="black"/>
                </a:solidFill>
              </a:rPr>
              <a:t>How to address the increased computational demands generated by multiple centers?  </a:t>
            </a:r>
          </a:p>
        </p:txBody>
      </p:sp>
      <p:sp>
        <p:nvSpPr>
          <p:cNvPr id="40" name="Rectangle 39"/>
          <p:cNvSpPr/>
          <p:nvPr/>
        </p:nvSpPr>
        <p:spPr>
          <a:xfrm rot="21356622">
            <a:off x="5483284" y="1088786"/>
            <a:ext cx="1432559" cy="1323439"/>
          </a:xfrm>
          <a:prstGeom prst="rect">
            <a:avLst/>
          </a:prstGeom>
        </p:spPr>
        <p:txBody>
          <a:bodyPr wrap="square">
            <a:spAutoFit/>
          </a:bodyPr>
          <a:lstStyle/>
          <a:p>
            <a:pPr algn="ctr" defTabSz="914400"/>
            <a:r>
              <a:rPr lang="en-US" sz="2000" dirty="0">
                <a:solidFill>
                  <a:prstClr val="black">
                    <a:lumMod val="95000"/>
                    <a:lumOff val="5000"/>
                  </a:prstClr>
                </a:solidFill>
              </a:rPr>
              <a:t>Increased </a:t>
            </a:r>
            <a:r>
              <a:rPr lang="en-US" sz="2000" dirty="0" err="1" smtClean="0">
                <a:solidFill>
                  <a:prstClr val="black">
                    <a:lumMod val="95000"/>
                    <a:lumOff val="5000"/>
                  </a:prstClr>
                </a:solidFill>
              </a:rPr>
              <a:t>compu</a:t>
            </a:r>
            <a:r>
              <a:rPr lang="en-US" sz="2000" dirty="0" err="1">
                <a:solidFill>
                  <a:prstClr val="black">
                    <a:lumMod val="95000"/>
                    <a:lumOff val="5000"/>
                  </a:prstClr>
                </a:solidFill>
              </a:rPr>
              <a:t>-tational</a:t>
            </a:r>
            <a:r>
              <a:rPr lang="en-US" sz="2000" dirty="0">
                <a:solidFill>
                  <a:prstClr val="black">
                    <a:lumMod val="95000"/>
                    <a:lumOff val="5000"/>
                  </a:prstClr>
                </a:solidFill>
              </a:rPr>
              <a:t> </a:t>
            </a:r>
            <a:r>
              <a:rPr lang="en-US" sz="2000" dirty="0" smtClean="0">
                <a:solidFill>
                  <a:prstClr val="black">
                    <a:lumMod val="95000"/>
                    <a:lumOff val="5000"/>
                  </a:prstClr>
                </a:solidFill>
              </a:rPr>
              <a:t>demand</a:t>
            </a:r>
            <a:endParaRPr lang="en-US" sz="2000" dirty="0">
              <a:solidFill>
                <a:prstClr val="black">
                  <a:lumMod val="95000"/>
                  <a:lumOff val="5000"/>
                </a:prstClr>
              </a:solidFill>
            </a:endParaRPr>
          </a:p>
        </p:txBody>
      </p:sp>
      <p:sp>
        <p:nvSpPr>
          <p:cNvPr id="5" name="Rectangle 4"/>
          <p:cNvSpPr/>
          <p:nvPr/>
        </p:nvSpPr>
        <p:spPr>
          <a:xfrm>
            <a:off x="1725734" y="5628695"/>
            <a:ext cx="3900366" cy="923330"/>
          </a:xfrm>
          <a:prstGeom prst="rect">
            <a:avLst/>
          </a:prstGeom>
        </p:spPr>
        <p:txBody>
          <a:bodyPr wrap="square">
            <a:spAutoFit/>
          </a:bodyPr>
          <a:lstStyle/>
          <a:p>
            <a:r>
              <a:rPr lang="en-US" dirty="0" smtClean="0">
                <a:solidFill>
                  <a:prstClr val="black"/>
                </a:solidFill>
              </a:rPr>
              <a:t>Dominantly face</a:t>
            </a:r>
            <a:r>
              <a:rPr lang="en-US" dirty="0">
                <a:solidFill>
                  <a:prstClr val="black"/>
                </a:solidFill>
              </a:rPr>
              <a:t>-to</a:t>
            </a:r>
            <a:r>
              <a:rPr lang="en-US" dirty="0" smtClean="0">
                <a:solidFill>
                  <a:prstClr val="black"/>
                </a:solidFill>
              </a:rPr>
              <a:t>-face or virtual? How </a:t>
            </a:r>
            <a:r>
              <a:rPr lang="en-US" dirty="0">
                <a:solidFill>
                  <a:prstClr val="black"/>
                </a:solidFill>
              </a:rPr>
              <a:t>to support deep knowledge integration &amp; </a:t>
            </a:r>
            <a:r>
              <a:rPr lang="en-US" dirty="0" smtClean="0">
                <a:solidFill>
                  <a:prstClr val="black"/>
                </a:solidFill>
              </a:rPr>
              <a:t>efficient communication? </a:t>
            </a:r>
            <a:endParaRPr lang="en-US" dirty="0">
              <a:solidFill>
                <a:prstClr val="black"/>
              </a:solidFill>
            </a:endParaRPr>
          </a:p>
        </p:txBody>
      </p:sp>
      <p:sp>
        <p:nvSpPr>
          <p:cNvPr id="6" name="TextBox 5"/>
          <p:cNvSpPr txBox="1"/>
          <p:nvPr/>
        </p:nvSpPr>
        <p:spPr>
          <a:xfrm>
            <a:off x="7005988" y="5628695"/>
            <a:ext cx="1861398" cy="1200329"/>
          </a:xfrm>
          <a:prstGeom prst="rect">
            <a:avLst/>
          </a:prstGeom>
          <a:noFill/>
        </p:spPr>
        <p:txBody>
          <a:bodyPr wrap="square" rtlCol="0">
            <a:spAutoFit/>
          </a:bodyPr>
          <a:lstStyle/>
          <a:p>
            <a:r>
              <a:rPr lang="en-US" dirty="0">
                <a:solidFill>
                  <a:prstClr val="black"/>
                </a:solidFill>
              </a:rPr>
              <a:t>Post-award reviews?  Metrics for success?</a:t>
            </a:r>
          </a:p>
          <a:p>
            <a:endParaRPr lang="en-US" dirty="0">
              <a:solidFill>
                <a:prstClr val="black"/>
              </a:solidFill>
            </a:endParaRPr>
          </a:p>
        </p:txBody>
      </p:sp>
      <p:sp>
        <p:nvSpPr>
          <p:cNvPr id="44" name="Rectangle 19"/>
          <p:cNvSpPr/>
          <p:nvPr/>
        </p:nvSpPr>
        <p:spPr>
          <a:xfrm rot="254975">
            <a:off x="316569" y="5353602"/>
            <a:ext cx="1361698"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solidFill>
            <a:srgbClr val="66FFCC">
              <a:alpha val="49000"/>
            </a:srgbClr>
          </a:soli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defTabSz="914400"/>
            <a:endParaRPr lang="en-US" sz="1200" dirty="0">
              <a:solidFill>
                <a:prstClr val="black"/>
              </a:solidFill>
              <a:latin typeface="Arial" pitchFamily="34" charset="0"/>
              <a:cs typeface="Arial" pitchFamily="34" charset="0"/>
            </a:endParaRPr>
          </a:p>
        </p:txBody>
      </p:sp>
      <p:grpSp>
        <p:nvGrpSpPr>
          <p:cNvPr id="45" name="Group 44"/>
          <p:cNvGrpSpPr/>
          <p:nvPr/>
        </p:nvGrpSpPr>
        <p:grpSpPr>
          <a:xfrm rot="254975">
            <a:off x="945514" y="5378894"/>
            <a:ext cx="184785" cy="186690"/>
            <a:chOff x="4917745" y="2235200"/>
            <a:chExt cx="2584952" cy="2489199"/>
          </a:xfrm>
          <a:effectLst>
            <a:outerShdw blurRad="50800" dist="25400" dir="8100000" algn="tr" rotWithShape="0">
              <a:prstClr val="black">
                <a:alpha val="45000"/>
              </a:prstClr>
            </a:outerShdw>
          </a:effectLst>
        </p:grpSpPr>
        <p:sp>
          <p:nvSpPr>
            <p:cNvPr id="46" name="Oval 45"/>
            <p:cNvSpPr/>
            <p:nvPr/>
          </p:nvSpPr>
          <p:spPr>
            <a:xfrm>
              <a:off x="4917745" y="2429067"/>
              <a:ext cx="2295331" cy="2295332"/>
            </a:xfrm>
            <a:prstGeom prst="ellipse">
              <a:avLst/>
            </a:prstGeom>
            <a:solidFill>
              <a:schemeClr val="tx1">
                <a:lumMod val="75000"/>
                <a:lumOff val="25000"/>
              </a:schemeClr>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1600">
                <a:solidFill>
                  <a:prstClr val="white"/>
                </a:solidFill>
              </a:endParaRPr>
            </a:p>
          </p:txBody>
        </p:sp>
        <p:sp>
          <p:nvSpPr>
            <p:cNvPr id="47" name="Oval 46"/>
            <p:cNvSpPr/>
            <p:nvPr/>
          </p:nvSpPr>
          <p:spPr>
            <a:xfrm>
              <a:off x="5484130" y="2913213"/>
              <a:ext cx="1253454" cy="1253453"/>
            </a:xfrm>
            <a:prstGeom prst="ellipse">
              <a:avLst/>
            </a:prstGeom>
            <a:solidFill>
              <a:schemeClr val="tx1">
                <a:lumMod val="95000"/>
                <a:lumOff val="5000"/>
              </a:schemeClr>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1600">
                <a:solidFill>
                  <a:prstClr val="white"/>
                </a:solidFill>
              </a:endParaRPr>
            </a:p>
          </p:txBody>
        </p:sp>
        <p:sp>
          <p:nvSpPr>
            <p:cNvPr id="48" name="Oval 47"/>
            <p:cNvSpPr/>
            <p:nvPr/>
          </p:nvSpPr>
          <p:spPr>
            <a:xfrm>
              <a:off x="5972471" y="2235200"/>
              <a:ext cx="1530226" cy="1530226"/>
            </a:xfrm>
            <a:prstGeom prst="ellipse">
              <a:avLst/>
            </a:prstGeom>
            <a:solidFill>
              <a:schemeClr val="tx1">
                <a:lumMod val="75000"/>
                <a:lumOff val="25000"/>
              </a:schemeClr>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1600">
                <a:solidFill>
                  <a:prstClr val="white"/>
                </a:solidFill>
              </a:endParaRPr>
            </a:p>
          </p:txBody>
        </p:sp>
      </p:grpSp>
      <p:sp>
        <p:nvSpPr>
          <p:cNvPr id="49" name="Rectangle 48"/>
          <p:cNvSpPr/>
          <p:nvPr/>
        </p:nvSpPr>
        <p:spPr>
          <a:xfrm rot="21356622">
            <a:off x="266047" y="5678476"/>
            <a:ext cx="1432559" cy="707886"/>
          </a:xfrm>
          <a:prstGeom prst="rect">
            <a:avLst/>
          </a:prstGeom>
        </p:spPr>
        <p:txBody>
          <a:bodyPr wrap="square">
            <a:spAutoFit/>
          </a:bodyPr>
          <a:lstStyle/>
          <a:p>
            <a:pPr algn="ctr" defTabSz="914400"/>
            <a:r>
              <a:rPr lang="en-US" sz="2000" dirty="0" smtClean="0">
                <a:solidFill>
                  <a:prstClr val="black">
                    <a:lumMod val="95000"/>
                    <a:lumOff val="5000"/>
                  </a:prstClr>
                </a:solidFill>
              </a:rPr>
              <a:t>The Human Element</a:t>
            </a:r>
            <a:endParaRPr lang="en-US" sz="2000" dirty="0">
              <a:solidFill>
                <a:prstClr val="black">
                  <a:lumMod val="95000"/>
                  <a:lumOff val="5000"/>
                </a:prstClr>
              </a:solidFill>
            </a:endParaRPr>
          </a:p>
        </p:txBody>
      </p:sp>
      <p:sp>
        <p:nvSpPr>
          <p:cNvPr id="50" name="Rectangle 19"/>
          <p:cNvSpPr/>
          <p:nvPr/>
        </p:nvSpPr>
        <p:spPr>
          <a:xfrm>
            <a:off x="5577388" y="5386804"/>
            <a:ext cx="1361698"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solidFill>
            <a:schemeClr val="bg1">
              <a:lumMod val="65000"/>
            </a:schemeClr>
          </a:soli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defTabSz="914400"/>
            <a:endParaRPr lang="en-US" sz="1200" dirty="0">
              <a:solidFill>
                <a:prstClr val="black"/>
              </a:solidFill>
              <a:latin typeface="Arial" pitchFamily="34" charset="0"/>
              <a:cs typeface="Arial" pitchFamily="34" charset="0"/>
            </a:endParaRPr>
          </a:p>
        </p:txBody>
      </p:sp>
      <p:sp>
        <p:nvSpPr>
          <p:cNvPr id="52" name="Rectangle 51"/>
          <p:cNvSpPr/>
          <p:nvPr/>
        </p:nvSpPr>
        <p:spPr>
          <a:xfrm>
            <a:off x="5542427" y="5728257"/>
            <a:ext cx="1418430" cy="707886"/>
          </a:xfrm>
          <a:prstGeom prst="rect">
            <a:avLst/>
          </a:prstGeom>
        </p:spPr>
        <p:txBody>
          <a:bodyPr wrap="square">
            <a:spAutoFit/>
          </a:bodyPr>
          <a:lstStyle/>
          <a:p>
            <a:pPr algn="ctr" defTabSz="914400"/>
            <a:r>
              <a:rPr lang="en-US" sz="2000" dirty="0" smtClean="0">
                <a:solidFill>
                  <a:prstClr val="black">
                    <a:lumMod val="95000"/>
                    <a:lumOff val="5000"/>
                  </a:prstClr>
                </a:solidFill>
                <a:cs typeface="Calibri"/>
              </a:rPr>
              <a:t>Post Award Evaluation</a:t>
            </a:r>
            <a:endParaRPr lang="en-US" sz="2000" dirty="0">
              <a:solidFill>
                <a:prstClr val="black">
                  <a:lumMod val="95000"/>
                  <a:lumOff val="5000"/>
                </a:prstClr>
              </a:solidFill>
              <a:cs typeface="Calibri"/>
            </a:endParaRPr>
          </a:p>
        </p:txBody>
      </p:sp>
      <p:grpSp>
        <p:nvGrpSpPr>
          <p:cNvPr id="53" name="Group 52"/>
          <p:cNvGrpSpPr/>
          <p:nvPr/>
        </p:nvGrpSpPr>
        <p:grpSpPr>
          <a:xfrm>
            <a:off x="6165844" y="5440608"/>
            <a:ext cx="184785" cy="186690"/>
            <a:chOff x="4917745" y="2235200"/>
            <a:chExt cx="2584952" cy="2489199"/>
          </a:xfrm>
          <a:effectLst>
            <a:outerShdw blurRad="50800" dist="25400" dir="8100000" algn="tr" rotWithShape="0">
              <a:prstClr val="black">
                <a:alpha val="45000"/>
              </a:prstClr>
            </a:outerShdw>
          </a:effectLst>
        </p:grpSpPr>
        <p:sp>
          <p:nvSpPr>
            <p:cNvPr id="54" name="Oval 53"/>
            <p:cNvSpPr/>
            <p:nvPr/>
          </p:nvSpPr>
          <p:spPr>
            <a:xfrm>
              <a:off x="4917745" y="2429067"/>
              <a:ext cx="2295331" cy="2295332"/>
            </a:xfrm>
            <a:prstGeom prst="ellipse">
              <a:avLst/>
            </a:prstGeom>
            <a:solidFill>
              <a:schemeClr val="bg1">
                <a:lumMod val="95000"/>
              </a:schemeClr>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1600">
                <a:solidFill>
                  <a:prstClr val="white"/>
                </a:solidFill>
              </a:endParaRPr>
            </a:p>
          </p:txBody>
        </p:sp>
        <p:sp>
          <p:nvSpPr>
            <p:cNvPr id="60" name="Oval 59"/>
            <p:cNvSpPr/>
            <p:nvPr/>
          </p:nvSpPr>
          <p:spPr>
            <a:xfrm>
              <a:off x="5484130" y="2913213"/>
              <a:ext cx="1253454" cy="1253453"/>
            </a:xfrm>
            <a:prstGeom prst="ellipse">
              <a:avLst/>
            </a:prstGeom>
            <a:solidFill>
              <a:schemeClr val="bg1">
                <a:lumMod val="65000"/>
              </a:schemeClr>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1600">
                <a:solidFill>
                  <a:prstClr val="white"/>
                </a:solidFill>
              </a:endParaRPr>
            </a:p>
          </p:txBody>
        </p:sp>
        <p:sp>
          <p:nvSpPr>
            <p:cNvPr id="61" name="Oval 60"/>
            <p:cNvSpPr/>
            <p:nvPr/>
          </p:nvSpPr>
          <p:spPr>
            <a:xfrm>
              <a:off x="5972471" y="2235200"/>
              <a:ext cx="1530226" cy="1530226"/>
            </a:xfrm>
            <a:prstGeom prst="ellipse">
              <a:avLst/>
            </a:prstGeom>
            <a:solidFill>
              <a:schemeClr val="bg1">
                <a:lumMod val="95000"/>
              </a:schemeClr>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1600">
                <a:solidFill>
                  <a:prstClr val="white"/>
                </a:solidFill>
              </a:endParaRPr>
            </a:p>
          </p:txBody>
        </p:sp>
      </p:grpSp>
    </p:spTree>
    <p:extLst>
      <p:ext uri="{BB962C8B-B14F-4D97-AF65-F5344CB8AC3E}">
        <p14:creationId xmlns:p14="http://schemas.microsoft.com/office/powerpoint/2010/main" val="65409181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 name="Content Placeholder 16"/>
          <p:cNvPicPr>
            <a:picLocks noGrp="1" noChangeAspect="1"/>
          </p:cNvPicPr>
          <p:nvPr>
            <p:ph idx="1"/>
          </p:nvPr>
        </p:nvPicPr>
        <p:blipFill>
          <a:blip r:embed="rId2"/>
          <a:srcRect t="18355" b="18355"/>
          <a:stretch>
            <a:fillRect/>
          </a:stretch>
        </p:blipFill>
        <p:spPr/>
      </p:pic>
      <p:sp>
        <p:nvSpPr>
          <p:cNvPr id="4" name="Slide Number Placeholder 3"/>
          <p:cNvSpPr>
            <a:spLocks noGrp="1"/>
          </p:cNvSpPr>
          <p:nvPr>
            <p:ph type="sldNum" sz="quarter" idx="4294967295"/>
          </p:nvPr>
        </p:nvSpPr>
        <p:spPr>
          <a:xfrm>
            <a:off x="7106428" y="6438900"/>
            <a:ext cx="1905000" cy="304800"/>
          </a:xfrm>
          <a:prstGeom prst="rect">
            <a:avLst/>
          </a:prstGeom>
          <a:ln>
            <a:noFill/>
          </a:ln>
        </p:spPr>
        <p:txBody>
          <a:bodyPr/>
          <a:lstStyle/>
          <a:p>
            <a:pPr>
              <a:defRPr/>
            </a:pPr>
            <a:fld id="{1603535B-9310-497A-B8F1-79BBA2BA68BE}" type="slidenum">
              <a:rPr lang="en-US" smtClean="0">
                <a:solidFill>
                  <a:srgbClr val="FFFFFF"/>
                </a:solidFill>
              </a:rPr>
              <a:pPr>
                <a:defRPr/>
              </a:pPr>
              <a:t>38</a:t>
            </a:fld>
            <a:endParaRPr lang="en-US">
              <a:solidFill>
                <a:srgbClr val="FFFFFF"/>
              </a:solidFill>
            </a:endParaRPr>
          </a:p>
        </p:txBody>
      </p:sp>
      <p:pic>
        <p:nvPicPr>
          <p:cNvPr id="5" name="Picture 4" descr="Background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8" y="33338"/>
            <a:ext cx="9144000" cy="5953125"/>
          </a:xfrm>
          <a:prstGeom prst="rect">
            <a:avLst/>
          </a:prstGeom>
          <a:ln>
            <a:noFill/>
          </a:ln>
        </p:spPr>
      </p:pic>
      <p:pic>
        <p:nvPicPr>
          <p:cNvPr id="6"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06322" y="2217269"/>
            <a:ext cx="1172078" cy="1828800"/>
          </a:xfrm>
          <a:prstGeom prst="rect">
            <a:avLst/>
          </a:prstGeom>
          <a:noFill/>
          <a:ln>
            <a:noFill/>
          </a:ln>
          <a:effectLst>
            <a:reflection blurRad="6350" stA="50000" endA="300" endPos="555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5677" r="-285"/>
          <a:stretch/>
        </p:blipFill>
        <p:spPr bwMode="auto">
          <a:xfrm>
            <a:off x="6413500" y="2232660"/>
            <a:ext cx="1308100" cy="1827604"/>
          </a:xfrm>
          <a:prstGeom prst="rect">
            <a:avLst/>
          </a:prstGeom>
          <a:noFill/>
          <a:ln>
            <a:noFill/>
          </a:ln>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a:xfrm>
            <a:off x="61985" y="31314"/>
            <a:ext cx="5715280" cy="854075"/>
          </a:xfrm>
          <a:prstGeom prst="rect">
            <a:avLst/>
          </a:prstGeom>
        </p:spPr>
        <p:txBody>
          <a:bodyPr/>
          <a:lstStyle>
            <a:lvl1pPr algn="l" rtl="0" eaLnBrk="0" fontAlgn="base" hangingPunct="0">
              <a:lnSpc>
                <a:spcPct val="85000"/>
              </a:lnSpc>
              <a:spcBef>
                <a:spcPct val="0"/>
              </a:spcBef>
              <a:spcAft>
                <a:spcPct val="0"/>
              </a:spcAft>
              <a:defRPr sz="3000">
                <a:solidFill>
                  <a:schemeClr val="tx1"/>
                </a:solidFill>
                <a:latin typeface="+mj-lt"/>
                <a:ea typeface="ヒラギノ角ゴ Pro W3" pitchFamily="-109" charset="-128"/>
                <a:cs typeface="ヒラギノ角ゴ Pro W3" pitchFamily="-109" charset="-128"/>
              </a:defRPr>
            </a:lvl1pPr>
            <a:lvl2pPr algn="l" rtl="0" eaLnBrk="0" fontAlgn="base" hangingPunct="0">
              <a:lnSpc>
                <a:spcPct val="85000"/>
              </a:lnSpc>
              <a:spcBef>
                <a:spcPct val="0"/>
              </a:spcBef>
              <a:spcAft>
                <a:spcPct val="0"/>
              </a:spcAft>
              <a:defRPr sz="3000">
                <a:solidFill>
                  <a:schemeClr val="tx1"/>
                </a:solidFill>
                <a:latin typeface="Arial" pitchFamily="-65" charset="0"/>
                <a:ea typeface="ヒラギノ角ゴ Pro W3" pitchFamily="-109" charset="-128"/>
                <a:cs typeface="ヒラギノ角ゴ Pro W3" pitchFamily="-109" charset="-128"/>
              </a:defRPr>
            </a:lvl2pPr>
            <a:lvl3pPr algn="l" rtl="0" eaLnBrk="0" fontAlgn="base" hangingPunct="0">
              <a:lnSpc>
                <a:spcPct val="85000"/>
              </a:lnSpc>
              <a:spcBef>
                <a:spcPct val="0"/>
              </a:spcBef>
              <a:spcAft>
                <a:spcPct val="0"/>
              </a:spcAft>
              <a:defRPr sz="3000">
                <a:solidFill>
                  <a:schemeClr val="tx1"/>
                </a:solidFill>
                <a:latin typeface="Arial" pitchFamily="-65" charset="0"/>
                <a:ea typeface="ヒラギノ角ゴ Pro W3" pitchFamily="-109" charset="-128"/>
                <a:cs typeface="ヒラギノ角ゴ Pro W3" pitchFamily="-109" charset="-128"/>
              </a:defRPr>
            </a:lvl3pPr>
            <a:lvl4pPr algn="l" rtl="0" eaLnBrk="0" fontAlgn="base" hangingPunct="0">
              <a:lnSpc>
                <a:spcPct val="85000"/>
              </a:lnSpc>
              <a:spcBef>
                <a:spcPct val="0"/>
              </a:spcBef>
              <a:spcAft>
                <a:spcPct val="0"/>
              </a:spcAft>
              <a:defRPr sz="3000">
                <a:solidFill>
                  <a:schemeClr val="tx1"/>
                </a:solidFill>
                <a:latin typeface="Arial" pitchFamily="-65" charset="0"/>
                <a:ea typeface="ヒラギノ角ゴ Pro W3" pitchFamily="-109" charset="-128"/>
                <a:cs typeface="ヒラギノ角ゴ Pro W3" pitchFamily="-109" charset="-128"/>
              </a:defRPr>
            </a:lvl4pPr>
            <a:lvl5pPr algn="l" rtl="0" eaLnBrk="0" fontAlgn="base" hangingPunct="0">
              <a:lnSpc>
                <a:spcPct val="85000"/>
              </a:lnSpc>
              <a:spcBef>
                <a:spcPct val="0"/>
              </a:spcBef>
              <a:spcAft>
                <a:spcPct val="0"/>
              </a:spcAft>
              <a:defRPr sz="3000">
                <a:solidFill>
                  <a:schemeClr val="tx1"/>
                </a:solidFill>
                <a:latin typeface="Arial" pitchFamily="-65" charset="0"/>
                <a:ea typeface="ヒラギノ角ゴ Pro W3" pitchFamily="-109" charset="-128"/>
                <a:cs typeface="ヒラギノ角ゴ Pro W3" pitchFamily="-109" charset="-128"/>
              </a:defRPr>
            </a:lvl5pPr>
            <a:lvl6pPr marL="457200" algn="l" rtl="0" fontAlgn="base">
              <a:lnSpc>
                <a:spcPct val="85000"/>
              </a:lnSpc>
              <a:spcBef>
                <a:spcPct val="0"/>
              </a:spcBef>
              <a:spcAft>
                <a:spcPct val="0"/>
              </a:spcAft>
              <a:defRPr sz="3000">
                <a:solidFill>
                  <a:schemeClr val="bg1"/>
                </a:solidFill>
                <a:latin typeface="Arial" pitchFamily="-65" charset="0"/>
              </a:defRPr>
            </a:lvl6pPr>
            <a:lvl7pPr marL="914400" algn="l" rtl="0" fontAlgn="base">
              <a:lnSpc>
                <a:spcPct val="85000"/>
              </a:lnSpc>
              <a:spcBef>
                <a:spcPct val="0"/>
              </a:spcBef>
              <a:spcAft>
                <a:spcPct val="0"/>
              </a:spcAft>
              <a:defRPr sz="3000">
                <a:solidFill>
                  <a:schemeClr val="bg1"/>
                </a:solidFill>
                <a:latin typeface="Arial" pitchFamily="-65" charset="0"/>
              </a:defRPr>
            </a:lvl7pPr>
            <a:lvl8pPr marL="1371600" algn="l" rtl="0" fontAlgn="base">
              <a:lnSpc>
                <a:spcPct val="85000"/>
              </a:lnSpc>
              <a:spcBef>
                <a:spcPct val="0"/>
              </a:spcBef>
              <a:spcAft>
                <a:spcPct val="0"/>
              </a:spcAft>
              <a:defRPr sz="3000">
                <a:solidFill>
                  <a:schemeClr val="bg1"/>
                </a:solidFill>
                <a:latin typeface="Arial" pitchFamily="-65" charset="0"/>
              </a:defRPr>
            </a:lvl8pPr>
            <a:lvl9pPr marL="1828800" algn="l" rtl="0" fontAlgn="base">
              <a:lnSpc>
                <a:spcPct val="85000"/>
              </a:lnSpc>
              <a:spcBef>
                <a:spcPct val="0"/>
              </a:spcBef>
              <a:spcAft>
                <a:spcPct val="0"/>
              </a:spcAft>
              <a:defRPr sz="3000">
                <a:solidFill>
                  <a:schemeClr val="bg1"/>
                </a:solidFill>
                <a:latin typeface="Arial" pitchFamily="-65" charset="0"/>
              </a:defRPr>
            </a:lvl9pPr>
          </a:lstStyle>
          <a:p>
            <a:r>
              <a:rPr lang="en-US" sz="2800" i="1" dirty="0" smtClean="0">
                <a:solidFill>
                  <a:srgbClr val="FFFFFF"/>
                </a:solidFill>
              </a:rPr>
              <a:t>NASA-NSF </a:t>
            </a:r>
            <a:r>
              <a:rPr lang="en-US" sz="2800" dirty="0" smtClean="0">
                <a:solidFill>
                  <a:srgbClr val="FFFFFF"/>
                </a:solidFill>
              </a:rPr>
              <a:t>Partnership for Collaborative Space Weather Modeling (2013-2018)</a:t>
            </a:r>
            <a:endParaRPr lang="en-US" sz="2800" dirty="0">
              <a:solidFill>
                <a:srgbClr val="FFFF00"/>
              </a:solidFill>
            </a:endParaRPr>
          </a:p>
        </p:txBody>
      </p:sp>
      <p:sp>
        <p:nvSpPr>
          <p:cNvPr id="13" name="Rectangle 12"/>
          <p:cNvSpPr/>
          <p:nvPr/>
        </p:nvSpPr>
        <p:spPr bwMode="auto">
          <a:xfrm>
            <a:off x="0" y="5880100"/>
            <a:ext cx="9139238" cy="97789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000">
              <a:solidFill>
                <a:srgbClr val="FFFFFF"/>
              </a:solidFill>
            </a:endParaRPr>
          </a:p>
        </p:txBody>
      </p:sp>
      <p:pic>
        <p:nvPicPr>
          <p:cNvPr id="1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3357" r="-1"/>
          <a:stretch/>
        </p:blipFill>
        <p:spPr bwMode="auto">
          <a:xfrm>
            <a:off x="7759700" y="2207260"/>
            <a:ext cx="1404937" cy="1836646"/>
          </a:xfrm>
          <a:prstGeom prst="rect">
            <a:avLst/>
          </a:prstGeom>
          <a:noFill/>
          <a:ln>
            <a:noFill/>
          </a:ln>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1" y="4096038"/>
            <a:ext cx="1319282" cy="2539157"/>
          </a:xfrm>
          <a:prstGeom prst="rect">
            <a:avLst/>
          </a:prstGeom>
          <a:noFill/>
          <a:ln>
            <a:noFill/>
          </a:ln>
        </p:spPr>
        <p:txBody>
          <a:bodyPr wrap="square" rtlCol="0">
            <a:spAutoFit/>
          </a:bodyPr>
          <a:lstStyle/>
          <a:p>
            <a:r>
              <a:rPr lang="en-US" sz="2000" dirty="0" smtClean="0">
                <a:solidFill>
                  <a:srgbClr val="FFCC66"/>
                </a:solidFill>
                <a:latin typeface="Calibri"/>
                <a:cs typeface="Calibri"/>
              </a:rPr>
              <a:t>Flux </a:t>
            </a:r>
            <a:r>
              <a:rPr lang="en-US" sz="2000" dirty="0" err="1" smtClean="0">
                <a:solidFill>
                  <a:srgbClr val="FFCC66"/>
                </a:solidFill>
                <a:latin typeface="Calibri"/>
                <a:cs typeface="Calibri"/>
              </a:rPr>
              <a:t>emer-gence</a:t>
            </a:r>
            <a:r>
              <a:rPr lang="en-US" sz="2000" dirty="0" smtClean="0">
                <a:solidFill>
                  <a:srgbClr val="FFCC66"/>
                </a:solidFill>
                <a:latin typeface="Calibri"/>
                <a:cs typeface="Calibri"/>
              </a:rPr>
              <a:t> &amp; transport</a:t>
            </a:r>
          </a:p>
          <a:p>
            <a:endParaRPr lang="en-US" sz="1500" dirty="0">
              <a:solidFill>
                <a:srgbClr val="FFCC66"/>
              </a:solidFill>
            </a:endParaRPr>
          </a:p>
          <a:p>
            <a:endParaRPr lang="en-US" sz="1500" dirty="0" smtClean="0">
              <a:solidFill>
                <a:srgbClr val="FFCC66"/>
              </a:solidFill>
            </a:endParaRPr>
          </a:p>
          <a:p>
            <a:endParaRPr lang="en-US" sz="1500" dirty="0" smtClean="0">
              <a:solidFill>
                <a:srgbClr val="FFCC66"/>
              </a:solidFill>
            </a:endParaRPr>
          </a:p>
          <a:p>
            <a:r>
              <a:rPr lang="en-US" dirty="0" smtClean="0">
                <a:solidFill>
                  <a:srgbClr val="FFFFFF"/>
                </a:solidFill>
              </a:rPr>
              <a:t>Mansour (Ames)</a:t>
            </a:r>
          </a:p>
          <a:p>
            <a:endParaRPr lang="en-US" dirty="0">
              <a:solidFill>
                <a:srgbClr val="FFFFFF"/>
              </a:solidFill>
            </a:endParaRPr>
          </a:p>
        </p:txBody>
      </p:sp>
      <p:sp>
        <p:nvSpPr>
          <p:cNvPr id="24" name="TextBox 23"/>
          <p:cNvSpPr txBox="1"/>
          <p:nvPr/>
        </p:nvSpPr>
        <p:spPr>
          <a:xfrm>
            <a:off x="1330464" y="4108738"/>
            <a:ext cx="1193799" cy="2539157"/>
          </a:xfrm>
          <a:prstGeom prst="rect">
            <a:avLst/>
          </a:prstGeom>
          <a:noFill/>
          <a:ln>
            <a:noFill/>
          </a:ln>
        </p:spPr>
        <p:txBody>
          <a:bodyPr wrap="square" rtlCol="0">
            <a:spAutoFit/>
          </a:bodyPr>
          <a:lstStyle/>
          <a:p>
            <a:r>
              <a:rPr lang="en-US" sz="2000" dirty="0" smtClean="0">
                <a:solidFill>
                  <a:srgbClr val="FFCC66"/>
                </a:solidFill>
                <a:latin typeface="Calibri"/>
                <a:cs typeface="Calibri"/>
              </a:rPr>
              <a:t>Global Coronal Model</a:t>
            </a:r>
          </a:p>
          <a:p>
            <a:endParaRPr lang="en-US" sz="1500" dirty="0" smtClean="0">
              <a:solidFill>
                <a:srgbClr val="FFCC66"/>
              </a:solidFill>
            </a:endParaRPr>
          </a:p>
          <a:p>
            <a:endParaRPr lang="en-US" sz="1500" dirty="0">
              <a:solidFill>
                <a:srgbClr val="FFCC66"/>
              </a:solidFill>
            </a:endParaRPr>
          </a:p>
          <a:p>
            <a:endParaRPr lang="en-US" sz="1500" dirty="0" smtClean="0">
              <a:solidFill>
                <a:srgbClr val="FFCC66"/>
              </a:solidFill>
            </a:endParaRPr>
          </a:p>
          <a:p>
            <a:r>
              <a:rPr lang="en-US" dirty="0" smtClean="0">
                <a:solidFill>
                  <a:srgbClr val="FFFFFF"/>
                </a:solidFill>
              </a:rPr>
              <a:t>Fisher (UC Berkeley)</a:t>
            </a:r>
          </a:p>
        </p:txBody>
      </p:sp>
      <p:sp>
        <p:nvSpPr>
          <p:cNvPr id="25" name="TextBox 24"/>
          <p:cNvSpPr txBox="1"/>
          <p:nvPr/>
        </p:nvSpPr>
        <p:spPr>
          <a:xfrm>
            <a:off x="2524263" y="4096038"/>
            <a:ext cx="1256025" cy="2308324"/>
          </a:xfrm>
          <a:prstGeom prst="rect">
            <a:avLst/>
          </a:prstGeom>
          <a:noFill/>
          <a:ln>
            <a:noFill/>
          </a:ln>
        </p:spPr>
        <p:txBody>
          <a:bodyPr wrap="square" rtlCol="0">
            <a:spAutoFit/>
          </a:bodyPr>
          <a:lstStyle/>
          <a:p>
            <a:r>
              <a:rPr lang="en-US" sz="2000" dirty="0" smtClean="0">
                <a:solidFill>
                  <a:srgbClr val="FFCC66"/>
                </a:solidFill>
                <a:latin typeface="Calibri"/>
                <a:cs typeface="Calibri"/>
              </a:rPr>
              <a:t>Modeling of flares, CMEs, &amp; IP impacts</a:t>
            </a:r>
            <a:endParaRPr lang="en-US" sz="1500" dirty="0" smtClean="0">
              <a:solidFill>
                <a:srgbClr val="FFFFFF"/>
              </a:solidFill>
            </a:endParaRPr>
          </a:p>
          <a:p>
            <a:endParaRPr lang="en-US" sz="1200" dirty="0">
              <a:solidFill>
                <a:srgbClr val="FFFFFF"/>
              </a:solidFill>
            </a:endParaRPr>
          </a:p>
          <a:p>
            <a:endParaRPr lang="en-US" sz="1200" dirty="0">
              <a:solidFill>
                <a:srgbClr val="FFFFFF"/>
              </a:solidFill>
            </a:endParaRPr>
          </a:p>
          <a:p>
            <a:r>
              <a:rPr lang="en-US" sz="2000" dirty="0" err="1" smtClean="0">
                <a:solidFill>
                  <a:srgbClr val="FFFFFF"/>
                </a:solidFill>
                <a:latin typeface="Calibri"/>
                <a:cs typeface="Calibri"/>
              </a:rPr>
              <a:t>Antiochos</a:t>
            </a:r>
            <a:r>
              <a:rPr lang="en-US" sz="2000" dirty="0" smtClean="0">
                <a:solidFill>
                  <a:srgbClr val="FFFFFF"/>
                </a:solidFill>
                <a:latin typeface="Calibri"/>
                <a:cs typeface="Calibri"/>
              </a:rPr>
              <a:t> (GSFC)</a:t>
            </a:r>
          </a:p>
        </p:txBody>
      </p:sp>
      <p:sp>
        <p:nvSpPr>
          <p:cNvPr id="26" name="TextBox 25"/>
          <p:cNvSpPr txBox="1"/>
          <p:nvPr/>
        </p:nvSpPr>
        <p:spPr>
          <a:xfrm>
            <a:off x="3802010" y="4115376"/>
            <a:ext cx="1288776" cy="2369880"/>
          </a:xfrm>
          <a:prstGeom prst="rect">
            <a:avLst/>
          </a:prstGeom>
          <a:noFill/>
          <a:ln>
            <a:noFill/>
          </a:ln>
        </p:spPr>
        <p:txBody>
          <a:bodyPr wrap="square" rtlCol="0">
            <a:spAutoFit/>
          </a:bodyPr>
          <a:lstStyle/>
          <a:p>
            <a:r>
              <a:rPr lang="en-US" sz="2000" dirty="0" smtClean="0">
                <a:solidFill>
                  <a:srgbClr val="FFCC66"/>
                </a:solidFill>
                <a:latin typeface="Calibri"/>
                <a:cs typeface="Calibri"/>
              </a:rPr>
              <a:t>Real-time space weather fore-casting</a:t>
            </a:r>
            <a:endParaRPr lang="en-US" sz="2000" dirty="0" smtClean="0">
              <a:solidFill>
                <a:srgbClr val="FFFFFF"/>
              </a:solidFill>
              <a:latin typeface="Calibri"/>
              <a:cs typeface="Calibri"/>
            </a:endParaRPr>
          </a:p>
          <a:p>
            <a:endParaRPr lang="en-US" sz="800" dirty="0" smtClean="0">
              <a:solidFill>
                <a:srgbClr val="FFFFFF"/>
              </a:solidFill>
              <a:latin typeface="Calibri"/>
              <a:cs typeface="Calibri"/>
            </a:endParaRPr>
          </a:p>
          <a:p>
            <a:r>
              <a:rPr lang="en-US" sz="2000" dirty="0" err="1" smtClean="0">
                <a:solidFill>
                  <a:srgbClr val="FFFFFF"/>
                </a:solidFill>
                <a:latin typeface="Calibri"/>
                <a:cs typeface="Calibri"/>
              </a:rPr>
              <a:t>Odstrcil</a:t>
            </a:r>
            <a:r>
              <a:rPr lang="en-US" sz="2000" dirty="0" smtClean="0">
                <a:solidFill>
                  <a:srgbClr val="FFFFFF"/>
                </a:solidFill>
                <a:latin typeface="Calibri"/>
                <a:cs typeface="Calibri"/>
              </a:rPr>
              <a:t> (GSFC)</a:t>
            </a:r>
          </a:p>
        </p:txBody>
      </p:sp>
      <p:sp>
        <p:nvSpPr>
          <p:cNvPr id="27" name="TextBox 26"/>
          <p:cNvSpPr txBox="1"/>
          <p:nvPr/>
        </p:nvSpPr>
        <p:spPr>
          <a:xfrm>
            <a:off x="5041900" y="4115376"/>
            <a:ext cx="1524000" cy="2308324"/>
          </a:xfrm>
          <a:prstGeom prst="rect">
            <a:avLst/>
          </a:prstGeom>
          <a:noFill/>
          <a:ln>
            <a:noFill/>
          </a:ln>
        </p:spPr>
        <p:txBody>
          <a:bodyPr wrap="square" rtlCol="0">
            <a:spAutoFit/>
          </a:bodyPr>
          <a:lstStyle/>
          <a:p>
            <a:r>
              <a:rPr lang="en-US" sz="2000" dirty="0">
                <a:solidFill>
                  <a:srgbClr val="FFCC66"/>
                </a:solidFill>
                <a:latin typeface="Calibri"/>
                <a:cs typeface="Calibri"/>
              </a:rPr>
              <a:t>E</a:t>
            </a:r>
            <a:r>
              <a:rPr lang="en-US" sz="2000" dirty="0" smtClean="0">
                <a:solidFill>
                  <a:srgbClr val="FFCC66"/>
                </a:solidFill>
                <a:latin typeface="Calibri"/>
                <a:cs typeface="Calibri"/>
              </a:rPr>
              <a:t>nergetic particle acceleration modules</a:t>
            </a:r>
          </a:p>
          <a:p>
            <a:endParaRPr lang="en-US" sz="1400" dirty="0" smtClean="0">
              <a:solidFill>
                <a:srgbClr val="FFCC66"/>
              </a:solidFill>
              <a:latin typeface="Calibri"/>
              <a:cs typeface="Calibri"/>
            </a:endParaRPr>
          </a:p>
          <a:p>
            <a:endParaRPr lang="en-US" sz="1000" dirty="0" smtClean="0">
              <a:solidFill>
                <a:srgbClr val="FFCC66"/>
              </a:solidFill>
              <a:latin typeface="Calibri"/>
              <a:cs typeface="Calibri"/>
            </a:endParaRPr>
          </a:p>
          <a:p>
            <a:r>
              <a:rPr lang="en-US" sz="2000" dirty="0" err="1" smtClean="0">
                <a:solidFill>
                  <a:srgbClr val="FFFFFF"/>
                </a:solidFill>
                <a:latin typeface="Calibri"/>
                <a:cs typeface="Calibri"/>
              </a:rPr>
              <a:t>Schwandron</a:t>
            </a:r>
            <a:r>
              <a:rPr lang="en-US" sz="2000" dirty="0" smtClean="0">
                <a:solidFill>
                  <a:srgbClr val="FFFFFF"/>
                </a:solidFill>
                <a:latin typeface="Calibri"/>
                <a:cs typeface="Calibri"/>
              </a:rPr>
              <a:t> (UNH)</a:t>
            </a:r>
          </a:p>
        </p:txBody>
      </p:sp>
      <p:sp>
        <p:nvSpPr>
          <p:cNvPr id="28" name="TextBox 27"/>
          <p:cNvSpPr txBox="1"/>
          <p:nvPr/>
        </p:nvSpPr>
        <p:spPr>
          <a:xfrm>
            <a:off x="6375399" y="4102676"/>
            <a:ext cx="1473201" cy="2554545"/>
          </a:xfrm>
          <a:prstGeom prst="rect">
            <a:avLst/>
          </a:prstGeom>
          <a:noFill/>
          <a:ln>
            <a:noFill/>
          </a:ln>
        </p:spPr>
        <p:txBody>
          <a:bodyPr wrap="square" rtlCol="0">
            <a:spAutoFit/>
          </a:bodyPr>
          <a:lstStyle/>
          <a:p>
            <a:r>
              <a:rPr lang="en-US" sz="2000" dirty="0">
                <a:solidFill>
                  <a:srgbClr val="FFCC66"/>
                </a:solidFill>
                <a:latin typeface="Calibri"/>
                <a:cs typeface="Calibri"/>
              </a:rPr>
              <a:t>K</a:t>
            </a:r>
            <a:r>
              <a:rPr lang="en-US" sz="2000" dirty="0" smtClean="0">
                <a:solidFill>
                  <a:srgbClr val="FFCC66"/>
                </a:solidFill>
                <a:latin typeface="Calibri"/>
                <a:cs typeface="Calibri"/>
              </a:rPr>
              <a:t>inetic effects in global MHD models</a:t>
            </a:r>
          </a:p>
          <a:p>
            <a:endParaRPr lang="en-US" sz="2000" dirty="0" smtClean="0">
              <a:solidFill>
                <a:srgbClr val="FFCC66"/>
              </a:solidFill>
              <a:latin typeface="Calibri"/>
              <a:cs typeface="Calibri"/>
            </a:endParaRPr>
          </a:p>
          <a:p>
            <a:r>
              <a:rPr lang="en-US" sz="2000" dirty="0" err="1" smtClean="0">
                <a:solidFill>
                  <a:srgbClr val="FFFFFF"/>
                </a:solidFill>
                <a:latin typeface="Calibri"/>
                <a:cs typeface="Calibri"/>
              </a:rPr>
              <a:t>Bhattachar-jee</a:t>
            </a:r>
            <a:r>
              <a:rPr lang="en-US" sz="2000" dirty="0" smtClean="0">
                <a:solidFill>
                  <a:srgbClr val="FFFFFF"/>
                </a:solidFill>
                <a:latin typeface="Calibri"/>
                <a:cs typeface="Calibri"/>
              </a:rPr>
              <a:t> (Princeton)</a:t>
            </a:r>
          </a:p>
        </p:txBody>
      </p:sp>
      <p:sp>
        <p:nvSpPr>
          <p:cNvPr id="29" name="TextBox 28"/>
          <p:cNvSpPr txBox="1"/>
          <p:nvPr/>
        </p:nvSpPr>
        <p:spPr>
          <a:xfrm>
            <a:off x="7721600" y="4115376"/>
            <a:ext cx="1404937" cy="2477601"/>
          </a:xfrm>
          <a:prstGeom prst="rect">
            <a:avLst/>
          </a:prstGeom>
          <a:noFill/>
          <a:ln>
            <a:noFill/>
          </a:ln>
        </p:spPr>
        <p:txBody>
          <a:bodyPr wrap="square" rtlCol="0">
            <a:spAutoFit/>
          </a:bodyPr>
          <a:lstStyle/>
          <a:p>
            <a:r>
              <a:rPr lang="en-US" sz="2000" dirty="0" smtClean="0">
                <a:solidFill>
                  <a:srgbClr val="FFCC66"/>
                </a:solidFill>
                <a:latin typeface="Calibri"/>
                <a:cs typeface="Calibri"/>
              </a:rPr>
              <a:t>Thermo-sphere Ionosphere storm forecasts</a:t>
            </a:r>
            <a:endParaRPr lang="en-US" sz="1500" dirty="0" smtClean="0">
              <a:solidFill>
                <a:srgbClr val="FFCC66"/>
              </a:solidFill>
            </a:endParaRPr>
          </a:p>
          <a:p>
            <a:endParaRPr lang="en-US" sz="1500" dirty="0" smtClean="0">
              <a:solidFill>
                <a:srgbClr val="FFCC66"/>
              </a:solidFill>
            </a:endParaRPr>
          </a:p>
          <a:p>
            <a:r>
              <a:rPr lang="en-US" sz="2000" dirty="0" err="1" smtClean="0">
                <a:solidFill>
                  <a:srgbClr val="FFFFFF"/>
                </a:solidFill>
                <a:latin typeface="Calibri"/>
                <a:cs typeface="Calibri"/>
              </a:rPr>
              <a:t>Mannucci</a:t>
            </a:r>
            <a:r>
              <a:rPr lang="en-US" sz="2000" dirty="0" smtClean="0">
                <a:solidFill>
                  <a:srgbClr val="FFFFFF"/>
                </a:solidFill>
                <a:latin typeface="Calibri"/>
                <a:cs typeface="Calibri"/>
              </a:rPr>
              <a:t> (JPL)</a:t>
            </a:r>
          </a:p>
        </p:txBody>
      </p:sp>
      <p:sp>
        <p:nvSpPr>
          <p:cNvPr id="30" name="TextBox 29"/>
          <p:cNvSpPr txBox="1"/>
          <p:nvPr/>
        </p:nvSpPr>
        <p:spPr>
          <a:xfrm>
            <a:off x="6160146" y="1164550"/>
            <a:ext cx="2979092" cy="1015663"/>
          </a:xfrm>
          <a:prstGeom prst="rect">
            <a:avLst/>
          </a:prstGeom>
          <a:solidFill>
            <a:srgbClr val="000000"/>
          </a:solidFill>
          <a:ln>
            <a:noFill/>
          </a:ln>
        </p:spPr>
        <p:txBody>
          <a:bodyPr wrap="square" rtlCol="0">
            <a:spAutoFit/>
          </a:bodyPr>
          <a:lstStyle/>
          <a:p>
            <a:r>
              <a:rPr lang="en-US" sz="2000" dirty="0" smtClean="0">
                <a:solidFill>
                  <a:srgbClr val="FFCC66"/>
                </a:solidFill>
                <a:latin typeface="Calibri"/>
                <a:cs typeface="Calibri"/>
              </a:rPr>
              <a:t>Assimilative global IT electrodynamics</a:t>
            </a:r>
          </a:p>
          <a:p>
            <a:r>
              <a:rPr lang="en-US" sz="2000" dirty="0" err="1" smtClean="0">
                <a:solidFill>
                  <a:srgbClr val="FFFFFF"/>
                </a:solidFill>
                <a:latin typeface="Calibri"/>
                <a:cs typeface="Calibri"/>
              </a:rPr>
              <a:t>Schunk</a:t>
            </a:r>
            <a:r>
              <a:rPr lang="en-US" sz="2000" dirty="0" smtClean="0">
                <a:solidFill>
                  <a:srgbClr val="FFFFFF"/>
                </a:solidFill>
                <a:latin typeface="Calibri"/>
                <a:cs typeface="Calibri"/>
              </a:rPr>
              <a:t> (USU)</a:t>
            </a:r>
          </a:p>
        </p:txBody>
      </p:sp>
      <p:pic>
        <p:nvPicPr>
          <p:cNvPr id="18" name="Picture 17"/>
          <p:cNvPicPr>
            <a:picLocks noChangeAspect="1"/>
          </p:cNvPicPr>
          <p:nvPr/>
        </p:nvPicPr>
        <p:blipFill rotWithShape="1">
          <a:blip r:embed="rId2"/>
          <a:srcRect l="29260" t="-10815" r="-1458" b="1"/>
          <a:stretch/>
        </p:blipFill>
        <p:spPr>
          <a:xfrm>
            <a:off x="61985" y="2029302"/>
            <a:ext cx="1257297" cy="2025644"/>
          </a:xfrm>
          <a:prstGeom prst="rect">
            <a:avLst/>
          </a:prstGeom>
        </p:spPr>
      </p:pic>
      <p:pic>
        <p:nvPicPr>
          <p:cNvPr id="31" name="Picture 30"/>
          <p:cNvPicPr>
            <a:picLocks noChangeAspect="1"/>
          </p:cNvPicPr>
          <p:nvPr/>
        </p:nvPicPr>
        <p:blipFill rotWithShape="1">
          <a:blip r:embed="rId7"/>
          <a:srcRect l="20689" r="15612"/>
          <a:stretch/>
        </p:blipFill>
        <p:spPr>
          <a:xfrm>
            <a:off x="1344682" y="2245387"/>
            <a:ext cx="1152664" cy="1809559"/>
          </a:xfrm>
          <a:prstGeom prst="rect">
            <a:avLst/>
          </a:prstGeom>
        </p:spPr>
      </p:pic>
      <p:pic>
        <p:nvPicPr>
          <p:cNvPr id="19" name="Picture 18"/>
          <p:cNvPicPr>
            <a:picLocks noChangeAspect="1"/>
          </p:cNvPicPr>
          <p:nvPr/>
        </p:nvPicPr>
        <p:blipFill rotWithShape="1">
          <a:blip r:embed="rId8"/>
          <a:srcRect l="49893" t="1" r="5008" b="32821"/>
          <a:stretch/>
        </p:blipFill>
        <p:spPr>
          <a:xfrm>
            <a:off x="2536963" y="2217269"/>
            <a:ext cx="1205859" cy="1828800"/>
          </a:xfrm>
          <a:prstGeom prst="rect">
            <a:avLst/>
          </a:prstGeom>
        </p:spPr>
      </p:pic>
      <p:pic>
        <p:nvPicPr>
          <p:cNvPr id="20" name="Picture 19"/>
          <p:cNvPicPr>
            <a:picLocks noChangeAspect="1"/>
          </p:cNvPicPr>
          <p:nvPr/>
        </p:nvPicPr>
        <p:blipFill rotWithShape="1">
          <a:blip r:embed="rId9"/>
          <a:srcRect l="40275"/>
          <a:stretch/>
        </p:blipFill>
        <p:spPr>
          <a:xfrm>
            <a:off x="2524263" y="2245387"/>
            <a:ext cx="1256025" cy="1850651"/>
          </a:xfrm>
          <a:prstGeom prst="rect">
            <a:avLst/>
          </a:prstGeom>
        </p:spPr>
      </p:pic>
      <p:pic>
        <p:nvPicPr>
          <p:cNvPr id="21" name="Picture 20"/>
          <p:cNvPicPr>
            <a:picLocks noChangeAspect="1"/>
          </p:cNvPicPr>
          <p:nvPr/>
        </p:nvPicPr>
        <p:blipFill rotWithShape="1">
          <a:blip r:embed="rId10"/>
          <a:srcRect l="45728" r="6647"/>
          <a:stretch/>
        </p:blipFill>
        <p:spPr>
          <a:xfrm>
            <a:off x="5017818" y="2207260"/>
            <a:ext cx="1370282" cy="1879993"/>
          </a:xfrm>
          <a:prstGeom prst="rect">
            <a:avLst/>
          </a:prstGeom>
        </p:spPr>
      </p:pic>
      <p:pic>
        <p:nvPicPr>
          <p:cNvPr id="23" name="Picture 22"/>
          <p:cNvPicPr>
            <a:picLocks noChangeAspect="1"/>
          </p:cNvPicPr>
          <p:nvPr/>
        </p:nvPicPr>
        <p:blipFill rotWithShape="1">
          <a:blip r:embed="rId11"/>
          <a:srcRect l="15290" t="13698" r="8936"/>
          <a:stretch/>
        </p:blipFill>
        <p:spPr>
          <a:xfrm>
            <a:off x="5029846" y="1139150"/>
            <a:ext cx="1104900" cy="999452"/>
          </a:xfrm>
          <a:prstGeom prst="rect">
            <a:avLst/>
          </a:prstGeom>
        </p:spPr>
      </p:pic>
      <p:sp>
        <p:nvSpPr>
          <p:cNvPr id="32" name="TextBox 31"/>
          <p:cNvSpPr txBox="1"/>
          <p:nvPr/>
        </p:nvSpPr>
        <p:spPr>
          <a:xfrm>
            <a:off x="152400" y="1321416"/>
            <a:ext cx="4406900" cy="707886"/>
          </a:xfrm>
          <a:prstGeom prst="rect">
            <a:avLst/>
          </a:prstGeom>
          <a:noFill/>
        </p:spPr>
        <p:txBody>
          <a:bodyPr wrap="square" rtlCol="0">
            <a:spAutoFit/>
          </a:bodyPr>
          <a:lstStyle/>
          <a:p>
            <a:r>
              <a:rPr lang="en-US" sz="2000" dirty="0" smtClean="0">
                <a:solidFill>
                  <a:srgbClr val="FFFF00"/>
                </a:solidFill>
              </a:rPr>
              <a:t>What’s next? </a:t>
            </a:r>
            <a:r>
              <a:rPr lang="en-US" sz="2000" dirty="0">
                <a:solidFill>
                  <a:srgbClr val="FFFF00"/>
                </a:solidFill>
              </a:rPr>
              <a:t>F</a:t>
            </a:r>
            <a:r>
              <a:rPr lang="en-US" sz="2000" dirty="0" smtClean="0">
                <a:solidFill>
                  <a:srgbClr val="FFFF00"/>
                </a:solidFill>
              </a:rPr>
              <a:t>uture plans being discussed by LPAG and with NSF</a:t>
            </a:r>
            <a:endParaRPr lang="en-US" sz="2000" dirty="0">
              <a:solidFill>
                <a:srgbClr val="FFFF00"/>
              </a:solidFill>
            </a:endParaRPr>
          </a:p>
        </p:txBody>
      </p:sp>
      <p:sp>
        <p:nvSpPr>
          <p:cNvPr id="33" name="TextBox 32"/>
          <p:cNvSpPr txBox="1"/>
          <p:nvPr/>
        </p:nvSpPr>
        <p:spPr>
          <a:xfrm>
            <a:off x="5090786" y="123825"/>
            <a:ext cx="4110463" cy="461665"/>
          </a:xfrm>
          <a:prstGeom prst="rect">
            <a:avLst/>
          </a:prstGeom>
          <a:noFill/>
        </p:spPr>
        <p:txBody>
          <a:bodyPr wrap="square" rtlCol="0">
            <a:spAutoFit/>
          </a:bodyPr>
          <a:lstStyle/>
          <a:p>
            <a:pPr algn="r"/>
            <a:r>
              <a:rPr lang="en-US" sz="2400" dirty="0" smtClean="0">
                <a:solidFill>
                  <a:srgbClr val="FFCC66"/>
                </a:solidFill>
              </a:rPr>
              <a:t>LWS Strategic Capabilities</a:t>
            </a:r>
            <a:endParaRPr lang="en-US" sz="2400" dirty="0">
              <a:solidFill>
                <a:srgbClr val="FFCC66"/>
              </a:solidFill>
            </a:endParaRPr>
          </a:p>
        </p:txBody>
      </p:sp>
      <p:sp>
        <p:nvSpPr>
          <p:cNvPr id="3" name="Rectangle 2"/>
          <p:cNvSpPr/>
          <p:nvPr/>
        </p:nvSpPr>
        <p:spPr bwMode="auto">
          <a:xfrm>
            <a:off x="49285" y="4087253"/>
            <a:ext cx="1257297" cy="2656448"/>
          </a:xfrm>
          <a:prstGeom prst="rect">
            <a:avLst/>
          </a:prstGeom>
          <a:no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000">
              <a:solidFill>
                <a:srgbClr val="FFFFFF"/>
              </a:solidFill>
            </a:endParaRPr>
          </a:p>
        </p:txBody>
      </p:sp>
      <p:sp>
        <p:nvSpPr>
          <p:cNvPr id="42" name="Rectangle 41"/>
          <p:cNvSpPr/>
          <p:nvPr/>
        </p:nvSpPr>
        <p:spPr bwMode="auto">
          <a:xfrm>
            <a:off x="1330464" y="4085665"/>
            <a:ext cx="1193799" cy="2658036"/>
          </a:xfrm>
          <a:prstGeom prst="rect">
            <a:avLst/>
          </a:prstGeom>
          <a:no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000">
              <a:solidFill>
                <a:srgbClr val="FFFFFF"/>
              </a:solidFill>
            </a:endParaRPr>
          </a:p>
        </p:txBody>
      </p:sp>
      <p:sp>
        <p:nvSpPr>
          <p:cNvPr id="43" name="Rectangle 42"/>
          <p:cNvSpPr/>
          <p:nvPr/>
        </p:nvSpPr>
        <p:spPr bwMode="auto">
          <a:xfrm>
            <a:off x="2507009" y="4085665"/>
            <a:ext cx="1273279" cy="2658036"/>
          </a:xfrm>
          <a:prstGeom prst="rect">
            <a:avLst/>
          </a:prstGeom>
          <a:no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000">
              <a:solidFill>
                <a:srgbClr val="FFFFFF"/>
              </a:solidFill>
            </a:endParaRPr>
          </a:p>
        </p:txBody>
      </p:sp>
      <p:sp>
        <p:nvSpPr>
          <p:cNvPr id="44" name="Rectangle 43"/>
          <p:cNvSpPr/>
          <p:nvPr/>
        </p:nvSpPr>
        <p:spPr bwMode="auto">
          <a:xfrm>
            <a:off x="3780288" y="4085665"/>
            <a:ext cx="1237530" cy="2658036"/>
          </a:xfrm>
          <a:prstGeom prst="rect">
            <a:avLst/>
          </a:prstGeom>
          <a:no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000">
              <a:solidFill>
                <a:srgbClr val="FFFFFF"/>
              </a:solidFill>
            </a:endParaRPr>
          </a:p>
        </p:txBody>
      </p:sp>
      <p:sp>
        <p:nvSpPr>
          <p:cNvPr id="46" name="Rectangle 45"/>
          <p:cNvSpPr/>
          <p:nvPr/>
        </p:nvSpPr>
        <p:spPr bwMode="auto">
          <a:xfrm>
            <a:off x="5017818" y="4096038"/>
            <a:ext cx="1370280" cy="2658036"/>
          </a:xfrm>
          <a:prstGeom prst="rect">
            <a:avLst/>
          </a:prstGeom>
          <a:no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000">
              <a:solidFill>
                <a:srgbClr val="FFFFFF"/>
              </a:solidFill>
            </a:endParaRPr>
          </a:p>
        </p:txBody>
      </p:sp>
      <p:sp>
        <p:nvSpPr>
          <p:cNvPr id="47" name="Rectangle 46"/>
          <p:cNvSpPr/>
          <p:nvPr/>
        </p:nvSpPr>
        <p:spPr bwMode="auto">
          <a:xfrm>
            <a:off x="6413500" y="4115376"/>
            <a:ext cx="1370280" cy="2658036"/>
          </a:xfrm>
          <a:prstGeom prst="rect">
            <a:avLst/>
          </a:prstGeom>
          <a:no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000">
              <a:solidFill>
                <a:srgbClr val="FFFFFF"/>
              </a:solidFill>
            </a:endParaRPr>
          </a:p>
        </p:txBody>
      </p:sp>
      <p:sp>
        <p:nvSpPr>
          <p:cNvPr id="48" name="Rectangle 47"/>
          <p:cNvSpPr/>
          <p:nvPr/>
        </p:nvSpPr>
        <p:spPr bwMode="auto">
          <a:xfrm>
            <a:off x="7768958" y="4115376"/>
            <a:ext cx="1370280" cy="2658036"/>
          </a:xfrm>
          <a:prstGeom prst="rect">
            <a:avLst/>
          </a:prstGeom>
          <a:no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000">
              <a:solidFill>
                <a:srgbClr val="FFFFFF"/>
              </a:solidFill>
            </a:endParaRPr>
          </a:p>
        </p:txBody>
      </p:sp>
      <p:sp>
        <p:nvSpPr>
          <p:cNvPr id="49" name="Rectangle 48"/>
          <p:cNvSpPr/>
          <p:nvPr/>
        </p:nvSpPr>
        <p:spPr bwMode="auto">
          <a:xfrm>
            <a:off x="6160145" y="1164550"/>
            <a:ext cx="3004491" cy="1015663"/>
          </a:xfrm>
          <a:prstGeom prst="rect">
            <a:avLst/>
          </a:prstGeom>
          <a:no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000">
              <a:solidFill>
                <a:srgbClr val="FFFFFF"/>
              </a:solidFill>
            </a:endParaRPr>
          </a:p>
        </p:txBody>
      </p:sp>
    </p:spTree>
    <p:extLst>
      <p:ext uri="{BB962C8B-B14F-4D97-AF65-F5344CB8AC3E}">
        <p14:creationId xmlns:p14="http://schemas.microsoft.com/office/powerpoint/2010/main" val="2649260842"/>
      </p:ext>
    </p:extLst>
  </p:cSld>
  <p:clrMapOvr>
    <a:masterClrMapping/>
  </p:clrMapOvr>
  <p:transition xmlns:p14="http://schemas.microsoft.com/office/powerpoint/2010/main">
    <p:wipe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39443" y="2459798"/>
            <a:ext cx="2594743" cy="2043816"/>
          </a:xfrm>
          <a:prstGeom prst="rect">
            <a:avLst/>
          </a:prstGeom>
          <a:solidFill>
            <a:srgbClr val="0000FF"/>
          </a:solidFill>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91440" tIns="182880" rIns="91440" bIns="182880" numCol="1" spcCol="1270" anchor="t" anchorCtr="0">
            <a:noAutofit/>
          </a:bodyPr>
          <a:lstStyle/>
          <a:p>
            <a:pPr algn="ctr" defTabSz="622300" eaLnBrk="0" hangingPunct="0">
              <a:lnSpc>
                <a:spcPct val="90000"/>
              </a:lnSpc>
              <a:spcAft>
                <a:spcPct val="35000"/>
              </a:spcAft>
            </a:pPr>
            <a:r>
              <a:rPr lang="en-US" sz="1600" dirty="0" smtClean="0">
                <a:solidFill>
                  <a:prstClr val="white"/>
                </a:solidFill>
              </a:rPr>
              <a:t>Targeted Modeling Research and Development</a:t>
            </a:r>
          </a:p>
        </p:txBody>
      </p:sp>
      <p:sp>
        <p:nvSpPr>
          <p:cNvPr id="2" name="Title 1"/>
          <p:cNvSpPr>
            <a:spLocks noGrp="1"/>
          </p:cNvSpPr>
          <p:nvPr>
            <p:ph type="title" idx="4294967295"/>
          </p:nvPr>
        </p:nvSpPr>
        <p:spPr>
          <a:xfrm>
            <a:off x="384686" y="0"/>
            <a:ext cx="8229600" cy="1143000"/>
          </a:xfrm>
        </p:spPr>
        <p:txBody>
          <a:bodyPr>
            <a:noAutofit/>
          </a:bodyPr>
          <a:lstStyle/>
          <a:p>
            <a:pPr algn="ctr"/>
            <a:r>
              <a:rPr lang="en-US" sz="3200" dirty="0" smtClean="0"/>
              <a:t>LWS Synergies</a:t>
            </a:r>
            <a:endParaRPr lang="en-US" sz="3200" dirty="0"/>
          </a:p>
        </p:txBody>
      </p:sp>
      <p:sp>
        <p:nvSpPr>
          <p:cNvPr id="4" name="Rectangle 3"/>
          <p:cNvSpPr/>
          <p:nvPr/>
        </p:nvSpPr>
        <p:spPr>
          <a:xfrm>
            <a:off x="6815210" y="2899865"/>
            <a:ext cx="2253561" cy="1151776"/>
          </a:xfrm>
          <a:prstGeom prst="rect">
            <a:avLst/>
          </a:prstGeom>
          <a:solidFill>
            <a:srgbClr val="0000FF"/>
          </a:solidFill>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91440" tIns="182880" rIns="91440" bIns="182880" numCol="1" spcCol="1270" anchor="ctr" anchorCtr="0">
            <a:noAutofit/>
          </a:bodyPr>
          <a:lstStyle/>
          <a:p>
            <a:pPr algn="ctr" defTabSz="622300" eaLnBrk="0" hangingPunct="0">
              <a:lnSpc>
                <a:spcPct val="90000"/>
              </a:lnSpc>
              <a:spcAft>
                <a:spcPct val="35000"/>
              </a:spcAft>
            </a:pPr>
            <a:r>
              <a:rPr lang="en-US" sz="1600" dirty="0" smtClean="0">
                <a:solidFill>
                  <a:prstClr val="white"/>
                </a:solidFill>
              </a:rPr>
              <a:t>SWPC </a:t>
            </a:r>
          </a:p>
          <a:p>
            <a:pPr algn="ctr" defTabSz="622300" eaLnBrk="0" hangingPunct="0">
              <a:lnSpc>
                <a:spcPct val="90000"/>
              </a:lnSpc>
              <a:spcAft>
                <a:spcPct val="35000"/>
              </a:spcAft>
            </a:pPr>
            <a:r>
              <a:rPr lang="en-US" sz="1600" dirty="0" smtClean="0">
                <a:solidFill>
                  <a:prstClr val="white"/>
                </a:solidFill>
              </a:rPr>
              <a:t>(&amp; 557</a:t>
            </a:r>
            <a:r>
              <a:rPr lang="en-US" sz="1600" baseline="30000" dirty="0" smtClean="0">
                <a:solidFill>
                  <a:prstClr val="white"/>
                </a:solidFill>
              </a:rPr>
              <a:t>th</a:t>
            </a:r>
            <a:r>
              <a:rPr lang="en-US" sz="1600" dirty="0" smtClean="0">
                <a:solidFill>
                  <a:prstClr val="white"/>
                </a:solidFill>
              </a:rPr>
              <a:t> Weather Wing)</a:t>
            </a:r>
          </a:p>
          <a:p>
            <a:pPr algn="ctr" defTabSz="622300" eaLnBrk="0" hangingPunct="0">
              <a:lnSpc>
                <a:spcPct val="90000"/>
              </a:lnSpc>
              <a:spcAft>
                <a:spcPct val="35000"/>
              </a:spcAft>
            </a:pPr>
            <a:r>
              <a:rPr lang="en-US" sz="1600" dirty="0" smtClean="0">
                <a:solidFill>
                  <a:prstClr val="white"/>
                </a:solidFill>
              </a:rPr>
              <a:t>Operational Models</a:t>
            </a:r>
          </a:p>
        </p:txBody>
      </p:sp>
      <p:sp>
        <p:nvSpPr>
          <p:cNvPr id="5" name="Rectangle 4"/>
          <p:cNvSpPr/>
          <p:nvPr/>
        </p:nvSpPr>
        <p:spPr>
          <a:xfrm>
            <a:off x="0" y="2907595"/>
            <a:ext cx="1310105" cy="1136316"/>
          </a:xfrm>
          <a:prstGeom prst="rect">
            <a:avLst/>
          </a:prstGeom>
          <a:solidFill>
            <a:srgbClr val="0000FF"/>
          </a:solidFill>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91440" tIns="182880" rIns="91440" bIns="182880" numCol="1" spcCol="1270" anchor="ctr" anchorCtr="0">
            <a:noAutofit/>
          </a:bodyPr>
          <a:lstStyle/>
          <a:p>
            <a:pPr algn="ctr" defTabSz="622300" eaLnBrk="0" hangingPunct="0">
              <a:lnSpc>
                <a:spcPct val="90000"/>
              </a:lnSpc>
              <a:spcAft>
                <a:spcPct val="35000"/>
              </a:spcAft>
            </a:pPr>
            <a:r>
              <a:rPr lang="en-US" sz="1600" dirty="0" smtClean="0">
                <a:solidFill>
                  <a:prstClr val="white"/>
                </a:solidFill>
              </a:rPr>
              <a:t>Fundament-al</a:t>
            </a:r>
          </a:p>
          <a:p>
            <a:pPr algn="ctr" defTabSz="622300" eaLnBrk="0" hangingPunct="0">
              <a:lnSpc>
                <a:spcPct val="90000"/>
              </a:lnSpc>
              <a:spcAft>
                <a:spcPct val="35000"/>
              </a:spcAft>
            </a:pPr>
            <a:r>
              <a:rPr lang="en-US" sz="1600" dirty="0" smtClean="0">
                <a:solidFill>
                  <a:prstClr val="white"/>
                </a:solidFill>
              </a:rPr>
              <a:t>Research</a:t>
            </a:r>
          </a:p>
        </p:txBody>
      </p:sp>
      <p:sp>
        <p:nvSpPr>
          <p:cNvPr id="6" name="Rectangle 5"/>
          <p:cNvSpPr/>
          <p:nvPr/>
        </p:nvSpPr>
        <p:spPr>
          <a:xfrm>
            <a:off x="1607079" y="3371541"/>
            <a:ext cx="974786" cy="909664"/>
          </a:xfrm>
          <a:prstGeom prst="rect">
            <a:avLst/>
          </a:prstGeom>
          <a:solidFill>
            <a:srgbClr val="0080FF">
              <a:alpha val="52000"/>
            </a:srgbClr>
          </a:solidFill>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91440" tIns="182880" rIns="91440" bIns="182880" numCol="1" spcCol="1270" anchor="ctr" anchorCtr="0">
            <a:noAutofit/>
          </a:bodyPr>
          <a:lstStyle/>
          <a:p>
            <a:pPr algn="ctr" defTabSz="622300" eaLnBrk="0" hangingPunct="0">
              <a:lnSpc>
                <a:spcPct val="90000"/>
              </a:lnSpc>
              <a:spcAft>
                <a:spcPct val="35000"/>
              </a:spcAft>
            </a:pPr>
            <a:r>
              <a:rPr lang="en-US" sz="1600" dirty="0" smtClean="0">
                <a:solidFill>
                  <a:prstClr val="white"/>
                </a:solidFill>
              </a:rPr>
              <a:t>LWS</a:t>
            </a:r>
          </a:p>
          <a:p>
            <a:pPr algn="ctr" defTabSz="622300" eaLnBrk="0" hangingPunct="0">
              <a:lnSpc>
                <a:spcPct val="90000"/>
              </a:lnSpc>
              <a:spcAft>
                <a:spcPct val="35000"/>
              </a:spcAft>
            </a:pPr>
            <a:r>
              <a:rPr lang="en-US" sz="1600" dirty="0" smtClean="0">
                <a:solidFill>
                  <a:prstClr val="white"/>
                </a:solidFill>
              </a:rPr>
              <a:t>Focus Science Teams</a:t>
            </a:r>
          </a:p>
        </p:txBody>
      </p:sp>
      <p:sp>
        <p:nvSpPr>
          <p:cNvPr id="8" name="Rectangle 7"/>
          <p:cNvSpPr/>
          <p:nvPr/>
        </p:nvSpPr>
        <p:spPr>
          <a:xfrm>
            <a:off x="5208345" y="5644276"/>
            <a:ext cx="2043033" cy="909664"/>
          </a:xfrm>
          <a:prstGeom prst="rect">
            <a:avLst/>
          </a:prstGeom>
          <a:solidFill>
            <a:srgbClr val="0000FF"/>
          </a:solidFill>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91440" tIns="182880" rIns="91440" bIns="182880" numCol="1" spcCol="1270" anchor="ctr" anchorCtr="0">
            <a:noAutofit/>
          </a:bodyPr>
          <a:lstStyle/>
          <a:p>
            <a:pPr algn="ctr" defTabSz="622300" eaLnBrk="0" hangingPunct="0">
              <a:lnSpc>
                <a:spcPct val="90000"/>
              </a:lnSpc>
              <a:spcAft>
                <a:spcPct val="35000"/>
              </a:spcAft>
            </a:pPr>
            <a:r>
              <a:rPr lang="en-US" sz="1600" dirty="0" smtClean="0">
                <a:solidFill>
                  <a:prstClr val="white"/>
                </a:solidFill>
              </a:rPr>
              <a:t>International</a:t>
            </a:r>
          </a:p>
          <a:p>
            <a:pPr algn="ctr" defTabSz="622300" eaLnBrk="0" hangingPunct="0">
              <a:lnSpc>
                <a:spcPct val="90000"/>
              </a:lnSpc>
              <a:spcAft>
                <a:spcPct val="35000"/>
              </a:spcAft>
            </a:pPr>
            <a:r>
              <a:rPr lang="en-US" sz="1600" dirty="0" smtClean="0">
                <a:solidFill>
                  <a:prstClr val="white"/>
                </a:solidFill>
              </a:rPr>
              <a:t>Contributions/Partnerships</a:t>
            </a:r>
          </a:p>
        </p:txBody>
      </p:sp>
      <p:sp>
        <p:nvSpPr>
          <p:cNvPr id="9" name="Rectangle 8"/>
          <p:cNvSpPr/>
          <p:nvPr/>
        </p:nvSpPr>
        <p:spPr>
          <a:xfrm>
            <a:off x="4378571" y="3032031"/>
            <a:ext cx="2032049" cy="909664"/>
          </a:xfrm>
          <a:prstGeom prst="rect">
            <a:avLst/>
          </a:prstGeom>
          <a:solidFill>
            <a:srgbClr val="0000FF"/>
          </a:solidFill>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91440" tIns="182880" rIns="91440" bIns="182880" numCol="1" spcCol="1270" anchor="ctr" anchorCtr="0">
            <a:noAutofit/>
          </a:bodyPr>
          <a:lstStyle/>
          <a:p>
            <a:pPr algn="ctr" defTabSz="622300" eaLnBrk="0" hangingPunct="0">
              <a:lnSpc>
                <a:spcPct val="90000"/>
              </a:lnSpc>
              <a:spcAft>
                <a:spcPct val="35000"/>
              </a:spcAft>
            </a:pPr>
            <a:r>
              <a:rPr lang="en-US" sz="1600" dirty="0" smtClean="0">
                <a:solidFill>
                  <a:prstClr val="white"/>
                </a:solidFill>
              </a:rPr>
              <a:t>CCMC</a:t>
            </a:r>
          </a:p>
        </p:txBody>
      </p:sp>
      <p:sp>
        <p:nvSpPr>
          <p:cNvPr id="12" name="Rectangle 11"/>
          <p:cNvSpPr/>
          <p:nvPr/>
        </p:nvSpPr>
        <p:spPr>
          <a:xfrm>
            <a:off x="2838192" y="3396941"/>
            <a:ext cx="1295994" cy="909664"/>
          </a:xfrm>
          <a:prstGeom prst="rect">
            <a:avLst/>
          </a:prstGeom>
          <a:solidFill>
            <a:srgbClr val="0080FF">
              <a:alpha val="50000"/>
            </a:srgbClr>
          </a:solidFill>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91440" tIns="182880" rIns="91440" bIns="182880" numCol="1" spcCol="1270" anchor="ctr" anchorCtr="0">
            <a:noAutofit/>
          </a:bodyPr>
          <a:lstStyle/>
          <a:p>
            <a:pPr algn="ctr" defTabSz="622300" eaLnBrk="0" hangingPunct="0">
              <a:lnSpc>
                <a:spcPct val="90000"/>
              </a:lnSpc>
              <a:spcAft>
                <a:spcPct val="35000"/>
              </a:spcAft>
            </a:pPr>
            <a:r>
              <a:rPr lang="en-US" sz="1600" dirty="0" smtClean="0">
                <a:solidFill>
                  <a:prstClr val="white"/>
                </a:solidFill>
              </a:rPr>
              <a:t>LWS</a:t>
            </a:r>
          </a:p>
          <a:p>
            <a:pPr algn="ctr" defTabSz="622300" eaLnBrk="0" hangingPunct="0">
              <a:lnSpc>
                <a:spcPct val="90000"/>
              </a:lnSpc>
              <a:spcAft>
                <a:spcPct val="35000"/>
              </a:spcAft>
            </a:pPr>
            <a:r>
              <a:rPr lang="en-US" sz="1600" dirty="0" smtClean="0">
                <a:solidFill>
                  <a:prstClr val="white"/>
                </a:solidFill>
              </a:rPr>
              <a:t>Strategic Capabilities</a:t>
            </a:r>
          </a:p>
          <a:p>
            <a:pPr algn="ctr" defTabSz="622300" eaLnBrk="0" hangingPunct="0">
              <a:lnSpc>
                <a:spcPct val="90000"/>
              </a:lnSpc>
              <a:spcAft>
                <a:spcPct val="35000"/>
              </a:spcAft>
            </a:pPr>
            <a:endParaRPr lang="en-US" sz="1600" dirty="0" smtClean="0">
              <a:solidFill>
                <a:prstClr val="white"/>
              </a:solidFill>
            </a:endParaRPr>
          </a:p>
        </p:txBody>
      </p:sp>
      <p:cxnSp>
        <p:nvCxnSpPr>
          <p:cNvPr id="15" name="Straight Arrow Connector 14"/>
          <p:cNvCxnSpPr>
            <a:stCxn id="5" idx="3"/>
            <a:endCxn id="7" idx="1"/>
          </p:cNvCxnSpPr>
          <p:nvPr/>
        </p:nvCxnSpPr>
        <p:spPr>
          <a:xfrm>
            <a:off x="1310105" y="3475753"/>
            <a:ext cx="229338" cy="595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7" idx="3"/>
            <a:endCxn id="9" idx="1"/>
          </p:cNvCxnSpPr>
          <p:nvPr/>
        </p:nvCxnSpPr>
        <p:spPr>
          <a:xfrm>
            <a:off x="4134186" y="3481706"/>
            <a:ext cx="244385" cy="515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9" idx="3"/>
            <a:endCxn id="4" idx="1"/>
          </p:cNvCxnSpPr>
          <p:nvPr/>
        </p:nvCxnSpPr>
        <p:spPr>
          <a:xfrm flipV="1">
            <a:off x="6410620" y="3475753"/>
            <a:ext cx="404590" cy="11110"/>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5970494" y="3887258"/>
            <a:ext cx="0" cy="175701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2" name="Right Brace 31"/>
          <p:cNvSpPr/>
          <p:nvPr/>
        </p:nvSpPr>
        <p:spPr>
          <a:xfrm rot="16200000">
            <a:off x="2707417" y="57022"/>
            <a:ext cx="643759" cy="4047946"/>
          </a:xfrm>
          <a:prstGeom prst="rightBrace">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eaLnBrk="0" hangingPunct="0"/>
            <a:endParaRPr lang="en-US">
              <a:solidFill>
                <a:prstClr val="white"/>
              </a:solidFill>
            </a:endParaRPr>
          </a:p>
        </p:txBody>
      </p:sp>
      <p:sp>
        <p:nvSpPr>
          <p:cNvPr id="33" name="TextBox 32"/>
          <p:cNvSpPr txBox="1"/>
          <p:nvPr/>
        </p:nvSpPr>
        <p:spPr>
          <a:xfrm>
            <a:off x="2179066" y="1390336"/>
            <a:ext cx="2136948" cy="400110"/>
          </a:xfrm>
          <a:prstGeom prst="rect">
            <a:avLst/>
          </a:prstGeom>
          <a:noFill/>
        </p:spPr>
        <p:txBody>
          <a:bodyPr wrap="none" rtlCol="0">
            <a:spAutoFit/>
          </a:bodyPr>
          <a:lstStyle/>
          <a:p>
            <a:pPr eaLnBrk="0" hangingPunct="0"/>
            <a:r>
              <a:rPr lang="en-US" sz="2000" dirty="0" smtClean="0">
                <a:solidFill>
                  <a:srgbClr val="000000"/>
                </a:solidFill>
              </a:rPr>
              <a:t>NSF-NASA MOU</a:t>
            </a:r>
            <a:endParaRPr lang="en-US" sz="2000" dirty="0">
              <a:solidFill>
                <a:srgbClr val="000000"/>
              </a:solidFill>
            </a:endParaRPr>
          </a:p>
        </p:txBody>
      </p:sp>
      <p:sp>
        <p:nvSpPr>
          <p:cNvPr id="34" name="Right Brace 33"/>
          <p:cNvSpPr/>
          <p:nvPr/>
        </p:nvSpPr>
        <p:spPr>
          <a:xfrm rot="16200000">
            <a:off x="6422952" y="1025797"/>
            <a:ext cx="643759" cy="3027476"/>
          </a:xfrm>
          <a:prstGeom prst="rightBrace">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eaLnBrk="0" hangingPunct="0"/>
            <a:endParaRPr lang="en-US">
              <a:solidFill>
                <a:prstClr val="white"/>
              </a:solidFill>
            </a:endParaRPr>
          </a:p>
        </p:txBody>
      </p:sp>
      <p:sp>
        <p:nvSpPr>
          <p:cNvPr id="35" name="TextBox 34"/>
          <p:cNvSpPr txBox="1"/>
          <p:nvPr/>
        </p:nvSpPr>
        <p:spPr>
          <a:xfrm>
            <a:off x="5796344" y="1848877"/>
            <a:ext cx="2350849" cy="400110"/>
          </a:xfrm>
          <a:prstGeom prst="rect">
            <a:avLst/>
          </a:prstGeom>
          <a:noFill/>
        </p:spPr>
        <p:txBody>
          <a:bodyPr wrap="none" rtlCol="0">
            <a:spAutoFit/>
          </a:bodyPr>
          <a:lstStyle/>
          <a:p>
            <a:pPr eaLnBrk="0" hangingPunct="0"/>
            <a:r>
              <a:rPr lang="en-US" sz="2000" dirty="0" smtClean="0">
                <a:solidFill>
                  <a:srgbClr val="000000"/>
                </a:solidFill>
              </a:rPr>
              <a:t>NOAA-NASA MOU</a:t>
            </a:r>
            <a:endParaRPr lang="en-US" sz="2000" dirty="0">
              <a:solidFill>
                <a:srgbClr val="000000"/>
              </a:solidFill>
            </a:endParaRPr>
          </a:p>
        </p:txBody>
      </p:sp>
      <p:cxnSp>
        <p:nvCxnSpPr>
          <p:cNvPr id="38" name="Straight Arrow Connector 37"/>
          <p:cNvCxnSpPr>
            <a:stCxn id="6" idx="3"/>
            <a:endCxn id="12" idx="1"/>
          </p:cNvCxnSpPr>
          <p:nvPr/>
        </p:nvCxnSpPr>
        <p:spPr>
          <a:xfrm>
            <a:off x="2581865" y="3826373"/>
            <a:ext cx="256327" cy="25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1780686" y="5693891"/>
            <a:ext cx="2111542" cy="850587"/>
          </a:xfrm>
          <a:prstGeom prst="rect">
            <a:avLst/>
          </a:prstGeom>
          <a:solidFill>
            <a:srgbClr val="0000FF"/>
          </a:solidFill>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91440" tIns="182880" rIns="91440" bIns="182880" numCol="1" spcCol="1270" anchor="ctr" anchorCtr="0">
            <a:noAutofit/>
          </a:bodyPr>
          <a:lstStyle/>
          <a:p>
            <a:pPr algn="ctr" defTabSz="622300" eaLnBrk="0" hangingPunct="0">
              <a:lnSpc>
                <a:spcPct val="90000"/>
              </a:lnSpc>
              <a:spcAft>
                <a:spcPct val="35000"/>
              </a:spcAft>
            </a:pPr>
            <a:r>
              <a:rPr lang="en-US" sz="1600" dirty="0" smtClean="0">
                <a:solidFill>
                  <a:prstClr val="white"/>
                </a:solidFill>
              </a:rPr>
              <a:t>DRIVE</a:t>
            </a:r>
            <a:endParaRPr lang="en-US" sz="1600" dirty="0">
              <a:solidFill>
                <a:prstClr val="white"/>
              </a:solidFill>
            </a:endParaRPr>
          </a:p>
          <a:p>
            <a:pPr algn="ctr" defTabSz="622300" eaLnBrk="0" hangingPunct="0">
              <a:lnSpc>
                <a:spcPct val="90000"/>
              </a:lnSpc>
              <a:spcAft>
                <a:spcPct val="35000"/>
              </a:spcAft>
            </a:pPr>
            <a:r>
              <a:rPr lang="en-US" sz="1600" dirty="0" smtClean="0">
                <a:solidFill>
                  <a:prstClr val="white"/>
                </a:solidFill>
              </a:rPr>
              <a:t>Science Centers</a:t>
            </a:r>
          </a:p>
        </p:txBody>
      </p:sp>
      <p:cxnSp>
        <p:nvCxnSpPr>
          <p:cNvPr id="47" name="Elbow Connector 46"/>
          <p:cNvCxnSpPr>
            <a:stCxn id="5" idx="2"/>
            <a:endCxn id="45" idx="0"/>
          </p:cNvCxnSpPr>
          <p:nvPr/>
        </p:nvCxnSpPr>
        <p:spPr>
          <a:xfrm rot="16200000" flipH="1">
            <a:off x="920765" y="3778199"/>
            <a:ext cx="1649980" cy="2181404"/>
          </a:xfrm>
          <a:prstGeom prst="bentConnector3">
            <a:avLst>
              <a:gd name="adj1" fmla="val 50000"/>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stCxn id="7" idx="2"/>
            <a:endCxn id="45" idx="0"/>
          </p:cNvCxnSpPr>
          <p:nvPr/>
        </p:nvCxnSpPr>
        <p:spPr>
          <a:xfrm flipH="1">
            <a:off x="2836457" y="4503614"/>
            <a:ext cx="358" cy="1190277"/>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66" name="Elbow Connector 65"/>
          <p:cNvCxnSpPr/>
          <p:nvPr/>
        </p:nvCxnSpPr>
        <p:spPr>
          <a:xfrm rot="5400000">
            <a:off x="3239429" y="3608513"/>
            <a:ext cx="1752196" cy="2558139"/>
          </a:xfrm>
          <a:prstGeom prst="bentConnector3">
            <a:avLst>
              <a:gd name="adj1" fmla="val 50000"/>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a:stCxn id="45" idx="3"/>
            <a:endCxn id="8" idx="1"/>
          </p:cNvCxnSpPr>
          <p:nvPr/>
        </p:nvCxnSpPr>
        <p:spPr>
          <a:xfrm flipV="1">
            <a:off x="3892228" y="6099108"/>
            <a:ext cx="1316117" cy="20077"/>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6" name="Slide Number Placeholder 4"/>
          <p:cNvSpPr>
            <a:spLocks noGrp="1"/>
          </p:cNvSpPr>
          <p:nvPr>
            <p:ph type="sldNum" sz="quarter" idx="11"/>
          </p:nvPr>
        </p:nvSpPr>
        <p:spPr>
          <a:xfrm>
            <a:off x="7010400" y="6613531"/>
            <a:ext cx="2133600" cy="244475"/>
          </a:xfrm>
        </p:spPr>
        <p:txBody>
          <a:bodyPr/>
          <a:lstStyle/>
          <a:p>
            <a:r>
              <a:rPr lang="en-US" dirty="0" smtClean="0"/>
              <a:t>12</a:t>
            </a:r>
            <a:endParaRPr lang="en-US" dirty="0"/>
          </a:p>
        </p:txBody>
      </p:sp>
      <p:sp>
        <p:nvSpPr>
          <p:cNvPr id="3" name="TextBox 2"/>
          <p:cNvSpPr txBox="1"/>
          <p:nvPr/>
        </p:nvSpPr>
        <p:spPr>
          <a:xfrm>
            <a:off x="4558352" y="5363570"/>
            <a:ext cx="184731" cy="400110"/>
          </a:xfrm>
          <a:prstGeom prst="rect">
            <a:avLst/>
          </a:prstGeom>
          <a:noFill/>
        </p:spPr>
        <p:txBody>
          <a:bodyPr wrap="none" rtlCol="0">
            <a:spAutoFit/>
          </a:bodyPr>
          <a:lstStyle/>
          <a:p>
            <a:endParaRPr lang="en-US" dirty="0">
              <a:solidFill>
                <a:srgbClr val="FFFFFF"/>
              </a:solidFill>
            </a:endParaRPr>
          </a:p>
        </p:txBody>
      </p:sp>
      <p:grpSp>
        <p:nvGrpSpPr>
          <p:cNvPr id="18" name="Group 17"/>
          <p:cNvGrpSpPr/>
          <p:nvPr/>
        </p:nvGrpSpPr>
        <p:grpSpPr>
          <a:xfrm>
            <a:off x="6985000" y="4064341"/>
            <a:ext cx="2083771" cy="2453391"/>
            <a:chOff x="6985000" y="4064341"/>
            <a:chExt cx="2083771" cy="2453391"/>
          </a:xfrm>
        </p:grpSpPr>
        <p:sp>
          <p:nvSpPr>
            <p:cNvPr id="13" name="Line Callout 1 12"/>
            <p:cNvSpPr/>
            <p:nvPr/>
          </p:nvSpPr>
          <p:spPr>
            <a:xfrm>
              <a:off x="6985000" y="4064341"/>
              <a:ext cx="1964266" cy="2235200"/>
            </a:xfrm>
            <a:prstGeom prst="borderCallout1">
              <a:avLst>
                <a:gd name="adj1" fmla="val 18750"/>
                <a:gd name="adj2" fmla="val -8333"/>
                <a:gd name="adj3" fmla="val 69140"/>
                <a:gd name="adj4" fmla="val -34030"/>
              </a:avLst>
            </a:prstGeom>
            <a:solidFill>
              <a:srgbClr val="FAFFD9"/>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 name="TextBox 9"/>
            <p:cNvSpPr txBox="1"/>
            <p:nvPr/>
          </p:nvSpPr>
          <p:spPr>
            <a:xfrm>
              <a:off x="7010400" y="4209408"/>
              <a:ext cx="2058371" cy="2308324"/>
            </a:xfrm>
            <a:prstGeom prst="rect">
              <a:avLst/>
            </a:prstGeom>
            <a:noFill/>
          </p:spPr>
          <p:txBody>
            <a:bodyPr wrap="square" rtlCol="0">
              <a:spAutoFit/>
            </a:bodyPr>
            <a:lstStyle/>
            <a:p>
              <a:r>
                <a:rPr lang="en-US" dirty="0" smtClean="0">
                  <a:solidFill>
                    <a:srgbClr val="000000"/>
                  </a:solidFill>
                </a:rPr>
                <a:t>Most recently </a:t>
              </a:r>
              <a:r>
                <a:rPr lang="en-US" b="1" dirty="0" smtClean="0">
                  <a:solidFill>
                    <a:srgbClr val="000000"/>
                  </a:solidFill>
                </a:rPr>
                <a:t>Europe</a:t>
              </a:r>
              <a:r>
                <a:rPr lang="en-US" dirty="0" smtClean="0">
                  <a:solidFill>
                    <a:srgbClr val="000000"/>
                  </a:solidFill>
                </a:rPr>
                <a:t> (L5), </a:t>
              </a:r>
              <a:r>
                <a:rPr lang="en-US" b="1" dirty="0" smtClean="0">
                  <a:solidFill>
                    <a:srgbClr val="000000"/>
                  </a:solidFill>
                </a:rPr>
                <a:t>Japan</a:t>
              </a:r>
              <a:r>
                <a:rPr lang="en-US" dirty="0" smtClean="0">
                  <a:solidFill>
                    <a:srgbClr val="000000"/>
                  </a:solidFill>
                </a:rPr>
                <a:t> (NGSPM), </a:t>
              </a:r>
              <a:r>
                <a:rPr lang="en-US" b="1" dirty="0" smtClean="0">
                  <a:solidFill>
                    <a:srgbClr val="000000"/>
                  </a:solidFill>
                </a:rPr>
                <a:t>Korea</a:t>
              </a:r>
              <a:r>
                <a:rPr lang="en-US" dirty="0" smtClean="0">
                  <a:solidFill>
                    <a:srgbClr val="000000"/>
                  </a:solidFill>
                </a:rPr>
                <a:t> (SW model, rocket), </a:t>
              </a:r>
              <a:r>
                <a:rPr lang="en-US" b="1" dirty="0" smtClean="0">
                  <a:solidFill>
                    <a:srgbClr val="000000"/>
                  </a:solidFill>
                </a:rPr>
                <a:t>India </a:t>
              </a:r>
              <a:r>
                <a:rPr lang="en-US" dirty="0" smtClean="0">
                  <a:solidFill>
                    <a:srgbClr val="000000"/>
                  </a:solidFill>
                </a:rPr>
                <a:t>(L1, SW modeling)</a:t>
              </a:r>
            </a:p>
            <a:p>
              <a:endParaRPr lang="en-US" dirty="0">
                <a:solidFill>
                  <a:srgbClr val="000000"/>
                </a:solidFill>
              </a:endParaRPr>
            </a:p>
          </p:txBody>
        </p:sp>
      </p:grpSp>
      <p:grpSp>
        <p:nvGrpSpPr>
          <p:cNvPr id="17" name="Group 16"/>
          <p:cNvGrpSpPr/>
          <p:nvPr/>
        </p:nvGrpSpPr>
        <p:grpSpPr>
          <a:xfrm>
            <a:off x="345548" y="4357405"/>
            <a:ext cx="1878645" cy="1330334"/>
            <a:chOff x="345548" y="4357405"/>
            <a:chExt cx="1878645" cy="1330334"/>
          </a:xfrm>
        </p:grpSpPr>
        <p:sp>
          <p:nvSpPr>
            <p:cNvPr id="29" name="Line Callout 1 28"/>
            <p:cNvSpPr/>
            <p:nvPr/>
          </p:nvSpPr>
          <p:spPr>
            <a:xfrm flipH="1">
              <a:off x="371903" y="4357405"/>
              <a:ext cx="1631522" cy="1330334"/>
            </a:xfrm>
            <a:prstGeom prst="borderCallout1">
              <a:avLst>
                <a:gd name="adj1" fmla="val 18750"/>
                <a:gd name="adj2" fmla="val -8333"/>
                <a:gd name="adj3" fmla="val 99194"/>
                <a:gd name="adj4" fmla="val -28248"/>
              </a:avLst>
            </a:prstGeom>
            <a:solidFill>
              <a:srgbClr val="FAFFD9"/>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0" name="TextBox 29"/>
            <p:cNvSpPr txBox="1"/>
            <p:nvPr/>
          </p:nvSpPr>
          <p:spPr>
            <a:xfrm>
              <a:off x="345548" y="4487410"/>
              <a:ext cx="1878645" cy="1200329"/>
            </a:xfrm>
            <a:prstGeom prst="rect">
              <a:avLst/>
            </a:prstGeom>
            <a:noFill/>
          </p:spPr>
          <p:txBody>
            <a:bodyPr wrap="square" rtlCol="0">
              <a:spAutoFit/>
            </a:bodyPr>
            <a:lstStyle/>
            <a:p>
              <a:r>
                <a:rPr lang="en-US" dirty="0" smtClean="0">
                  <a:solidFill>
                    <a:srgbClr val="000000"/>
                  </a:solidFill>
                </a:rPr>
                <a:t>RFI closed 9/5</a:t>
              </a:r>
            </a:p>
            <a:p>
              <a:r>
                <a:rPr lang="en-US" dirty="0" smtClean="0">
                  <a:solidFill>
                    <a:srgbClr val="000000"/>
                  </a:solidFill>
                </a:rPr>
                <a:t>35 responses. Solicitation in early FY18</a:t>
              </a:r>
            </a:p>
          </p:txBody>
        </p:sp>
      </p:grpSp>
      <p:grpSp>
        <p:nvGrpSpPr>
          <p:cNvPr id="22" name="Group 21"/>
          <p:cNvGrpSpPr/>
          <p:nvPr/>
        </p:nvGrpSpPr>
        <p:grpSpPr>
          <a:xfrm>
            <a:off x="7398279" y="253997"/>
            <a:ext cx="1390121" cy="1473203"/>
            <a:chOff x="7398279" y="253997"/>
            <a:chExt cx="1390121" cy="1473203"/>
          </a:xfrm>
        </p:grpSpPr>
        <p:sp>
          <p:nvSpPr>
            <p:cNvPr id="36" name="Line Callout 1 35"/>
            <p:cNvSpPr/>
            <p:nvPr/>
          </p:nvSpPr>
          <p:spPr>
            <a:xfrm>
              <a:off x="7398279" y="253997"/>
              <a:ext cx="1271588" cy="1473203"/>
            </a:xfrm>
            <a:prstGeom prst="borderCallout1">
              <a:avLst>
                <a:gd name="adj1" fmla="val 18750"/>
                <a:gd name="adj2" fmla="val -8333"/>
                <a:gd name="adj3" fmla="val 112709"/>
                <a:gd name="adj4" fmla="val -43529"/>
              </a:avLst>
            </a:prstGeom>
            <a:solidFill>
              <a:srgbClr val="FAFFD9"/>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7" name="TextBox 36"/>
            <p:cNvSpPr txBox="1"/>
            <p:nvPr/>
          </p:nvSpPr>
          <p:spPr>
            <a:xfrm>
              <a:off x="7399866" y="279274"/>
              <a:ext cx="1388534" cy="1323439"/>
            </a:xfrm>
            <a:prstGeom prst="rect">
              <a:avLst/>
            </a:prstGeom>
            <a:noFill/>
          </p:spPr>
          <p:txBody>
            <a:bodyPr wrap="square" rtlCol="0">
              <a:spAutoFit/>
            </a:bodyPr>
            <a:lstStyle/>
            <a:p>
              <a:r>
                <a:rPr lang="en-US" dirty="0" smtClean="0">
                  <a:solidFill>
                    <a:srgbClr val="000000"/>
                  </a:solidFill>
                </a:rPr>
                <a:t>Joint R2O modeling.</a:t>
              </a:r>
            </a:p>
            <a:p>
              <a:r>
                <a:rPr lang="en-US" dirty="0" smtClean="0">
                  <a:solidFill>
                    <a:srgbClr val="000000"/>
                  </a:solidFill>
                </a:rPr>
                <a:t>Approved 18 May</a:t>
              </a:r>
            </a:p>
          </p:txBody>
        </p:sp>
      </p:grpSp>
      <p:grpSp>
        <p:nvGrpSpPr>
          <p:cNvPr id="48" name="Group 47"/>
          <p:cNvGrpSpPr/>
          <p:nvPr/>
        </p:nvGrpSpPr>
        <p:grpSpPr>
          <a:xfrm>
            <a:off x="0" y="0"/>
            <a:ext cx="2269067" cy="2336800"/>
            <a:chOff x="101598" y="0"/>
            <a:chExt cx="2269067" cy="2336800"/>
          </a:xfrm>
        </p:grpSpPr>
        <p:sp>
          <p:nvSpPr>
            <p:cNvPr id="40" name="Line Callout 1 39"/>
            <p:cNvSpPr/>
            <p:nvPr/>
          </p:nvSpPr>
          <p:spPr>
            <a:xfrm flipH="1">
              <a:off x="118533" y="0"/>
              <a:ext cx="2048934" cy="2336800"/>
            </a:xfrm>
            <a:prstGeom prst="borderCallout1">
              <a:avLst>
                <a:gd name="adj1" fmla="val 18750"/>
                <a:gd name="adj2" fmla="val -8333"/>
                <a:gd name="adj3" fmla="val 61516"/>
                <a:gd name="adj4" fmla="val -20813"/>
              </a:avLst>
            </a:prstGeom>
            <a:solidFill>
              <a:srgbClr val="FAFFD9"/>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2" name="TextBox 41"/>
            <p:cNvSpPr txBox="1"/>
            <p:nvPr/>
          </p:nvSpPr>
          <p:spPr>
            <a:xfrm>
              <a:off x="101598" y="50799"/>
              <a:ext cx="2269067" cy="2031325"/>
            </a:xfrm>
            <a:prstGeom prst="rect">
              <a:avLst/>
            </a:prstGeom>
            <a:noFill/>
            <a:ln>
              <a:noFill/>
            </a:ln>
          </p:spPr>
          <p:txBody>
            <a:bodyPr wrap="square" rtlCol="0">
              <a:spAutoFit/>
            </a:bodyPr>
            <a:lstStyle/>
            <a:p>
              <a:r>
                <a:rPr lang="en-US" dirty="0" smtClean="0">
                  <a:solidFill>
                    <a:srgbClr val="000000"/>
                  </a:solidFill>
                </a:rPr>
                <a:t>Final language under review.  Cooperation on: CCMC, LWS </a:t>
              </a:r>
              <a:r>
                <a:rPr lang="en-US" dirty="0" err="1" smtClean="0">
                  <a:solidFill>
                    <a:srgbClr val="000000"/>
                  </a:solidFill>
                </a:rPr>
                <a:t>Stra-tegic</a:t>
              </a:r>
              <a:r>
                <a:rPr lang="en-US" dirty="0" smtClean="0">
                  <a:solidFill>
                    <a:srgbClr val="000000"/>
                  </a:solidFill>
                </a:rPr>
                <a:t> Capabilities, and Science Centers</a:t>
              </a:r>
            </a:p>
          </p:txBody>
        </p:sp>
      </p:grpSp>
      <p:grpSp>
        <p:nvGrpSpPr>
          <p:cNvPr id="16" name="Group 15"/>
          <p:cNvGrpSpPr/>
          <p:nvPr/>
        </p:nvGrpSpPr>
        <p:grpSpPr>
          <a:xfrm>
            <a:off x="11115" y="0"/>
            <a:ext cx="2286000" cy="2554545"/>
            <a:chOff x="0" y="855799"/>
            <a:chExt cx="2286000" cy="2554545"/>
          </a:xfrm>
        </p:grpSpPr>
        <p:sp>
          <p:nvSpPr>
            <p:cNvPr id="43" name="Line Callout 1 42"/>
            <p:cNvSpPr/>
            <p:nvPr/>
          </p:nvSpPr>
          <p:spPr>
            <a:xfrm flipH="1">
              <a:off x="16933" y="872731"/>
              <a:ext cx="2048934" cy="2472267"/>
            </a:xfrm>
            <a:prstGeom prst="borderCallout1">
              <a:avLst>
                <a:gd name="adj1" fmla="val 18750"/>
                <a:gd name="adj2" fmla="val -8333"/>
                <a:gd name="adj3" fmla="val 61516"/>
                <a:gd name="adj4" fmla="val -20813"/>
              </a:avLst>
            </a:prstGeom>
            <a:solidFill>
              <a:srgbClr val="FAFFD9"/>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1" name="Rectangle 10"/>
            <p:cNvSpPr/>
            <p:nvPr/>
          </p:nvSpPr>
          <p:spPr>
            <a:xfrm>
              <a:off x="0" y="855799"/>
              <a:ext cx="2286000" cy="2554545"/>
            </a:xfrm>
            <a:prstGeom prst="rect">
              <a:avLst/>
            </a:prstGeom>
          </p:spPr>
          <p:txBody>
            <a:bodyPr wrap="square">
              <a:spAutoFit/>
            </a:bodyPr>
            <a:lstStyle/>
            <a:p>
              <a:r>
                <a:rPr lang="en-US" dirty="0">
                  <a:solidFill>
                    <a:srgbClr val="000000"/>
                  </a:solidFill>
                </a:rPr>
                <a:t>NSF-NASA </a:t>
              </a:r>
              <a:r>
                <a:rPr lang="en-US" dirty="0" smtClean="0">
                  <a:solidFill>
                    <a:srgbClr val="000000"/>
                  </a:solidFill>
                </a:rPr>
                <a:t>“</a:t>
              </a:r>
              <a:r>
                <a:rPr lang="en-US" i="1" dirty="0">
                  <a:solidFill>
                    <a:srgbClr val="000000"/>
                  </a:solidFill>
                </a:rPr>
                <a:t>Computational Aspects of Space Weather</a:t>
              </a:r>
              <a:r>
                <a:rPr lang="en-US" i="1" dirty="0" smtClean="0">
                  <a:solidFill>
                    <a:srgbClr val="000000"/>
                  </a:solidFill>
                </a:rPr>
                <a:t>”</a:t>
              </a:r>
              <a:endParaRPr lang="en-US" i="1" dirty="0">
                <a:solidFill>
                  <a:srgbClr val="000000"/>
                </a:solidFill>
              </a:endParaRPr>
            </a:p>
            <a:p>
              <a:pPr marL="338138" lvl="1" indent="-168275">
                <a:buFont typeface="Arial" charset="0"/>
                <a:buChar char="•"/>
              </a:pPr>
              <a:r>
                <a:rPr lang="en-US" dirty="0">
                  <a:solidFill>
                    <a:srgbClr val="000000"/>
                  </a:solidFill>
                </a:rPr>
                <a:t>3 -Year </a:t>
              </a:r>
              <a:r>
                <a:rPr lang="en-US" dirty="0" smtClean="0">
                  <a:solidFill>
                    <a:srgbClr val="000000"/>
                  </a:solidFill>
                </a:rPr>
                <a:t>Grants </a:t>
              </a:r>
              <a:r>
                <a:rPr lang="en-US" dirty="0">
                  <a:solidFill>
                    <a:srgbClr val="000000"/>
                  </a:solidFill>
                </a:rPr>
                <a:t>(FY18-20)</a:t>
              </a:r>
            </a:p>
            <a:p>
              <a:pPr marL="338138" lvl="1" indent="-219075">
                <a:buFont typeface="Arial" charset="0"/>
                <a:buChar char="•"/>
              </a:pPr>
              <a:r>
                <a:rPr lang="en-US" dirty="0" smtClean="0">
                  <a:solidFill>
                    <a:srgbClr val="000000"/>
                  </a:solidFill>
                </a:rPr>
                <a:t>~ </a:t>
              </a:r>
              <a:r>
                <a:rPr lang="en-US" dirty="0">
                  <a:solidFill>
                    <a:srgbClr val="000000"/>
                  </a:solidFill>
                </a:rPr>
                <a:t>$2M/YR from LWS </a:t>
              </a:r>
              <a:r>
                <a:rPr lang="en-US" dirty="0" smtClean="0">
                  <a:solidFill>
                    <a:srgbClr val="000000"/>
                  </a:solidFill>
                </a:rPr>
                <a:t>Science</a:t>
              </a:r>
              <a:endParaRPr lang="en-US" dirty="0">
                <a:solidFill>
                  <a:srgbClr val="000000"/>
                </a:solidFill>
              </a:endParaRPr>
            </a:p>
          </p:txBody>
        </p:sp>
      </p:grpSp>
      <p:grpSp>
        <p:nvGrpSpPr>
          <p:cNvPr id="49" name="Group 48"/>
          <p:cNvGrpSpPr/>
          <p:nvPr/>
        </p:nvGrpSpPr>
        <p:grpSpPr>
          <a:xfrm>
            <a:off x="4491738" y="689657"/>
            <a:ext cx="2323471" cy="1100636"/>
            <a:chOff x="7398278" y="253997"/>
            <a:chExt cx="1788721" cy="1473203"/>
          </a:xfrm>
        </p:grpSpPr>
        <p:sp>
          <p:nvSpPr>
            <p:cNvPr id="51" name="Line Callout 1 50"/>
            <p:cNvSpPr/>
            <p:nvPr/>
          </p:nvSpPr>
          <p:spPr>
            <a:xfrm>
              <a:off x="7398278" y="253997"/>
              <a:ext cx="1788721" cy="1473203"/>
            </a:xfrm>
            <a:prstGeom prst="borderCallout1">
              <a:avLst>
                <a:gd name="adj1" fmla="val 18750"/>
                <a:gd name="adj2" fmla="val -8333"/>
                <a:gd name="adj3" fmla="val 18038"/>
                <a:gd name="adj4" fmla="val -7211"/>
              </a:avLst>
            </a:prstGeom>
            <a:solidFill>
              <a:srgbClr val="FAFFD9"/>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2" name="TextBox 51"/>
            <p:cNvSpPr txBox="1"/>
            <p:nvPr/>
          </p:nvSpPr>
          <p:spPr>
            <a:xfrm>
              <a:off x="7399866" y="279275"/>
              <a:ext cx="1787133" cy="1235878"/>
            </a:xfrm>
            <a:prstGeom prst="rect">
              <a:avLst/>
            </a:prstGeom>
            <a:noFill/>
          </p:spPr>
          <p:txBody>
            <a:bodyPr wrap="square" rtlCol="0">
              <a:spAutoFit/>
            </a:bodyPr>
            <a:lstStyle/>
            <a:p>
              <a:r>
                <a:rPr lang="en-US" dirty="0" smtClean="0">
                  <a:solidFill>
                    <a:srgbClr val="000000"/>
                  </a:solidFill>
                </a:rPr>
                <a:t>Tri-agency (NASA/NSF/NOAA) O2R pilot in development</a:t>
              </a:r>
            </a:p>
          </p:txBody>
        </p:sp>
      </p:grpSp>
    </p:spTree>
    <p:extLst>
      <p:ext uri="{BB962C8B-B14F-4D97-AF65-F5344CB8AC3E}">
        <p14:creationId xmlns:p14="http://schemas.microsoft.com/office/powerpoint/2010/main" val="1115950850"/>
      </p:ext>
    </p:extLst>
  </p:cSld>
  <p:clrMapOvr>
    <a:masterClrMapping/>
  </p:clrMapOvr>
  <p:transition xmlns:p14="http://schemas.microsoft.com/office/powerpoint/2010/main">
    <p:wipe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4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a:t>Some </a:t>
            </a:r>
            <a:r>
              <a:rPr lang="en-US" sz="4000" dirty="0" err="1"/>
              <a:t>Heliophysics</a:t>
            </a:r>
            <a:r>
              <a:rPr lang="en-US" sz="4000" dirty="0"/>
              <a:t> Division </a:t>
            </a:r>
            <a:r>
              <a:rPr lang="en-US" sz="4000" dirty="0" smtClean="0"/>
              <a:t>News</a:t>
            </a:r>
            <a:endParaRPr lang="en-US" sz="4000" dirty="0"/>
          </a:p>
        </p:txBody>
      </p:sp>
      <p:sp>
        <p:nvSpPr>
          <p:cNvPr id="3" name="Content Placeholder 2"/>
          <p:cNvSpPr>
            <a:spLocks noGrp="1"/>
          </p:cNvSpPr>
          <p:nvPr>
            <p:ph idx="1"/>
          </p:nvPr>
        </p:nvSpPr>
        <p:spPr>
          <a:xfrm>
            <a:off x="963613" y="1290638"/>
            <a:ext cx="7845425" cy="5249310"/>
          </a:xfrm>
        </p:spPr>
        <p:txBody>
          <a:bodyPr/>
          <a:lstStyle/>
          <a:p>
            <a:endParaRPr lang="en-US" dirty="0" smtClean="0"/>
          </a:p>
          <a:p>
            <a:r>
              <a:rPr lang="en-US" sz="3200" dirty="0">
                <a:solidFill>
                  <a:srgbClr val="0000FF"/>
                </a:solidFill>
              </a:rPr>
              <a:t>New (and relatively new) faces:  </a:t>
            </a:r>
          </a:p>
          <a:p>
            <a:r>
              <a:rPr lang="en-US" dirty="0"/>
              <a:t>Janet Kozyra </a:t>
            </a:r>
            <a:r>
              <a:rPr lang="en-US" dirty="0" smtClean="0"/>
              <a:t>(IPA -recently </a:t>
            </a:r>
            <a:r>
              <a:rPr lang="en-US" dirty="0"/>
              <a:t>joined NASA from NSF)</a:t>
            </a:r>
          </a:p>
          <a:p>
            <a:r>
              <a:rPr lang="en-US" dirty="0"/>
              <a:t>Jared Leisner </a:t>
            </a:r>
            <a:r>
              <a:rPr lang="en-US" dirty="0" smtClean="0"/>
              <a:t>(Fed - hired </a:t>
            </a:r>
            <a:r>
              <a:rPr lang="en-US" dirty="0"/>
              <a:t>from NASA PSD - Jan. ‘17)</a:t>
            </a:r>
          </a:p>
          <a:p>
            <a:r>
              <a:rPr lang="en-US" dirty="0"/>
              <a:t>Terry </a:t>
            </a:r>
            <a:r>
              <a:rPr lang="en-US" dirty="0" err="1" smtClean="0"/>
              <a:t>Onsage</a:t>
            </a:r>
            <a:r>
              <a:rPr lang="en-US" dirty="0" smtClean="0"/>
              <a:t> (</a:t>
            </a:r>
            <a:r>
              <a:rPr lang="en-US" dirty="0" err="1" smtClean="0"/>
              <a:t>Detailee</a:t>
            </a:r>
            <a:r>
              <a:rPr lang="en-US" dirty="0" smtClean="0"/>
              <a:t> </a:t>
            </a:r>
            <a:r>
              <a:rPr lang="en-US" dirty="0"/>
              <a:t>from NOAA)</a:t>
            </a:r>
          </a:p>
          <a:p>
            <a:r>
              <a:rPr lang="en-US" dirty="0"/>
              <a:t>Jim Spann </a:t>
            </a:r>
            <a:r>
              <a:rPr lang="en-US" dirty="0" smtClean="0"/>
              <a:t>(</a:t>
            </a:r>
            <a:r>
              <a:rPr lang="en-US" dirty="0" err="1" smtClean="0"/>
              <a:t>Detailee</a:t>
            </a:r>
            <a:r>
              <a:rPr lang="en-US" dirty="0" smtClean="0"/>
              <a:t> </a:t>
            </a:r>
            <a:r>
              <a:rPr lang="en-US" dirty="0"/>
              <a:t>from MSFC)</a:t>
            </a:r>
          </a:p>
          <a:p>
            <a:r>
              <a:rPr lang="en-US" dirty="0" err="1"/>
              <a:t>Roshanak</a:t>
            </a:r>
            <a:r>
              <a:rPr lang="en-US" dirty="0"/>
              <a:t> </a:t>
            </a:r>
            <a:r>
              <a:rPr lang="en-US" dirty="0" err="1"/>
              <a:t>Hakimzadeh</a:t>
            </a:r>
            <a:r>
              <a:rPr lang="en-US" dirty="0"/>
              <a:t> </a:t>
            </a:r>
            <a:r>
              <a:rPr lang="en-US" dirty="0" smtClean="0"/>
              <a:t>(</a:t>
            </a:r>
            <a:r>
              <a:rPr lang="en-US" dirty="0" err="1" smtClean="0"/>
              <a:t>Detailee</a:t>
            </a:r>
            <a:r>
              <a:rPr lang="en-US" dirty="0" smtClean="0"/>
              <a:t> </a:t>
            </a:r>
            <a:r>
              <a:rPr lang="en-US" dirty="0"/>
              <a:t>from Glenn)</a:t>
            </a:r>
          </a:p>
          <a:p>
            <a:r>
              <a:rPr lang="en-US" dirty="0"/>
              <a:t>Ekaterina (Katya) Verner (Contractor)</a:t>
            </a:r>
          </a:p>
          <a:p>
            <a:r>
              <a:rPr lang="en-US" dirty="0"/>
              <a:t>Galen Fowler (Contractor)</a:t>
            </a:r>
          </a:p>
          <a:p>
            <a:endParaRPr lang="en-US" dirty="0"/>
          </a:p>
          <a:p>
            <a:r>
              <a:rPr lang="en-US" sz="2800" dirty="0">
                <a:solidFill>
                  <a:srgbClr val="0000FF"/>
                </a:solidFill>
              </a:rPr>
              <a:t>Thanks to departing </a:t>
            </a:r>
            <a:r>
              <a:rPr lang="en-US" sz="2800" dirty="0" err="1">
                <a:solidFill>
                  <a:srgbClr val="0000FF"/>
                </a:solidFill>
              </a:rPr>
              <a:t>Detailees</a:t>
            </a:r>
            <a:r>
              <a:rPr lang="en-US" sz="2800" dirty="0">
                <a:solidFill>
                  <a:srgbClr val="0000FF"/>
                </a:solidFill>
              </a:rPr>
              <a:t> (returning to GSFC):  </a:t>
            </a:r>
          </a:p>
          <a:p>
            <a:r>
              <a:rPr lang="en-US" dirty="0"/>
              <a:t>EJ (Errol) Summerlin </a:t>
            </a:r>
          </a:p>
          <a:p>
            <a:r>
              <a:rPr lang="en-US" dirty="0"/>
              <a:t>Liz MacDonald</a:t>
            </a:r>
          </a:p>
          <a:p>
            <a:endParaRPr lang="en-US" dirty="0"/>
          </a:p>
        </p:txBody>
      </p:sp>
    </p:spTree>
    <p:extLst>
      <p:ext uri="{BB962C8B-B14F-4D97-AF65-F5344CB8AC3E}">
        <p14:creationId xmlns:p14="http://schemas.microsoft.com/office/powerpoint/2010/main" val="3710426687"/>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771134"/>
            <a:ext cx="4513136" cy="4513136"/>
          </a:xfrm>
          <a:prstGeom prst="rect">
            <a:avLst/>
          </a:prstGeom>
        </p:spPr>
      </p:pic>
      <p:sp>
        <p:nvSpPr>
          <p:cNvPr id="4" name="Rectangle 3"/>
          <p:cNvSpPr/>
          <p:nvPr/>
        </p:nvSpPr>
        <p:spPr>
          <a:xfrm>
            <a:off x="4513135" y="1428234"/>
            <a:ext cx="4630865" cy="1477328"/>
          </a:xfrm>
          <a:prstGeom prst="rect">
            <a:avLst/>
          </a:prstGeom>
        </p:spPr>
        <p:txBody>
          <a:bodyPr wrap="square">
            <a:spAutoFit/>
          </a:bodyPr>
          <a:lstStyle/>
          <a:p>
            <a:r>
              <a:rPr lang="en-US" b="1" dirty="0">
                <a:solidFill>
                  <a:srgbClr val="000000"/>
                </a:solidFill>
              </a:rPr>
              <a:t>Next Generation Solar Physics </a:t>
            </a:r>
            <a:r>
              <a:rPr lang="en-US" b="1" dirty="0" smtClean="0">
                <a:solidFill>
                  <a:srgbClr val="000000"/>
                </a:solidFill>
              </a:rPr>
              <a:t>Mission (NGSPM)</a:t>
            </a:r>
          </a:p>
          <a:p>
            <a:pPr marL="285750" indent="-285750">
              <a:buFont typeface="Arial"/>
              <a:buChar char="•"/>
            </a:pPr>
            <a:r>
              <a:rPr lang="en-US" dirty="0" smtClean="0">
                <a:solidFill>
                  <a:srgbClr val="000000"/>
                </a:solidFill>
              </a:rPr>
              <a:t>Agreement </a:t>
            </a:r>
            <a:r>
              <a:rPr lang="en-US" dirty="0">
                <a:solidFill>
                  <a:srgbClr val="000000"/>
                </a:solidFill>
              </a:rPr>
              <a:t>among NASA, JAXA and ESA for the study of a possible </a:t>
            </a:r>
            <a:r>
              <a:rPr lang="en-US" dirty="0" smtClean="0">
                <a:solidFill>
                  <a:srgbClr val="000000"/>
                </a:solidFill>
              </a:rPr>
              <a:t>multi-lateral </a:t>
            </a:r>
            <a:r>
              <a:rPr lang="en-US" dirty="0">
                <a:solidFill>
                  <a:srgbClr val="000000"/>
                </a:solidFill>
              </a:rPr>
              <a:t>solar physics mission concept. </a:t>
            </a:r>
          </a:p>
        </p:txBody>
      </p:sp>
      <p:sp>
        <p:nvSpPr>
          <p:cNvPr id="5" name="Rectangle 4"/>
          <p:cNvSpPr/>
          <p:nvPr/>
        </p:nvSpPr>
        <p:spPr>
          <a:xfrm>
            <a:off x="4513136" y="3105835"/>
            <a:ext cx="4478464" cy="3693319"/>
          </a:xfrm>
          <a:prstGeom prst="rect">
            <a:avLst/>
          </a:prstGeom>
        </p:spPr>
        <p:txBody>
          <a:bodyPr wrap="square">
            <a:spAutoFit/>
          </a:bodyPr>
          <a:lstStyle/>
          <a:p>
            <a:r>
              <a:rPr lang="en-US" b="1" dirty="0" err="1">
                <a:solidFill>
                  <a:srgbClr val="000000"/>
                </a:solidFill>
              </a:rPr>
              <a:t>Aditya</a:t>
            </a:r>
            <a:r>
              <a:rPr lang="en-US" b="1" dirty="0">
                <a:solidFill>
                  <a:srgbClr val="000000"/>
                </a:solidFill>
              </a:rPr>
              <a:t> - L1 First Indian mission to study the </a:t>
            </a:r>
            <a:r>
              <a:rPr lang="en-US" b="1" dirty="0" smtClean="0">
                <a:solidFill>
                  <a:srgbClr val="000000"/>
                </a:solidFill>
              </a:rPr>
              <a:t>Sun</a:t>
            </a:r>
          </a:p>
          <a:p>
            <a:pPr marL="285750" indent="-285750">
              <a:buFont typeface="Arial"/>
              <a:buChar char="•"/>
            </a:pPr>
            <a:r>
              <a:rPr lang="en-US" dirty="0" smtClean="0">
                <a:solidFill>
                  <a:srgbClr val="000000"/>
                </a:solidFill>
              </a:rPr>
              <a:t>launch </a:t>
            </a:r>
            <a:r>
              <a:rPr lang="en-US" dirty="0">
                <a:solidFill>
                  <a:srgbClr val="000000"/>
                </a:solidFill>
              </a:rPr>
              <a:t>during 2019 – 2020 </a:t>
            </a:r>
            <a:r>
              <a:rPr lang="en-US" dirty="0" smtClean="0">
                <a:solidFill>
                  <a:srgbClr val="000000"/>
                </a:solidFill>
              </a:rPr>
              <a:t>timeframe</a:t>
            </a:r>
          </a:p>
          <a:p>
            <a:pPr marL="285750" indent="-285750">
              <a:buFont typeface="Arial"/>
              <a:buChar char="•"/>
            </a:pPr>
            <a:r>
              <a:rPr lang="en-US" dirty="0" smtClean="0">
                <a:solidFill>
                  <a:srgbClr val="000000"/>
                </a:solidFill>
              </a:rPr>
              <a:t>6 </a:t>
            </a:r>
            <a:r>
              <a:rPr lang="en-US" dirty="0">
                <a:solidFill>
                  <a:srgbClr val="000000"/>
                </a:solidFill>
              </a:rPr>
              <a:t>experiments </a:t>
            </a:r>
            <a:endParaRPr lang="en-US" dirty="0" smtClean="0">
              <a:solidFill>
                <a:srgbClr val="000000"/>
              </a:solidFill>
            </a:endParaRPr>
          </a:p>
          <a:p>
            <a:pPr marL="285750" indent="-285750">
              <a:buFont typeface="Arial"/>
              <a:buChar char="•"/>
            </a:pPr>
            <a:r>
              <a:rPr lang="en-US" dirty="0" smtClean="0">
                <a:solidFill>
                  <a:srgbClr val="000000"/>
                </a:solidFill>
              </a:rPr>
              <a:t>observations </a:t>
            </a:r>
            <a:r>
              <a:rPr lang="en-US" dirty="0">
                <a:solidFill>
                  <a:srgbClr val="000000"/>
                </a:solidFill>
              </a:rPr>
              <a:t>of Sun's Photosphere (soft and hard X-ray), Chromosphere (UV) and corona (Visible and NIR).  In addition, particle payloads will study the particle flux emanating from the Sun and reaching the L1 orbit, and the magnetometer payload will measure the variation in magnetic field strength at the halo orbit around </a:t>
            </a:r>
            <a:r>
              <a:rPr lang="en-US" dirty="0">
                <a:solidFill>
                  <a:srgbClr val="FFFFFF"/>
                </a:solidFill>
              </a:rPr>
              <a:t>L1.   </a:t>
            </a:r>
            <a:endParaRPr lang="en-US" dirty="0">
              <a:solidFill>
                <a:srgbClr val="000000"/>
              </a:solidFill>
            </a:endParaRPr>
          </a:p>
        </p:txBody>
      </p:sp>
      <p:sp>
        <p:nvSpPr>
          <p:cNvPr id="6" name="Rectangle 5"/>
          <p:cNvSpPr/>
          <p:nvPr/>
        </p:nvSpPr>
        <p:spPr>
          <a:xfrm>
            <a:off x="1480032" y="234434"/>
            <a:ext cx="7219467" cy="584776"/>
          </a:xfrm>
          <a:prstGeom prst="rect">
            <a:avLst/>
          </a:prstGeom>
        </p:spPr>
        <p:txBody>
          <a:bodyPr wrap="square">
            <a:spAutoFit/>
          </a:bodyPr>
          <a:lstStyle/>
          <a:p>
            <a:r>
              <a:rPr lang="en-US" sz="3200" dirty="0" smtClean="0">
                <a:solidFill>
                  <a:srgbClr val="FFFFFF"/>
                </a:solidFill>
              </a:rPr>
              <a:t>LWS &amp; International Collaborations </a:t>
            </a:r>
            <a:endParaRPr lang="en-US" sz="3200" dirty="0">
              <a:solidFill>
                <a:srgbClr val="FFFF00"/>
              </a:solidFill>
            </a:endParaRPr>
          </a:p>
        </p:txBody>
      </p:sp>
      <p:sp>
        <p:nvSpPr>
          <p:cNvPr id="7" name="Rectangle 6"/>
          <p:cNvSpPr/>
          <p:nvPr/>
        </p:nvSpPr>
        <p:spPr>
          <a:xfrm>
            <a:off x="0" y="1382236"/>
            <a:ext cx="4572000" cy="400110"/>
          </a:xfrm>
          <a:prstGeom prst="rect">
            <a:avLst/>
          </a:prstGeom>
        </p:spPr>
        <p:txBody>
          <a:bodyPr>
            <a:spAutoFit/>
          </a:bodyPr>
          <a:lstStyle/>
          <a:p>
            <a:r>
              <a:rPr lang="en-US" sz="2000" dirty="0" smtClean="0">
                <a:solidFill>
                  <a:srgbClr val="000000"/>
                </a:solidFill>
              </a:rPr>
              <a:t>L5 Mission - Europe</a:t>
            </a:r>
            <a:endParaRPr lang="en-US" sz="2000" dirty="0">
              <a:solidFill>
                <a:srgbClr val="000000"/>
              </a:solidFill>
            </a:endParaRPr>
          </a:p>
        </p:txBody>
      </p:sp>
    </p:spTree>
    <p:extLst>
      <p:ext uri="{BB962C8B-B14F-4D97-AF65-F5344CB8AC3E}">
        <p14:creationId xmlns:p14="http://schemas.microsoft.com/office/powerpoint/2010/main" val="1467811874"/>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lnSpc>
                <a:spcPct val="100000"/>
              </a:lnSpc>
            </a:pPr>
            <a:r>
              <a:rPr lang="en-US" dirty="0" smtClean="0"/>
              <a:t>LWS Town Hall Agenda </a:t>
            </a:r>
            <a:br>
              <a:rPr lang="en-US" dirty="0" smtClean="0"/>
            </a:br>
            <a:r>
              <a:rPr lang="en-US" dirty="0" smtClean="0"/>
              <a:t>Wed,  Dec 13,  0630-0845 pm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56545335"/>
              </p:ext>
            </p:extLst>
          </p:nvPr>
        </p:nvGraphicFramePr>
        <p:xfrm>
          <a:off x="811213" y="1422402"/>
          <a:ext cx="7845424" cy="4981572"/>
        </p:xfrm>
        <a:graphic>
          <a:graphicData uri="http://schemas.openxmlformats.org/drawingml/2006/table">
            <a:tbl>
              <a:tblPr firstRow="1" bandRow="1">
                <a:tableStyleId>{2D5ABB26-0587-4C30-8999-92F81FD0307C}</a:tableStyleId>
              </a:tblPr>
              <a:tblGrid>
                <a:gridCol w="636587"/>
                <a:gridCol w="1143000"/>
                <a:gridCol w="3263900"/>
                <a:gridCol w="2801937"/>
              </a:tblGrid>
              <a:tr h="393698">
                <a:tc>
                  <a:txBody>
                    <a:bodyPr/>
                    <a:lstStyle/>
                    <a:p>
                      <a:pPr algn="ctr"/>
                      <a:r>
                        <a:rPr lang="en-US" dirty="0" smtClean="0">
                          <a:solidFill>
                            <a:srgbClr val="0000FF"/>
                          </a:solidFill>
                        </a:rPr>
                        <a:t>Item</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pPr algn="ctr"/>
                      <a:r>
                        <a:rPr lang="en-US" dirty="0" smtClean="0">
                          <a:solidFill>
                            <a:srgbClr val="0000FF"/>
                          </a:solidFill>
                        </a:rPr>
                        <a:t>Time</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75000"/>
                      </a:schemeClr>
                    </a:solidFill>
                  </a:tcPr>
                </a:tc>
                <a:tc>
                  <a:txBody>
                    <a:bodyPr/>
                    <a:lstStyle/>
                    <a:p>
                      <a:pPr algn="ctr"/>
                      <a:r>
                        <a:rPr lang="en-US" dirty="0" smtClean="0">
                          <a:solidFill>
                            <a:srgbClr val="0000FF"/>
                          </a:solidFill>
                        </a:rPr>
                        <a:t>Agenda Item</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75000"/>
                      </a:schemeClr>
                    </a:solidFill>
                  </a:tcPr>
                </a:tc>
                <a:tc>
                  <a:txBody>
                    <a:bodyPr/>
                    <a:lstStyle/>
                    <a:p>
                      <a:pPr algn="ctr"/>
                      <a:r>
                        <a:rPr lang="en-US" dirty="0" smtClean="0">
                          <a:solidFill>
                            <a:srgbClr val="0000FF"/>
                          </a:solidFill>
                        </a:rPr>
                        <a:t>Presenter</a:t>
                      </a:r>
                      <a:endParaRPr lang="en-US" dirty="0">
                        <a:solidFill>
                          <a:srgbClr val="0000FF"/>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75000"/>
                      </a:schemeClr>
                    </a:solidFill>
                  </a:tcPr>
                </a:tc>
              </a:tr>
              <a:tr h="330200">
                <a:tc>
                  <a:txBody>
                    <a:bodyPr/>
                    <a:lstStyle/>
                    <a:p>
                      <a:r>
                        <a:rPr lang="en-US" dirty="0" smtClean="0">
                          <a:solidFill>
                            <a:srgbClr val="0000FF"/>
                          </a:solidFill>
                        </a:rPr>
                        <a:t>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0630</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Welcome</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Peg Luce</a:t>
                      </a:r>
                      <a:r>
                        <a:rPr lang="en-US" baseline="0" dirty="0" smtClean="0">
                          <a:solidFill>
                            <a:schemeClr val="bg1"/>
                          </a:solidFill>
                        </a:rPr>
                        <a:t>/</a:t>
                      </a:r>
                      <a:r>
                        <a:rPr lang="en-US" baseline="0" dirty="0" err="1" smtClean="0">
                          <a:solidFill>
                            <a:schemeClr val="bg1"/>
                          </a:solidFill>
                        </a:rPr>
                        <a:t>Elsayed</a:t>
                      </a:r>
                      <a:r>
                        <a:rPr lang="en-US" baseline="0" dirty="0" smtClean="0">
                          <a:solidFill>
                            <a:schemeClr val="bg1"/>
                          </a:solidFill>
                        </a:rPr>
                        <a:t> </a:t>
                      </a:r>
                      <a:r>
                        <a:rPr lang="en-US" baseline="0" dirty="0" err="1" smtClean="0">
                          <a:solidFill>
                            <a:schemeClr val="bg1"/>
                          </a:solidFill>
                        </a:rPr>
                        <a:t>Talaat</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81940">
                <a:tc>
                  <a:txBody>
                    <a:bodyPr/>
                    <a:lstStyle/>
                    <a:p>
                      <a:r>
                        <a:rPr lang="en-US" dirty="0" smtClean="0">
                          <a:solidFill>
                            <a:srgbClr val="0000FF"/>
                          </a:solidFill>
                        </a:rPr>
                        <a:t>2</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0635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LWS Status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Jeff Morrill</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97180">
                <a:tc>
                  <a:txBody>
                    <a:bodyPr/>
                    <a:lstStyle/>
                    <a:p>
                      <a:r>
                        <a:rPr lang="en-US" dirty="0" smtClean="0">
                          <a:solidFill>
                            <a:srgbClr val="0000FF"/>
                          </a:solidFill>
                        </a:rPr>
                        <a:t>3</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75000"/>
                      </a:schemeClr>
                    </a:solidFill>
                  </a:tcPr>
                </a:tc>
                <a:tc>
                  <a:txBody>
                    <a:bodyPr/>
                    <a:lstStyle/>
                    <a:p>
                      <a:r>
                        <a:rPr lang="en-US" dirty="0" smtClean="0">
                          <a:solidFill>
                            <a:schemeClr val="bg1"/>
                          </a:solidFill>
                        </a:rPr>
                        <a:t>0645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dirty="0" smtClean="0">
                          <a:solidFill>
                            <a:schemeClr val="bg1"/>
                          </a:solidFill>
                        </a:rPr>
                        <a:t>GDC Status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dirty="0" smtClean="0">
                          <a:solidFill>
                            <a:schemeClr val="bg1"/>
                          </a:solidFill>
                        </a:rPr>
                        <a:t>Jared </a:t>
                      </a:r>
                      <a:r>
                        <a:rPr lang="en-US" dirty="0" err="1" smtClean="0">
                          <a:solidFill>
                            <a:schemeClr val="bg1"/>
                          </a:solidFill>
                        </a:rPr>
                        <a:t>Leisner</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74320">
                <a:tc>
                  <a:txBody>
                    <a:bodyPr/>
                    <a:lstStyle/>
                    <a:p>
                      <a:r>
                        <a:rPr lang="en-US" dirty="0" smtClean="0">
                          <a:solidFill>
                            <a:srgbClr val="0000FF"/>
                          </a:solidFill>
                        </a:rPr>
                        <a:t>4</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0655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LWS Activities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dirty="0" err="1" smtClean="0">
                          <a:solidFill>
                            <a:schemeClr val="bg1"/>
                          </a:solidFill>
                        </a:rPr>
                        <a:t>Lika</a:t>
                      </a:r>
                      <a:r>
                        <a:rPr lang="en-US" dirty="0" smtClean="0">
                          <a:solidFill>
                            <a:schemeClr val="bg1"/>
                          </a:solidFill>
                        </a:rPr>
                        <a:t> </a:t>
                      </a:r>
                      <a:r>
                        <a:rPr lang="en-US" dirty="0" err="1" smtClean="0">
                          <a:solidFill>
                            <a:schemeClr val="bg1"/>
                          </a:solidFill>
                        </a:rPr>
                        <a:t>Guhathakurta</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14960">
                <a:tc>
                  <a:txBody>
                    <a:bodyPr/>
                    <a:lstStyle/>
                    <a:p>
                      <a:r>
                        <a:rPr lang="en-US" dirty="0" smtClean="0">
                          <a:solidFill>
                            <a:srgbClr val="0000FF"/>
                          </a:solidFill>
                        </a:rPr>
                        <a:t>5</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0710</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Science Centers,</a:t>
                      </a:r>
                      <a:r>
                        <a:rPr lang="en-US" baseline="0" dirty="0" smtClean="0">
                          <a:solidFill>
                            <a:schemeClr val="bg1"/>
                          </a:solidFill>
                        </a:rPr>
                        <a:t> SWAP, LWS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Janet Kozyra</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42900">
                <a:tc>
                  <a:txBody>
                    <a:bodyPr/>
                    <a:lstStyle/>
                    <a:p>
                      <a:r>
                        <a:rPr lang="en-US" dirty="0" smtClean="0">
                          <a:solidFill>
                            <a:srgbClr val="0000FF"/>
                          </a:solidFill>
                        </a:rPr>
                        <a:t>6</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66"/>
                    </a:solidFill>
                  </a:tcPr>
                </a:tc>
                <a:tc>
                  <a:txBody>
                    <a:bodyPr/>
                    <a:lstStyle/>
                    <a:p>
                      <a:r>
                        <a:rPr lang="en-US" dirty="0" smtClean="0">
                          <a:solidFill>
                            <a:schemeClr val="bg1"/>
                          </a:solidFill>
                        </a:rPr>
                        <a:t>0725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66"/>
                    </a:solidFill>
                  </a:tcPr>
                </a:tc>
                <a:tc>
                  <a:txBody>
                    <a:bodyPr/>
                    <a:lstStyle/>
                    <a:p>
                      <a:r>
                        <a:rPr lang="en-US" dirty="0" smtClean="0">
                          <a:solidFill>
                            <a:schemeClr val="bg1"/>
                          </a:solidFill>
                        </a:rPr>
                        <a:t>Why LPAG</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66"/>
                    </a:solidFill>
                  </a:tcPr>
                </a:tc>
                <a:tc>
                  <a:txBody>
                    <a:bodyPr/>
                    <a:lstStyle/>
                    <a:p>
                      <a:r>
                        <a:rPr lang="en-US" dirty="0" smtClean="0">
                          <a:solidFill>
                            <a:schemeClr val="bg1"/>
                          </a:solidFill>
                        </a:rPr>
                        <a:t>Jeff Morrill</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66"/>
                    </a:solidFill>
                  </a:tcPr>
                </a:tc>
              </a:tr>
              <a:tr h="408940">
                <a:tc>
                  <a:txBody>
                    <a:bodyPr/>
                    <a:lstStyle/>
                    <a:p>
                      <a:r>
                        <a:rPr lang="en-US" dirty="0" smtClean="0">
                          <a:solidFill>
                            <a:srgbClr val="0000FF"/>
                          </a:solidFill>
                        </a:rPr>
                        <a:t>7</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0735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Future LPAG Activities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err="1" smtClean="0">
                          <a:solidFill>
                            <a:schemeClr val="bg1"/>
                          </a:solidFill>
                        </a:rPr>
                        <a:t>Eftyhia</a:t>
                      </a:r>
                      <a:r>
                        <a:rPr lang="en-US" baseline="0" dirty="0" smtClean="0">
                          <a:solidFill>
                            <a:schemeClr val="bg1"/>
                          </a:solidFill>
                        </a:rPr>
                        <a:t> </a:t>
                      </a:r>
                      <a:r>
                        <a:rPr lang="en-US" baseline="0" dirty="0" err="1" smtClean="0">
                          <a:solidFill>
                            <a:schemeClr val="bg1"/>
                          </a:solidFill>
                        </a:rPr>
                        <a:t>Zesta</a:t>
                      </a:r>
                      <a:r>
                        <a:rPr lang="en-US" baseline="0" dirty="0" smtClean="0">
                          <a:solidFill>
                            <a:schemeClr val="bg1"/>
                          </a:solidFill>
                        </a:rPr>
                        <a:t>/Mark Linton</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02260">
                <a:tc>
                  <a:txBody>
                    <a:bodyPr/>
                    <a:lstStyle/>
                    <a:p>
                      <a:r>
                        <a:rPr lang="en-US" dirty="0" smtClean="0">
                          <a:solidFill>
                            <a:srgbClr val="0000FF"/>
                          </a:solidFill>
                        </a:rPr>
                        <a:t>8</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0750</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FST:  Interplanetary Structures &amp; Radiation Belts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Mei-</a:t>
                      </a:r>
                      <a:r>
                        <a:rPr lang="en-US" dirty="0" err="1" smtClean="0">
                          <a:solidFill>
                            <a:schemeClr val="bg1"/>
                          </a:solidFill>
                        </a:rPr>
                        <a:t>Ching</a:t>
                      </a:r>
                      <a:r>
                        <a:rPr lang="en-US" dirty="0" smtClean="0">
                          <a:solidFill>
                            <a:schemeClr val="bg1"/>
                          </a:solidFill>
                        </a:rPr>
                        <a:t> </a:t>
                      </a:r>
                      <a:r>
                        <a:rPr lang="en-US" dirty="0" err="1" smtClean="0">
                          <a:solidFill>
                            <a:schemeClr val="bg1"/>
                          </a:solidFill>
                        </a:rPr>
                        <a:t>Fok</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55600">
                <a:tc>
                  <a:txBody>
                    <a:bodyPr/>
                    <a:lstStyle/>
                    <a:p>
                      <a:r>
                        <a:rPr lang="en-US" dirty="0" smtClean="0">
                          <a:solidFill>
                            <a:srgbClr val="0000FF"/>
                          </a:solidFill>
                        </a:rPr>
                        <a:t>9</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0805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FST:</a:t>
                      </a:r>
                      <a:r>
                        <a:rPr lang="en-US" baseline="0" dirty="0" smtClean="0">
                          <a:solidFill>
                            <a:schemeClr val="bg1"/>
                          </a:solidFill>
                        </a:rPr>
                        <a:t>  RAISE</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Stan Solomon</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89267">
                <a:tc>
                  <a:txBody>
                    <a:bodyPr/>
                    <a:lstStyle/>
                    <a:p>
                      <a:r>
                        <a:rPr lang="en-US" dirty="0" smtClean="0">
                          <a:solidFill>
                            <a:srgbClr val="0000FF"/>
                          </a:solidFill>
                        </a:rPr>
                        <a:t>10</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0820</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Open Discussion</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All</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89267">
                <a:tc>
                  <a:txBody>
                    <a:bodyPr/>
                    <a:lstStyle/>
                    <a:p>
                      <a:r>
                        <a:rPr lang="en-US" dirty="0" smtClean="0">
                          <a:solidFill>
                            <a:srgbClr val="0000FF"/>
                          </a:solidFill>
                        </a:rPr>
                        <a:t>11</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0845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ADJOURN</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029344304"/>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prstClr val="black">
                <a:alpha val="40000"/>
              </a:prstClr>
            </a:outerShdw>
          </a:effectLst>
        </p:spPr>
        <p:txBody>
          <a:bodyPr/>
          <a:lstStyle/>
          <a:p>
            <a:r>
              <a:rPr lang="en-US" sz="3600" dirty="0" smtClean="0"/>
              <a:t>LPAG - LWS Program Analysis Group</a:t>
            </a:r>
            <a:endParaRPr lang="en-US" sz="3600" dirty="0">
              <a:solidFill>
                <a:srgbClr val="FFFF00"/>
              </a:solidFill>
            </a:endParaRPr>
          </a:p>
        </p:txBody>
      </p:sp>
      <p:sp>
        <p:nvSpPr>
          <p:cNvPr id="3" name="Content Placeholder 2"/>
          <p:cNvSpPr>
            <a:spLocks noGrp="1"/>
          </p:cNvSpPr>
          <p:nvPr>
            <p:ph idx="1"/>
          </p:nvPr>
        </p:nvSpPr>
        <p:spPr>
          <a:xfrm>
            <a:off x="635001" y="1260475"/>
            <a:ext cx="7746999" cy="5397500"/>
          </a:xfrm>
        </p:spPr>
        <p:txBody>
          <a:bodyPr/>
          <a:lstStyle/>
          <a:p>
            <a:pPr marL="0" indent="0">
              <a:lnSpc>
                <a:spcPct val="100000"/>
              </a:lnSpc>
            </a:pPr>
            <a:r>
              <a:rPr lang="en-US" sz="2400" dirty="0" smtClean="0">
                <a:solidFill>
                  <a:srgbClr val="0000FF"/>
                </a:solidFill>
              </a:rPr>
              <a:t>FACA Committee vs Program Analysis Group.</a:t>
            </a:r>
          </a:p>
          <a:p>
            <a:pPr marL="342900" indent="-165100">
              <a:lnSpc>
                <a:spcPct val="100000"/>
              </a:lnSpc>
              <a:buClr>
                <a:srgbClr val="0000FF"/>
              </a:buClr>
              <a:buFont typeface="Arial"/>
              <a:buChar char="•"/>
            </a:pPr>
            <a:r>
              <a:rPr lang="en-US" dirty="0" smtClean="0"/>
              <a:t>Several SMD committees were required to be reformed </a:t>
            </a:r>
            <a:r>
              <a:rPr lang="en-US" dirty="0"/>
              <a:t>as FACA (Federal Advisory Committee </a:t>
            </a:r>
            <a:r>
              <a:rPr lang="en-US" dirty="0" smtClean="0"/>
              <a:t>Act) committees.</a:t>
            </a:r>
          </a:p>
          <a:p>
            <a:pPr marL="696913" lvl="1" indent="-165100">
              <a:lnSpc>
                <a:spcPct val="100000"/>
              </a:lnSpc>
              <a:buClr>
                <a:srgbClr val="0000FF"/>
              </a:buClr>
              <a:buFont typeface="Arial"/>
              <a:buChar char="•"/>
            </a:pPr>
            <a:r>
              <a:rPr lang="en-US" dirty="0" smtClean="0"/>
              <a:t>HPAC (</a:t>
            </a:r>
            <a:r>
              <a:rPr lang="en-US" dirty="0" err="1" smtClean="0"/>
              <a:t>Heliophysics</a:t>
            </a:r>
            <a:r>
              <a:rPr lang="en-US" dirty="0" smtClean="0"/>
              <a:t> Advisory Committee)</a:t>
            </a:r>
          </a:p>
          <a:p>
            <a:pPr marL="696913" lvl="1" indent="-165100">
              <a:lnSpc>
                <a:spcPct val="100000"/>
              </a:lnSpc>
              <a:buClr>
                <a:srgbClr val="0000FF"/>
              </a:buClr>
              <a:buFont typeface="Arial"/>
              <a:buChar char="•"/>
            </a:pPr>
            <a:r>
              <a:rPr lang="en-US" dirty="0" smtClean="0"/>
              <a:t>Senior Review</a:t>
            </a:r>
          </a:p>
          <a:p>
            <a:pPr marL="696913" lvl="1" indent="-165100">
              <a:lnSpc>
                <a:spcPct val="100000"/>
              </a:lnSpc>
              <a:buClr>
                <a:srgbClr val="0000FF"/>
              </a:buClr>
              <a:buFont typeface="Arial"/>
              <a:buChar char="•"/>
            </a:pPr>
            <a:r>
              <a:rPr lang="en-US" dirty="0" smtClean="0"/>
              <a:t>STDTs (</a:t>
            </a:r>
            <a:r>
              <a:rPr lang="en-US" dirty="0" err="1" smtClean="0"/>
              <a:t>e.g</a:t>
            </a:r>
            <a:r>
              <a:rPr lang="en-US" dirty="0" smtClean="0"/>
              <a:t> GDC)</a:t>
            </a:r>
          </a:p>
          <a:p>
            <a:pPr marL="696913" lvl="1" indent="-165100">
              <a:lnSpc>
                <a:spcPct val="100000"/>
              </a:lnSpc>
              <a:buClr>
                <a:srgbClr val="0000FF"/>
              </a:buClr>
              <a:buFont typeface="Arial"/>
              <a:buChar char="•"/>
            </a:pPr>
            <a:r>
              <a:rPr lang="en-US" dirty="0" smtClean="0"/>
              <a:t>Public meeting announcements 30 days in advance</a:t>
            </a:r>
          </a:p>
          <a:p>
            <a:pPr marL="342900" indent="-165100">
              <a:lnSpc>
                <a:spcPct val="100000"/>
              </a:lnSpc>
              <a:buClr>
                <a:srgbClr val="0000FF"/>
              </a:buClr>
              <a:buFont typeface="Arial"/>
              <a:buChar char="•"/>
            </a:pPr>
            <a:r>
              <a:rPr lang="en-US" dirty="0" smtClean="0"/>
              <a:t>Requires members become Special Government Employees.</a:t>
            </a:r>
          </a:p>
          <a:p>
            <a:pPr marL="696913" lvl="1" indent="-165100">
              <a:lnSpc>
                <a:spcPct val="100000"/>
              </a:lnSpc>
              <a:buClr>
                <a:srgbClr val="0000FF"/>
              </a:buClr>
              <a:buFont typeface="Arial"/>
              <a:buChar char="•"/>
            </a:pPr>
            <a:r>
              <a:rPr lang="en-US" dirty="0" smtClean="0"/>
              <a:t>Ethics training</a:t>
            </a:r>
          </a:p>
          <a:p>
            <a:pPr marL="696913" lvl="1" indent="-165100">
              <a:lnSpc>
                <a:spcPct val="100000"/>
              </a:lnSpc>
              <a:buClr>
                <a:srgbClr val="0000FF"/>
              </a:buClr>
              <a:buFont typeface="Arial"/>
              <a:buChar char="•"/>
            </a:pPr>
            <a:r>
              <a:rPr lang="en-US" dirty="0" smtClean="0"/>
              <a:t>Financial disclosure forms</a:t>
            </a:r>
          </a:p>
          <a:p>
            <a:pPr marL="342900" indent="-165100">
              <a:lnSpc>
                <a:spcPct val="100000"/>
              </a:lnSpc>
              <a:buClr>
                <a:srgbClr val="0000FF"/>
              </a:buClr>
              <a:buFont typeface="Arial"/>
              <a:buChar char="•"/>
            </a:pPr>
            <a:r>
              <a:rPr lang="en-US" dirty="0" smtClean="0"/>
              <a:t>After numerous discussions with Lawyers and SMD Staff, LWS Steering Committee activities were considered to be closer to Program Analysis Groups used by other Divisions in SMD.</a:t>
            </a:r>
          </a:p>
          <a:p>
            <a:pPr marL="342900" indent="-165100">
              <a:lnSpc>
                <a:spcPct val="100000"/>
              </a:lnSpc>
              <a:buClr>
                <a:srgbClr val="0000FF"/>
              </a:buClr>
              <a:buFont typeface="Arial"/>
              <a:buChar char="•"/>
            </a:pPr>
            <a:r>
              <a:rPr lang="en-US" dirty="0" smtClean="0"/>
              <a:t>LWS Program Analysis Group was developed. </a:t>
            </a:r>
          </a:p>
        </p:txBody>
      </p:sp>
    </p:spTree>
    <p:extLst>
      <p:ext uri="{BB962C8B-B14F-4D97-AF65-F5344CB8AC3E}">
        <p14:creationId xmlns:p14="http://schemas.microsoft.com/office/powerpoint/2010/main" val="4086919399"/>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prstClr val="black">
                <a:alpha val="40000"/>
              </a:prstClr>
            </a:outerShdw>
          </a:effectLst>
        </p:spPr>
        <p:txBody>
          <a:bodyPr/>
          <a:lstStyle/>
          <a:p>
            <a:r>
              <a:rPr lang="en-US" sz="3600" dirty="0" smtClean="0"/>
              <a:t>New LWS Community Input Structure </a:t>
            </a:r>
            <a:endParaRPr lang="en-US" sz="3600" dirty="0">
              <a:solidFill>
                <a:srgbClr val="FFFF00"/>
              </a:solidFill>
            </a:endParaRPr>
          </a:p>
        </p:txBody>
      </p:sp>
      <p:sp>
        <p:nvSpPr>
          <p:cNvPr id="3" name="Content Placeholder 2"/>
          <p:cNvSpPr>
            <a:spLocks noGrp="1"/>
          </p:cNvSpPr>
          <p:nvPr>
            <p:ph idx="1"/>
          </p:nvPr>
        </p:nvSpPr>
        <p:spPr>
          <a:xfrm>
            <a:off x="635001" y="1260475"/>
            <a:ext cx="7746999" cy="5397500"/>
          </a:xfrm>
        </p:spPr>
        <p:txBody>
          <a:bodyPr/>
          <a:lstStyle/>
          <a:p>
            <a:pPr marL="0" indent="0">
              <a:lnSpc>
                <a:spcPct val="100000"/>
              </a:lnSpc>
            </a:pPr>
            <a:r>
              <a:rPr lang="en-US" sz="2400" dirty="0" smtClean="0">
                <a:solidFill>
                  <a:srgbClr val="0000FF"/>
                </a:solidFill>
              </a:rPr>
              <a:t>LWS Program Analysis Group </a:t>
            </a:r>
            <a:r>
              <a:rPr lang="en-US" sz="2400" dirty="0">
                <a:solidFill>
                  <a:srgbClr val="0000FF"/>
                </a:solidFill>
              </a:rPr>
              <a:t>(LPAG</a:t>
            </a:r>
            <a:r>
              <a:rPr lang="en-US" sz="2400" dirty="0" smtClean="0">
                <a:solidFill>
                  <a:srgbClr val="0000FF"/>
                </a:solidFill>
              </a:rPr>
              <a:t>).</a:t>
            </a:r>
          </a:p>
          <a:p>
            <a:pPr marL="342900" indent="-165100">
              <a:lnSpc>
                <a:spcPct val="100000"/>
              </a:lnSpc>
              <a:buClr>
                <a:srgbClr val="0000FF"/>
              </a:buClr>
              <a:buFont typeface="Arial"/>
              <a:buChar char="•"/>
            </a:pPr>
            <a:r>
              <a:rPr lang="en-US" dirty="0" smtClean="0"/>
              <a:t>Interdisciplinary </a:t>
            </a:r>
            <a:r>
              <a:rPr lang="en-US" dirty="0"/>
              <a:t>forum for soliciting </a:t>
            </a:r>
            <a:r>
              <a:rPr lang="en-US" dirty="0" smtClean="0"/>
              <a:t>&amp; </a:t>
            </a:r>
            <a:r>
              <a:rPr lang="en-US" dirty="0"/>
              <a:t>coordinating community </a:t>
            </a:r>
            <a:r>
              <a:rPr lang="en-US" dirty="0" smtClean="0"/>
              <a:t>input </a:t>
            </a:r>
            <a:r>
              <a:rPr lang="en-US" dirty="0"/>
              <a:t>in support of </a:t>
            </a:r>
            <a:r>
              <a:rPr lang="en-US" dirty="0" smtClean="0"/>
              <a:t>LWS objectives.</a:t>
            </a:r>
          </a:p>
          <a:p>
            <a:pPr marL="342900" indent="-165100">
              <a:lnSpc>
                <a:spcPct val="100000"/>
              </a:lnSpc>
              <a:buClr>
                <a:srgbClr val="0000FF"/>
              </a:buClr>
              <a:buFont typeface="Arial"/>
              <a:buChar char="•"/>
            </a:pPr>
            <a:r>
              <a:rPr lang="en-US" dirty="0" smtClean="0"/>
              <a:t>Widely </a:t>
            </a:r>
            <a:r>
              <a:rPr lang="en-US" dirty="0"/>
              <a:t>u</a:t>
            </a:r>
            <a:r>
              <a:rPr lang="en-US" dirty="0" smtClean="0"/>
              <a:t>sed by other Divisions in SMD and current format is nearly identical to other SMD PAGs.</a:t>
            </a:r>
          </a:p>
          <a:p>
            <a:pPr marL="342900" indent="-165100">
              <a:lnSpc>
                <a:spcPct val="100000"/>
              </a:lnSpc>
              <a:buClr>
                <a:srgbClr val="0000FF"/>
              </a:buClr>
              <a:buFont typeface="Arial"/>
              <a:buChar char="•"/>
            </a:pPr>
            <a:r>
              <a:rPr lang="en-US" dirty="0" smtClean="0"/>
              <a:t>Two LPAG </a:t>
            </a:r>
            <a:r>
              <a:rPr lang="en-US" dirty="0"/>
              <a:t>Co-Chairs and </a:t>
            </a:r>
            <a:r>
              <a:rPr lang="en-US" dirty="0" smtClean="0"/>
              <a:t>an </a:t>
            </a:r>
            <a:r>
              <a:rPr lang="en-US" dirty="0"/>
              <a:t>LPAG Executive Committee (EC</a:t>
            </a:r>
            <a:r>
              <a:rPr lang="en-US" dirty="0" smtClean="0"/>
              <a:t>) – organize meetings, collect &amp; summarize community input, prepare reports to HPD Director &amp; LWS staff.</a:t>
            </a:r>
          </a:p>
          <a:p>
            <a:pPr marL="342900" indent="-165100">
              <a:lnSpc>
                <a:spcPct val="100000"/>
              </a:lnSpc>
              <a:buClr>
                <a:srgbClr val="0000FF"/>
              </a:buClr>
              <a:buFont typeface="Arial"/>
              <a:buChar char="•"/>
            </a:pPr>
            <a:r>
              <a:rPr lang="en-US" dirty="0" smtClean="0"/>
              <a:t>The </a:t>
            </a:r>
            <a:r>
              <a:rPr lang="en-US" dirty="0"/>
              <a:t>full LPAG consists of all members of the community who participate in the open meetings. </a:t>
            </a:r>
            <a:endParaRPr lang="en-US" dirty="0" smtClean="0"/>
          </a:p>
          <a:p>
            <a:pPr marL="342900" indent="-165100">
              <a:lnSpc>
                <a:spcPct val="100000"/>
              </a:lnSpc>
              <a:buClr>
                <a:srgbClr val="0000FF"/>
              </a:buClr>
              <a:buFont typeface="Arial"/>
              <a:buChar char="•"/>
            </a:pPr>
            <a:r>
              <a:rPr lang="en-US" dirty="0" smtClean="0"/>
              <a:t>A list of candidates for LPAG membership provided to Co-Chairs.  Selections made by Co-Chairs w/ support of LWS staff.</a:t>
            </a:r>
          </a:p>
          <a:p>
            <a:pPr marL="342900" indent="-165100">
              <a:lnSpc>
                <a:spcPct val="100000"/>
              </a:lnSpc>
              <a:buClr>
                <a:srgbClr val="0000FF"/>
              </a:buClr>
              <a:buFont typeface="Arial"/>
              <a:buChar char="•"/>
            </a:pPr>
            <a:r>
              <a:rPr lang="en-US" dirty="0" smtClean="0"/>
              <a:t>Membership for 3 years with ~ 1/3 rotation each year. Membership includes </a:t>
            </a:r>
            <a:r>
              <a:rPr lang="en-US" dirty="0"/>
              <a:t>NSF, NOAA, </a:t>
            </a:r>
            <a:r>
              <a:rPr lang="en-US" dirty="0" err="1"/>
              <a:t>DoD</a:t>
            </a:r>
            <a:r>
              <a:rPr lang="en-US" dirty="0"/>
              <a:t> as ex officio </a:t>
            </a:r>
            <a:r>
              <a:rPr lang="en-US" dirty="0" smtClean="0"/>
              <a:t>members.</a:t>
            </a:r>
          </a:p>
          <a:p>
            <a:pPr marL="342900" indent="-165100">
              <a:lnSpc>
                <a:spcPct val="100000"/>
              </a:lnSpc>
              <a:buClr>
                <a:srgbClr val="0000FF"/>
              </a:buClr>
              <a:buFont typeface="Arial"/>
              <a:buChar char="•"/>
            </a:pPr>
            <a:r>
              <a:rPr lang="en-US" dirty="0" smtClean="0"/>
              <a:t>Terms of Reference (TOR) define LPAG activities which are very similar to LWS Steering Committee.  TOR on LWS website. </a:t>
            </a:r>
          </a:p>
          <a:p>
            <a:pPr>
              <a:lnSpc>
                <a:spcPct val="100000"/>
              </a:lnSpc>
            </a:pPr>
            <a:r>
              <a:rPr lang="en-US" sz="2400" dirty="0" smtClean="0"/>
              <a:t>	</a:t>
            </a:r>
            <a:endParaRPr lang="en-US" sz="2400" dirty="0"/>
          </a:p>
        </p:txBody>
      </p:sp>
    </p:spTree>
    <p:extLst>
      <p:ext uri="{BB962C8B-B14F-4D97-AF65-F5344CB8AC3E}">
        <p14:creationId xmlns:p14="http://schemas.microsoft.com/office/powerpoint/2010/main" val="3329933494"/>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lnSpc>
                <a:spcPct val="100000"/>
              </a:lnSpc>
            </a:pPr>
            <a:r>
              <a:rPr lang="en-US" dirty="0" smtClean="0"/>
              <a:t>LWS Town Hall Agenda </a:t>
            </a:r>
            <a:br>
              <a:rPr lang="en-US" dirty="0" smtClean="0"/>
            </a:br>
            <a:r>
              <a:rPr lang="en-US" dirty="0" smtClean="0"/>
              <a:t>Wed,  Dec 13,  0630-0845 pm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45623548"/>
              </p:ext>
            </p:extLst>
          </p:nvPr>
        </p:nvGraphicFramePr>
        <p:xfrm>
          <a:off x="811213" y="1422402"/>
          <a:ext cx="7845424" cy="4981572"/>
        </p:xfrm>
        <a:graphic>
          <a:graphicData uri="http://schemas.openxmlformats.org/drawingml/2006/table">
            <a:tbl>
              <a:tblPr firstRow="1" bandRow="1">
                <a:tableStyleId>{2D5ABB26-0587-4C30-8999-92F81FD0307C}</a:tableStyleId>
              </a:tblPr>
              <a:tblGrid>
                <a:gridCol w="636587"/>
                <a:gridCol w="1143000"/>
                <a:gridCol w="3263900"/>
                <a:gridCol w="2801937"/>
              </a:tblGrid>
              <a:tr h="393698">
                <a:tc>
                  <a:txBody>
                    <a:bodyPr/>
                    <a:lstStyle/>
                    <a:p>
                      <a:pPr algn="ctr"/>
                      <a:r>
                        <a:rPr lang="en-US" dirty="0" smtClean="0">
                          <a:solidFill>
                            <a:srgbClr val="0000FF"/>
                          </a:solidFill>
                        </a:rPr>
                        <a:t>Item</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pPr algn="ctr"/>
                      <a:r>
                        <a:rPr lang="en-US" dirty="0" smtClean="0">
                          <a:solidFill>
                            <a:srgbClr val="0000FF"/>
                          </a:solidFill>
                        </a:rPr>
                        <a:t>Time</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75000"/>
                      </a:schemeClr>
                    </a:solidFill>
                  </a:tcPr>
                </a:tc>
                <a:tc>
                  <a:txBody>
                    <a:bodyPr/>
                    <a:lstStyle/>
                    <a:p>
                      <a:pPr algn="ctr"/>
                      <a:r>
                        <a:rPr lang="en-US" dirty="0" smtClean="0">
                          <a:solidFill>
                            <a:srgbClr val="0000FF"/>
                          </a:solidFill>
                        </a:rPr>
                        <a:t>Agenda Item</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75000"/>
                      </a:schemeClr>
                    </a:solidFill>
                  </a:tcPr>
                </a:tc>
                <a:tc>
                  <a:txBody>
                    <a:bodyPr/>
                    <a:lstStyle/>
                    <a:p>
                      <a:pPr algn="ctr"/>
                      <a:r>
                        <a:rPr lang="en-US" dirty="0" smtClean="0">
                          <a:solidFill>
                            <a:srgbClr val="0000FF"/>
                          </a:solidFill>
                        </a:rPr>
                        <a:t>Presenter</a:t>
                      </a:r>
                      <a:endParaRPr lang="en-US" dirty="0">
                        <a:solidFill>
                          <a:srgbClr val="0000FF"/>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75000"/>
                      </a:schemeClr>
                    </a:solidFill>
                  </a:tcPr>
                </a:tc>
              </a:tr>
              <a:tr h="330200">
                <a:tc>
                  <a:txBody>
                    <a:bodyPr/>
                    <a:lstStyle/>
                    <a:p>
                      <a:r>
                        <a:rPr lang="en-US" dirty="0" smtClean="0">
                          <a:solidFill>
                            <a:srgbClr val="0000FF"/>
                          </a:solidFill>
                        </a:rPr>
                        <a:t>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0630</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Welcome</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Peg Luce</a:t>
                      </a:r>
                      <a:r>
                        <a:rPr lang="en-US" baseline="0" dirty="0" smtClean="0">
                          <a:solidFill>
                            <a:schemeClr val="bg1"/>
                          </a:solidFill>
                        </a:rPr>
                        <a:t>/</a:t>
                      </a:r>
                      <a:r>
                        <a:rPr lang="en-US" baseline="0" dirty="0" err="1" smtClean="0">
                          <a:solidFill>
                            <a:schemeClr val="bg1"/>
                          </a:solidFill>
                        </a:rPr>
                        <a:t>Elsayed</a:t>
                      </a:r>
                      <a:r>
                        <a:rPr lang="en-US" baseline="0" dirty="0" smtClean="0">
                          <a:solidFill>
                            <a:schemeClr val="bg1"/>
                          </a:solidFill>
                        </a:rPr>
                        <a:t> </a:t>
                      </a:r>
                      <a:r>
                        <a:rPr lang="en-US" baseline="0" dirty="0" err="1" smtClean="0">
                          <a:solidFill>
                            <a:schemeClr val="bg1"/>
                          </a:solidFill>
                        </a:rPr>
                        <a:t>Talaat</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81940">
                <a:tc>
                  <a:txBody>
                    <a:bodyPr/>
                    <a:lstStyle/>
                    <a:p>
                      <a:r>
                        <a:rPr lang="en-US" dirty="0" smtClean="0">
                          <a:solidFill>
                            <a:srgbClr val="0000FF"/>
                          </a:solidFill>
                        </a:rPr>
                        <a:t>2</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0635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LWS Status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Jeff Morrill</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97180">
                <a:tc>
                  <a:txBody>
                    <a:bodyPr/>
                    <a:lstStyle/>
                    <a:p>
                      <a:r>
                        <a:rPr lang="en-US" dirty="0" smtClean="0">
                          <a:solidFill>
                            <a:srgbClr val="0000FF"/>
                          </a:solidFill>
                        </a:rPr>
                        <a:t>3</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75000"/>
                      </a:schemeClr>
                    </a:solidFill>
                  </a:tcPr>
                </a:tc>
                <a:tc>
                  <a:txBody>
                    <a:bodyPr/>
                    <a:lstStyle/>
                    <a:p>
                      <a:r>
                        <a:rPr lang="en-US" dirty="0" smtClean="0">
                          <a:solidFill>
                            <a:schemeClr val="bg1"/>
                          </a:solidFill>
                        </a:rPr>
                        <a:t>0645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dirty="0" smtClean="0">
                          <a:solidFill>
                            <a:schemeClr val="bg1"/>
                          </a:solidFill>
                        </a:rPr>
                        <a:t>GDC Status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dirty="0" smtClean="0">
                          <a:solidFill>
                            <a:schemeClr val="bg1"/>
                          </a:solidFill>
                        </a:rPr>
                        <a:t>Jared </a:t>
                      </a:r>
                      <a:r>
                        <a:rPr lang="en-US" dirty="0" err="1" smtClean="0">
                          <a:solidFill>
                            <a:schemeClr val="bg1"/>
                          </a:solidFill>
                        </a:rPr>
                        <a:t>Leisner</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74320">
                <a:tc>
                  <a:txBody>
                    <a:bodyPr/>
                    <a:lstStyle/>
                    <a:p>
                      <a:r>
                        <a:rPr lang="en-US" dirty="0" smtClean="0">
                          <a:solidFill>
                            <a:srgbClr val="0000FF"/>
                          </a:solidFill>
                        </a:rPr>
                        <a:t>4</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0655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LWS Activities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dirty="0" err="1" smtClean="0">
                          <a:solidFill>
                            <a:schemeClr val="bg1"/>
                          </a:solidFill>
                        </a:rPr>
                        <a:t>Lika</a:t>
                      </a:r>
                      <a:r>
                        <a:rPr lang="en-US" dirty="0" smtClean="0">
                          <a:solidFill>
                            <a:schemeClr val="bg1"/>
                          </a:solidFill>
                        </a:rPr>
                        <a:t> </a:t>
                      </a:r>
                      <a:r>
                        <a:rPr lang="en-US" dirty="0" err="1" smtClean="0">
                          <a:solidFill>
                            <a:schemeClr val="bg1"/>
                          </a:solidFill>
                        </a:rPr>
                        <a:t>Guhathakurta</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14960">
                <a:tc>
                  <a:txBody>
                    <a:bodyPr/>
                    <a:lstStyle/>
                    <a:p>
                      <a:r>
                        <a:rPr lang="en-US" dirty="0" smtClean="0">
                          <a:solidFill>
                            <a:srgbClr val="0000FF"/>
                          </a:solidFill>
                        </a:rPr>
                        <a:t>5</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0710</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Science Centers,</a:t>
                      </a:r>
                      <a:r>
                        <a:rPr lang="en-US" baseline="0" dirty="0" smtClean="0">
                          <a:solidFill>
                            <a:schemeClr val="bg1"/>
                          </a:solidFill>
                        </a:rPr>
                        <a:t> SWAP, LWS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Janet Kozyra</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42900">
                <a:tc>
                  <a:txBody>
                    <a:bodyPr/>
                    <a:lstStyle/>
                    <a:p>
                      <a:r>
                        <a:rPr lang="en-US" dirty="0" smtClean="0">
                          <a:solidFill>
                            <a:srgbClr val="0000FF"/>
                          </a:solidFill>
                        </a:rPr>
                        <a:t>6</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0725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Why LPAG</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Jeff Morrill</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08940">
                <a:tc>
                  <a:txBody>
                    <a:bodyPr/>
                    <a:lstStyle/>
                    <a:p>
                      <a:r>
                        <a:rPr lang="en-US" dirty="0" smtClean="0">
                          <a:solidFill>
                            <a:srgbClr val="0000FF"/>
                          </a:solidFill>
                        </a:rPr>
                        <a:t>7</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66"/>
                    </a:solidFill>
                  </a:tcPr>
                </a:tc>
                <a:tc>
                  <a:txBody>
                    <a:bodyPr/>
                    <a:lstStyle/>
                    <a:p>
                      <a:r>
                        <a:rPr lang="en-US" dirty="0" smtClean="0">
                          <a:solidFill>
                            <a:schemeClr val="bg1"/>
                          </a:solidFill>
                        </a:rPr>
                        <a:t>0735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66"/>
                    </a:solidFill>
                  </a:tcPr>
                </a:tc>
                <a:tc>
                  <a:txBody>
                    <a:bodyPr/>
                    <a:lstStyle/>
                    <a:p>
                      <a:r>
                        <a:rPr lang="en-US" dirty="0" smtClean="0">
                          <a:solidFill>
                            <a:schemeClr val="bg1"/>
                          </a:solidFill>
                        </a:rPr>
                        <a:t>Future LPAG Activities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66"/>
                    </a:solidFill>
                  </a:tcPr>
                </a:tc>
                <a:tc>
                  <a:txBody>
                    <a:bodyPr/>
                    <a:lstStyle/>
                    <a:p>
                      <a:r>
                        <a:rPr lang="en-US" dirty="0" err="1" smtClean="0">
                          <a:solidFill>
                            <a:schemeClr val="bg1"/>
                          </a:solidFill>
                        </a:rPr>
                        <a:t>Eftyhia</a:t>
                      </a:r>
                      <a:r>
                        <a:rPr lang="en-US" baseline="0" dirty="0" smtClean="0">
                          <a:solidFill>
                            <a:schemeClr val="bg1"/>
                          </a:solidFill>
                        </a:rPr>
                        <a:t> </a:t>
                      </a:r>
                      <a:r>
                        <a:rPr lang="en-US" baseline="0" dirty="0" err="1" smtClean="0">
                          <a:solidFill>
                            <a:schemeClr val="bg1"/>
                          </a:solidFill>
                        </a:rPr>
                        <a:t>Zesta</a:t>
                      </a:r>
                      <a:r>
                        <a:rPr lang="en-US" baseline="0" dirty="0" smtClean="0">
                          <a:solidFill>
                            <a:schemeClr val="bg1"/>
                          </a:solidFill>
                        </a:rPr>
                        <a:t>/Mark Linton</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66"/>
                    </a:solidFill>
                  </a:tcPr>
                </a:tc>
              </a:tr>
              <a:tr h="302260">
                <a:tc>
                  <a:txBody>
                    <a:bodyPr/>
                    <a:lstStyle/>
                    <a:p>
                      <a:r>
                        <a:rPr lang="en-US" dirty="0" smtClean="0">
                          <a:solidFill>
                            <a:srgbClr val="0000FF"/>
                          </a:solidFill>
                        </a:rPr>
                        <a:t>8</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0750</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FST:  Interplanetary Structures &amp; Radiation Belts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Mei-</a:t>
                      </a:r>
                      <a:r>
                        <a:rPr lang="en-US" dirty="0" err="1" smtClean="0">
                          <a:solidFill>
                            <a:schemeClr val="bg1"/>
                          </a:solidFill>
                        </a:rPr>
                        <a:t>Ching</a:t>
                      </a:r>
                      <a:r>
                        <a:rPr lang="en-US" dirty="0" smtClean="0">
                          <a:solidFill>
                            <a:schemeClr val="bg1"/>
                          </a:solidFill>
                        </a:rPr>
                        <a:t> </a:t>
                      </a:r>
                      <a:r>
                        <a:rPr lang="en-US" dirty="0" err="1" smtClean="0">
                          <a:solidFill>
                            <a:schemeClr val="bg1"/>
                          </a:solidFill>
                        </a:rPr>
                        <a:t>Fok</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55600">
                <a:tc>
                  <a:txBody>
                    <a:bodyPr/>
                    <a:lstStyle/>
                    <a:p>
                      <a:r>
                        <a:rPr lang="en-US" dirty="0" smtClean="0">
                          <a:solidFill>
                            <a:srgbClr val="0000FF"/>
                          </a:solidFill>
                        </a:rPr>
                        <a:t>9</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0805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FST:</a:t>
                      </a:r>
                      <a:r>
                        <a:rPr lang="en-US" baseline="0" dirty="0" smtClean="0">
                          <a:solidFill>
                            <a:schemeClr val="bg1"/>
                          </a:solidFill>
                        </a:rPr>
                        <a:t>  RAISE</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Stan Solomon</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89267">
                <a:tc>
                  <a:txBody>
                    <a:bodyPr/>
                    <a:lstStyle/>
                    <a:p>
                      <a:r>
                        <a:rPr lang="en-US" dirty="0" smtClean="0">
                          <a:solidFill>
                            <a:srgbClr val="0000FF"/>
                          </a:solidFill>
                        </a:rPr>
                        <a:t>10</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0820</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Open Discussion</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All</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89267">
                <a:tc>
                  <a:txBody>
                    <a:bodyPr/>
                    <a:lstStyle/>
                    <a:p>
                      <a:r>
                        <a:rPr lang="en-US" dirty="0" smtClean="0">
                          <a:solidFill>
                            <a:srgbClr val="0000FF"/>
                          </a:solidFill>
                        </a:rPr>
                        <a:t>11</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0845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ADJOURN</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505258662"/>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p:nvPr/>
        </p:nvSpPr>
        <p:spPr>
          <a:xfrm>
            <a:off x="76200" y="168275"/>
            <a:ext cx="8915400" cy="1077912"/>
          </a:xfrm>
          <a:prstGeom prst="rect">
            <a:avLst/>
          </a:prstGeom>
          <a:noFill/>
          <a:ln>
            <a:noFill/>
          </a:ln>
        </p:spPr>
        <p:txBody>
          <a:bodyPr lIns="91425" tIns="45700" rIns="91425" bIns="45700" anchor="t" anchorCtr="0">
            <a:noAutofit/>
          </a:bodyPr>
          <a:lstStyle/>
          <a:p>
            <a:pPr algn="ctr" defTabSz="914400">
              <a:buClr>
                <a:srgbClr val="333399"/>
              </a:buClr>
              <a:buSzPct val="25000"/>
              <a:buFont typeface="Arial"/>
              <a:buNone/>
            </a:pPr>
            <a:r>
              <a:rPr lang="en-US" sz="3600" b="1" kern="0" dirty="0">
                <a:solidFill>
                  <a:srgbClr val="333399"/>
                </a:solidFill>
                <a:ea typeface="Arial"/>
                <a:cs typeface="Arial"/>
                <a:sym typeface="Arial"/>
              </a:rPr>
              <a:t>Living with a </a:t>
            </a:r>
            <a:r>
              <a:rPr lang="en-US" sz="3600" b="1" kern="0" dirty="0" smtClean="0">
                <a:solidFill>
                  <a:srgbClr val="333399"/>
                </a:solidFill>
                <a:ea typeface="Arial"/>
                <a:cs typeface="Arial"/>
                <a:sym typeface="Arial"/>
              </a:rPr>
              <a:t>Star </a:t>
            </a:r>
          </a:p>
          <a:p>
            <a:pPr algn="ctr" defTabSz="914400">
              <a:buClr>
                <a:srgbClr val="333399"/>
              </a:buClr>
              <a:buSzPct val="25000"/>
              <a:buFont typeface="Arial"/>
              <a:buNone/>
            </a:pPr>
            <a:r>
              <a:rPr lang="en-US" sz="3600" b="1" kern="0" dirty="0" smtClean="0">
                <a:solidFill>
                  <a:srgbClr val="333399"/>
                </a:solidFill>
                <a:ea typeface="Arial"/>
                <a:cs typeface="Arial"/>
                <a:sym typeface="Arial"/>
              </a:rPr>
              <a:t>Program Analysis Group (LPAG)</a:t>
            </a:r>
            <a:endParaRPr lang="en-US" sz="3600" b="1" kern="0" dirty="0">
              <a:solidFill>
                <a:srgbClr val="333399"/>
              </a:solidFill>
              <a:ea typeface="Arial"/>
              <a:cs typeface="Arial"/>
              <a:sym typeface="Arial"/>
            </a:endParaRPr>
          </a:p>
        </p:txBody>
      </p:sp>
      <p:sp>
        <p:nvSpPr>
          <p:cNvPr id="169" name="Shape 169"/>
          <p:cNvSpPr txBox="1"/>
          <p:nvPr/>
        </p:nvSpPr>
        <p:spPr>
          <a:xfrm>
            <a:off x="381000" y="1447800"/>
            <a:ext cx="8305800" cy="2743200"/>
          </a:xfrm>
          <a:prstGeom prst="rect">
            <a:avLst/>
          </a:prstGeom>
          <a:noFill/>
          <a:ln>
            <a:noFill/>
          </a:ln>
        </p:spPr>
        <p:txBody>
          <a:bodyPr lIns="91425" tIns="45700" rIns="91425" bIns="45700" anchor="t" anchorCtr="0">
            <a:noAutofit/>
          </a:bodyPr>
          <a:lstStyle/>
          <a:p>
            <a:pPr defTabSz="914400">
              <a:buClr>
                <a:srgbClr val="000000"/>
              </a:buClr>
              <a:buSzPct val="25000"/>
              <a:buFont typeface="Arial"/>
              <a:buNone/>
            </a:pPr>
            <a:r>
              <a:rPr lang="en-US" sz="2400" u="sng" kern="0" dirty="0" smtClean="0">
                <a:solidFill>
                  <a:srgbClr val="000000"/>
                </a:solidFill>
                <a:latin typeface="Times New Roman"/>
                <a:ea typeface="Times New Roman"/>
                <a:cs typeface="Times New Roman"/>
                <a:sym typeface="Times New Roman"/>
              </a:rPr>
              <a:t>Co-Chairs</a:t>
            </a:r>
            <a:r>
              <a:rPr lang="en-US" sz="2400" kern="0" dirty="0" smtClean="0">
                <a:solidFill>
                  <a:srgbClr val="000000"/>
                </a:solidFill>
                <a:latin typeface="Times New Roman"/>
                <a:ea typeface="Times New Roman"/>
                <a:cs typeface="Times New Roman"/>
                <a:sym typeface="Times New Roman"/>
              </a:rPr>
              <a:t>:</a:t>
            </a:r>
            <a:endParaRPr lang="en-US" sz="2400" kern="0" dirty="0">
              <a:solidFill>
                <a:srgbClr val="000000"/>
              </a:solidFill>
              <a:latin typeface="Times New Roman"/>
              <a:ea typeface="Times New Roman"/>
              <a:cs typeface="Times New Roman"/>
              <a:sym typeface="Times New Roman"/>
            </a:endParaRPr>
          </a:p>
          <a:p>
            <a:pPr defTabSz="914400">
              <a:buClr>
                <a:srgbClr val="000000"/>
              </a:buClr>
              <a:buSzPct val="25000"/>
              <a:buFont typeface="Arial"/>
              <a:buNone/>
            </a:pPr>
            <a:r>
              <a:rPr lang="en-US" sz="2400" kern="0" dirty="0" err="1" smtClean="0">
                <a:solidFill>
                  <a:srgbClr val="000000"/>
                </a:solidFill>
                <a:latin typeface="Times New Roman"/>
                <a:ea typeface="Times New Roman"/>
                <a:cs typeface="Times New Roman"/>
                <a:sym typeface="Times New Roman"/>
              </a:rPr>
              <a:t>Eftyhia</a:t>
            </a:r>
            <a:r>
              <a:rPr lang="en-US" sz="2400" kern="0" dirty="0" smtClean="0">
                <a:solidFill>
                  <a:srgbClr val="000000"/>
                </a:solidFill>
                <a:latin typeface="Times New Roman"/>
                <a:ea typeface="Times New Roman"/>
                <a:cs typeface="Times New Roman"/>
                <a:sym typeface="Times New Roman"/>
              </a:rPr>
              <a:t> </a:t>
            </a:r>
            <a:r>
              <a:rPr lang="en-US" sz="2400" kern="0" dirty="0" err="1">
                <a:solidFill>
                  <a:srgbClr val="000000"/>
                </a:solidFill>
                <a:latin typeface="Times New Roman"/>
                <a:ea typeface="Times New Roman"/>
                <a:cs typeface="Times New Roman"/>
                <a:sym typeface="Times New Roman"/>
              </a:rPr>
              <a:t>Zesta</a:t>
            </a:r>
            <a:r>
              <a:rPr lang="en-US" sz="2400" kern="0" dirty="0">
                <a:solidFill>
                  <a:srgbClr val="000000"/>
                </a:solidFill>
                <a:latin typeface="Times New Roman"/>
                <a:ea typeface="Times New Roman"/>
                <a:cs typeface="Times New Roman"/>
                <a:sym typeface="Times New Roman"/>
              </a:rPr>
              <a:t> </a:t>
            </a:r>
            <a:r>
              <a:rPr lang="en-US" sz="2400" kern="0" dirty="0" smtClean="0">
                <a:solidFill>
                  <a:srgbClr val="000000"/>
                </a:solidFill>
                <a:latin typeface="Times New Roman"/>
                <a:ea typeface="Times New Roman"/>
                <a:cs typeface="Times New Roman"/>
                <a:sym typeface="Times New Roman"/>
              </a:rPr>
              <a:t>(NASA Goddard Space Flight Center, GSFC)</a:t>
            </a:r>
            <a:endParaRPr lang="en-US" sz="2400" kern="0" dirty="0">
              <a:solidFill>
                <a:srgbClr val="000000"/>
              </a:solidFill>
              <a:latin typeface="Times New Roman"/>
              <a:ea typeface="Times New Roman"/>
              <a:cs typeface="Times New Roman"/>
              <a:sym typeface="Times New Roman"/>
            </a:endParaRPr>
          </a:p>
          <a:p>
            <a:pPr defTabSz="914400">
              <a:buClr>
                <a:srgbClr val="000000"/>
              </a:buClr>
              <a:buSzPct val="25000"/>
              <a:buFont typeface="Arial"/>
              <a:buNone/>
            </a:pPr>
            <a:r>
              <a:rPr lang="en-US" sz="2400" kern="0" dirty="0" smtClean="0">
                <a:solidFill>
                  <a:srgbClr val="000000"/>
                </a:solidFill>
                <a:latin typeface="Times New Roman"/>
                <a:ea typeface="Times New Roman"/>
                <a:cs typeface="Times New Roman"/>
                <a:sym typeface="Times New Roman"/>
              </a:rPr>
              <a:t>Mark </a:t>
            </a:r>
            <a:r>
              <a:rPr lang="en-US" sz="2400" kern="0" dirty="0">
                <a:solidFill>
                  <a:srgbClr val="000000"/>
                </a:solidFill>
                <a:latin typeface="Times New Roman"/>
                <a:ea typeface="Times New Roman"/>
                <a:cs typeface="Times New Roman"/>
                <a:sym typeface="Times New Roman"/>
              </a:rPr>
              <a:t>Linton (</a:t>
            </a:r>
            <a:r>
              <a:rPr lang="en-US" sz="2400" kern="0" dirty="0" smtClean="0">
                <a:solidFill>
                  <a:srgbClr val="000000"/>
                </a:solidFill>
                <a:latin typeface="Times New Roman"/>
                <a:ea typeface="Times New Roman"/>
                <a:cs typeface="Times New Roman"/>
                <a:sym typeface="Times New Roman"/>
              </a:rPr>
              <a:t>Naval Research Laboratory, NRL)</a:t>
            </a:r>
          </a:p>
          <a:p>
            <a:pPr defTabSz="914400">
              <a:buClr>
                <a:srgbClr val="000000"/>
              </a:buClr>
              <a:buSzPct val="25000"/>
              <a:buFont typeface="Arial"/>
              <a:buNone/>
            </a:pPr>
            <a:endParaRPr lang="en-US" sz="2400" kern="0" dirty="0" smtClean="0">
              <a:solidFill>
                <a:srgbClr val="000000"/>
              </a:solidFill>
              <a:latin typeface="Times New Roman"/>
              <a:ea typeface="Times New Roman"/>
              <a:cs typeface="Times New Roman"/>
              <a:sym typeface="Times New Roman"/>
            </a:endParaRPr>
          </a:p>
          <a:p>
            <a:pPr defTabSz="914400">
              <a:buClr>
                <a:srgbClr val="000000"/>
              </a:buClr>
              <a:buSzPct val="25000"/>
              <a:buFont typeface="Arial"/>
              <a:buNone/>
            </a:pPr>
            <a:r>
              <a:rPr lang="en-US" sz="2400" u="sng" kern="0" dirty="0" smtClean="0">
                <a:solidFill>
                  <a:srgbClr val="000000"/>
                </a:solidFill>
                <a:latin typeface="Times New Roman"/>
                <a:ea typeface="Times New Roman"/>
                <a:cs typeface="Times New Roman"/>
                <a:sym typeface="Times New Roman"/>
              </a:rPr>
              <a:t>Members</a:t>
            </a:r>
            <a:r>
              <a:rPr lang="en-US" sz="2400" kern="0" dirty="0" smtClean="0">
                <a:solidFill>
                  <a:srgbClr val="000000"/>
                </a:solidFill>
                <a:latin typeface="Times New Roman"/>
                <a:ea typeface="Times New Roman"/>
                <a:cs typeface="Times New Roman"/>
                <a:sym typeface="Times New Roman"/>
              </a:rPr>
              <a:t>: TBD</a:t>
            </a:r>
          </a:p>
          <a:p>
            <a:pPr defTabSz="914400">
              <a:buClr>
                <a:srgbClr val="000000"/>
              </a:buClr>
              <a:buSzPct val="25000"/>
              <a:buFont typeface="Arial"/>
              <a:buNone/>
            </a:pPr>
            <a:endParaRPr lang="en-US" sz="2400" kern="0" dirty="0">
              <a:solidFill>
                <a:srgbClr val="000000"/>
              </a:solidFill>
              <a:latin typeface="Times New Roman"/>
              <a:ea typeface="Times New Roman"/>
              <a:cs typeface="Times New Roman"/>
              <a:sym typeface="Times New Roman"/>
            </a:endParaRPr>
          </a:p>
          <a:p>
            <a:pPr defTabSz="914400">
              <a:buClr>
                <a:srgbClr val="000000"/>
              </a:buClr>
              <a:buSzPct val="25000"/>
              <a:buFont typeface="Arial"/>
              <a:buNone/>
            </a:pPr>
            <a:r>
              <a:rPr lang="en-US" sz="2400" u="sng" kern="0" dirty="0" smtClean="0">
                <a:solidFill>
                  <a:srgbClr val="000000"/>
                </a:solidFill>
                <a:latin typeface="Times New Roman"/>
                <a:ea typeface="Times New Roman"/>
                <a:cs typeface="Times New Roman"/>
                <a:sym typeface="Times New Roman"/>
              </a:rPr>
              <a:t>Liaison Members</a:t>
            </a:r>
            <a:r>
              <a:rPr lang="en-US" sz="2400" kern="0" dirty="0" smtClean="0">
                <a:solidFill>
                  <a:srgbClr val="000000"/>
                </a:solidFill>
                <a:latin typeface="Times New Roman"/>
                <a:ea typeface="Times New Roman"/>
                <a:cs typeface="Times New Roman"/>
                <a:sym typeface="Times New Roman"/>
              </a:rPr>
              <a:t>: TBD</a:t>
            </a:r>
            <a:endParaRPr lang="en-US" sz="2400" kern="0" dirty="0">
              <a:solidFill>
                <a:srgbClr val="000000"/>
              </a:solidFill>
              <a:latin typeface="Times New Roman"/>
              <a:ea typeface="Times New Roman"/>
              <a:cs typeface="Times New Roman"/>
              <a:sym typeface="Times New Roman"/>
            </a:endParaRPr>
          </a:p>
        </p:txBody>
      </p:sp>
      <p:sp>
        <p:nvSpPr>
          <p:cNvPr id="171" name="Shape 171"/>
          <p:cNvSpPr txBox="1"/>
          <p:nvPr/>
        </p:nvSpPr>
        <p:spPr>
          <a:xfrm>
            <a:off x="381000" y="4343400"/>
            <a:ext cx="8382000" cy="2133600"/>
          </a:xfrm>
          <a:prstGeom prst="rect">
            <a:avLst/>
          </a:prstGeom>
          <a:noFill/>
          <a:ln>
            <a:noFill/>
          </a:ln>
        </p:spPr>
        <p:txBody>
          <a:bodyPr lIns="91425" tIns="45700" rIns="91425" bIns="45700" anchor="t" anchorCtr="0">
            <a:noAutofit/>
          </a:bodyPr>
          <a:lstStyle/>
          <a:p>
            <a:pPr defTabSz="914400">
              <a:buClr>
                <a:srgbClr val="000000"/>
              </a:buClr>
              <a:buSzPct val="25000"/>
              <a:buFont typeface="Arial"/>
              <a:buNone/>
            </a:pPr>
            <a:r>
              <a:rPr lang="en-US" sz="2400" u="sng" kern="0" dirty="0" smtClean="0">
                <a:solidFill>
                  <a:srgbClr val="000000"/>
                </a:solidFill>
                <a:latin typeface="Times New Roman"/>
                <a:ea typeface="Times New Roman"/>
                <a:cs typeface="Times New Roman"/>
                <a:sym typeface="Times New Roman"/>
              </a:rPr>
              <a:t>LWS Program </a:t>
            </a:r>
            <a:r>
              <a:rPr lang="en-US" sz="2400" u="sng" kern="0" dirty="0">
                <a:solidFill>
                  <a:srgbClr val="000000"/>
                </a:solidFill>
                <a:latin typeface="Times New Roman"/>
                <a:ea typeface="Times New Roman"/>
                <a:cs typeface="Times New Roman"/>
                <a:sym typeface="Times New Roman"/>
              </a:rPr>
              <a:t>Ex Officio</a:t>
            </a:r>
            <a:r>
              <a:rPr lang="en-US" sz="2400" u="sng" kern="0" dirty="0" smtClean="0">
                <a:solidFill>
                  <a:srgbClr val="000000"/>
                </a:solidFill>
                <a:latin typeface="Times New Roman"/>
                <a:ea typeface="Times New Roman"/>
                <a:cs typeface="Times New Roman"/>
                <a:sym typeface="Times New Roman"/>
              </a:rPr>
              <a:t>:</a:t>
            </a:r>
          </a:p>
          <a:p>
            <a:pPr defTabSz="914400">
              <a:buClr>
                <a:srgbClr val="000000"/>
              </a:buClr>
              <a:buSzPct val="25000"/>
              <a:buFont typeface="Arial"/>
              <a:buNone/>
            </a:pPr>
            <a:r>
              <a:rPr lang="en-US" sz="2400" kern="0" dirty="0" err="1" smtClean="0">
                <a:solidFill>
                  <a:srgbClr val="000000"/>
                </a:solidFill>
                <a:latin typeface="Times New Roman"/>
                <a:ea typeface="Times New Roman"/>
                <a:cs typeface="Times New Roman"/>
                <a:sym typeface="Times New Roman"/>
              </a:rPr>
              <a:t>Elsayed</a:t>
            </a:r>
            <a:r>
              <a:rPr lang="en-US" sz="2400" kern="0" dirty="0" smtClean="0">
                <a:solidFill>
                  <a:srgbClr val="000000"/>
                </a:solidFill>
                <a:latin typeface="Times New Roman"/>
                <a:ea typeface="Times New Roman"/>
                <a:cs typeface="Times New Roman"/>
                <a:sym typeface="Times New Roman"/>
              </a:rPr>
              <a:t> </a:t>
            </a:r>
            <a:r>
              <a:rPr lang="en-US" sz="2400" kern="0" dirty="0" err="1" smtClean="0">
                <a:solidFill>
                  <a:srgbClr val="000000"/>
                </a:solidFill>
                <a:latin typeface="Times New Roman"/>
                <a:ea typeface="Times New Roman"/>
                <a:cs typeface="Times New Roman"/>
                <a:sym typeface="Times New Roman"/>
              </a:rPr>
              <a:t>Talaat</a:t>
            </a:r>
            <a:r>
              <a:rPr lang="en-US" sz="2400" kern="0" dirty="0" smtClean="0">
                <a:solidFill>
                  <a:srgbClr val="000000"/>
                </a:solidFill>
                <a:latin typeface="Times New Roman"/>
                <a:ea typeface="Times New Roman"/>
                <a:cs typeface="Times New Roman"/>
                <a:sym typeface="Times New Roman"/>
              </a:rPr>
              <a:t>, LWS Chief Scientist (NASA Headquarters, HQ)</a:t>
            </a:r>
          </a:p>
          <a:p>
            <a:pPr defTabSz="914400">
              <a:buClr>
                <a:srgbClr val="000000"/>
              </a:buClr>
              <a:buSzPct val="25000"/>
              <a:buFont typeface="Arial"/>
              <a:buNone/>
            </a:pPr>
            <a:r>
              <a:rPr lang="en-US" sz="2400" kern="0" dirty="0" smtClean="0">
                <a:solidFill>
                  <a:srgbClr val="000000"/>
                </a:solidFill>
                <a:latin typeface="Times New Roman"/>
                <a:ea typeface="Times New Roman"/>
                <a:cs typeface="Times New Roman"/>
                <a:sym typeface="Times New Roman"/>
              </a:rPr>
              <a:t>Jeff Morrill, LWS Program Scientist (NASA HQ)</a:t>
            </a:r>
          </a:p>
          <a:p>
            <a:pPr defTabSz="914400">
              <a:buClr>
                <a:srgbClr val="000000"/>
              </a:buClr>
              <a:buSzPct val="25000"/>
              <a:buFont typeface="Arial"/>
              <a:buNone/>
            </a:pPr>
            <a:r>
              <a:rPr lang="en-US" sz="2400" kern="0" dirty="0" smtClean="0">
                <a:solidFill>
                  <a:srgbClr val="000000"/>
                </a:solidFill>
                <a:latin typeface="Times New Roman"/>
                <a:ea typeface="Times New Roman"/>
                <a:cs typeface="Times New Roman"/>
                <a:sym typeface="Times New Roman"/>
              </a:rPr>
              <a:t>Janet </a:t>
            </a:r>
            <a:r>
              <a:rPr lang="en-US" sz="2400" kern="0" dirty="0" err="1" smtClean="0">
                <a:solidFill>
                  <a:srgbClr val="000000"/>
                </a:solidFill>
                <a:latin typeface="Times New Roman"/>
                <a:ea typeface="Times New Roman"/>
                <a:cs typeface="Times New Roman"/>
                <a:sym typeface="Times New Roman"/>
              </a:rPr>
              <a:t>Kozyra</a:t>
            </a:r>
            <a:r>
              <a:rPr lang="en-US" sz="2400" kern="0" dirty="0" smtClean="0">
                <a:solidFill>
                  <a:srgbClr val="000000"/>
                </a:solidFill>
                <a:latin typeface="Times New Roman"/>
                <a:ea typeface="Times New Roman"/>
                <a:cs typeface="Times New Roman"/>
                <a:sym typeface="Times New Roman"/>
              </a:rPr>
              <a:t>, LWS Science Lead (NASA HQ)</a:t>
            </a:r>
          </a:p>
          <a:p>
            <a:pPr defTabSz="914400">
              <a:buClr>
                <a:srgbClr val="000000"/>
              </a:buClr>
              <a:buSzPct val="25000"/>
              <a:buFont typeface="Arial"/>
              <a:buNone/>
            </a:pPr>
            <a:r>
              <a:rPr lang="en-US" sz="2400" kern="0" dirty="0" err="1" smtClean="0">
                <a:solidFill>
                  <a:srgbClr val="000000"/>
                </a:solidFill>
                <a:latin typeface="Times New Roman"/>
                <a:ea typeface="Times New Roman"/>
                <a:cs typeface="Times New Roman"/>
                <a:sym typeface="Times New Roman"/>
              </a:rPr>
              <a:t>Shing</a:t>
            </a:r>
            <a:r>
              <a:rPr lang="en-US" sz="2400" kern="0" dirty="0" smtClean="0">
                <a:solidFill>
                  <a:srgbClr val="000000"/>
                </a:solidFill>
                <a:latin typeface="Times New Roman"/>
                <a:ea typeface="Times New Roman"/>
                <a:cs typeface="Times New Roman"/>
                <a:sym typeface="Times New Roman"/>
              </a:rPr>
              <a:t> Fung, LWS Website Manager (NASA GSFC)</a:t>
            </a:r>
            <a:endParaRPr lang="en-US" sz="2400" kern="0" dirty="0">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70057921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 y="0"/>
            <a:ext cx="8915400" cy="6924973"/>
          </a:xfrm>
          <a:prstGeom prst="rect">
            <a:avLst/>
          </a:prstGeom>
          <a:noFill/>
        </p:spPr>
        <p:txBody>
          <a:bodyPr>
            <a:spAutoFit/>
          </a:bodyPr>
          <a:lstStyle/>
          <a:p>
            <a:pPr algn="ctr" defTabSz="914400" eaLnBrk="0" hangingPunct="0">
              <a:defRPr/>
            </a:pPr>
            <a:r>
              <a:rPr lang="en-US" sz="3600" b="1" kern="0" dirty="0" smtClean="0">
                <a:solidFill>
                  <a:srgbClr val="333399"/>
                </a:solidFill>
                <a:ea typeface="MS PGothic" pitchFamily="34" charset="-128"/>
                <a:cs typeface="Arial"/>
                <a:sym typeface="Arial"/>
              </a:rPr>
              <a:t>Development </a:t>
            </a:r>
            <a:r>
              <a:rPr lang="en-US" sz="3600" b="1" kern="0" dirty="0">
                <a:solidFill>
                  <a:srgbClr val="333399"/>
                </a:solidFill>
                <a:ea typeface="MS PGothic" pitchFamily="34" charset="-128"/>
                <a:cs typeface="Arial"/>
                <a:sym typeface="Arial"/>
              </a:rPr>
              <a:t>of </a:t>
            </a:r>
            <a:r>
              <a:rPr lang="en-US" sz="3600" b="1" kern="0" dirty="0" smtClean="0">
                <a:solidFill>
                  <a:srgbClr val="333399"/>
                </a:solidFill>
                <a:ea typeface="MS PGothic" pitchFamily="34" charset="-128"/>
                <a:cs typeface="Arial"/>
                <a:sym typeface="Arial"/>
              </a:rPr>
              <a:t>TR&amp;T </a:t>
            </a:r>
            <a:r>
              <a:rPr lang="en-US" sz="3600" b="1" kern="0" dirty="0">
                <a:solidFill>
                  <a:srgbClr val="333399"/>
                </a:solidFill>
                <a:ea typeface="MS PGothic" pitchFamily="34" charset="-128"/>
                <a:cs typeface="Arial"/>
                <a:sym typeface="Arial"/>
              </a:rPr>
              <a:t>Science </a:t>
            </a:r>
            <a:r>
              <a:rPr lang="en-US" sz="3600" b="1" kern="0" dirty="0" smtClean="0">
                <a:solidFill>
                  <a:srgbClr val="333399"/>
                </a:solidFill>
                <a:ea typeface="MS PGothic" pitchFamily="34" charset="-128"/>
                <a:cs typeface="Arial"/>
                <a:sym typeface="Arial"/>
              </a:rPr>
              <a:t>Topics</a:t>
            </a:r>
          </a:p>
          <a:p>
            <a:pPr defTabSz="914400" eaLnBrk="0" hangingPunct="0">
              <a:defRPr/>
            </a:pPr>
            <a:endParaRPr lang="en-US" sz="2400" kern="0" dirty="0" smtClean="0">
              <a:solidFill>
                <a:srgbClr val="000000"/>
              </a:solidFill>
              <a:latin typeface="Times New Roman" panose="02020603050405020304" pitchFamily="18" charset="0"/>
              <a:ea typeface="MS PGothic" pitchFamily="34" charset="-128"/>
              <a:cs typeface="Times New Roman" panose="02020603050405020304" pitchFamily="18" charset="0"/>
              <a:sym typeface="Arial"/>
            </a:endParaRPr>
          </a:p>
          <a:p>
            <a:pPr defTabSz="914400" eaLnBrk="0" hangingPunct="0">
              <a:defRPr/>
            </a:pPr>
            <a:r>
              <a:rPr lang="en-US" sz="2400" kern="0" dirty="0" smtClean="0">
                <a:solidFill>
                  <a:srgbClr val="000000"/>
                </a:solidFill>
                <a:latin typeface="Times New Roman" panose="02020603050405020304" pitchFamily="18" charset="0"/>
                <a:ea typeface="MS PGothic" pitchFamily="34" charset="-128"/>
                <a:cs typeface="Times New Roman" panose="02020603050405020304" pitchFamily="18" charset="0"/>
                <a:sym typeface="Arial"/>
              </a:rPr>
              <a:t>Procedure for soliciting </a:t>
            </a:r>
            <a:r>
              <a:rPr lang="en-US" sz="2400" kern="0" dirty="0">
                <a:solidFill>
                  <a:srgbClr val="000000"/>
                </a:solidFill>
                <a:latin typeface="Times New Roman" panose="02020603050405020304" pitchFamily="18" charset="0"/>
                <a:ea typeface="MS PGothic" pitchFamily="34" charset="-128"/>
                <a:cs typeface="Times New Roman" panose="02020603050405020304" pitchFamily="18" charset="0"/>
                <a:sym typeface="Arial"/>
              </a:rPr>
              <a:t>and </a:t>
            </a:r>
            <a:r>
              <a:rPr lang="en-US" sz="2400" kern="0" dirty="0" smtClean="0">
                <a:solidFill>
                  <a:srgbClr val="000000"/>
                </a:solidFill>
                <a:latin typeface="Times New Roman" panose="02020603050405020304" pitchFamily="18" charset="0"/>
                <a:ea typeface="MS PGothic" pitchFamily="34" charset="-128"/>
                <a:cs typeface="Times New Roman" panose="02020603050405020304" pitchFamily="18" charset="0"/>
                <a:sym typeface="Arial"/>
              </a:rPr>
              <a:t>obtaining </a:t>
            </a:r>
            <a:r>
              <a:rPr lang="en-US" sz="2400" kern="0" dirty="0">
                <a:solidFill>
                  <a:srgbClr val="000000"/>
                </a:solidFill>
                <a:latin typeface="Times New Roman" panose="02020603050405020304" pitchFamily="18" charset="0"/>
                <a:ea typeface="MS PGothic" pitchFamily="34" charset="-128"/>
                <a:cs typeface="Times New Roman" panose="02020603050405020304" pitchFamily="18" charset="0"/>
                <a:sym typeface="Arial"/>
              </a:rPr>
              <a:t>community input </a:t>
            </a:r>
            <a:r>
              <a:rPr lang="en-US" sz="2400" kern="0" dirty="0" smtClean="0">
                <a:solidFill>
                  <a:srgbClr val="000000"/>
                </a:solidFill>
                <a:latin typeface="Times New Roman" panose="02020603050405020304" pitchFamily="18" charset="0"/>
                <a:ea typeface="MS PGothic" pitchFamily="34" charset="-128"/>
                <a:cs typeface="Times New Roman" panose="02020603050405020304" pitchFamily="18" charset="0"/>
                <a:sym typeface="Arial"/>
              </a:rPr>
              <a:t>for science topics, and for then developing these science topics:</a:t>
            </a:r>
          </a:p>
          <a:p>
            <a:pPr defTabSz="914400" eaLnBrk="0" hangingPunct="0">
              <a:defRPr/>
            </a:pPr>
            <a:endParaRPr lang="en-US" sz="2400" kern="0" dirty="0">
              <a:solidFill>
                <a:srgbClr val="000000"/>
              </a:solidFill>
              <a:latin typeface="Times New Roman" panose="02020603050405020304" pitchFamily="18" charset="0"/>
              <a:ea typeface="MS PGothic" pitchFamily="34" charset="-128"/>
              <a:cs typeface="Times New Roman" panose="02020603050405020304" pitchFamily="18" charset="0"/>
              <a:sym typeface="Arial"/>
            </a:endParaRPr>
          </a:p>
          <a:p>
            <a:pPr defTabSz="914400" eaLnBrk="0" hangingPunct="0">
              <a:defRPr/>
            </a:pPr>
            <a:r>
              <a:rPr lang="en-US" sz="2400" kern="0" dirty="0" smtClean="0">
                <a:solidFill>
                  <a:srgbClr val="000000"/>
                </a:solidFill>
                <a:latin typeface="Times New Roman" panose="02020603050405020304" pitchFamily="18" charset="0"/>
                <a:ea typeface="MS PGothic" pitchFamily="34" charset="-128"/>
                <a:cs typeface="Times New Roman" panose="02020603050405020304" pitchFamily="18" charset="0"/>
                <a:sym typeface="Arial"/>
              </a:rPr>
              <a:t>Early 2018: </a:t>
            </a:r>
          </a:p>
          <a:p>
            <a:pPr marL="342900" indent="-342900" defTabSz="914400" eaLnBrk="0" hangingPunct="0">
              <a:buFont typeface="Arial" charset="0"/>
              <a:buChar char="•"/>
              <a:defRPr/>
            </a:pPr>
            <a:r>
              <a:rPr lang="en-US" sz="2400" kern="0" dirty="0" smtClean="0">
                <a:solidFill>
                  <a:srgbClr val="000000"/>
                </a:solidFill>
                <a:latin typeface="Times New Roman" panose="02020603050405020304" pitchFamily="18" charset="0"/>
                <a:ea typeface="MS PGothic" pitchFamily="34" charset="-128"/>
                <a:cs typeface="Times New Roman" panose="02020603050405020304" pitchFamily="18" charset="0"/>
                <a:sym typeface="Arial"/>
              </a:rPr>
              <a:t>First LPAG meeting.</a:t>
            </a:r>
          </a:p>
          <a:p>
            <a:pPr marL="342900" indent="-342900" defTabSz="914400" eaLnBrk="0" hangingPunct="0">
              <a:buFont typeface="Arial" panose="020B0604020202020204" pitchFamily="34" charset="0"/>
              <a:buChar char="•"/>
              <a:defRPr/>
            </a:pPr>
            <a:r>
              <a:rPr lang="en-US" sz="2400" kern="0" dirty="0" smtClean="0">
                <a:solidFill>
                  <a:srgbClr val="000000"/>
                </a:solidFill>
                <a:latin typeface="Times New Roman" panose="02020603050405020304" pitchFamily="18" charset="0"/>
                <a:ea typeface="MS PGothic" pitchFamily="34" charset="-128"/>
                <a:cs typeface="Times New Roman" panose="02020603050405020304" pitchFamily="18" charset="0"/>
                <a:sym typeface="Arial"/>
              </a:rPr>
              <a:t>Call for </a:t>
            </a:r>
            <a:r>
              <a:rPr lang="en-US" sz="2400" kern="0" dirty="0">
                <a:solidFill>
                  <a:srgbClr val="000000"/>
                </a:solidFill>
                <a:latin typeface="Times New Roman" panose="02020603050405020304" pitchFamily="18" charset="0"/>
                <a:ea typeface="MS PGothic" pitchFamily="34" charset="-128"/>
                <a:cs typeface="Times New Roman" panose="02020603050405020304" pitchFamily="18" charset="0"/>
                <a:sym typeface="Arial"/>
              </a:rPr>
              <a:t>community input to TR&amp;T science </a:t>
            </a:r>
            <a:r>
              <a:rPr lang="en-US" sz="2400" kern="0" dirty="0" smtClean="0">
                <a:solidFill>
                  <a:srgbClr val="000000"/>
                </a:solidFill>
                <a:latin typeface="Times New Roman" panose="02020603050405020304" pitchFamily="18" charset="0"/>
                <a:ea typeface="MS PGothic" pitchFamily="34" charset="-128"/>
                <a:cs typeface="Times New Roman" panose="02020603050405020304" pitchFamily="18" charset="0"/>
                <a:sym typeface="Arial"/>
              </a:rPr>
              <a:t>topics (6 weeks).</a:t>
            </a:r>
          </a:p>
          <a:p>
            <a:pPr marL="342900" lvl="8" indent="-342900" defTabSz="914400" eaLnBrk="0" hangingPunct="0">
              <a:buFont typeface="Arial" panose="020B0604020202020204" pitchFamily="34" charset="0"/>
              <a:buChar char="•"/>
              <a:defRPr/>
            </a:pPr>
            <a:r>
              <a:rPr lang="en-US" sz="2400" kern="0" dirty="0" smtClean="0">
                <a:solidFill>
                  <a:srgbClr val="000000"/>
                </a:solidFill>
                <a:latin typeface="Times New Roman" panose="02020603050405020304" pitchFamily="18" charset="0"/>
                <a:ea typeface="MS PGothic" pitchFamily="34" charset="-128"/>
                <a:cs typeface="Times New Roman" panose="02020603050405020304" pitchFamily="18" charset="0"/>
                <a:sym typeface="Arial"/>
              </a:rPr>
              <a:t>Online town hall to discuss call for community input.</a:t>
            </a:r>
          </a:p>
          <a:p>
            <a:pPr defTabSz="914400" eaLnBrk="0" hangingPunct="0">
              <a:defRPr/>
            </a:pPr>
            <a:endParaRPr lang="en-US" sz="2400" kern="0" dirty="0" smtClean="0">
              <a:solidFill>
                <a:srgbClr val="000000"/>
              </a:solidFill>
              <a:latin typeface="Times New Roman" panose="02020603050405020304" pitchFamily="18" charset="0"/>
              <a:ea typeface="MS PGothic" pitchFamily="34" charset="-128"/>
              <a:cs typeface="Times New Roman" panose="02020603050405020304" pitchFamily="18" charset="0"/>
              <a:sym typeface="Arial"/>
            </a:endParaRPr>
          </a:p>
          <a:p>
            <a:pPr defTabSz="914400" eaLnBrk="0" hangingPunct="0">
              <a:defRPr/>
            </a:pPr>
            <a:r>
              <a:rPr lang="en-US" sz="2400" kern="0" dirty="0" smtClean="0">
                <a:solidFill>
                  <a:srgbClr val="000000"/>
                </a:solidFill>
                <a:latin typeface="Times New Roman" panose="02020603050405020304" pitchFamily="18" charset="0"/>
                <a:ea typeface="MS PGothic" pitchFamily="34" charset="-128"/>
                <a:cs typeface="Times New Roman" panose="02020603050405020304" pitchFamily="18" charset="0"/>
                <a:sym typeface="Arial"/>
              </a:rPr>
              <a:t>Spring 2018:</a:t>
            </a:r>
            <a:endParaRPr lang="en-US" sz="2400" kern="0" dirty="0">
              <a:solidFill>
                <a:srgbClr val="000000"/>
              </a:solidFill>
              <a:latin typeface="Times New Roman" panose="02020603050405020304" pitchFamily="18" charset="0"/>
              <a:ea typeface="MS PGothic" pitchFamily="34" charset="-128"/>
              <a:cs typeface="Times New Roman" panose="02020603050405020304" pitchFamily="18" charset="0"/>
              <a:sym typeface="Arial"/>
            </a:endParaRPr>
          </a:p>
          <a:p>
            <a:pPr marL="342900" indent="-342900" defTabSz="914400" eaLnBrk="0" hangingPunct="0">
              <a:buFont typeface="Arial" panose="020B0604020202020204" pitchFamily="34" charset="0"/>
              <a:buChar char="•"/>
              <a:defRPr/>
            </a:pPr>
            <a:r>
              <a:rPr lang="en-US" sz="2400" kern="0" dirty="0" smtClean="0">
                <a:solidFill>
                  <a:srgbClr val="000000"/>
                </a:solidFill>
                <a:latin typeface="Times New Roman" panose="02020603050405020304" pitchFamily="18" charset="0"/>
                <a:ea typeface="MS PGothic" pitchFamily="34" charset="-128"/>
                <a:cs typeface="Times New Roman" panose="02020603050405020304" pitchFamily="18" charset="0"/>
                <a:sym typeface="Arial"/>
              </a:rPr>
              <a:t>Draft </a:t>
            </a:r>
            <a:r>
              <a:rPr lang="en-US" sz="2400" kern="0" dirty="0">
                <a:solidFill>
                  <a:srgbClr val="000000"/>
                </a:solidFill>
                <a:latin typeface="Times New Roman" panose="02020603050405020304" pitchFamily="18" charset="0"/>
                <a:ea typeface="MS PGothic" pitchFamily="34" charset="-128"/>
                <a:cs typeface="Times New Roman" panose="02020603050405020304" pitchFamily="18" charset="0"/>
                <a:sym typeface="Arial"/>
              </a:rPr>
              <a:t>science topics at </a:t>
            </a:r>
            <a:r>
              <a:rPr lang="en-US" sz="2400" kern="0" dirty="0" smtClean="0">
                <a:solidFill>
                  <a:srgbClr val="000000"/>
                </a:solidFill>
                <a:latin typeface="Times New Roman" panose="02020603050405020304" pitchFamily="18" charset="0"/>
                <a:ea typeface="MS PGothic" pitchFamily="34" charset="-128"/>
                <a:cs typeface="Times New Roman" panose="02020603050405020304" pitchFamily="18" charset="0"/>
                <a:sym typeface="Arial"/>
              </a:rPr>
              <a:t>second LPAG meeting.</a:t>
            </a:r>
          </a:p>
          <a:p>
            <a:pPr marL="342900" indent="-342900" defTabSz="914400" eaLnBrk="0" hangingPunct="0">
              <a:buFont typeface="Arial" panose="020B0604020202020204" pitchFamily="34" charset="0"/>
              <a:buChar char="•"/>
              <a:defRPr/>
            </a:pPr>
            <a:r>
              <a:rPr lang="en-US" sz="2400" kern="0" dirty="0" smtClean="0">
                <a:solidFill>
                  <a:srgbClr val="000000"/>
                </a:solidFill>
                <a:latin typeface="Times New Roman" panose="02020603050405020304" pitchFamily="18" charset="0"/>
                <a:ea typeface="MS PGothic" pitchFamily="34" charset="-128"/>
                <a:cs typeface="Times New Roman" panose="02020603050405020304" pitchFamily="18" charset="0"/>
                <a:sym typeface="Arial"/>
              </a:rPr>
              <a:t>Release draft science topics for community input.</a:t>
            </a:r>
          </a:p>
          <a:p>
            <a:pPr defTabSz="914400" eaLnBrk="0" hangingPunct="0">
              <a:defRPr/>
            </a:pPr>
            <a:endParaRPr lang="en-US" sz="2400" kern="0" dirty="0" smtClean="0">
              <a:solidFill>
                <a:srgbClr val="000000"/>
              </a:solidFill>
              <a:latin typeface="Times New Roman" panose="02020603050405020304" pitchFamily="18" charset="0"/>
              <a:ea typeface="MS PGothic" pitchFamily="34" charset="-128"/>
              <a:cs typeface="Times New Roman" panose="02020603050405020304" pitchFamily="18" charset="0"/>
              <a:sym typeface="Arial"/>
            </a:endParaRPr>
          </a:p>
          <a:p>
            <a:pPr defTabSz="914400" eaLnBrk="0" hangingPunct="0">
              <a:defRPr/>
            </a:pPr>
            <a:r>
              <a:rPr lang="en-US" sz="2400" kern="0" dirty="0" smtClean="0">
                <a:solidFill>
                  <a:srgbClr val="000000"/>
                </a:solidFill>
                <a:latin typeface="Times New Roman" panose="02020603050405020304" pitchFamily="18" charset="0"/>
                <a:ea typeface="MS PGothic" pitchFamily="34" charset="-128"/>
                <a:cs typeface="Times New Roman" panose="02020603050405020304" pitchFamily="18" charset="0"/>
                <a:sym typeface="Arial"/>
              </a:rPr>
              <a:t>Summer 2018</a:t>
            </a:r>
            <a:endParaRPr lang="en-US" sz="2400" kern="0" dirty="0">
              <a:solidFill>
                <a:srgbClr val="000000"/>
              </a:solidFill>
              <a:latin typeface="Times New Roman" panose="02020603050405020304" pitchFamily="18" charset="0"/>
              <a:ea typeface="MS PGothic" pitchFamily="34" charset="-128"/>
              <a:cs typeface="Times New Roman" panose="02020603050405020304" pitchFamily="18" charset="0"/>
              <a:sym typeface="Arial"/>
            </a:endParaRPr>
          </a:p>
          <a:p>
            <a:pPr marL="342900" indent="-342900" defTabSz="914400" eaLnBrk="0" hangingPunct="0">
              <a:buFont typeface="Arial" panose="020B0604020202020204" pitchFamily="34" charset="0"/>
              <a:buChar char="•"/>
              <a:defRPr/>
            </a:pPr>
            <a:r>
              <a:rPr lang="en-US" sz="2400" kern="0" dirty="0" smtClean="0">
                <a:solidFill>
                  <a:srgbClr val="000000"/>
                </a:solidFill>
                <a:latin typeface="Times New Roman" panose="02020603050405020304" pitchFamily="18" charset="0"/>
                <a:ea typeface="MS PGothic" pitchFamily="34" charset="-128"/>
                <a:cs typeface="Times New Roman" panose="02020603050405020304" pitchFamily="18" charset="0"/>
                <a:sym typeface="Arial"/>
              </a:rPr>
              <a:t>6 week community </a:t>
            </a:r>
            <a:r>
              <a:rPr lang="en-US" sz="2400" kern="0" dirty="0">
                <a:solidFill>
                  <a:srgbClr val="000000"/>
                </a:solidFill>
                <a:latin typeface="Times New Roman" panose="02020603050405020304" pitchFamily="18" charset="0"/>
                <a:ea typeface="MS PGothic" pitchFamily="34" charset="-128"/>
                <a:cs typeface="Times New Roman" panose="02020603050405020304" pitchFamily="18" charset="0"/>
                <a:sym typeface="Arial"/>
              </a:rPr>
              <a:t>comment </a:t>
            </a:r>
            <a:r>
              <a:rPr lang="en-US" sz="2400" kern="0" dirty="0" smtClean="0">
                <a:solidFill>
                  <a:srgbClr val="000000"/>
                </a:solidFill>
                <a:latin typeface="Times New Roman" panose="02020603050405020304" pitchFamily="18" charset="0"/>
                <a:ea typeface="MS PGothic" pitchFamily="34" charset="-128"/>
                <a:cs typeface="Times New Roman" panose="02020603050405020304" pitchFamily="18" charset="0"/>
                <a:sym typeface="Arial"/>
              </a:rPr>
              <a:t>period for </a:t>
            </a:r>
            <a:r>
              <a:rPr lang="en-US" sz="2400" kern="0" dirty="0">
                <a:solidFill>
                  <a:srgbClr val="000000"/>
                </a:solidFill>
                <a:latin typeface="Times New Roman" panose="02020603050405020304" pitchFamily="18" charset="0"/>
                <a:ea typeface="MS PGothic" pitchFamily="34" charset="-128"/>
                <a:cs typeface="Times New Roman" panose="02020603050405020304" pitchFamily="18" charset="0"/>
                <a:sym typeface="Arial"/>
              </a:rPr>
              <a:t>draft TR&amp;T science </a:t>
            </a:r>
            <a:r>
              <a:rPr lang="en-US" sz="2400" kern="0" dirty="0" smtClean="0">
                <a:solidFill>
                  <a:srgbClr val="000000"/>
                </a:solidFill>
                <a:latin typeface="Times New Roman" panose="02020603050405020304" pitchFamily="18" charset="0"/>
                <a:ea typeface="MS PGothic" pitchFamily="34" charset="-128"/>
                <a:cs typeface="Times New Roman" panose="02020603050405020304" pitchFamily="18" charset="0"/>
                <a:sym typeface="Arial"/>
              </a:rPr>
              <a:t>topics.</a:t>
            </a:r>
          </a:p>
          <a:p>
            <a:pPr marL="342900" indent="-342900" defTabSz="914400" eaLnBrk="0" hangingPunct="0">
              <a:buFont typeface="Arial" panose="020B0604020202020204" pitchFamily="34" charset="0"/>
              <a:buChar char="•"/>
              <a:defRPr/>
            </a:pPr>
            <a:r>
              <a:rPr lang="en-US" sz="2400" kern="0" dirty="0" smtClean="0">
                <a:solidFill>
                  <a:srgbClr val="000000"/>
                </a:solidFill>
                <a:latin typeface="Times New Roman" panose="02020603050405020304" pitchFamily="18" charset="0"/>
                <a:ea typeface="MS PGothic" pitchFamily="34" charset="-128"/>
                <a:cs typeface="Times New Roman" panose="02020603050405020304" pitchFamily="18" charset="0"/>
                <a:sym typeface="Arial"/>
              </a:rPr>
              <a:t>Conference town halls for community comment on draft topics.</a:t>
            </a:r>
          </a:p>
          <a:p>
            <a:pPr marL="342900" indent="-342900" defTabSz="914400" eaLnBrk="0" hangingPunct="0">
              <a:buFont typeface="Arial" panose="020B0604020202020204" pitchFamily="34" charset="0"/>
              <a:buChar char="•"/>
              <a:defRPr/>
            </a:pPr>
            <a:r>
              <a:rPr lang="en-US" sz="2400" kern="0" dirty="0" smtClean="0">
                <a:solidFill>
                  <a:srgbClr val="000000"/>
                </a:solidFill>
                <a:latin typeface="Times New Roman" panose="02020603050405020304" pitchFamily="18" charset="0"/>
                <a:ea typeface="MS PGothic" pitchFamily="34" charset="-128"/>
                <a:cs typeface="Times New Roman" panose="02020603050405020304" pitchFamily="18" charset="0"/>
                <a:sym typeface="Arial"/>
              </a:rPr>
              <a:t>Finalize </a:t>
            </a:r>
            <a:r>
              <a:rPr lang="en-US" sz="2400" kern="0" dirty="0">
                <a:solidFill>
                  <a:srgbClr val="000000"/>
                </a:solidFill>
                <a:latin typeface="Times New Roman" panose="02020603050405020304" pitchFamily="18" charset="0"/>
                <a:ea typeface="MS PGothic" pitchFamily="34" charset="-128"/>
                <a:cs typeface="Times New Roman" panose="02020603050405020304" pitchFamily="18" charset="0"/>
                <a:sym typeface="Arial"/>
              </a:rPr>
              <a:t>science topics at </a:t>
            </a:r>
            <a:r>
              <a:rPr lang="en-US" sz="2400" kern="0" dirty="0" smtClean="0">
                <a:solidFill>
                  <a:srgbClr val="000000"/>
                </a:solidFill>
                <a:latin typeface="Times New Roman" panose="02020603050405020304" pitchFamily="18" charset="0"/>
                <a:ea typeface="MS PGothic" pitchFamily="34" charset="-128"/>
                <a:cs typeface="Times New Roman" panose="02020603050405020304" pitchFamily="18" charset="0"/>
                <a:sym typeface="Arial"/>
              </a:rPr>
              <a:t>third LPAG meeting.</a:t>
            </a:r>
            <a:endParaRPr lang="en-US" sz="2400" kern="0" dirty="0">
              <a:solidFill>
                <a:srgbClr val="000000"/>
              </a:solidFill>
              <a:latin typeface="Times New Roman" panose="02020603050405020304" pitchFamily="18" charset="0"/>
              <a:ea typeface="MS PGothic" pitchFamily="34" charset="-128"/>
              <a:cs typeface="Times New Roman" panose="02020603050405020304" pitchFamily="18" charset="0"/>
              <a:sym typeface="Arial"/>
            </a:endParaRPr>
          </a:p>
        </p:txBody>
      </p:sp>
    </p:spTree>
    <p:extLst>
      <p:ext uri="{BB962C8B-B14F-4D97-AF65-F5344CB8AC3E}">
        <p14:creationId xmlns:p14="http://schemas.microsoft.com/office/powerpoint/2010/main" val="41279954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p:nvPr/>
        </p:nvSpPr>
        <p:spPr>
          <a:xfrm>
            <a:off x="76200" y="76200"/>
            <a:ext cx="8915400" cy="6740525"/>
          </a:xfrm>
          <a:prstGeom prst="rect">
            <a:avLst/>
          </a:prstGeom>
          <a:noFill/>
          <a:ln>
            <a:noFill/>
          </a:ln>
        </p:spPr>
        <p:txBody>
          <a:bodyPr lIns="91425" tIns="45700" rIns="91425" bIns="45700" anchor="t" anchorCtr="0">
            <a:noAutofit/>
          </a:bodyPr>
          <a:lstStyle/>
          <a:p>
            <a:pPr algn="ctr" defTabSz="914400">
              <a:buClr>
                <a:srgbClr val="333399"/>
              </a:buClr>
              <a:buSzPct val="25000"/>
              <a:buFont typeface="Arial"/>
              <a:buNone/>
            </a:pPr>
            <a:r>
              <a:rPr lang="en-US" sz="3600" b="1" kern="0" dirty="0" smtClean="0">
                <a:solidFill>
                  <a:srgbClr val="333399"/>
                </a:solidFill>
                <a:ea typeface="Arial"/>
                <a:cs typeface="Arial"/>
                <a:sym typeface="Arial"/>
              </a:rPr>
              <a:t>LWS Strategic Science Areas:</a:t>
            </a:r>
            <a:endParaRPr lang="en-US" sz="3600" b="1" kern="0" dirty="0">
              <a:solidFill>
                <a:srgbClr val="333399"/>
              </a:solidFill>
              <a:cs typeface="Arial"/>
              <a:sym typeface="Arial"/>
            </a:endParaRPr>
          </a:p>
          <a:p>
            <a:pPr algn="ctr" defTabSz="914400">
              <a:buClr>
                <a:srgbClr val="333399"/>
              </a:buClr>
              <a:buSzPct val="25000"/>
              <a:buFont typeface="Arial"/>
              <a:buNone/>
            </a:pPr>
            <a:endParaRPr sz="2400" kern="0" dirty="0">
              <a:solidFill>
                <a:srgbClr val="000000"/>
              </a:solidFill>
              <a:latin typeface="Times New Roman"/>
              <a:ea typeface="Times New Roman"/>
              <a:cs typeface="Times New Roman"/>
              <a:sym typeface="Times New Roman"/>
            </a:endParaRPr>
          </a:p>
          <a:p>
            <a:pPr defTabSz="914400">
              <a:buClr>
                <a:srgbClr val="000000"/>
              </a:buClr>
              <a:buSzPct val="25000"/>
              <a:buFont typeface="Arial"/>
              <a:buNone/>
            </a:pPr>
            <a:r>
              <a:rPr lang="en-US" sz="2400" kern="0" dirty="0" smtClean="0">
                <a:solidFill>
                  <a:srgbClr val="000000"/>
                </a:solidFill>
                <a:latin typeface="Times New Roman"/>
                <a:ea typeface="Times New Roman"/>
                <a:cs typeface="Times New Roman"/>
                <a:sym typeface="Times New Roman"/>
              </a:rPr>
              <a:t>LWS </a:t>
            </a:r>
            <a:r>
              <a:rPr lang="en-US" sz="2400" kern="0" dirty="0">
                <a:solidFill>
                  <a:srgbClr val="000000"/>
                </a:solidFill>
                <a:latin typeface="Times New Roman"/>
                <a:ea typeface="Times New Roman"/>
                <a:cs typeface="Times New Roman"/>
                <a:sym typeface="Times New Roman"/>
              </a:rPr>
              <a:t>TR&amp;T </a:t>
            </a:r>
            <a:r>
              <a:rPr lang="en-US" sz="2400" kern="0" dirty="0" smtClean="0">
                <a:solidFill>
                  <a:srgbClr val="000000"/>
                </a:solidFill>
                <a:latin typeface="Times New Roman"/>
                <a:ea typeface="Times New Roman"/>
                <a:cs typeface="Times New Roman"/>
                <a:sym typeface="Times New Roman"/>
              </a:rPr>
              <a:t>science topics </a:t>
            </a:r>
            <a:r>
              <a:rPr lang="en-US" sz="2400" kern="0" dirty="0">
                <a:solidFill>
                  <a:srgbClr val="000000"/>
                </a:solidFill>
                <a:latin typeface="Times New Roman"/>
                <a:ea typeface="Times New Roman"/>
                <a:cs typeface="Times New Roman"/>
                <a:sym typeface="Times New Roman"/>
              </a:rPr>
              <a:t>target the following Strategic Science Areas (SSA’s</a:t>
            </a:r>
            <a:r>
              <a:rPr lang="en-US" sz="2400" kern="0" dirty="0" smtClean="0">
                <a:solidFill>
                  <a:srgbClr val="000000"/>
                </a:solidFill>
                <a:latin typeface="Times New Roman"/>
                <a:ea typeface="Times New Roman"/>
                <a:cs typeface="Times New Roman"/>
                <a:sym typeface="Times New Roman"/>
              </a:rPr>
              <a:t>): </a:t>
            </a:r>
          </a:p>
          <a:p>
            <a:pPr defTabSz="914400">
              <a:buClr>
                <a:srgbClr val="000000"/>
              </a:buClr>
              <a:buSzPct val="25000"/>
              <a:buFont typeface="Arial"/>
              <a:buNone/>
            </a:pPr>
            <a:endParaRPr lang="en-US" sz="2400" kern="0" dirty="0">
              <a:solidFill>
                <a:srgbClr val="000000"/>
              </a:solidFill>
              <a:latin typeface="Times New Roman"/>
              <a:ea typeface="Times New Roman"/>
              <a:cs typeface="Times New Roman"/>
              <a:sym typeface="Times New Roman"/>
            </a:endParaRPr>
          </a:p>
          <a:p>
            <a:pPr defTabSz="914400">
              <a:buClr>
                <a:srgbClr val="000000"/>
              </a:buClr>
              <a:buSzPct val="25000"/>
              <a:buFont typeface="Arial"/>
              <a:buNone/>
            </a:pPr>
            <a:r>
              <a:rPr lang="en-US" sz="2400" kern="0" dirty="0" smtClean="0">
                <a:solidFill>
                  <a:srgbClr val="000000"/>
                </a:solidFill>
                <a:latin typeface="Times New Roman"/>
                <a:ea typeface="Times New Roman"/>
                <a:cs typeface="Times New Roman"/>
                <a:sym typeface="Times New Roman"/>
              </a:rPr>
              <a:t>Physics–Based Understanding to Enable Forecasting of</a:t>
            </a:r>
            <a:endParaRPr sz="2400" kern="0" dirty="0">
              <a:solidFill>
                <a:srgbClr val="000000"/>
              </a:solidFill>
              <a:latin typeface="Times New Roman"/>
              <a:ea typeface="Times New Roman"/>
              <a:cs typeface="Times New Roman"/>
              <a:sym typeface="Times New Roman"/>
            </a:endParaRPr>
          </a:p>
          <a:p>
            <a:pPr defTabSz="914400">
              <a:buClr>
                <a:srgbClr val="000000"/>
              </a:buClr>
              <a:buSzPct val="100000"/>
              <a:buFont typeface="Times New Roman"/>
              <a:buChar char="•"/>
            </a:pPr>
            <a:r>
              <a:rPr lang="en-US" sz="2400" b="1" kern="0" dirty="0">
                <a:solidFill>
                  <a:srgbClr val="000000"/>
                </a:solidFill>
                <a:latin typeface="Times New Roman"/>
                <a:ea typeface="Times New Roman"/>
                <a:cs typeface="Times New Roman"/>
                <a:sym typeface="Times New Roman"/>
              </a:rPr>
              <a:t>SSA-0: </a:t>
            </a:r>
            <a:r>
              <a:rPr lang="en-US" sz="2400" kern="0" dirty="0">
                <a:solidFill>
                  <a:srgbClr val="000000"/>
                </a:solidFill>
                <a:latin typeface="Times New Roman"/>
                <a:ea typeface="Times New Roman"/>
                <a:cs typeface="Times New Roman"/>
                <a:sym typeface="Times New Roman"/>
              </a:rPr>
              <a:t>Solar electromagnetic, energetic particle, and plasma outputs driving the solar system environment and inputs to Earth’s atmosphere</a:t>
            </a:r>
          </a:p>
          <a:p>
            <a:pPr defTabSz="914400">
              <a:buClr>
                <a:srgbClr val="000000"/>
              </a:buClr>
              <a:buSzPct val="100000"/>
              <a:buFont typeface="Times New Roman"/>
              <a:buChar char="•"/>
            </a:pPr>
            <a:r>
              <a:rPr lang="en-US" sz="2400" b="1" kern="0" dirty="0">
                <a:solidFill>
                  <a:srgbClr val="000000"/>
                </a:solidFill>
                <a:latin typeface="Times New Roman"/>
                <a:ea typeface="Times New Roman"/>
                <a:cs typeface="Times New Roman"/>
                <a:sym typeface="Times New Roman"/>
              </a:rPr>
              <a:t>SSA-1:</a:t>
            </a:r>
            <a:r>
              <a:rPr lang="en-US" sz="2400" kern="0" dirty="0">
                <a:solidFill>
                  <a:srgbClr val="000000"/>
                </a:solidFill>
                <a:latin typeface="Times New Roman"/>
                <a:ea typeface="Times New Roman"/>
                <a:cs typeface="Times New Roman"/>
                <a:sym typeface="Times New Roman"/>
              </a:rPr>
              <a:t> </a:t>
            </a:r>
            <a:r>
              <a:rPr lang="en-US" sz="2400" kern="0" dirty="0" smtClean="0">
                <a:solidFill>
                  <a:srgbClr val="000000"/>
                </a:solidFill>
                <a:latin typeface="Times New Roman"/>
                <a:ea typeface="Times New Roman"/>
                <a:cs typeface="Times New Roman"/>
                <a:sym typeface="Times New Roman"/>
              </a:rPr>
              <a:t>Geomagnetic Variability </a:t>
            </a:r>
          </a:p>
          <a:p>
            <a:pPr defTabSz="914400">
              <a:buClr>
                <a:srgbClr val="000000"/>
              </a:buClr>
              <a:buSzPct val="100000"/>
              <a:buFont typeface="Times New Roman"/>
              <a:buChar char="•"/>
            </a:pPr>
            <a:r>
              <a:rPr lang="en-US" sz="2400" b="1" kern="0" dirty="0" smtClean="0">
                <a:solidFill>
                  <a:srgbClr val="000000"/>
                </a:solidFill>
                <a:latin typeface="Times New Roman"/>
                <a:ea typeface="Times New Roman"/>
                <a:cs typeface="Times New Roman"/>
                <a:sym typeface="Times New Roman"/>
              </a:rPr>
              <a:t>SSA-2: </a:t>
            </a:r>
            <a:r>
              <a:rPr lang="en-US" sz="2400" kern="0" dirty="0" smtClean="0">
                <a:solidFill>
                  <a:srgbClr val="000000"/>
                </a:solidFill>
                <a:latin typeface="Times New Roman"/>
                <a:ea typeface="Times New Roman"/>
                <a:cs typeface="Times New Roman"/>
                <a:sym typeface="Times New Roman"/>
              </a:rPr>
              <a:t>Satellite </a:t>
            </a:r>
            <a:r>
              <a:rPr lang="en-US" sz="2400" kern="0" dirty="0">
                <a:solidFill>
                  <a:srgbClr val="000000"/>
                </a:solidFill>
                <a:latin typeface="Times New Roman"/>
                <a:ea typeface="Times New Roman"/>
                <a:cs typeface="Times New Roman"/>
                <a:sym typeface="Times New Roman"/>
              </a:rPr>
              <a:t>Drag</a:t>
            </a:r>
          </a:p>
          <a:p>
            <a:pPr defTabSz="914400">
              <a:buClr>
                <a:srgbClr val="000000"/>
              </a:buClr>
              <a:buSzPct val="100000"/>
              <a:buFont typeface="Times New Roman"/>
              <a:buChar char="•"/>
            </a:pPr>
            <a:r>
              <a:rPr lang="en-US" sz="2400" b="1" kern="0" dirty="0">
                <a:solidFill>
                  <a:srgbClr val="000000"/>
                </a:solidFill>
                <a:latin typeface="Times New Roman"/>
                <a:ea typeface="Times New Roman"/>
                <a:cs typeface="Times New Roman"/>
                <a:sym typeface="Times New Roman"/>
              </a:rPr>
              <a:t>SSA-3: </a:t>
            </a:r>
            <a:r>
              <a:rPr lang="en-US" sz="2400" kern="0" dirty="0">
                <a:solidFill>
                  <a:srgbClr val="000000"/>
                </a:solidFill>
                <a:latin typeface="Times New Roman"/>
                <a:ea typeface="Times New Roman"/>
                <a:cs typeface="Times New Roman"/>
                <a:sym typeface="Times New Roman"/>
              </a:rPr>
              <a:t>Solar Energetic Particles</a:t>
            </a:r>
          </a:p>
          <a:p>
            <a:pPr defTabSz="914400">
              <a:buClr>
                <a:srgbClr val="000000"/>
              </a:buClr>
              <a:buSzPct val="100000"/>
              <a:buFont typeface="Times New Roman"/>
              <a:buChar char="•"/>
            </a:pPr>
            <a:r>
              <a:rPr lang="en-US" sz="2400" b="1" kern="0" dirty="0">
                <a:solidFill>
                  <a:srgbClr val="000000"/>
                </a:solidFill>
                <a:latin typeface="Times New Roman"/>
                <a:ea typeface="Times New Roman"/>
                <a:cs typeface="Times New Roman"/>
                <a:sym typeface="Times New Roman"/>
              </a:rPr>
              <a:t>SSA-4:</a:t>
            </a:r>
            <a:r>
              <a:rPr lang="en-US" sz="2400" kern="0" dirty="0">
                <a:solidFill>
                  <a:srgbClr val="000000"/>
                </a:solidFill>
                <a:latin typeface="Times New Roman"/>
                <a:ea typeface="Times New Roman"/>
                <a:cs typeface="Times New Roman"/>
                <a:sym typeface="Times New Roman"/>
              </a:rPr>
              <a:t> Total Electron Content (TEC)</a:t>
            </a:r>
          </a:p>
          <a:p>
            <a:pPr defTabSz="914400">
              <a:buClr>
                <a:srgbClr val="000000"/>
              </a:buClr>
              <a:buSzPct val="100000"/>
              <a:buFont typeface="Times New Roman"/>
              <a:buChar char="•"/>
            </a:pPr>
            <a:r>
              <a:rPr lang="en-US" sz="2400" b="1" kern="0" dirty="0">
                <a:solidFill>
                  <a:srgbClr val="000000"/>
                </a:solidFill>
                <a:latin typeface="Times New Roman"/>
                <a:ea typeface="Times New Roman"/>
                <a:cs typeface="Times New Roman"/>
                <a:sym typeface="Times New Roman"/>
              </a:rPr>
              <a:t>SSA-5:</a:t>
            </a:r>
            <a:r>
              <a:rPr lang="en-US" sz="2400" kern="0" dirty="0">
                <a:solidFill>
                  <a:srgbClr val="000000"/>
                </a:solidFill>
                <a:latin typeface="Times New Roman"/>
                <a:ea typeface="Times New Roman"/>
                <a:cs typeface="Times New Roman"/>
                <a:sym typeface="Times New Roman"/>
              </a:rPr>
              <a:t> Ionospheric Scintillation</a:t>
            </a:r>
          </a:p>
          <a:p>
            <a:pPr defTabSz="914400">
              <a:buClr>
                <a:srgbClr val="000000"/>
              </a:buClr>
              <a:buSzPct val="100000"/>
              <a:buFont typeface="Times New Roman"/>
              <a:buChar char="•"/>
            </a:pPr>
            <a:r>
              <a:rPr lang="en-US" sz="2400" b="1" kern="0" dirty="0">
                <a:solidFill>
                  <a:srgbClr val="000000"/>
                </a:solidFill>
                <a:latin typeface="Times New Roman"/>
                <a:ea typeface="Times New Roman"/>
                <a:cs typeface="Times New Roman"/>
                <a:sym typeface="Times New Roman"/>
              </a:rPr>
              <a:t>SSA-6:</a:t>
            </a:r>
            <a:r>
              <a:rPr lang="en-US" sz="2400" kern="0" dirty="0">
                <a:solidFill>
                  <a:srgbClr val="000000"/>
                </a:solidFill>
                <a:latin typeface="Times New Roman"/>
                <a:ea typeface="Times New Roman"/>
                <a:cs typeface="Times New Roman"/>
                <a:sym typeface="Times New Roman"/>
              </a:rPr>
              <a:t> Radiation Environment</a:t>
            </a:r>
          </a:p>
          <a:p>
            <a:pPr defTabSz="914400"/>
            <a:endParaRPr sz="2000" kern="0" dirty="0">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57456349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p:nvPr/>
        </p:nvSpPr>
        <p:spPr>
          <a:xfrm>
            <a:off x="76200" y="168274"/>
            <a:ext cx="8915400" cy="6689725"/>
          </a:xfrm>
          <a:prstGeom prst="rect">
            <a:avLst/>
          </a:prstGeom>
          <a:noFill/>
          <a:ln>
            <a:noFill/>
          </a:ln>
        </p:spPr>
        <p:txBody>
          <a:bodyPr lIns="91425" tIns="45700" rIns="91425" bIns="45700" anchor="t" anchorCtr="0">
            <a:noAutofit/>
          </a:bodyPr>
          <a:lstStyle/>
          <a:p>
            <a:pPr algn="ctr" defTabSz="914400">
              <a:buClr>
                <a:srgbClr val="333399"/>
              </a:buClr>
              <a:buSzPct val="25000"/>
              <a:buFont typeface="Arial"/>
              <a:buNone/>
            </a:pPr>
            <a:r>
              <a:rPr lang="en-US" sz="3600" b="1" kern="0" dirty="0" smtClean="0">
                <a:solidFill>
                  <a:srgbClr val="333399"/>
                </a:solidFill>
                <a:ea typeface="Arial"/>
                <a:cs typeface="Arial"/>
                <a:sym typeface="Arial"/>
              </a:rPr>
              <a:t>Solicitation of community </a:t>
            </a:r>
            <a:r>
              <a:rPr lang="en-US" sz="3600" b="1" kern="0" dirty="0">
                <a:solidFill>
                  <a:srgbClr val="333399"/>
                </a:solidFill>
                <a:ea typeface="Arial"/>
                <a:cs typeface="Arial"/>
                <a:sym typeface="Arial"/>
              </a:rPr>
              <a:t>input </a:t>
            </a:r>
            <a:endParaRPr lang="en-US" sz="3600" b="1" kern="0" dirty="0" smtClean="0">
              <a:solidFill>
                <a:srgbClr val="333399"/>
              </a:solidFill>
              <a:ea typeface="Arial"/>
              <a:cs typeface="Arial"/>
              <a:sym typeface="Arial"/>
            </a:endParaRPr>
          </a:p>
          <a:p>
            <a:pPr algn="ctr" defTabSz="914400">
              <a:buClr>
                <a:srgbClr val="333399"/>
              </a:buClr>
              <a:buSzPct val="25000"/>
              <a:buFont typeface="Arial"/>
              <a:buNone/>
            </a:pPr>
            <a:r>
              <a:rPr lang="en-US" sz="3600" b="1" kern="0" dirty="0" smtClean="0">
                <a:solidFill>
                  <a:srgbClr val="333399"/>
                </a:solidFill>
                <a:ea typeface="Arial"/>
                <a:cs typeface="Arial"/>
                <a:sym typeface="Arial"/>
              </a:rPr>
              <a:t>to </a:t>
            </a:r>
            <a:r>
              <a:rPr lang="en-US" sz="3600" b="1" kern="0" dirty="0">
                <a:solidFill>
                  <a:srgbClr val="333399"/>
                </a:solidFill>
                <a:ea typeface="Arial"/>
                <a:cs typeface="Arial"/>
                <a:sym typeface="Arial"/>
              </a:rPr>
              <a:t>TR&amp;T science topics</a:t>
            </a:r>
            <a:r>
              <a:rPr lang="en-US" sz="3600" b="1" kern="0" dirty="0" smtClean="0">
                <a:solidFill>
                  <a:srgbClr val="333399"/>
                </a:solidFill>
                <a:ea typeface="Arial"/>
                <a:cs typeface="Arial"/>
                <a:sym typeface="Arial"/>
              </a:rPr>
              <a:t>:</a:t>
            </a:r>
          </a:p>
          <a:p>
            <a:pPr algn="ctr" defTabSz="914400">
              <a:buClr>
                <a:srgbClr val="333399"/>
              </a:buClr>
              <a:buSzPct val="25000"/>
              <a:buFont typeface="Arial"/>
              <a:buNone/>
            </a:pPr>
            <a:endParaRPr lang="en-US" sz="2400" kern="0" dirty="0" smtClean="0">
              <a:solidFill>
                <a:srgbClr val="000000"/>
              </a:solidFill>
              <a:latin typeface="Times New Roman"/>
              <a:ea typeface="Times New Roman"/>
              <a:cs typeface="Times New Roman"/>
              <a:sym typeface="Times New Roman"/>
            </a:endParaRPr>
          </a:p>
          <a:p>
            <a:pPr defTabSz="914400">
              <a:buClr>
                <a:srgbClr val="000000"/>
              </a:buClr>
              <a:buSzPct val="100000"/>
            </a:pPr>
            <a:r>
              <a:rPr lang="en-US" sz="2400" b="1" kern="0" dirty="0" smtClean="0">
                <a:solidFill>
                  <a:srgbClr val="000000"/>
                </a:solidFill>
                <a:latin typeface="Times New Roman"/>
                <a:ea typeface="Times New Roman"/>
                <a:cs typeface="Times New Roman"/>
                <a:sym typeface="Times New Roman"/>
              </a:rPr>
              <a:t>Early 2018:</a:t>
            </a:r>
          </a:p>
          <a:p>
            <a:pPr defTabSz="914400">
              <a:buClr>
                <a:srgbClr val="000000"/>
              </a:buClr>
              <a:buSzPct val="100000"/>
            </a:pPr>
            <a:endParaRPr lang="en-US" sz="2400" kern="0" dirty="0" smtClean="0">
              <a:solidFill>
                <a:srgbClr val="000000"/>
              </a:solidFill>
              <a:latin typeface="Times New Roman"/>
              <a:ea typeface="Times New Roman"/>
              <a:cs typeface="Times New Roman"/>
              <a:sym typeface="Times New Roman"/>
            </a:endParaRPr>
          </a:p>
          <a:p>
            <a:pPr defTabSz="914400">
              <a:buClr>
                <a:srgbClr val="000000"/>
              </a:buClr>
              <a:buSzPct val="100000"/>
              <a:buFont typeface="Arial"/>
              <a:buChar char="•"/>
            </a:pPr>
            <a:r>
              <a:rPr lang="en-US" sz="2400" kern="0" dirty="0" smtClean="0">
                <a:solidFill>
                  <a:srgbClr val="000000"/>
                </a:solidFill>
                <a:latin typeface="Times New Roman"/>
                <a:ea typeface="Times New Roman"/>
                <a:cs typeface="Times New Roman"/>
                <a:sym typeface="Times New Roman"/>
              </a:rPr>
              <a:t>Announce </a:t>
            </a:r>
            <a:r>
              <a:rPr lang="en-US" sz="2400" kern="0" dirty="0">
                <a:solidFill>
                  <a:srgbClr val="000000"/>
                </a:solidFill>
                <a:latin typeface="Times New Roman"/>
                <a:ea typeface="Times New Roman"/>
                <a:cs typeface="Times New Roman"/>
                <a:sym typeface="Times New Roman"/>
              </a:rPr>
              <a:t>call for community input to science topics through </a:t>
            </a:r>
            <a:r>
              <a:rPr lang="en-US" sz="2400" b="1" kern="0" dirty="0">
                <a:solidFill>
                  <a:srgbClr val="000000"/>
                </a:solidFill>
                <a:latin typeface="Times New Roman"/>
                <a:ea typeface="Times New Roman"/>
                <a:cs typeface="Times New Roman"/>
                <a:sym typeface="Times New Roman"/>
              </a:rPr>
              <a:t>Space Physics and </a:t>
            </a:r>
            <a:r>
              <a:rPr lang="en-US" sz="2400" b="1" kern="0" dirty="0" err="1">
                <a:solidFill>
                  <a:srgbClr val="000000"/>
                </a:solidFill>
                <a:latin typeface="Times New Roman"/>
                <a:ea typeface="Times New Roman"/>
                <a:cs typeface="Times New Roman"/>
                <a:sym typeface="Times New Roman"/>
              </a:rPr>
              <a:t>Aeronomy</a:t>
            </a:r>
            <a:r>
              <a:rPr lang="en-US" sz="2400" b="1" kern="0" dirty="0">
                <a:solidFill>
                  <a:srgbClr val="000000"/>
                </a:solidFill>
                <a:latin typeface="Times New Roman"/>
                <a:ea typeface="Times New Roman"/>
                <a:cs typeface="Times New Roman"/>
                <a:sym typeface="Times New Roman"/>
              </a:rPr>
              <a:t> newsletter, Solar News</a:t>
            </a:r>
            <a:r>
              <a:rPr lang="en-US" sz="2400" kern="0" dirty="0">
                <a:solidFill>
                  <a:srgbClr val="000000"/>
                </a:solidFill>
                <a:latin typeface="Times New Roman"/>
                <a:ea typeface="Times New Roman"/>
                <a:cs typeface="Times New Roman"/>
                <a:sym typeface="Times New Roman"/>
              </a:rPr>
              <a:t>, and other newsletters and e-mail lists every 2 weeks for a 6 week input period. </a:t>
            </a:r>
            <a:endParaRPr lang="en-US" sz="2400" kern="0" dirty="0" smtClean="0">
              <a:solidFill>
                <a:srgbClr val="000000"/>
              </a:solidFill>
              <a:latin typeface="Times New Roman"/>
              <a:ea typeface="Times New Roman"/>
              <a:cs typeface="Times New Roman"/>
              <a:sym typeface="Times New Roman"/>
            </a:endParaRPr>
          </a:p>
          <a:p>
            <a:pPr defTabSz="914400">
              <a:buClr>
                <a:srgbClr val="000000"/>
              </a:buClr>
              <a:buSzPct val="100000"/>
              <a:buFont typeface="Arial"/>
              <a:buChar char="•"/>
            </a:pPr>
            <a:endParaRPr lang="en-US" sz="2400" kern="0" dirty="0">
              <a:solidFill>
                <a:srgbClr val="000000"/>
              </a:solidFill>
              <a:latin typeface="Times New Roman"/>
              <a:ea typeface="Times New Roman"/>
              <a:cs typeface="Times New Roman"/>
              <a:sym typeface="Times New Roman"/>
            </a:endParaRPr>
          </a:p>
          <a:p>
            <a:pPr defTabSz="914400">
              <a:buClr>
                <a:srgbClr val="000000"/>
              </a:buClr>
              <a:buSzPct val="100000"/>
              <a:buFont typeface="Arial"/>
              <a:buChar char="•"/>
            </a:pPr>
            <a:r>
              <a:rPr lang="en-US" sz="2400" kern="0" dirty="0" smtClean="0">
                <a:solidFill>
                  <a:srgbClr val="000000"/>
                </a:solidFill>
                <a:latin typeface="Times New Roman"/>
                <a:ea typeface="Times New Roman"/>
                <a:cs typeface="Times New Roman"/>
                <a:sym typeface="Times New Roman"/>
              </a:rPr>
              <a:t>Summarize and discuss call for input in online town hall, develop flyer for distribution.</a:t>
            </a:r>
            <a:endParaRPr lang="en-US" sz="2400" kern="0" dirty="0">
              <a:solidFill>
                <a:srgbClr val="000000"/>
              </a:solidFill>
              <a:latin typeface="Times New Roman"/>
              <a:ea typeface="Times New Roman"/>
              <a:cs typeface="Times New Roman"/>
              <a:sym typeface="Times New Roman"/>
            </a:endParaRPr>
          </a:p>
          <a:p>
            <a:pPr defTabSz="914400">
              <a:buClr>
                <a:srgbClr val="000000"/>
              </a:buClr>
              <a:buSzPct val="100000"/>
              <a:buFont typeface="Arial"/>
              <a:buChar char="•"/>
            </a:pPr>
            <a:endParaRPr lang="en-US" sz="2400" kern="0" dirty="0" smtClean="0">
              <a:solidFill>
                <a:srgbClr val="000000"/>
              </a:solidFill>
              <a:latin typeface="Times New Roman"/>
              <a:ea typeface="Times New Roman"/>
              <a:cs typeface="Times New Roman"/>
              <a:sym typeface="Times New Roman"/>
            </a:endParaRPr>
          </a:p>
          <a:p>
            <a:pPr defTabSz="914400">
              <a:buClr>
                <a:srgbClr val="000000"/>
              </a:buClr>
              <a:buSzPct val="100000"/>
              <a:buFont typeface="Arial"/>
              <a:buChar char="•"/>
            </a:pPr>
            <a:r>
              <a:rPr lang="en-US" sz="2400" kern="0" dirty="0" smtClean="0">
                <a:solidFill>
                  <a:srgbClr val="000000"/>
                </a:solidFill>
                <a:latin typeface="Times New Roman"/>
                <a:ea typeface="Times New Roman"/>
                <a:cs typeface="Times New Roman"/>
                <a:sym typeface="Times New Roman"/>
              </a:rPr>
              <a:t>Release </a:t>
            </a:r>
            <a:r>
              <a:rPr lang="en-US" sz="2400" kern="0" dirty="0">
                <a:solidFill>
                  <a:srgbClr val="000000"/>
                </a:solidFill>
                <a:latin typeface="Times New Roman"/>
                <a:ea typeface="Times New Roman"/>
                <a:cs typeface="Times New Roman"/>
                <a:sym typeface="Times New Roman"/>
              </a:rPr>
              <a:t>the suggested science topics online as they are submitted, without submitter identifying information. Include a comment </a:t>
            </a:r>
            <a:r>
              <a:rPr lang="en-US" sz="2400" kern="0" dirty="0" smtClean="0">
                <a:solidFill>
                  <a:srgbClr val="000000"/>
                </a:solidFill>
                <a:latin typeface="Times New Roman"/>
                <a:ea typeface="Times New Roman"/>
                <a:cs typeface="Times New Roman"/>
                <a:sym typeface="Times New Roman"/>
              </a:rPr>
              <a:t>box. </a:t>
            </a:r>
            <a:r>
              <a:rPr lang="en-US" sz="2400" kern="0" dirty="0">
                <a:solidFill>
                  <a:srgbClr val="000000"/>
                </a:solidFill>
                <a:latin typeface="Times New Roman"/>
                <a:ea typeface="Times New Roman"/>
                <a:cs typeface="Times New Roman"/>
                <a:sym typeface="Times New Roman"/>
              </a:rPr>
              <a:t>A</a:t>
            </a:r>
            <a:r>
              <a:rPr lang="en-US" sz="2400" kern="0" dirty="0" smtClean="0">
                <a:solidFill>
                  <a:srgbClr val="000000"/>
                </a:solidFill>
                <a:latin typeface="Times New Roman"/>
                <a:ea typeface="Times New Roman"/>
                <a:cs typeface="Times New Roman"/>
                <a:sym typeface="Times New Roman"/>
              </a:rPr>
              <a:t>rchive input and discussion.</a:t>
            </a:r>
            <a:endParaRPr lang="en-US" sz="2400" kern="0" dirty="0">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62555484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p:nvPr/>
        </p:nvSpPr>
        <p:spPr>
          <a:xfrm>
            <a:off x="76200" y="76200"/>
            <a:ext cx="8915400" cy="6740525"/>
          </a:xfrm>
          <a:prstGeom prst="rect">
            <a:avLst/>
          </a:prstGeom>
          <a:noFill/>
          <a:ln>
            <a:noFill/>
          </a:ln>
        </p:spPr>
        <p:txBody>
          <a:bodyPr lIns="91425" tIns="45700" rIns="91425" bIns="45700" anchor="t" anchorCtr="0">
            <a:noAutofit/>
          </a:bodyPr>
          <a:lstStyle/>
          <a:p>
            <a:pPr algn="ctr" defTabSz="914400">
              <a:buClr>
                <a:srgbClr val="333399"/>
              </a:buClr>
              <a:buSzPct val="25000"/>
              <a:buFont typeface="Arial"/>
              <a:buNone/>
            </a:pPr>
            <a:r>
              <a:rPr lang="en-US" sz="3600" b="1" kern="0" dirty="0">
                <a:solidFill>
                  <a:srgbClr val="333399"/>
                </a:solidFill>
                <a:ea typeface="Arial"/>
                <a:cs typeface="Arial"/>
                <a:sym typeface="Arial"/>
              </a:rPr>
              <a:t>Draft science topics at </a:t>
            </a:r>
            <a:r>
              <a:rPr lang="en-US" sz="3600" b="1" kern="0" dirty="0" smtClean="0">
                <a:solidFill>
                  <a:srgbClr val="333399"/>
                </a:solidFill>
                <a:ea typeface="Arial"/>
                <a:cs typeface="Arial"/>
                <a:sym typeface="Arial"/>
              </a:rPr>
              <a:t>second LPAG </a:t>
            </a:r>
            <a:r>
              <a:rPr lang="en-US" sz="3600" b="1" kern="0" dirty="0">
                <a:solidFill>
                  <a:srgbClr val="333399"/>
                </a:solidFill>
                <a:ea typeface="Arial"/>
                <a:cs typeface="Arial"/>
                <a:sym typeface="Arial"/>
              </a:rPr>
              <a:t>meeting</a:t>
            </a:r>
            <a:r>
              <a:rPr lang="en-US" sz="3600" b="1" kern="0" dirty="0" smtClean="0">
                <a:solidFill>
                  <a:srgbClr val="333399"/>
                </a:solidFill>
                <a:ea typeface="Arial"/>
                <a:cs typeface="Arial"/>
                <a:sym typeface="Arial"/>
              </a:rPr>
              <a:t>:</a:t>
            </a:r>
          </a:p>
          <a:p>
            <a:pPr algn="ctr" defTabSz="914400">
              <a:buClr>
                <a:srgbClr val="333399"/>
              </a:buClr>
              <a:buSzPct val="25000"/>
              <a:buFont typeface="Arial"/>
              <a:buNone/>
            </a:pPr>
            <a:endParaRPr sz="3600" b="1" kern="0" dirty="0">
              <a:solidFill>
                <a:srgbClr val="333399"/>
              </a:solidFill>
              <a:ea typeface="Arial"/>
              <a:cs typeface="Arial"/>
              <a:sym typeface="Arial"/>
            </a:endParaRPr>
          </a:p>
          <a:p>
            <a:pPr defTabSz="914400">
              <a:buClr>
                <a:srgbClr val="000000"/>
              </a:buClr>
              <a:buSzPct val="100000"/>
            </a:pPr>
            <a:r>
              <a:rPr lang="en-US" sz="2400" b="1" kern="0" dirty="0" smtClean="0">
                <a:solidFill>
                  <a:srgbClr val="000000"/>
                </a:solidFill>
                <a:latin typeface="Times New Roman"/>
                <a:ea typeface="Times New Roman"/>
                <a:cs typeface="Times New Roman"/>
                <a:sym typeface="Times New Roman"/>
              </a:rPr>
              <a:t>Spring 2018:</a:t>
            </a:r>
          </a:p>
          <a:p>
            <a:pPr defTabSz="914400">
              <a:buClr>
                <a:srgbClr val="000000"/>
              </a:buClr>
              <a:buSzPct val="100000"/>
            </a:pPr>
            <a:endParaRPr lang="en-US" sz="2400" kern="0" dirty="0">
              <a:solidFill>
                <a:srgbClr val="000000"/>
              </a:solidFill>
              <a:latin typeface="Times New Roman"/>
              <a:ea typeface="Times New Roman"/>
              <a:cs typeface="Times New Roman"/>
              <a:sym typeface="Times New Roman"/>
            </a:endParaRPr>
          </a:p>
          <a:p>
            <a:pPr defTabSz="914400">
              <a:buClr>
                <a:srgbClr val="000000"/>
              </a:buClr>
              <a:buSzPct val="100000"/>
              <a:buFont typeface="Arial"/>
              <a:buChar char="•"/>
            </a:pPr>
            <a:r>
              <a:rPr lang="en-US" sz="2400" kern="0" dirty="0" smtClean="0">
                <a:solidFill>
                  <a:srgbClr val="000000"/>
                </a:solidFill>
                <a:latin typeface="Times New Roman"/>
                <a:ea typeface="Times New Roman"/>
                <a:cs typeface="Times New Roman"/>
                <a:sym typeface="Times New Roman"/>
              </a:rPr>
              <a:t>At </a:t>
            </a:r>
            <a:r>
              <a:rPr lang="en-US" sz="2400" kern="0" dirty="0">
                <a:solidFill>
                  <a:srgbClr val="000000"/>
                </a:solidFill>
                <a:latin typeface="Times New Roman"/>
                <a:ea typeface="Times New Roman"/>
                <a:cs typeface="Times New Roman"/>
                <a:sym typeface="Times New Roman"/>
              </a:rPr>
              <a:t>its </a:t>
            </a:r>
            <a:r>
              <a:rPr lang="en-US" sz="2400" kern="0" dirty="0" smtClean="0">
                <a:solidFill>
                  <a:srgbClr val="000000"/>
                </a:solidFill>
                <a:latin typeface="Times New Roman"/>
                <a:ea typeface="Times New Roman"/>
                <a:cs typeface="Times New Roman"/>
                <a:sym typeface="Times New Roman"/>
              </a:rPr>
              <a:t>second meeting</a:t>
            </a:r>
            <a:r>
              <a:rPr lang="en-US" sz="2400" kern="0" dirty="0">
                <a:solidFill>
                  <a:srgbClr val="000000"/>
                </a:solidFill>
                <a:latin typeface="Times New Roman"/>
                <a:ea typeface="Times New Roman"/>
                <a:cs typeface="Times New Roman"/>
                <a:sym typeface="Times New Roman"/>
              </a:rPr>
              <a:t>, following the 6 week input period, the </a:t>
            </a:r>
            <a:r>
              <a:rPr lang="en-US" sz="2400" kern="0" dirty="0" smtClean="0">
                <a:solidFill>
                  <a:srgbClr val="000000"/>
                </a:solidFill>
                <a:latin typeface="Times New Roman"/>
                <a:ea typeface="Times New Roman"/>
                <a:cs typeface="Times New Roman"/>
                <a:sym typeface="Times New Roman"/>
              </a:rPr>
              <a:t>LPAG </a:t>
            </a:r>
            <a:r>
              <a:rPr lang="en-US" sz="2400" kern="0" dirty="0">
                <a:solidFill>
                  <a:srgbClr val="000000"/>
                </a:solidFill>
                <a:latin typeface="Times New Roman"/>
                <a:ea typeface="Times New Roman"/>
                <a:cs typeface="Times New Roman"/>
                <a:sym typeface="Times New Roman"/>
              </a:rPr>
              <a:t>develops draft science topics based on the community input received and based on the established LWS TR&amp;T </a:t>
            </a:r>
            <a:r>
              <a:rPr lang="en-US" sz="2400" kern="0" dirty="0" smtClean="0">
                <a:solidFill>
                  <a:srgbClr val="000000"/>
                </a:solidFill>
                <a:latin typeface="Times New Roman"/>
                <a:ea typeface="Times New Roman"/>
                <a:cs typeface="Times New Roman"/>
                <a:sym typeface="Times New Roman"/>
              </a:rPr>
              <a:t>Strategic Science Areas.</a:t>
            </a:r>
            <a:endParaRPr lang="en-US" sz="2400" kern="0" dirty="0" smtClean="0">
              <a:solidFill>
                <a:srgbClr val="00B050"/>
              </a:solidFill>
              <a:latin typeface="Times New Roman"/>
              <a:ea typeface="Times New Roman"/>
              <a:cs typeface="Times New Roman"/>
              <a:sym typeface="Times New Roman"/>
            </a:endParaRPr>
          </a:p>
          <a:p>
            <a:pPr marL="0" lvl="3" defTabSz="914400">
              <a:buClr>
                <a:srgbClr val="2D2DB9">
                  <a:lumMod val="75000"/>
                </a:srgbClr>
              </a:buClr>
              <a:buSzPct val="100000"/>
            </a:pPr>
            <a:r>
              <a:rPr lang="en-US" sz="2400" kern="0" dirty="0" smtClean="0">
                <a:solidFill>
                  <a:srgbClr val="2D2DB9">
                    <a:lumMod val="75000"/>
                  </a:srgbClr>
                </a:solidFill>
                <a:latin typeface="Times New Roman"/>
                <a:ea typeface="Times New Roman"/>
                <a:cs typeface="Times New Roman"/>
                <a:sym typeface="Times New Roman"/>
              </a:rPr>
              <a:t>	2016</a:t>
            </a:r>
            <a:r>
              <a:rPr lang="en-US" sz="2400" kern="0" dirty="0">
                <a:solidFill>
                  <a:srgbClr val="2D2DB9">
                    <a:lumMod val="75000"/>
                  </a:srgbClr>
                </a:solidFill>
                <a:latin typeface="Times New Roman"/>
                <a:ea typeface="Times New Roman"/>
                <a:cs typeface="Times New Roman"/>
                <a:sym typeface="Times New Roman"/>
              </a:rPr>
              <a:t>: 57 topics submitted online</a:t>
            </a:r>
            <a:r>
              <a:rPr lang="en-US" sz="2400" kern="0" dirty="0" smtClean="0">
                <a:solidFill>
                  <a:srgbClr val="2D2DB9">
                    <a:lumMod val="75000"/>
                  </a:srgbClr>
                </a:solidFill>
                <a:latin typeface="Times New Roman"/>
                <a:ea typeface="Times New Roman"/>
                <a:cs typeface="Times New Roman"/>
                <a:sym typeface="Times New Roman"/>
              </a:rPr>
              <a:t>.</a:t>
            </a:r>
          </a:p>
          <a:p>
            <a:pPr marL="342900" lvl="3" indent="-342900" defTabSz="914400">
              <a:buClr>
                <a:srgbClr val="000000"/>
              </a:buClr>
              <a:buSzPct val="100000"/>
              <a:buFont typeface="Wingdings" charset="2"/>
              <a:buChar char="Ø"/>
            </a:pPr>
            <a:endParaRPr sz="2400" kern="0" dirty="0">
              <a:solidFill>
                <a:srgbClr val="000000"/>
              </a:solidFill>
              <a:latin typeface="Times New Roman"/>
              <a:ea typeface="Times New Roman"/>
              <a:cs typeface="Times New Roman"/>
              <a:sym typeface="Times New Roman"/>
            </a:endParaRPr>
          </a:p>
          <a:p>
            <a:pPr defTabSz="914400">
              <a:buClr>
                <a:srgbClr val="000000"/>
              </a:buClr>
              <a:buSzPct val="100000"/>
              <a:buFont typeface="Arial"/>
              <a:buChar char="•"/>
            </a:pPr>
            <a:r>
              <a:rPr lang="en-US" sz="2400" kern="0" dirty="0" smtClean="0">
                <a:solidFill>
                  <a:srgbClr val="000000"/>
                </a:solidFill>
                <a:latin typeface="Times New Roman"/>
                <a:ea typeface="Times New Roman"/>
                <a:cs typeface="Times New Roman"/>
                <a:sym typeface="Times New Roman"/>
              </a:rPr>
              <a:t>In future years, in </a:t>
            </a:r>
            <a:r>
              <a:rPr lang="en-US" sz="2400" kern="0" dirty="0">
                <a:solidFill>
                  <a:srgbClr val="000000"/>
                </a:solidFill>
                <a:latin typeface="Times New Roman"/>
                <a:ea typeface="Times New Roman"/>
                <a:cs typeface="Times New Roman"/>
                <a:sym typeface="Times New Roman"/>
              </a:rPr>
              <a:t>addition to the process outlined above, seek science topic input via:</a:t>
            </a:r>
          </a:p>
          <a:p>
            <a:pPr lvl="1" defTabSz="914400">
              <a:buClr>
                <a:srgbClr val="000000"/>
              </a:buClr>
              <a:buSzPct val="25000"/>
            </a:pPr>
            <a:r>
              <a:rPr lang="en-US" sz="2400" kern="0" dirty="0">
                <a:solidFill>
                  <a:srgbClr val="000000"/>
                </a:solidFill>
                <a:latin typeface="Times New Roman"/>
                <a:ea typeface="Times New Roman"/>
                <a:cs typeface="Times New Roman"/>
                <a:sym typeface="Times New Roman"/>
              </a:rPr>
              <a:t>➢ Final write-up of LWS institutes.</a:t>
            </a:r>
          </a:p>
          <a:p>
            <a:pPr lvl="1" defTabSz="914400">
              <a:buClr>
                <a:srgbClr val="000000"/>
              </a:buClr>
              <a:buSzPct val="25000"/>
            </a:pPr>
            <a:r>
              <a:rPr lang="en-US" sz="2400" kern="0" dirty="0">
                <a:solidFill>
                  <a:srgbClr val="000000"/>
                </a:solidFill>
                <a:latin typeface="Times New Roman"/>
                <a:ea typeface="Times New Roman"/>
                <a:cs typeface="Times New Roman"/>
                <a:sym typeface="Times New Roman"/>
              </a:rPr>
              <a:t>➢ Town hall and science discussion sessions at conferences.</a:t>
            </a:r>
          </a:p>
          <a:p>
            <a:pPr lvl="1" defTabSz="914400">
              <a:buClr>
                <a:srgbClr val="000000"/>
              </a:buClr>
              <a:buSzPct val="25000"/>
            </a:pPr>
            <a:r>
              <a:rPr lang="en-US" sz="2400" kern="0" dirty="0">
                <a:solidFill>
                  <a:srgbClr val="000000"/>
                </a:solidFill>
                <a:latin typeface="Times New Roman"/>
                <a:ea typeface="Times New Roman"/>
                <a:cs typeface="Times New Roman"/>
                <a:sym typeface="Times New Roman"/>
              </a:rPr>
              <a:t>➢ Final write-up of LWS science teams.</a:t>
            </a:r>
          </a:p>
          <a:p>
            <a:pPr defTabSz="914400"/>
            <a:endParaRPr sz="2000" kern="0" dirty="0">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96844729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2413" cy="1196975"/>
          </a:xfrm>
          <a:prstGeom prst="rec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
        <p:nvSpPr>
          <p:cNvPr id="2" name="Title 1"/>
          <p:cNvSpPr>
            <a:spLocks noGrp="1"/>
          </p:cNvSpPr>
          <p:nvPr>
            <p:ph type="title"/>
          </p:nvPr>
        </p:nvSpPr>
        <p:spPr>
          <a:xfrm>
            <a:off x="9438" y="0"/>
            <a:ext cx="9167900" cy="854075"/>
          </a:xfrm>
        </p:spPr>
        <p:txBody>
          <a:bodyPr/>
          <a:lstStyle/>
          <a:p>
            <a:pPr algn="ctr"/>
            <a:r>
              <a:rPr lang="en-US" sz="3600" dirty="0" smtClean="0"/>
              <a:t>Living With A Star (LWS)</a:t>
            </a:r>
            <a:endParaRPr lang="en-US" sz="3600" dirty="0"/>
          </a:p>
        </p:txBody>
      </p:sp>
      <p:sp>
        <p:nvSpPr>
          <p:cNvPr id="3" name="Content Placeholder 2"/>
          <p:cNvSpPr>
            <a:spLocks noGrp="1"/>
          </p:cNvSpPr>
          <p:nvPr>
            <p:ph idx="1"/>
          </p:nvPr>
        </p:nvSpPr>
        <p:spPr>
          <a:xfrm>
            <a:off x="4483100" y="1196975"/>
            <a:ext cx="4521200" cy="4022725"/>
          </a:xfrm>
        </p:spPr>
        <p:txBody>
          <a:bodyPr/>
          <a:lstStyle/>
          <a:p>
            <a:pPr marL="0" indent="0"/>
            <a:r>
              <a:rPr lang="en-US" sz="2400" b="1" dirty="0"/>
              <a:t>O</a:t>
            </a:r>
            <a:r>
              <a:rPr lang="en-US" sz="2400" b="1" dirty="0" smtClean="0"/>
              <a:t>bjectives are to understand (and model)</a:t>
            </a:r>
            <a:r>
              <a:rPr lang="en-US" sz="2400" dirty="0" smtClean="0"/>
              <a:t>:</a:t>
            </a:r>
          </a:p>
          <a:p>
            <a:pPr marL="0" indent="0"/>
            <a:endParaRPr lang="en-US" sz="2400" dirty="0"/>
          </a:p>
          <a:p>
            <a:pPr marL="406400" indent="-228600">
              <a:buFont typeface="Arial"/>
              <a:buChar char="•"/>
            </a:pPr>
            <a:r>
              <a:rPr lang="en-US" sz="2400" dirty="0" smtClean="0"/>
              <a:t>The </a:t>
            </a:r>
            <a:r>
              <a:rPr lang="en-US" sz="2400" dirty="0"/>
              <a:t>variable sources of mass and energy from our </a:t>
            </a:r>
            <a:r>
              <a:rPr lang="en-US" sz="2400" dirty="0" smtClean="0"/>
              <a:t>Star</a:t>
            </a:r>
          </a:p>
          <a:p>
            <a:pPr marL="406400" indent="-228600">
              <a:buFont typeface="Arial"/>
              <a:buChar char="•"/>
            </a:pPr>
            <a:endParaRPr lang="en-US" sz="2400" dirty="0" smtClean="0"/>
          </a:p>
          <a:p>
            <a:pPr marL="406400" indent="-228600">
              <a:buFont typeface="Arial"/>
              <a:buChar char="•"/>
            </a:pPr>
            <a:r>
              <a:rPr lang="en-US" sz="2400" dirty="0"/>
              <a:t>T</a:t>
            </a:r>
            <a:r>
              <a:rPr lang="en-US" sz="2400" dirty="0" smtClean="0"/>
              <a:t>he </a:t>
            </a:r>
            <a:r>
              <a:rPr lang="en-US" sz="2400" dirty="0"/>
              <a:t>associated reactions of </a:t>
            </a:r>
            <a:r>
              <a:rPr lang="en-US" sz="2400" dirty="0" err="1"/>
              <a:t>heliospheric</a:t>
            </a:r>
            <a:r>
              <a:rPr lang="en-US" sz="2400" dirty="0"/>
              <a:t> and </a:t>
            </a:r>
            <a:r>
              <a:rPr lang="en-US" sz="2400" dirty="0" err="1"/>
              <a:t>geospace</a:t>
            </a:r>
            <a:r>
              <a:rPr lang="en-US" sz="2400" dirty="0"/>
              <a:t> </a:t>
            </a:r>
            <a:r>
              <a:rPr lang="en-US" sz="2400" dirty="0" smtClean="0"/>
              <a:t>regions </a:t>
            </a:r>
            <a:r>
              <a:rPr lang="en-US" sz="2400" dirty="0"/>
              <a:t>and </a:t>
            </a:r>
            <a:endParaRPr lang="en-US" sz="2400" dirty="0" smtClean="0"/>
          </a:p>
          <a:p>
            <a:pPr marL="406400" indent="-228600">
              <a:buFont typeface="Arial"/>
              <a:buChar char="•"/>
            </a:pPr>
            <a:endParaRPr lang="en-US" sz="2400" dirty="0" smtClean="0"/>
          </a:p>
          <a:p>
            <a:pPr marL="406400" indent="-228600">
              <a:buFont typeface="Arial"/>
              <a:buChar char="•"/>
            </a:pPr>
            <a:r>
              <a:rPr lang="en-US" sz="2400" dirty="0"/>
              <a:t>T</a:t>
            </a:r>
            <a:r>
              <a:rPr lang="en-US" sz="2400" dirty="0" smtClean="0"/>
              <a:t>he </a:t>
            </a:r>
            <a:r>
              <a:rPr lang="en-US" sz="2400" dirty="0"/>
              <a:t>implications for life and habitability at the Earth and beyond. </a:t>
            </a:r>
            <a:endParaRPr lang="en-US" sz="2400" b="1" dirty="0"/>
          </a:p>
        </p:txBody>
      </p:sp>
      <p:pic>
        <p:nvPicPr>
          <p:cNvPr id="4" name="Picture 3"/>
          <p:cNvPicPr>
            <a:picLocks noChangeAspect="1"/>
          </p:cNvPicPr>
          <p:nvPr/>
        </p:nvPicPr>
        <p:blipFill>
          <a:blip r:embed="rId3"/>
          <a:stretch>
            <a:fillRect/>
          </a:stretch>
        </p:blipFill>
        <p:spPr>
          <a:xfrm>
            <a:off x="9437" y="760304"/>
            <a:ext cx="4517937" cy="6097696"/>
          </a:xfrm>
          <a:prstGeom prst="rect">
            <a:avLst/>
          </a:prstGeom>
        </p:spPr>
      </p:pic>
    </p:spTree>
    <p:extLst>
      <p:ext uri="{BB962C8B-B14F-4D97-AF65-F5344CB8AC3E}">
        <p14:creationId xmlns:p14="http://schemas.microsoft.com/office/powerpoint/2010/main" val="27691497"/>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txBox="1"/>
          <p:nvPr/>
        </p:nvSpPr>
        <p:spPr>
          <a:xfrm>
            <a:off x="76200" y="168274"/>
            <a:ext cx="8915400" cy="6689725"/>
          </a:xfrm>
          <a:prstGeom prst="rect">
            <a:avLst/>
          </a:prstGeom>
          <a:noFill/>
          <a:ln>
            <a:noFill/>
          </a:ln>
        </p:spPr>
        <p:txBody>
          <a:bodyPr lIns="91425" tIns="45700" rIns="91425" bIns="45700" anchor="t" anchorCtr="0">
            <a:noAutofit/>
          </a:bodyPr>
          <a:lstStyle/>
          <a:p>
            <a:pPr algn="ctr" defTabSz="914400">
              <a:buClr>
                <a:srgbClr val="333399"/>
              </a:buClr>
              <a:buSzPct val="25000"/>
              <a:buFont typeface="Arial"/>
              <a:buNone/>
            </a:pPr>
            <a:r>
              <a:rPr lang="en-US" sz="3600" b="1" kern="0" dirty="0">
                <a:solidFill>
                  <a:srgbClr val="333399"/>
                </a:solidFill>
                <a:ea typeface="Arial"/>
                <a:cs typeface="Arial"/>
                <a:sym typeface="Arial"/>
              </a:rPr>
              <a:t>Solicit community comment on draft TR&amp;T science topics</a:t>
            </a:r>
            <a:r>
              <a:rPr lang="en-US" sz="3600" b="1" kern="0" dirty="0" smtClean="0">
                <a:solidFill>
                  <a:srgbClr val="333399"/>
                </a:solidFill>
                <a:ea typeface="Arial"/>
                <a:cs typeface="Arial"/>
                <a:sym typeface="Arial"/>
              </a:rPr>
              <a:t>:</a:t>
            </a:r>
            <a:endParaRPr sz="3200" b="1" kern="0" dirty="0">
              <a:solidFill>
                <a:srgbClr val="333399"/>
              </a:solidFill>
              <a:ea typeface="Arial"/>
              <a:cs typeface="Arial"/>
              <a:sym typeface="Arial"/>
            </a:endParaRPr>
          </a:p>
          <a:p>
            <a:pPr defTabSz="914400">
              <a:buClr>
                <a:srgbClr val="000000"/>
              </a:buClr>
              <a:buSzPct val="100000"/>
            </a:pPr>
            <a:r>
              <a:rPr lang="en-US" sz="2400" b="1" kern="0" dirty="0" smtClean="0">
                <a:solidFill>
                  <a:srgbClr val="000000"/>
                </a:solidFill>
                <a:latin typeface="Times New Roman"/>
                <a:ea typeface="Times New Roman"/>
                <a:cs typeface="Times New Roman"/>
                <a:sym typeface="Times New Roman"/>
              </a:rPr>
              <a:t>Summer 2018:</a:t>
            </a:r>
          </a:p>
          <a:p>
            <a:pPr defTabSz="914400">
              <a:buClr>
                <a:srgbClr val="000000"/>
              </a:buClr>
              <a:buSzPct val="100000"/>
              <a:buFont typeface="Arial"/>
              <a:buChar char="•"/>
            </a:pPr>
            <a:r>
              <a:rPr lang="en-US" sz="2400" kern="0" dirty="0" smtClean="0">
                <a:solidFill>
                  <a:srgbClr val="000000"/>
                </a:solidFill>
                <a:latin typeface="Times New Roman"/>
                <a:ea typeface="Times New Roman"/>
                <a:cs typeface="Times New Roman"/>
                <a:sym typeface="Times New Roman"/>
              </a:rPr>
              <a:t>Release </a:t>
            </a:r>
            <a:r>
              <a:rPr lang="en-US" sz="2400" kern="0" dirty="0">
                <a:solidFill>
                  <a:srgbClr val="000000"/>
                </a:solidFill>
                <a:latin typeface="Times New Roman"/>
                <a:ea typeface="Times New Roman"/>
                <a:cs typeface="Times New Roman"/>
                <a:sym typeface="Times New Roman"/>
              </a:rPr>
              <a:t>(online) these draft science topics to the community for a comment period of at least 6 </a:t>
            </a:r>
            <a:r>
              <a:rPr lang="en-US" sz="2400" kern="0" dirty="0" smtClean="0">
                <a:solidFill>
                  <a:srgbClr val="000000"/>
                </a:solidFill>
                <a:latin typeface="Times New Roman"/>
                <a:ea typeface="Times New Roman"/>
                <a:cs typeface="Times New Roman"/>
                <a:sym typeface="Times New Roman"/>
              </a:rPr>
              <a:t>weeks.</a:t>
            </a:r>
            <a:endParaRPr lang="en-US" sz="2400" kern="0" dirty="0">
              <a:solidFill>
                <a:srgbClr val="000000"/>
              </a:solidFill>
              <a:latin typeface="Times New Roman"/>
              <a:ea typeface="Times New Roman"/>
              <a:cs typeface="Times New Roman"/>
              <a:sym typeface="Times New Roman"/>
            </a:endParaRPr>
          </a:p>
          <a:p>
            <a:pPr defTabSz="914400">
              <a:buClr>
                <a:srgbClr val="000000"/>
              </a:buClr>
              <a:buSzPct val="100000"/>
              <a:buFont typeface="Arial"/>
              <a:buChar char="•"/>
            </a:pPr>
            <a:r>
              <a:rPr lang="en-US" sz="2400" kern="0" dirty="0" smtClean="0">
                <a:solidFill>
                  <a:srgbClr val="000000"/>
                </a:solidFill>
                <a:latin typeface="Times New Roman"/>
                <a:ea typeface="Times New Roman"/>
                <a:cs typeface="Times New Roman"/>
                <a:sym typeface="Times New Roman"/>
              </a:rPr>
              <a:t>During </a:t>
            </a:r>
            <a:r>
              <a:rPr lang="en-US" sz="2400" kern="0" dirty="0">
                <a:solidFill>
                  <a:srgbClr val="000000"/>
                </a:solidFill>
                <a:latin typeface="Times New Roman"/>
                <a:ea typeface="Times New Roman"/>
                <a:cs typeface="Times New Roman"/>
                <a:sym typeface="Times New Roman"/>
              </a:rPr>
              <a:t>this comment period, present these draft science topics </a:t>
            </a:r>
            <a:r>
              <a:rPr lang="en-US" sz="2400" kern="0" dirty="0" smtClean="0">
                <a:solidFill>
                  <a:srgbClr val="000000"/>
                </a:solidFill>
                <a:latin typeface="Times New Roman"/>
                <a:ea typeface="Times New Roman"/>
                <a:cs typeface="Times New Roman"/>
                <a:sym typeface="Times New Roman"/>
              </a:rPr>
              <a:t>via town halls at </a:t>
            </a:r>
            <a:r>
              <a:rPr lang="en-US" sz="2400" b="1" kern="0" dirty="0" smtClean="0">
                <a:solidFill>
                  <a:srgbClr val="000000"/>
                </a:solidFill>
                <a:latin typeface="Times New Roman"/>
                <a:ea typeface="Times New Roman"/>
                <a:cs typeface="Times New Roman"/>
                <a:sym typeface="Times New Roman"/>
              </a:rPr>
              <a:t>SPD</a:t>
            </a:r>
            <a:r>
              <a:rPr lang="en-US" sz="2400" b="1" kern="0" dirty="0">
                <a:solidFill>
                  <a:srgbClr val="000000"/>
                </a:solidFill>
                <a:latin typeface="Times New Roman"/>
                <a:ea typeface="Times New Roman"/>
                <a:cs typeface="Times New Roman"/>
                <a:sym typeface="Times New Roman"/>
              </a:rPr>
              <a:t>, CEDAR/GEM &amp; </a:t>
            </a:r>
            <a:r>
              <a:rPr lang="en-US" sz="2400" b="1" kern="0" dirty="0" smtClean="0">
                <a:solidFill>
                  <a:srgbClr val="000000"/>
                </a:solidFill>
                <a:latin typeface="Times New Roman"/>
                <a:ea typeface="Times New Roman"/>
                <a:cs typeface="Times New Roman"/>
                <a:sym typeface="Times New Roman"/>
              </a:rPr>
              <a:t>SHINE</a:t>
            </a:r>
            <a:r>
              <a:rPr lang="en-US" sz="2400" kern="0" dirty="0" smtClean="0">
                <a:solidFill>
                  <a:srgbClr val="000000"/>
                </a:solidFill>
                <a:latin typeface="Times New Roman"/>
                <a:ea typeface="Times New Roman"/>
                <a:cs typeface="Times New Roman"/>
                <a:sym typeface="Times New Roman"/>
              </a:rPr>
              <a:t>, and via </a:t>
            </a:r>
            <a:r>
              <a:rPr lang="en-US" sz="2400" b="1" kern="0" dirty="0" smtClean="0">
                <a:solidFill>
                  <a:srgbClr val="000000"/>
                </a:solidFill>
                <a:latin typeface="Times New Roman"/>
                <a:ea typeface="Times New Roman"/>
                <a:cs typeface="Times New Roman"/>
                <a:sym typeface="Times New Roman"/>
              </a:rPr>
              <a:t>SPA Newsletter and Solar News</a:t>
            </a:r>
            <a:r>
              <a:rPr lang="en-US" sz="2400" kern="0" dirty="0">
                <a:solidFill>
                  <a:srgbClr val="000000"/>
                </a:solidFill>
                <a:latin typeface="Times New Roman"/>
                <a:ea typeface="Times New Roman"/>
                <a:cs typeface="Times New Roman"/>
                <a:sym typeface="Times New Roman"/>
              </a:rPr>
              <a:t>.</a:t>
            </a:r>
            <a:r>
              <a:rPr lang="en-US" sz="2400" kern="0" dirty="0" smtClean="0">
                <a:solidFill>
                  <a:srgbClr val="2D2DB9">
                    <a:lumMod val="75000"/>
                  </a:srgbClr>
                </a:solidFill>
                <a:latin typeface="Times New Roman"/>
                <a:ea typeface="Times New Roman"/>
                <a:cs typeface="Times New Roman"/>
                <a:sym typeface="Times New Roman"/>
              </a:rPr>
              <a:t>	</a:t>
            </a:r>
          </a:p>
          <a:p>
            <a:pPr defTabSz="914400">
              <a:buClr>
                <a:srgbClr val="000000"/>
              </a:buClr>
              <a:buSzPct val="100000"/>
            </a:pPr>
            <a:endParaRPr lang="en-US" sz="2400" kern="0" dirty="0" smtClean="0">
              <a:solidFill>
                <a:srgbClr val="2D2DB9">
                  <a:lumMod val="75000"/>
                </a:srgbClr>
              </a:solidFill>
              <a:latin typeface="Times New Roman"/>
              <a:ea typeface="Times New Roman"/>
              <a:cs typeface="Times New Roman"/>
              <a:sym typeface="Times New Roman"/>
            </a:endParaRPr>
          </a:p>
          <a:p>
            <a:pPr algn="ctr" defTabSz="914400">
              <a:buClr>
                <a:srgbClr val="333399"/>
              </a:buClr>
              <a:buSzPct val="25000"/>
            </a:pPr>
            <a:r>
              <a:rPr lang="en-US" sz="3600" b="1" kern="0" dirty="0">
                <a:solidFill>
                  <a:srgbClr val="333399"/>
                </a:solidFill>
                <a:cs typeface="Arial"/>
                <a:sym typeface="Arial"/>
              </a:rPr>
              <a:t>Finalize science topics at </a:t>
            </a:r>
            <a:r>
              <a:rPr lang="en-US" sz="3600" b="1" kern="0" dirty="0" smtClean="0">
                <a:solidFill>
                  <a:srgbClr val="333399"/>
                </a:solidFill>
                <a:cs typeface="Arial"/>
                <a:sym typeface="Arial"/>
              </a:rPr>
              <a:t>third </a:t>
            </a:r>
            <a:r>
              <a:rPr lang="en-US" sz="3600" b="1" kern="0" dirty="0">
                <a:solidFill>
                  <a:srgbClr val="333399"/>
                </a:solidFill>
                <a:cs typeface="Arial"/>
                <a:sym typeface="Arial"/>
              </a:rPr>
              <a:t>LPAG meeting</a:t>
            </a:r>
            <a:r>
              <a:rPr lang="en-US" sz="3200" b="1" kern="0" dirty="0" smtClean="0">
                <a:solidFill>
                  <a:srgbClr val="333399"/>
                </a:solidFill>
                <a:cs typeface="Arial"/>
                <a:sym typeface="Arial"/>
              </a:rPr>
              <a:t>:</a:t>
            </a:r>
            <a:endParaRPr lang="en-US" sz="3200" b="1" kern="0" dirty="0">
              <a:solidFill>
                <a:srgbClr val="333399"/>
              </a:solidFill>
              <a:cs typeface="Arial"/>
              <a:sym typeface="Arial"/>
            </a:endParaRPr>
          </a:p>
          <a:p>
            <a:pPr defTabSz="914400">
              <a:buClr>
                <a:srgbClr val="000000"/>
              </a:buClr>
              <a:buSzPct val="100000"/>
              <a:buFont typeface="Arial"/>
              <a:buChar char="•"/>
            </a:pPr>
            <a:r>
              <a:rPr lang="en-US" sz="2400" b="1" kern="0" dirty="0" smtClean="0">
                <a:solidFill>
                  <a:srgbClr val="000000"/>
                </a:solidFill>
                <a:latin typeface="Times New Roman"/>
                <a:ea typeface="Times New Roman"/>
                <a:cs typeface="Times New Roman"/>
                <a:sym typeface="Times New Roman"/>
              </a:rPr>
              <a:t>Summer 2018: </a:t>
            </a:r>
            <a:r>
              <a:rPr lang="en-US" sz="2400" kern="0" dirty="0" smtClean="0">
                <a:solidFill>
                  <a:srgbClr val="000000"/>
                </a:solidFill>
                <a:latin typeface="Times New Roman"/>
                <a:ea typeface="Times New Roman"/>
                <a:cs typeface="Times New Roman"/>
                <a:sym typeface="Times New Roman"/>
              </a:rPr>
              <a:t>At </a:t>
            </a:r>
            <a:r>
              <a:rPr lang="en-US" sz="2400" kern="0" dirty="0">
                <a:solidFill>
                  <a:srgbClr val="000000"/>
                </a:solidFill>
                <a:latin typeface="Times New Roman"/>
                <a:ea typeface="Times New Roman"/>
                <a:cs typeface="Times New Roman"/>
                <a:sym typeface="Times New Roman"/>
              </a:rPr>
              <a:t>its </a:t>
            </a:r>
            <a:r>
              <a:rPr lang="en-US" sz="2400" kern="0" dirty="0" smtClean="0">
                <a:solidFill>
                  <a:srgbClr val="000000"/>
                </a:solidFill>
                <a:latin typeface="Times New Roman"/>
                <a:ea typeface="Times New Roman"/>
                <a:cs typeface="Times New Roman"/>
                <a:sym typeface="Times New Roman"/>
              </a:rPr>
              <a:t>third </a:t>
            </a:r>
            <a:r>
              <a:rPr lang="en-US" sz="2400" kern="0" dirty="0">
                <a:solidFill>
                  <a:srgbClr val="000000"/>
                </a:solidFill>
                <a:latin typeface="Times New Roman"/>
                <a:ea typeface="Times New Roman"/>
                <a:cs typeface="Times New Roman"/>
                <a:sym typeface="Times New Roman"/>
              </a:rPr>
              <a:t>meeting, following this comment period, the LPAG finalizes the TR&amp;T science topics and compiles the </a:t>
            </a:r>
            <a:r>
              <a:rPr lang="en-US" sz="2400" kern="0" dirty="0" smtClean="0">
                <a:solidFill>
                  <a:srgbClr val="000000"/>
                </a:solidFill>
                <a:latin typeface="Times New Roman"/>
                <a:ea typeface="Times New Roman"/>
                <a:cs typeface="Times New Roman"/>
                <a:sym typeface="Times New Roman"/>
              </a:rPr>
              <a:t>LPAG </a:t>
            </a:r>
            <a:r>
              <a:rPr lang="en-US" sz="2400" kern="0" dirty="0">
                <a:solidFill>
                  <a:srgbClr val="000000"/>
                </a:solidFill>
                <a:latin typeface="Times New Roman"/>
                <a:ea typeface="Times New Roman"/>
                <a:cs typeface="Times New Roman"/>
                <a:sym typeface="Times New Roman"/>
              </a:rPr>
              <a:t>annual report, incorporating community feedback on the previously released draft science topics.	</a:t>
            </a:r>
          </a:p>
          <a:p>
            <a:pPr marL="0" lvl="2" defTabSz="914400">
              <a:buClr>
                <a:srgbClr val="000000"/>
              </a:buClr>
              <a:buSzPct val="100000"/>
            </a:pPr>
            <a:r>
              <a:rPr lang="en-US" sz="2400" kern="0" dirty="0" smtClean="0">
                <a:solidFill>
                  <a:srgbClr val="000000"/>
                </a:solidFill>
                <a:latin typeface="Times New Roman"/>
                <a:ea typeface="Times New Roman"/>
                <a:cs typeface="Times New Roman"/>
                <a:sym typeface="Times New Roman"/>
              </a:rPr>
              <a:t>	</a:t>
            </a:r>
            <a:r>
              <a:rPr lang="en-US" sz="2400" kern="0" dirty="0" smtClean="0">
                <a:solidFill>
                  <a:srgbClr val="2D2DB9">
                    <a:lumMod val="75000"/>
                  </a:srgbClr>
                </a:solidFill>
                <a:latin typeface="Times New Roman"/>
                <a:ea typeface="Times New Roman"/>
                <a:cs typeface="Times New Roman"/>
                <a:sym typeface="Times New Roman"/>
              </a:rPr>
              <a:t>2016 </a:t>
            </a:r>
            <a:r>
              <a:rPr lang="en-US" sz="2400" kern="0" dirty="0">
                <a:solidFill>
                  <a:srgbClr val="2D2DB9">
                    <a:lumMod val="75000"/>
                  </a:srgbClr>
                </a:solidFill>
                <a:latin typeface="Times New Roman"/>
                <a:ea typeface="Times New Roman"/>
                <a:cs typeface="Times New Roman"/>
                <a:sym typeface="Times New Roman"/>
              </a:rPr>
              <a:t>annual report: 15 science topics</a:t>
            </a:r>
          </a:p>
          <a:p>
            <a:pPr lvl="1" defTabSz="914400">
              <a:buClr>
                <a:srgbClr val="000000"/>
              </a:buClr>
              <a:buSzPct val="25000"/>
              <a:buFont typeface="Times New Roman"/>
              <a:buNone/>
            </a:pPr>
            <a:endParaRPr lang="en-US" sz="2400" kern="0" dirty="0" smtClean="0">
              <a:solidFill>
                <a:srgbClr val="2D2DB9">
                  <a:lumMod val="75000"/>
                </a:srgbClr>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67166493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p:nvPr/>
        </p:nvSpPr>
        <p:spPr>
          <a:xfrm>
            <a:off x="0" y="0"/>
            <a:ext cx="9128760" cy="6858000"/>
          </a:xfrm>
          <a:prstGeom prst="rect">
            <a:avLst/>
          </a:prstGeom>
          <a:noFill/>
          <a:ln>
            <a:noFill/>
          </a:ln>
        </p:spPr>
        <p:txBody>
          <a:bodyPr lIns="91425" tIns="45700" rIns="91425" bIns="45700" anchor="t" anchorCtr="0">
            <a:noAutofit/>
          </a:bodyPr>
          <a:lstStyle/>
          <a:p>
            <a:pPr algn="ctr" defTabSz="914400">
              <a:buClr>
                <a:srgbClr val="333399"/>
              </a:buClr>
              <a:buSzPct val="25000"/>
              <a:buFont typeface="Arial"/>
              <a:buNone/>
            </a:pPr>
            <a:r>
              <a:rPr lang="en-US" sz="3600" b="1" kern="0" dirty="0" smtClean="0">
                <a:solidFill>
                  <a:srgbClr val="333399"/>
                </a:solidFill>
                <a:ea typeface="Arial"/>
                <a:cs typeface="Arial"/>
                <a:sym typeface="Arial"/>
              </a:rPr>
              <a:t>Other LPAG Activities for 2018:</a:t>
            </a:r>
          </a:p>
          <a:p>
            <a:pPr algn="ctr" defTabSz="914400">
              <a:buClr>
                <a:srgbClr val="333399"/>
              </a:buClr>
              <a:buSzPct val="25000"/>
              <a:buFont typeface="Arial"/>
              <a:buNone/>
            </a:pPr>
            <a:endParaRPr lang="en-US" sz="3600" b="1" kern="0" dirty="0" smtClean="0">
              <a:solidFill>
                <a:srgbClr val="333399"/>
              </a:solidFill>
              <a:ea typeface="Arial"/>
              <a:cs typeface="Arial"/>
              <a:sym typeface="Arial"/>
            </a:endParaRPr>
          </a:p>
          <a:p>
            <a:pPr algn="ctr" defTabSz="914400"/>
            <a:r>
              <a:rPr lang="en-US" sz="2800" b="1" kern="0" dirty="0">
                <a:solidFill>
                  <a:srgbClr val="2D2DB9">
                    <a:lumMod val="75000"/>
                  </a:srgbClr>
                </a:solidFill>
                <a:latin typeface="Times New Roman" charset="0"/>
                <a:ea typeface="Times New Roman" charset="0"/>
                <a:cs typeface="Times New Roman" charset="0"/>
                <a:sym typeface="Arial"/>
              </a:rPr>
              <a:t>Metrics for Evaluating Progress Towards Achieving </a:t>
            </a:r>
            <a:endParaRPr lang="en-US" sz="2800" b="1" kern="0" dirty="0" smtClean="0">
              <a:solidFill>
                <a:srgbClr val="2D2DB9">
                  <a:lumMod val="75000"/>
                </a:srgbClr>
              </a:solidFill>
              <a:latin typeface="Times New Roman" charset="0"/>
              <a:ea typeface="Times New Roman" charset="0"/>
              <a:cs typeface="Times New Roman" charset="0"/>
              <a:sym typeface="Arial"/>
            </a:endParaRPr>
          </a:p>
          <a:p>
            <a:pPr algn="ctr" defTabSz="914400"/>
            <a:r>
              <a:rPr lang="en-US" sz="2800" b="1" kern="0" dirty="0" smtClean="0">
                <a:solidFill>
                  <a:srgbClr val="2D2DB9">
                    <a:lumMod val="75000"/>
                  </a:srgbClr>
                </a:solidFill>
                <a:latin typeface="Times New Roman" charset="0"/>
                <a:ea typeface="Times New Roman" charset="0"/>
                <a:cs typeface="Times New Roman" charset="0"/>
                <a:sym typeface="Arial"/>
              </a:rPr>
              <a:t>LWS-TR&amp;T Goals</a:t>
            </a:r>
            <a:endParaRPr lang="en-US" sz="2800" b="1" kern="0" dirty="0">
              <a:solidFill>
                <a:srgbClr val="333399"/>
              </a:solidFill>
              <a:latin typeface="Times New Roman" charset="0"/>
              <a:ea typeface="Times New Roman" charset="0"/>
              <a:cs typeface="Times New Roman" charset="0"/>
              <a:sym typeface="Arial"/>
            </a:endParaRPr>
          </a:p>
          <a:p>
            <a:pPr marL="342900" lvl="2" indent="-342900" defTabSz="914400">
              <a:buClr>
                <a:srgbClr val="000000"/>
              </a:buClr>
              <a:buSzPct val="100000"/>
              <a:buFont typeface="Arial" charset="0"/>
              <a:buChar char="•"/>
            </a:pPr>
            <a:endParaRPr lang="en-US" sz="2800" kern="0" dirty="0" smtClean="0">
              <a:solidFill>
                <a:srgbClr val="000000"/>
              </a:solidFill>
              <a:latin typeface="Times New Roman" charset="0"/>
              <a:ea typeface="Times New Roman" charset="0"/>
              <a:cs typeface="Times New Roman" charset="0"/>
              <a:sym typeface="Arial"/>
            </a:endParaRPr>
          </a:p>
          <a:p>
            <a:pPr marL="342900" lvl="2" indent="-342900" defTabSz="914400">
              <a:buClr>
                <a:srgbClr val="000000"/>
              </a:buClr>
              <a:buSzPct val="100000"/>
              <a:buFont typeface="Arial" charset="0"/>
              <a:buChar char="•"/>
            </a:pPr>
            <a:r>
              <a:rPr lang="en-US" sz="2400" kern="0" dirty="0" smtClean="0">
                <a:solidFill>
                  <a:srgbClr val="000000"/>
                </a:solidFill>
                <a:latin typeface="Times New Roman" charset="0"/>
                <a:ea typeface="Times New Roman" charset="0"/>
                <a:cs typeface="Times New Roman" charset="0"/>
                <a:sym typeface="Arial"/>
              </a:rPr>
              <a:t>The </a:t>
            </a:r>
            <a:r>
              <a:rPr lang="en-US" sz="2400" kern="0" dirty="0">
                <a:solidFill>
                  <a:srgbClr val="000000"/>
                </a:solidFill>
                <a:latin typeface="Times New Roman" charset="0"/>
                <a:ea typeface="Times New Roman" charset="0"/>
                <a:cs typeface="Times New Roman" charset="0"/>
                <a:sym typeface="Arial"/>
              </a:rPr>
              <a:t>LPAG plans to develop </a:t>
            </a:r>
            <a:r>
              <a:rPr lang="en-US" sz="2400" kern="0" dirty="0" smtClean="0">
                <a:solidFill>
                  <a:srgbClr val="000000"/>
                </a:solidFill>
                <a:latin typeface="Times New Roman" charset="0"/>
                <a:ea typeface="Times New Roman" charset="0"/>
                <a:cs typeface="Times New Roman" charset="0"/>
                <a:sym typeface="Arial"/>
              </a:rPr>
              <a:t>metrics </a:t>
            </a:r>
            <a:r>
              <a:rPr lang="en-US" sz="2400" kern="0" dirty="0">
                <a:solidFill>
                  <a:srgbClr val="000000"/>
                </a:solidFill>
                <a:latin typeface="Times New Roman" charset="0"/>
                <a:ea typeface="Times New Roman" charset="0"/>
                <a:cs typeface="Times New Roman" charset="0"/>
                <a:sym typeface="Arial"/>
              </a:rPr>
              <a:t>for </a:t>
            </a:r>
            <a:r>
              <a:rPr lang="en-US" sz="2400" kern="0" dirty="0" smtClean="0">
                <a:solidFill>
                  <a:srgbClr val="000000"/>
                </a:solidFill>
                <a:latin typeface="Times New Roman" charset="0"/>
                <a:ea typeface="Times New Roman" charset="0"/>
                <a:cs typeface="Times New Roman" charset="0"/>
                <a:sym typeface="Arial"/>
              </a:rPr>
              <a:t>NASA’s evaluation of scientific progress in </a:t>
            </a:r>
            <a:r>
              <a:rPr lang="en-US" sz="2400" kern="0" dirty="0">
                <a:solidFill>
                  <a:srgbClr val="000000"/>
                </a:solidFill>
                <a:latin typeface="Times New Roman" charset="0"/>
                <a:ea typeface="Times New Roman" charset="0"/>
                <a:cs typeface="Times New Roman" charset="0"/>
                <a:sym typeface="Arial"/>
              </a:rPr>
              <a:t>SSA-oriented </a:t>
            </a:r>
            <a:r>
              <a:rPr lang="en-US" sz="2400" kern="0" dirty="0" smtClean="0">
                <a:solidFill>
                  <a:srgbClr val="000000"/>
                </a:solidFill>
                <a:latin typeface="Times New Roman" charset="0"/>
                <a:ea typeface="Times New Roman" charset="0"/>
                <a:cs typeface="Times New Roman" charset="0"/>
                <a:sym typeface="Arial"/>
              </a:rPr>
              <a:t>research. </a:t>
            </a:r>
          </a:p>
          <a:p>
            <a:pPr marL="342900" lvl="2" indent="-342900" defTabSz="914400">
              <a:buClr>
                <a:srgbClr val="000000"/>
              </a:buClr>
              <a:buSzPct val="100000"/>
              <a:buFont typeface="Arial" charset="0"/>
              <a:buChar char="•"/>
            </a:pPr>
            <a:endParaRPr lang="en-US" sz="2400" kern="0" dirty="0">
              <a:solidFill>
                <a:srgbClr val="000000"/>
              </a:solidFill>
              <a:latin typeface="Times New Roman" charset="0"/>
              <a:ea typeface="Times New Roman" charset="0"/>
              <a:cs typeface="Times New Roman" charset="0"/>
              <a:sym typeface="Arial"/>
            </a:endParaRPr>
          </a:p>
          <a:p>
            <a:pPr algn="ctr" defTabSz="914400">
              <a:buClr>
                <a:srgbClr val="333399"/>
              </a:buClr>
              <a:buSzPct val="25000"/>
              <a:buFont typeface="Arial"/>
              <a:buNone/>
            </a:pPr>
            <a:r>
              <a:rPr lang="en-US" sz="2800" b="1" kern="0" dirty="0" smtClean="0">
                <a:solidFill>
                  <a:srgbClr val="333399"/>
                </a:solidFill>
                <a:latin typeface="Times New Roman" charset="0"/>
                <a:ea typeface="Times New Roman" charset="0"/>
                <a:cs typeface="Times New Roman" charset="0"/>
                <a:sym typeface="Arial"/>
              </a:rPr>
              <a:t>Strategic Capabilities for ROSES 2018</a:t>
            </a:r>
            <a:endParaRPr lang="en-US" sz="2800" b="1" kern="0" dirty="0">
              <a:solidFill>
                <a:srgbClr val="333399"/>
              </a:solidFill>
              <a:latin typeface="Times New Roman" charset="0"/>
              <a:ea typeface="Times New Roman" charset="0"/>
              <a:cs typeface="Times New Roman" charset="0"/>
              <a:sym typeface="Arial"/>
            </a:endParaRPr>
          </a:p>
          <a:p>
            <a:pPr marL="0" lvl="2" defTabSz="914400">
              <a:buClr>
                <a:srgbClr val="000000"/>
              </a:buClr>
              <a:buSzPct val="100000"/>
            </a:pPr>
            <a:endParaRPr lang="en-US" sz="2400" kern="0" dirty="0">
              <a:solidFill>
                <a:srgbClr val="000000"/>
              </a:solidFill>
              <a:latin typeface="Times New Roman" charset="0"/>
              <a:ea typeface="Times New Roman" charset="0"/>
              <a:cs typeface="Times New Roman" charset="0"/>
              <a:sym typeface="Times New Roman"/>
            </a:endParaRPr>
          </a:p>
          <a:p>
            <a:pPr marL="342900" lvl="2" indent="-342900" defTabSz="914400">
              <a:buClr>
                <a:srgbClr val="000000"/>
              </a:buClr>
              <a:buSzPct val="100000"/>
              <a:buFont typeface="Arial" charset="0"/>
              <a:buChar char="•"/>
            </a:pPr>
            <a:r>
              <a:rPr lang="en-US" sz="2400" kern="0" dirty="0" smtClean="0">
                <a:solidFill>
                  <a:srgbClr val="000000"/>
                </a:solidFill>
                <a:latin typeface="Times New Roman" charset="0"/>
                <a:ea typeface="Times New Roman" charset="0"/>
                <a:cs typeface="Times New Roman" charset="0"/>
                <a:sym typeface="Times New Roman"/>
              </a:rPr>
              <a:t>The LPAG plans to discuss Strategic Capabilities for ROSES 2018</a:t>
            </a:r>
            <a:r>
              <a:rPr lang="en-US" sz="2400" kern="0" dirty="0" smtClean="0">
                <a:solidFill>
                  <a:srgbClr val="000000"/>
                </a:solidFill>
                <a:latin typeface="Times New Roman"/>
                <a:ea typeface="Times New Roman"/>
                <a:cs typeface="Times New Roman"/>
                <a:sym typeface="Times New Roman"/>
              </a:rPr>
              <a:t>.</a:t>
            </a:r>
            <a:endParaRPr lang="en-US" sz="2400" kern="0" dirty="0">
              <a:solidFill>
                <a:srgbClr val="000000"/>
              </a:solidFill>
              <a:latin typeface="Times New Roman"/>
              <a:ea typeface="Times New Roman"/>
              <a:cs typeface="Times New Roman"/>
              <a:sym typeface="Times New Roman"/>
            </a:endParaRPr>
          </a:p>
          <a:p>
            <a:pPr defTabSz="914400">
              <a:buClr>
                <a:srgbClr val="FFFFFF"/>
              </a:buClr>
              <a:buFont typeface="Arial"/>
              <a:buNone/>
            </a:pPr>
            <a:endParaRPr lang="en-US" sz="3200" b="1" kern="0" dirty="0">
              <a:solidFill>
                <a:srgbClr val="333399"/>
              </a:solidFill>
              <a:ea typeface="Arial"/>
              <a:cs typeface="Arial"/>
              <a:sym typeface="Arial"/>
            </a:endParaRPr>
          </a:p>
        </p:txBody>
      </p:sp>
    </p:spTree>
    <p:extLst>
      <p:ext uri="{BB962C8B-B14F-4D97-AF65-F5344CB8AC3E}">
        <p14:creationId xmlns:p14="http://schemas.microsoft.com/office/powerpoint/2010/main" val="370977485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p:nvPr/>
        </p:nvSpPr>
        <p:spPr>
          <a:xfrm>
            <a:off x="0" y="0"/>
            <a:ext cx="9128760" cy="6858000"/>
          </a:xfrm>
          <a:prstGeom prst="rect">
            <a:avLst/>
          </a:prstGeom>
          <a:noFill/>
          <a:ln>
            <a:noFill/>
          </a:ln>
        </p:spPr>
        <p:txBody>
          <a:bodyPr lIns="91425" tIns="45700" rIns="91425" bIns="45700" anchor="t" anchorCtr="0">
            <a:noAutofit/>
          </a:bodyPr>
          <a:lstStyle/>
          <a:p>
            <a:pPr algn="ctr" defTabSz="914400">
              <a:buClr>
                <a:srgbClr val="333399"/>
              </a:buClr>
              <a:buSzPct val="25000"/>
            </a:pPr>
            <a:r>
              <a:rPr lang="en-US" sz="3600" b="1" kern="0" dirty="0">
                <a:solidFill>
                  <a:srgbClr val="333399"/>
                </a:solidFill>
                <a:cs typeface="Arial"/>
                <a:sym typeface="Arial"/>
              </a:rPr>
              <a:t>2003 LWS Science Definition Team (SDT) </a:t>
            </a:r>
            <a:r>
              <a:rPr lang="en-US" sz="3600" b="1" kern="0" dirty="0" smtClean="0">
                <a:solidFill>
                  <a:srgbClr val="333399"/>
                </a:solidFill>
                <a:cs typeface="Arial"/>
                <a:sym typeface="Arial"/>
              </a:rPr>
              <a:t>Report: Strategic Capabilities</a:t>
            </a:r>
            <a:endParaRPr lang="en-US" sz="3600" b="1" kern="0" dirty="0">
              <a:solidFill>
                <a:srgbClr val="333399"/>
              </a:solidFill>
              <a:cs typeface="Arial"/>
              <a:sym typeface="Arial"/>
            </a:endParaRPr>
          </a:p>
          <a:p>
            <a:pPr marL="0" lvl="2" defTabSz="914400">
              <a:buClr>
                <a:srgbClr val="000000"/>
              </a:buClr>
              <a:buSzPct val="100000"/>
            </a:pPr>
            <a:endParaRPr lang="en-US" sz="2400" kern="0" dirty="0" smtClean="0">
              <a:solidFill>
                <a:srgbClr val="000000"/>
              </a:solidFill>
              <a:latin typeface="Times New Roman" charset="0"/>
              <a:ea typeface="Times New Roman" charset="0"/>
              <a:cs typeface="Times New Roman" charset="0"/>
              <a:sym typeface="Arial"/>
            </a:endParaRPr>
          </a:p>
          <a:p>
            <a:pPr marL="0" lvl="2" defTabSz="914400">
              <a:buClr>
                <a:srgbClr val="000000"/>
              </a:buClr>
              <a:buSzPct val="100000"/>
            </a:pPr>
            <a:r>
              <a:rPr lang="en-US" sz="2400" kern="0" dirty="0" smtClean="0">
                <a:solidFill>
                  <a:srgbClr val="000000"/>
                </a:solidFill>
                <a:latin typeface="Times New Roman" charset="0"/>
                <a:ea typeface="Times New Roman" charset="0"/>
                <a:cs typeface="Times New Roman" charset="0"/>
                <a:sym typeface="Arial"/>
              </a:rPr>
              <a:t>Section 4.5 Strategic Capabilities:</a:t>
            </a:r>
            <a:endParaRPr lang="en-US" sz="2400" kern="0" dirty="0">
              <a:solidFill>
                <a:srgbClr val="000000"/>
              </a:solidFill>
              <a:latin typeface="Times New Roman" charset="0"/>
              <a:ea typeface="Times New Roman" charset="0"/>
              <a:cs typeface="Times New Roman" charset="0"/>
              <a:sym typeface="Arial"/>
            </a:endParaRPr>
          </a:p>
          <a:p>
            <a:pPr marL="0" lvl="2" defTabSz="914400">
              <a:buClr>
                <a:srgbClr val="000000"/>
              </a:buClr>
              <a:buSzPct val="100000"/>
            </a:pPr>
            <a:r>
              <a:rPr lang="en-US" sz="2400" kern="0" dirty="0" smtClean="0">
                <a:solidFill>
                  <a:srgbClr val="000000"/>
                </a:solidFill>
                <a:latin typeface="Times New Roman" charset="0"/>
                <a:ea typeface="Times New Roman" charset="0"/>
                <a:cs typeface="Times New Roman" charset="0"/>
                <a:sym typeface="Arial"/>
              </a:rPr>
              <a:t>“A </a:t>
            </a:r>
            <a:r>
              <a:rPr lang="en-US" sz="2400" kern="0" dirty="0">
                <a:solidFill>
                  <a:srgbClr val="000000"/>
                </a:solidFill>
                <a:latin typeface="Times New Roman" charset="0"/>
                <a:ea typeface="Times New Roman" charset="0"/>
                <a:cs typeface="Times New Roman" charset="0"/>
                <a:sym typeface="Arial"/>
              </a:rPr>
              <a:t>primary goal of the LWS Program should be the development of first-principles-based predictive and specification models for the coupled Sun-Earth </a:t>
            </a:r>
            <a:r>
              <a:rPr lang="en-US" sz="2400" kern="0" dirty="0" smtClean="0">
                <a:solidFill>
                  <a:srgbClr val="000000"/>
                </a:solidFill>
                <a:latin typeface="Times New Roman" charset="0"/>
                <a:ea typeface="Times New Roman" charset="0"/>
                <a:cs typeface="Times New Roman" charset="0"/>
                <a:sym typeface="Arial"/>
              </a:rPr>
              <a:t>system…</a:t>
            </a:r>
          </a:p>
          <a:p>
            <a:pPr marL="0" lvl="2" defTabSz="914400">
              <a:buClr>
                <a:srgbClr val="000000"/>
              </a:buClr>
              <a:buSzPct val="100000"/>
            </a:pPr>
            <a:endParaRPr lang="en-US" sz="2400" kern="0" dirty="0" smtClean="0">
              <a:solidFill>
                <a:srgbClr val="000000"/>
              </a:solidFill>
              <a:latin typeface="Times New Roman" charset="0"/>
              <a:ea typeface="Times New Roman" charset="0"/>
              <a:cs typeface="Times New Roman" charset="0"/>
              <a:sym typeface="Arial"/>
            </a:endParaRPr>
          </a:p>
          <a:p>
            <a:pPr marL="0" lvl="2" defTabSz="914400">
              <a:buClr>
                <a:srgbClr val="000000"/>
              </a:buClr>
              <a:buSzPct val="100000"/>
            </a:pPr>
            <a:r>
              <a:rPr lang="en-US" sz="2400" kern="0" dirty="0">
                <a:solidFill>
                  <a:srgbClr val="000000"/>
                </a:solidFill>
                <a:latin typeface="Times New Roman" charset="0"/>
                <a:ea typeface="Times New Roman" charset="0"/>
                <a:cs typeface="Times New Roman" charset="0"/>
                <a:sym typeface="Arial"/>
              </a:rPr>
              <a:t>The development of such models for all the components of the Sun-to-Earth system and the larger efforts that combine the components into a global system view would clearly be of enormous benefit to LWS </a:t>
            </a:r>
            <a:r>
              <a:rPr lang="en-US" sz="2400" kern="0" dirty="0" smtClean="0">
                <a:solidFill>
                  <a:srgbClr val="000000"/>
                </a:solidFill>
                <a:latin typeface="Times New Roman" charset="0"/>
                <a:ea typeface="Times New Roman" charset="0"/>
                <a:cs typeface="Times New Roman" charset="0"/>
                <a:sym typeface="Arial"/>
              </a:rPr>
              <a:t>science</a:t>
            </a:r>
            <a:r>
              <a:rPr lang="is-IS" sz="2400" kern="0" dirty="0" smtClean="0">
                <a:solidFill>
                  <a:srgbClr val="000000"/>
                </a:solidFill>
                <a:latin typeface="Times New Roman" charset="0"/>
                <a:ea typeface="Times New Roman" charset="0"/>
                <a:cs typeface="Times New Roman" charset="0"/>
                <a:sym typeface="Arial"/>
              </a:rPr>
              <a:t>….</a:t>
            </a:r>
            <a:endParaRPr lang="en-US" sz="2400" kern="0" dirty="0" smtClean="0">
              <a:solidFill>
                <a:srgbClr val="000000"/>
              </a:solidFill>
              <a:latin typeface="Times New Roman" charset="0"/>
              <a:ea typeface="Times New Roman" charset="0"/>
              <a:cs typeface="Times New Roman" charset="0"/>
              <a:sym typeface="Arial"/>
            </a:endParaRPr>
          </a:p>
          <a:p>
            <a:pPr marL="0" lvl="2" defTabSz="914400">
              <a:buClr>
                <a:srgbClr val="000000"/>
              </a:buClr>
              <a:buSzPct val="100000"/>
            </a:pPr>
            <a:endParaRPr lang="en-US" sz="2400" kern="0" dirty="0" smtClean="0">
              <a:solidFill>
                <a:srgbClr val="000000"/>
              </a:solidFill>
              <a:latin typeface="Times New Roman" charset="0"/>
              <a:ea typeface="Times New Roman" charset="0"/>
              <a:cs typeface="Times New Roman" charset="0"/>
              <a:sym typeface="Arial"/>
            </a:endParaRPr>
          </a:p>
          <a:p>
            <a:pPr marL="0" lvl="2" defTabSz="914400">
              <a:buClr>
                <a:srgbClr val="000000"/>
              </a:buClr>
              <a:buSzPct val="100000"/>
            </a:pPr>
            <a:r>
              <a:rPr lang="en-US" sz="2400" kern="0" dirty="0">
                <a:solidFill>
                  <a:srgbClr val="000000"/>
                </a:solidFill>
                <a:latin typeface="Times New Roman" charset="0"/>
                <a:ea typeface="Times New Roman" charset="0"/>
                <a:cs typeface="Times New Roman" charset="0"/>
                <a:sym typeface="Arial"/>
              </a:rPr>
              <a:t>To begin the process of </a:t>
            </a:r>
            <a:r>
              <a:rPr lang="en-US" sz="2400" kern="0" dirty="0" smtClean="0">
                <a:solidFill>
                  <a:srgbClr val="000000"/>
                </a:solidFill>
                <a:latin typeface="Times New Roman" charset="0"/>
                <a:ea typeface="Times New Roman" charset="0"/>
                <a:cs typeface="Times New Roman" charset="0"/>
                <a:sym typeface="Arial"/>
              </a:rPr>
              <a:t>developing </a:t>
            </a:r>
            <a:r>
              <a:rPr lang="en-US" sz="2400" kern="0" dirty="0">
                <a:solidFill>
                  <a:srgbClr val="000000"/>
                </a:solidFill>
                <a:latin typeface="Times New Roman" charset="0"/>
                <a:ea typeface="Times New Roman" charset="0"/>
                <a:cs typeface="Times New Roman" charset="0"/>
                <a:sym typeface="Arial"/>
              </a:rPr>
              <a:t>and integrating components of the Sun-Earth chain, the SDT has identified these components and their integration as strategic capabilities that are critical for the TR&amp;T program. </a:t>
            </a:r>
            <a:r>
              <a:rPr lang="en-US" sz="2400" kern="0" dirty="0" smtClean="0">
                <a:solidFill>
                  <a:srgbClr val="000000"/>
                </a:solidFill>
                <a:latin typeface="Times New Roman" charset="0"/>
                <a:ea typeface="Times New Roman" charset="0"/>
                <a:cs typeface="Times New Roman" charset="0"/>
                <a:sym typeface="Arial"/>
              </a:rPr>
              <a:t>“</a:t>
            </a:r>
            <a:endParaRPr lang="en-US" sz="2400" kern="0" dirty="0">
              <a:solidFill>
                <a:srgbClr val="000000"/>
              </a:solidFill>
              <a:latin typeface="Times New Roman" charset="0"/>
              <a:ea typeface="Times New Roman" charset="0"/>
              <a:cs typeface="Times New Roman" charset="0"/>
              <a:sym typeface="Arial"/>
            </a:endParaRPr>
          </a:p>
        </p:txBody>
      </p:sp>
    </p:spTree>
    <p:extLst>
      <p:ext uri="{BB962C8B-B14F-4D97-AF65-F5344CB8AC3E}">
        <p14:creationId xmlns:p14="http://schemas.microsoft.com/office/powerpoint/2010/main" val="232322629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lnSpc>
                <a:spcPct val="100000"/>
              </a:lnSpc>
            </a:pPr>
            <a:r>
              <a:rPr lang="en-US" dirty="0" smtClean="0"/>
              <a:t>LWS Town Hall Agenda </a:t>
            </a:r>
            <a:br>
              <a:rPr lang="en-US" dirty="0" smtClean="0"/>
            </a:br>
            <a:r>
              <a:rPr lang="en-US" dirty="0" smtClean="0"/>
              <a:t>Wed,  Dec 13,  0630-0845 pm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06050627"/>
              </p:ext>
            </p:extLst>
          </p:nvPr>
        </p:nvGraphicFramePr>
        <p:xfrm>
          <a:off x="811213" y="1422402"/>
          <a:ext cx="7845424" cy="4981572"/>
        </p:xfrm>
        <a:graphic>
          <a:graphicData uri="http://schemas.openxmlformats.org/drawingml/2006/table">
            <a:tbl>
              <a:tblPr firstRow="1" bandRow="1">
                <a:tableStyleId>{2D5ABB26-0587-4C30-8999-92F81FD0307C}</a:tableStyleId>
              </a:tblPr>
              <a:tblGrid>
                <a:gridCol w="636587"/>
                <a:gridCol w="1143000"/>
                <a:gridCol w="3263900"/>
                <a:gridCol w="2801937"/>
              </a:tblGrid>
              <a:tr h="393698">
                <a:tc>
                  <a:txBody>
                    <a:bodyPr/>
                    <a:lstStyle/>
                    <a:p>
                      <a:pPr algn="ctr"/>
                      <a:r>
                        <a:rPr lang="en-US" dirty="0" smtClean="0">
                          <a:solidFill>
                            <a:srgbClr val="0000FF"/>
                          </a:solidFill>
                        </a:rPr>
                        <a:t>Item</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pPr algn="ctr"/>
                      <a:r>
                        <a:rPr lang="en-US" dirty="0" smtClean="0">
                          <a:solidFill>
                            <a:srgbClr val="0000FF"/>
                          </a:solidFill>
                        </a:rPr>
                        <a:t>Time</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75000"/>
                      </a:schemeClr>
                    </a:solidFill>
                  </a:tcPr>
                </a:tc>
                <a:tc>
                  <a:txBody>
                    <a:bodyPr/>
                    <a:lstStyle/>
                    <a:p>
                      <a:pPr algn="ctr"/>
                      <a:r>
                        <a:rPr lang="en-US" dirty="0" smtClean="0">
                          <a:solidFill>
                            <a:srgbClr val="0000FF"/>
                          </a:solidFill>
                        </a:rPr>
                        <a:t>Agenda Item</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75000"/>
                      </a:schemeClr>
                    </a:solidFill>
                  </a:tcPr>
                </a:tc>
                <a:tc>
                  <a:txBody>
                    <a:bodyPr/>
                    <a:lstStyle/>
                    <a:p>
                      <a:pPr algn="ctr"/>
                      <a:r>
                        <a:rPr lang="en-US" dirty="0" smtClean="0">
                          <a:solidFill>
                            <a:srgbClr val="0000FF"/>
                          </a:solidFill>
                        </a:rPr>
                        <a:t>Presenter</a:t>
                      </a:r>
                      <a:endParaRPr lang="en-US" dirty="0">
                        <a:solidFill>
                          <a:srgbClr val="0000FF"/>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75000"/>
                      </a:schemeClr>
                    </a:solidFill>
                  </a:tcPr>
                </a:tc>
              </a:tr>
              <a:tr h="330200">
                <a:tc>
                  <a:txBody>
                    <a:bodyPr/>
                    <a:lstStyle/>
                    <a:p>
                      <a:r>
                        <a:rPr lang="en-US" dirty="0" smtClean="0">
                          <a:solidFill>
                            <a:srgbClr val="0000FF"/>
                          </a:solidFill>
                        </a:rPr>
                        <a:t>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0630</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Welcome</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Peg Luce</a:t>
                      </a:r>
                      <a:r>
                        <a:rPr lang="en-US" baseline="0" dirty="0" smtClean="0">
                          <a:solidFill>
                            <a:schemeClr val="bg1"/>
                          </a:solidFill>
                        </a:rPr>
                        <a:t>/</a:t>
                      </a:r>
                      <a:r>
                        <a:rPr lang="en-US" baseline="0" dirty="0" err="1" smtClean="0">
                          <a:solidFill>
                            <a:schemeClr val="bg1"/>
                          </a:solidFill>
                        </a:rPr>
                        <a:t>Elsayed</a:t>
                      </a:r>
                      <a:r>
                        <a:rPr lang="en-US" baseline="0" dirty="0" smtClean="0">
                          <a:solidFill>
                            <a:schemeClr val="bg1"/>
                          </a:solidFill>
                        </a:rPr>
                        <a:t> </a:t>
                      </a:r>
                      <a:r>
                        <a:rPr lang="en-US" baseline="0" dirty="0" err="1" smtClean="0">
                          <a:solidFill>
                            <a:schemeClr val="bg1"/>
                          </a:solidFill>
                        </a:rPr>
                        <a:t>Talaat</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81940">
                <a:tc>
                  <a:txBody>
                    <a:bodyPr/>
                    <a:lstStyle/>
                    <a:p>
                      <a:r>
                        <a:rPr lang="en-US" dirty="0" smtClean="0">
                          <a:solidFill>
                            <a:srgbClr val="0000FF"/>
                          </a:solidFill>
                        </a:rPr>
                        <a:t>2</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0635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LWS Status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Jeff Morrill</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97180">
                <a:tc>
                  <a:txBody>
                    <a:bodyPr/>
                    <a:lstStyle/>
                    <a:p>
                      <a:r>
                        <a:rPr lang="en-US" dirty="0" smtClean="0">
                          <a:solidFill>
                            <a:srgbClr val="0000FF"/>
                          </a:solidFill>
                        </a:rPr>
                        <a:t>3</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75000"/>
                      </a:schemeClr>
                    </a:solidFill>
                  </a:tcPr>
                </a:tc>
                <a:tc>
                  <a:txBody>
                    <a:bodyPr/>
                    <a:lstStyle/>
                    <a:p>
                      <a:r>
                        <a:rPr lang="en-US" dirty="0" smtClean="0">
                          <a:solidFill>
                            <a:schemeClr val="bg1"/>
                          </a:solidFill>
                        </a:rPr>
                        <a:t>0645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dirty="0" smtClean="0">
                          <a:solidFill>
                            <a:schemeClr val="bg1"/>
                          </a:solidFill>
                        </a:rPr>
                        <a:t>GDC Status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dirty="0" smtClean="0">
                          <a:solidFill>
                            <a:schemeClr val="bg1"/>
                          </a:solidFill>
                        </a:rPr>
                        <a:t>Jared </a:t>
                      </a:r>
                      <a:r>
                        <a:rPr lang="en-US" dirty="0" err="1" smtClean="0">
                          <a:solidFill>
                            <a:schemeClr val="bg1"/>
                          </a:solidFill>
                        </a:rPr>
                        <a:t>Leisner</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74320">
                <a:tc>
                  <a:txBody>
                    <a:bodyPr/>
                    <a:lstStyle/>
                    <a:p>
                      <a:r>
                        <a:rPr lang="en-US" dirty="0" smtClean="0">
                          <a:solidFill>
                            <a:srgbClr val="0000FF"/>
                          </a:solidFill>
                        </a:rPr>
                        <a:t>4</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0655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LWS Activities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dirty="0" err="1" smtClean="0">
                          <a:solidFill>
                            <a:schemeClr val="bg1"/>
                          </a:solidFill>
                        </a:rPr>
                        <a:t>Lika</a:t>
                      </a:r>
                      <a:r>
                        <a:rPr lang="en-US" dirty="0" smtClean="0">
                          <a:solidFill>
                            <a:schemeClr val="bg1"/>
                          </a:solidFill>
                        </a:rPr>
                        <a:t> </a:t>
                      </a:r>
                      <a:r>
                        <a:rPr lang="en-US" dirty="0" err="1" smtClean="0">
                          <a:solidFill>
                            <a:schemeClr val="bg1"/>
                          </a:solidFill>
                        </a:rPr>
                        <a:t>Guhathakurta</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14960">
                <a:tc>
                  <a:txBody>
                    <a:bodyPr/>
                    <a:lstStyle/>
                    <a:p>
                      <a:r>
                        <a:rPr lang="en-US" dirty="0" smtClean="0">
                          <a:solidFill>
                            <a:srgbClr val="0000FF"/>
                          </a:solidFill>
                        </a:rPr>
                        <a:t>5</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0710</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Science Centers,</a:t>
                      </a:r>
                      <a:r>
                        <a:rPr lang="en-US" baseline="0" dirty="0" smtClean="0">
                          <a:solidFill>
                            <a:schemeClr val="bg1"/>
                          </a:solidFill>
                        </a:rPr>
                        <a:t> SWAP, LWS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Janet Kozyra</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42900">
                <a:tc>
                  <a:txBody>
                    <a:bodyPr/>
                    <a:lstStyle/>
                    <a:p>
                      <a:r>
                        <a:rPr lang="en-US" dirty="0" smtClean="0">
                          <a:solidFill>
                            <a:srgbClr val="0000FF"/>
                          </a:solidFill>
                        </a:rPr>
                        <a:t>6</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0725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Why LPAG</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Jeff Morrill</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08940">
                <a:tc>
                  <a:txBody>
                    <a:bodyPr/>
                    <a:lstStyle/>
                    <a:p>
                      <a:r>
                        <a:rPr lang="en-US" dirty="0" smtClean="0">
                          <a:solidFill>
                            <a:srgbClr val="0000FF"/>
                          </a:solidFill>
                        </a:rPr>
                        <a:t>7</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0735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Future LPAG Activities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err="1" smtClean="0">
                          <a:solidFill>
                            <a:schemeClr val="bg1"/>
                          </a:solidFill>
                        </a:rPr>
                        <a:t>Eftyhia</a:t>
                      </a:r>
                      <a:r>
                        <a:rPr lang="en-US" baseline="0" dirty="0" smtClean="0">
                          <a:solidFill>
                            <a:schemeClr val="bg1"/>
                          </a:solidFill>
                        </a:rPr>
                        <a:t> </a:t>
                      </a:r>
                      <a:r>
                        <a:rPr lang="en-US" baseline="0" dirty="0" err="1" smtClean="0">
                          <a:solidFill>
                            <a:schemeClr val="bg1"/>
                          </a:solidFill>
                        </a:rPr>
                        <a:t>Zesta</a:t>
                      </a:r>
                      <a:r>
                        <a:rPr lang="en-US" baseline="0" dirty="0" smtClean="0">
                          <a:solidFill>
                            <a:schemeClr val="bg1"/>
                          </a:solidFill>
                        </a:rPr>
                        <a:t>/Mark Linton</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02260">
                <a:tc>
                  <a:txBody>
                    <a:bodyPr/>
                    <a:lstStyle/>
                    <a:p>
                      <a:r>
                        <a:rPr lang="en-US" dirty="0" smtClean="0">
                          <a:solidFill>
                            <a:srgbClr val="0000FF"/>
                          </a:solidFill>
                        </a:rPr>
                        <a:t>8</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66"/>
                    </a:solidFill>
                  </a:tcPr>
                </a:tc>
                <a:tc>
                  <a:txBody>
                    <a:bodyPr/>
                    <a:lstStyle/>
                    <a:p>
                      <a:r>
                        <a:rPr lang="en-US" dirty="0" smtClean="0">
                          <a:solidFill>
                            <a:schemeClr val="bg1"/>
                          </a:solidFill>
                        </a:rPr>
                        <a:t>0750</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66"/>
                    </a:solidFill>
                  </a:tcPr>
                </a:tc>
                <a:tc>
                  <a:txBody>
                    <a:bodyPr/>
                    <a:lstStyle/>
                    <a:p>
                      <a:r>
                        <a:rPr lang="en-US" dirty="0" smtClean="0">
                          <a:solidFill>
                            <a:schemeClr val="bg1"/>
                          </a:solidFill>
                        </a:rPr>
                        <a:t>FST:  Interplanetary Structures &amp; Radiation Belts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66"/>
                    </a:solidFill>
                  </a:tcPr>
                </a:tc>
                <a:tc>
                  <a:txBody>
                    <a:bodyPr/>
                    <a:lstStyle/>
                    <a:p>
                      <a:r>
                        <a:rPr lang="en-US" dirty="0" smtClean="0">
                          <a:solidFill>
                            <a:schemeClr val="bg1"/>
                          </a:solidFill>
                        </a:rPr>
                        <a:t>Mei-</a:t>
                      </a:r>
                      <a:r>
                        <a:rPr lang="en-US" dirty="0" err="1" smtClean="0">
                          <a:solidFill>
                            <a:schemeClr val="bg1"/>
                          </a:solidFill>
                        </a:rPr>
                        <a:t>Ching</a:t>
                      </a:r>
                      <a:r>
                        <a:rPr lang="en-US" dirty="0" smtClean="0">
                          <a:solidFill>
                            <a:schemeClr val="bg1"/>
                          </a:solidFill>
                        </a:rPr>
                        <a:t> </a:t>
                      </a:r>
                      <a:r>
                        <a:rPr lang="en-US" dirty="0" err="1" smtClean="0">
                          <a:solidFill>
                            <a:schemeClr val="bg1"/>
                          </a:solidFill>
                        </a:rPr>
                        <a:t>Fok</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66"/>
                    </a:solidFill>
                  </a:tcPr>
                </a:tc>
              </a:tr>
              <a:tr h="355600">
                <a:tc>
                  <a:txBody>
                    <a:bodyPr/>
                    <a:lstStyle/>
                    <a:p>
                      <a:r>
                        <a:rPr lang="en-US" dirty="0" smtClean="0">
                          <a:solidFill>
                            <a:srgbClr val="0000FF"/>
                          </a:solidFill>
                        </a:rPr>
                        <a:t>9</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0805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FST:</a:t>
                      </a:r>
                      <a:r>
                        <a:rPr lang="en-US" baseline="0" dirty="0" smtClean="0">
                          <a:solidFill>
                            <a:schemeClr val="bg1"/>
                          </a:solidFill>
                        </a:rPr>
                        <a:t>  RAISE</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Stan Solomon</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89267">
                <a:tc>
                  <a:txBody>
                    <a:bodyPr/>
                    <a:lstStyle/>
                    <a:p>
                      <a:r>
                        <a:rPr lang="en-US" dirty="0" smtClean="0">
                          <a:solidFill>
                            <a:srgbClr val="0000FF"/>
                          </a:solidFill>
                        </a:rPr>
                        <a:t>10</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0820</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Open Discussion</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All</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89267">
                <a:tc>
                  <a:txBody>
                    <a:bodyPr/>
                    <a:lstStyle/>
                    <a:p>
                      <a:r>
                        <a:rPr lang="en-US" dirty="0" smtClean="0">
                          <a:solidFill>
                            <a:srgbClr val="0000FF"/>
                          </a:solidFill>
                        </a:rPr>
                        <a:t>11</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0845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ADJOURN</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22741366"/>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LWS Town Hall – FST # 1</a:t>
            </a:r>
            <a:endParaRPr lang="en-US" dirty="0"/>
          </a:p>
        </p:txBody>
      </p:sp>
      <p:sp>
        <p:nvSpPr>
          <p:cNvPr id="3" name="Content Placeholder 2"/>
          <p:cNvSpPr>
            <a:spLocks noGrp="1"/>
          </p:cNvSpPr>
          <p:nvPr>
            <p:ph idx="1"/>
          </p:nvPr>
        </p:nvSpPr>
        <p:spPr/>
        <p:txBody>
          <a:bodyPr/>
          <a:lstStyle/>
          <a:p>
            <a:r>
              <a:rPr lang="en-US" dirty="0" smtClean="0"/>
              <a:t>Add FST # 1 Slides</a:t>
            </a:r>
            <a:endParaRPr lang="en-US" dirty="0"/>
          </a:p>
        </p:txBody>
      </p:sp>
    </p:spTree>
    <p:extLst>
      <p:ext uri="{BB962C8B-B14F-4D97-AF65-F5344CB8AC3E}">
        <p14:creationId xmlns:p14="http://schemas.microsoft.com/office/powerpoint/2010/main" val="210607782"/>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lnSpc>
                <a:spcPct val="100000"/>
              </a:lnSpc>
            </a:pPr>
            <a:r>
              <a:rPr lang="en-US" dirty="0" smtClean="0"/>
              <a:t>LWS Town Hall Agenda </a:t>
            </a:r>
            <a:br>
              <a:rPr lang="en-US" dirty="0" smtClean="0"/>
            </a:br>
            <a:r>
              <a:rPr lang="en-US" dirty="0" smtClean="0"/>
              <a:t>Wed,  Dec 13,  0630-0845 pm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03760094"/>
              </p:ext>
            </p:extLst>
          </p:nvPr>
        </p:nvGraphicFramePr>
        <p:xfrm>
          <a:off x="811213" y="1422402"/>
          <a:ext cx="7845424" cy="4981572"/>
        </p:xfrm>
        <a:graphic>
          <a:graphicData uri="http://schemas.openxmlformats.org/drawingml/2006/table">
            <a:tbl>
              <a:tblPr firstRow="1" bandRow="1">
                <a:tableStyleId>{2D5ABB26-0587-4C30-8999-92F81FD0307C}</a:tableStyleId>
              </a:tblPr>
              <a:tblGrid>
                <a:gridCol w="636587"/>
                <a:gridCol w="1143000"/>
                <a:gridCol w="3263900"/>
                <a:gridCol w="2801937"/>
              </a:tblGrid>
              <a:tr h="393698">
                <a:tc>
                  <a:txBody>
                    <a:bodyPr/>
                    <a:lstStyle/>
                    <a:p>
                      <a:pPr algn="ctr"/>
                      <a:r>
                        <a:rPr lang="en-US" dirty="0" smtClean="0">
                          <a:solidFill>
                            <a:srgbClr val="0000FF"/>
                          </a:solidFill>
                        </a:rPr>
                        <a:t>Item</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pPr algn="ctr"/>
                      <a:r>
                        <a:rPr lang="en-US" dirty="0" smtClean="0">
                          <a:solidFill>
                            <a:srgbClr val="0000FF"/>
                          </a:solidFill>
                        </a:rPr>
                        <a:t>Time</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75000"/>
                      </a:schemeClr>
                    </a:solidFill>
                  </a:tcPr>
                </a:tc>
                <a:tc>
                  <a:txBody>
                    <a:bodyPr/>
                    <a:lstStyle/>
                    <a:p>
                      <a:pPr algn="ctr"/>
                      <a:r>
                        <a:rPr lang="en-US" dirty="0" smtClean="0">
                          <a:solidFill>
                            <a:srgbClr val="0000FF"/>
                          </a:solidFill>
                        </a:rPr>
                        <a:t>Agenda Item</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75000"/>
                      </a:schemeClr>
                    </a:solidFill>
                  </a:tcPr>
                </a:tc>
                <a:tc>
                  <a:txBody>
                    <a:bodyPr/>
                    <a:lstStyle/>
                    <a:p>
                      <a:pPr algn="ctr"/>
                      <a:r>
                        <a:rPr lang="en-US" dirty="0" smtClean="0">
                          <a:solidFill>
                            <a:srgbClr val="0000FF"/>
                          </a:solidFill>
                        </a:rPr>
                        <a:t>Presenter</a:t>
                      </a:r>
                      <a:endParaRPr lang="en-US" dirty="0">
                        <a:solidFill>
                          <a:srgbClr val="0000FF"/>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75000"/>
                      </a:schemeClr>
                    </a:solidFill>
                  </a:tcPr>
                </a:tc>
              </a:tr>
              <a:tr h="330200">
                <a:tc>
                  <a:txBody>
                    <a:bodyPr/>
                    <a:lstStyle/>
                    <a:p>
                      <a:r>
                        <a:rPr lang="en-US" dirty="0" smtClean="0">
                          <a:solidFill>
                            <a:srgbClr val="0000FF"/>
                          </a:solidFill>
                        </a:rPr>
                        <a:t>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0630</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Welcome</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Peg Luce</a:t>
                      </a:r>
                      <a:r>
                        <a:rPr lang="en-US" baseline="0" dirty="0" smtClean="0">
                          <a:solidFill>
                            <a:schemeClr val="bg1"/>
                          </a:solidFill>
                        </a:rPr>
                        <a:t>/</a:t>
                      </a:r>
                      <a:r>
                        <a:rPr lang="en-US" baseline="0" dirty="0" err="1" smtClean="0">
                          <a:solidFill>
                            <a:schemeClr val="bg1"/>
                          </a:solidFill>
                        </a:rPr>
                        <a:t>Elsayed</a:t>
                      </a:r>
                      <a:r>
                        <a:rPr lang="en-US" baseline="0" dirty="0" smtClean="0">
                          <a:solidFill>
                            <a:schemeClr val="bg1"/>
                          </a:solidFill>
                        </a:rPr>
                        <a:t> </a:t>
                      </a:r>
                      <a:r>
                        <a:rPr lang="en-US" baseline="0" dirty="0" err="1" smtClean="0">
                          <a:solidFill>
                            <a:schemeClr val="bg1"/>
                          </a:solidFill>
                        </a:rPr>
                        <a:t>Talaat</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81940">
                <a:tc>
                  <a:txBody>
                    <a:bodyPr/>
                    <a:lstStyle/>
                    <a:p>
                      <a:r>
                        <a:rPr lang="en-US" dirty="0" smtClean="0">
                          <a:solidFill>
                            <a:srgbClr val="0000FF"/>
                          </a:solidFill>
                        </a:rPr>
                        <a:t>2</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0635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LWS Status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Jeff Morrill</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97180">
                <a:tc>
                  <a:txBody>
                    <a:bodyPr/>
                    <a:lstStyle/>
                    <a:p>
                      <a:r>
                        <a:rPr lang="en-US" dirty="0" smtClean="0">
                          <a:solidFill>
                            <a:srgbClr val="0000FF"/>
                          </a:solidFill>
                        </a:rPr>
                        <a:t>3</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75000"/>
                      </a:schemeClr>
                    </a:solidFill>
                  </a:tcPr>
                </a:tc>
                <a:tc>
                  <a:txBody>
                    <a:bodyPr/>
                    <a:lstStyle/>
                    <a:p>
                      <a:r>
                        <a:rPr lang="en-US" dirty="0" smtClean="0">
                          <a:solidFill>
                            <a:schemeClr val="bg1"/>
                          </a:solidFill>
                        </a:rPr>
                        <a:t>0645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dirty="0" smtClean="0">
                          <a:solidFill>
                            <a:schemeClr val="bg1"/>
                          </a:solidFill>
                        </a:rPr>
                        <a:t>GDC Status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dirty="0" smtClean="0">
                          <a:solidFill>
                            <a:schemeClr val="bg1"/>
                          </a:solidFill>
                        </a:rPr>
                        <a:t>Jared </a:t>
                      </a:r>
                      <a:r>
                        <a:rPr lang="en-US" dirty="0" err="1" smtClean="0">
                          <a:solidFill>
                            <a:schemeClr val="bg1"/>
                          </a:solidFill>
                        </a:rPr>
                        <a:t>Leisner</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74320">
                <a:tc>
                  <a:txBody>
                    <a:bodyPr/>
                    <a:lstStyle/>
                    <a:p>
                      <a:r>
                        <a:rPr lang="en-US" dirty="0" smtClean="0">
                          <a:solidFill>
                            <a:srgbClr val="0000FF"/>
                          </a:solidFill>
                        </a:rPr>
                        <a:t>4</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0655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LWS Activities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dirty="0" err="1" smtClean="0">
                          <a:solidFill>
                            <a:schemeClr val="bg1"/>
                          </a:solidFill>
                        </a:rPr>
                        <a:t>Lika</a:t>
                      </a:r>
                      <a:r>
                        <a:rPr lang="en-US" dirty="0" smtClean="0">
                          <a:solidFill>
                            <a:schemeClr val="bg1"/>
                          </a:solidFill>
                        </a:rPr>
                        <a:t> </a:t>
                      </a:r>
                      <a:r>
                        <a:rPr lang="en-US" dirty="0" err="1" smtClean="0">
                          <a:solidFill>
                            <a:schemeClr val="bg1"/>
                          </a:solidFill>
                        </a:rPr>
                        <a:t>Guhathakurta</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14960">
                <a:tc>
                  <a:txBody>
                    <a:bodyPr/>
                    <a:lstStyle/>
                    <a:p>
                      <a:r>
                        <a:rPr lang="en-US" dirty="0" smtClean="0">
                          <a:solidFill>
                            <a:srgbClr val="0000FF"/>
                          </a:solidFill>
                        </a:rPr>
                        <a:t>5</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0710</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Science Centers,</a:t>
                      </a:r>
                      <a:r>
                        <a:rPr lang="en-US" baseline="0" dirty="0" smtClean="0">
                          <a:solidFill>
                            <a:schemeClr val="bg1"/>
                          </a:solidFill>
                        </a:rPr>
                        <a:t> SWAP, LWS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Janet Kozyra</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42900">
                <a:tc>
                  <a:txBody>
                    <a:bodyPr/>
                    <a:lstStyle/>
                    <a:p>
                      <a:r>
                        <a:rPr lang="en-US" dirty="0" smtClean="0">
                          <a:solidFill>
                            <a:srgbClr val="0000FF"/>
                          </a:solidFill>
                        </a:rPr>
                        <a:t>6</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0725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Why LPAG</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Jeff Morrill</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08940">
                <a:tc>
                  <a:txBody>
                    <a:bodyPr/>
                    <a:lstStyle/>
                    <a:p>
                      <a:r>
                        <a:rPr lang="en-US" dirty="0" smtClean="0">
                          <a:solidFill>
                            <a:srgbClr val="0000FF"/>
                          </a:solidFill>
                        </a:rPr>
                        <a:t>7</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0735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Future LPAG Activities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err="1" smtClean="0">
                          <a:solidFill>
                            <a:schemeClr val="bg1"/>
                          </a:solidFill>
                        </a:rPr>
                        <a:t>Eftyhia</a:t>
                      </a:r>
                      <a:r>
                        <a:rPr lang="en-US" baseline="0" dirty="0" smtClean="0">
                          <a:solidFill>
                            <a:schemeClr val="bg1"/>
                          </a:solidFill>
                        </a:rPr>
                        <a:t> </a:t>
                      </a:r>
                      <a:r>
                        <a:rPr lang="en-US" baseline="0" dirty="0" err="1" smtClean="0">
                          <a:solidFill>
                            <a:schemeClr val="bg1"/>
                          </a:solidFill>
                        </a:rPr>
                        <a:t>Zesta</a:t>
                      </a:r>
                      <a:r>
                        <a:rPr lang="en-US" baseline="0" dirty="0" smtClean="0">
                          <a:solidFill>
                            <a:schemeClr val="bg1"/>
                          </a:solidFill>
                        </a:rPr>
                        <a:t>/Mark Linton</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02260">
                <a:tc>
                  <a:txBody>
                    <a:bodyPr/>
                    <a:lstStyle/>
                    <a:p>
                      <a:r>
                        <a:rPr lang="en-US" dirty="0" smtClean="0">
                          <a:solidFill>
                            <a:srgbClr val="0000FF"/>
                          </a:solidFill>
                        </a:rPr>
                        <a:t>8</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0745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FST:  Interplanetary Structures &amp; Radiation Belts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Mei-</a:t>
                      </a:r>
                      <a:r>
                        <a:rPr lang="en-US" dirty="0" err="1" smtClean="0">
                          <a:solidFill>
                            <a:schemeClr val="bg1"/>
                          </a:solidFill>
                        </a:rPr>
                        <a:t>Ching</a:t>
                      </a:r>
                      <a:r>
                        <a:rPr lang="en-US" dirty="0" smtClean="0">
                          <a:solidFill>
                            <a:schemeClr val="bg1"/>
                          </a:solidFill>
                        </a:rPr>
                        <a:t> </a:t>
                      </a:r>
                      <a:r>
                        <a:rPr lang="en-US" dirty="0" err="1" smtClean="0">
                          <a:solidFill>
                            <a:schemeClr val="bg1"/>
                          </a:solidFill>
                        </a:rPr>
                        <a:t>Fok</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55600">
                <a:tc>
                  <a:txBody>
                    <a:bodyPr/>
                    <a:lstStyle/>
                    <a:p>
                      <a:r>
                        <a:rPr lang="en-US" dirty="0" smtClean="0">
                          <a:solidFill>
                            <a:srgbClr val="0000FF"/>
                          </a:solidFill>
                        </a:rPr>
                        <a:t>9</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66"/>
                    </a:solidFill>
                  </a:tcPr>
                </a:tc>
                <a:tc>
                  <a:txBody>
                    <a:bodyPr/>
                    <a:lstStyle/>
                    <a:p>
                      <a:r>
                        <a:rPr lang="en-US" dirty="0" smtClean="0">
                          <a:solidFill>
                            <a:schemeClr val="bg1"/>
                          </a:solidFill>
                        </a:rPr>
                        <a:t>0805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66"/>
                    </a:solidFill>
                  </a:tcPr>
                </a:tc>
                <a:tc>
                  <a:txBody>
                    <a:bodyPr/>
                    <a:lstStyle/>
                    <a:p>
                      <a:r>
                        <a:rPr lang="en-US" dirty="0" smtClean="0">
                          <a:solidFill>
                            <a:schemeClr val="bg1"/>
                          </a:solidFill>
                        </a:rPr>
                        <a:t>FST:</a:t>
                      </a:r>
                      <a:r>
                        <a:rPr lang="en-US" baseline="0" dirty="0" smtClean="0">
                          <a:solidFill>
                            <a:schemeClr val="bg1"/>
                          </a:solidFill>
                        </a:rPr>
                        <a:t>  RAISE</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66"/>
                    </a:solidFill>
                  </a:tcPr>
                </a:tc>
                <a:tc>
                  <a:txBody>
                    <a:bodyPr/>
                    <a:lstStyle/>
                    <a:p>
                      <a:r>
                        <a:rPr lang="en-US" dirty="0" smtClean="0">
                          <a:solidFill>
                            <a:schemeClr val="bg1"/>
                          </a:solidFill>
                        </a:rPr>
                        <a:t>Stan Solomon</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66"/>
                    </a:solidFill>
                  </a:tcPr>
                </a:tc>
              </a:tr>
              <a:tr h="489267">
                <a:tc>
                  <a:txBody>
                    <a:bodyPr/>
                    <a:lstStyle/>
                    <a:p>
                      <a:r>
                        <a:rPr lang="en-US" dirty="0" smtClean="0">
                          <a:solidFill>
                            <a:srgbClr val="0000FF"/>
                          </a:solidFill>
                        </a:rPr>
                        <a:t>10</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0820</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Open Discussion</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All</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89267">
                <a:tc>
                  <a:txBody>
                    <a:bodyPr/>
                    <a:lstStyle/>
                    <a:p>
                      <a:r>
                        <a:rPr lang="en-US" dirty="0" smtClean="0">
                          <a:solidFill>
                            <a:srgbClr val="0000FF"/>
                          </a:solidFill>
                        </a:rPr>
                        <a:t>11</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0845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ADJOURN</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006238597"/>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LWS Town Hall – FST # 2</a:t>
            </a:r>
            <a:endParaRPr lang="en-US" dirty="0"/>
          </a:p>
        </p:txBody>
      </p:sp>
      <p:sp>
        <p:nvSpPr>
          <p:cNvPr id="3" name="Content Placeholder 2"/>
          <p:cNvSpPr>
            <a:spLocks noGrp="1"/>
          </p:cNvSpPr>
          <p:nvPr>
            <p:ph idx="1"/>
          </p:nvPr>
        </p:nvSpPr>
        <p:spPr/>
        <p:txBody>
          <a:bodyPr/>
          <a:lstStyle/>
          <a:p>
            <a:r>
              <a:rPr lang="en-US" dirty="0" smtClean="0"/>
              <a:t>Add FST # 2 Slides</a:t>
            </a:r>
            <a:endParaRPr lang="en-US" dirty="0"/>
          </a:p>
        </p:txBody>
      </p:sp>
    </p:spTree>
    <p:extLst>
      <p:ext uri="{BB962C8B-B14F-4D97-AF65-F5344CB8AC3E}">
        <p14:creationId xmlns:p14="http://schemas.microsoft.com/office/powerpoint/2010/main" val="1804712590"/>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lnSpc>
                <a:spcPct val="100000"/>
              </a:lnSpc>
            </a:pPr>
            <a:r>
              <a:rPr lang="en-US" dirty="0" smtClean="0"/>
              <a:t>LWS Town Hall Agenda </a:t>
            </a:r>
            <a:br>
              <a:rPr lang="en-US" dirty="0" smtClean="0"/>
            </a:br>
            <a:r>
              <a:rPr lang="en-US" dirty="0" smtClean="0"/>
              <a:t>Wed,  Dec 13,  0630-0845 pm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87087574"/>
              </p:ext>
            </p:extLst>
          </p:nvPr>
        </p:nvGraphicFramePr>
        <p:xfrm>
          <a:off x="811213" y="1422402"/>
          <a:ext cx="7845424" cy="4981572"/>
        </p:xfrm>
        <a:graphic>
          <a:graphicData uri="http://schemas.openxmlformats.org/drawingml/2006/table">
            <a:tbl>
              <a:tblPr firstRow="1" bandRow="1">
                <a:tableStyleId>{2D5ABB26-0587-4C30-8999-92F81FD0307C}</a:tableStyleId>
              </a:tblPr>
              <a:tblGrid>
                <a:gridCol w="636587"/>
                <a:gridCol w="1143000"/>
                <a:gridCol w="3263900"/>
                <a:gridCol w="2801937"/>
              </a:tblGrid>
              <a:tr h="393698">
                <a:tc>
                  <a:txBody>
                    <a:bodyPr/>
                    <a:lstStyle/>
                    <a:p>
                      <a:pPr algn="ctr"/>
                      <a:r>
                        <a:rPr lang="en-US" dirty="0" smtClean="0">
                          <a:solidFill>
                            <a:srgbClr val="0000FF"/>
                          </a:solidFill>
                        </a:rPr>
                        <a:t>Item</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pPr algn="ctr"/>
                      <a:r>
                        <a:rPr lang="en-US" dirty="0" smtClean="0">
                          <a:solidFill>
                            <a:srgbClr val="0000FF"/>
                          </a:solidFill>
                        </a:rPr>
                        <a:t>Time</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75000"/>
                      </a:schemeClr>
                    </a:solidFill>
                  </a:tcPr>
                </a:tc>
                <a:tc>
                  <a:txBody>
                    <a:bodyPr/>
                    <a:lstStyle/>
                    <a:p>
                      <a:pPr algn="ctr"/>
                      <a:r>
                        <a:rPr lang="en-US" dirty="0" smtClean="0">
                          <a:solidFill>
                            <a:srgbClr val="0000FF"/>
                          </a:solidFill>
                        </a:rPr>
                        <a:t>Agenda Item</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75000"/>
                      </a:schemeClr>
                    </a:solidFill>
                  </a:tcPr>
                </a:tc>
                <a:tc>
                  <a:txBody>
                    <a:bodyPr/>
                    <a:lstStyle/>
                    <a:p>
                      <a:pPr algn="ctr"/>
                      <a:r>
                        <a:rPr lang="en-US" dirty="0" smtClean="0">
                          <a:solidFill>
                            <a:srgbClr val="0000FF"/>
                          </a:solidFill>
                        </a:rPr>
                        <a:t>Presenter</a:t>
                      </a:r>
                      <a:endParaRPr lang="en-US" dirty="0">
                        <a:solidFill>
                          <a:srgbClr val="0000FF"/>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75000"/>
                      </a:schemeClr>
                    </a:solidFill>
                  </a:tcPr>
                </a:tc>
              </a:tr>
              <a:tr h="330200">
                <a:tc>
                  <a:txBody>
                    <a:bodyPr/>
                    <a:lstStyle/>
                    <a:p>
                      <a:r>
                        <a:rPr lang="en-US" dirty="0" smtClean="0">
                          <a:solidFill>
                            <a:srgbClr val="0000FF"/>
                          </a:solidFill>
                        </a:rPr>
                        <a:t>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0630</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Welcome</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Peg Luce</a:t>
                      </a:r>
                      <a:r>
                        <a:rPr lang="en-US" baseline="0" dirty="0" smtClean="0">
                          <a:solidFill>
                            <a:schemeClr val="bg1"/>
                          </a:solidFill>
                        </a:rPr>
                        <a:t>/</a:t>
                      </a:r>
                      <a:r>
                        <a:rPr lang="en-US" baseline="0" dirty="0" err="1" smtClean="0">
                          <a:solidFill>
                            <a:schemeClr val="bg1"/>
                          </a:solidFill>
                        </a:rPr>
                        <a:t>Elsayed</a:t>
                      </a:r>
                      <a:r>
                        <a:rPr lang="en-US" baseline="0" dirty="0" smtClean="0">
                          <a:solidFill>
                            <a:schemeClr val="bg1"/>
                          </a:solidFill>
                        </a:rPr>
                        <a:t> </a:t>
                      </a:r>
                      <a:r>
                        <a:rPr lang="en-US" baseline="0" dirty="0" err="1" smtClean="0">
                          <a:solidFill>
                            <a:schemeClr val="bg1"/>
                          </a:solidFill>
                        </a:rPr>
                        <a:t>Talaat</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81940">
                <a:tc>
                  <a:txBody>
                    <a:bodyPr/>
                    <a:lstStyle/>
                    <a:p>
                      <a:r>
                        <a:rPr lang="en-US" dirty="0" smtClean="0">
                          <a:solidFill>
                            <a:srgbClr val="0000FF"/>
                          </a:solidFill>
                        </a:rPr>
                        <a:t>2</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0635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LWS Status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Jeff Morrill</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97180">
                <a:tc>
                  <a:txBody>
                    <a:bodyPr/>
                    <a:lstStyle/>
                    <a:p>
                      <a:r>
                        <a:rPr lang="en-US" dirty="0" smtClean="0">
                          <a:solidFill>
                            <a:srgbClr val="0000FF"/>
                          </a:solidFill>
                        </a:rPr>
                        <a:t>3</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75000"/>
                      </a:schemeClr>
                    </a:solidFill>
                  </a:tcPr>
                </a:tc>
                <a:tc>
                  <a:txBody>
                    <a:bodyPr/>
                    <a:lstStyle/>
                    <a:p>
                      <a:r>
                        <a:rPr lang="en-US" dirty="0" smtClean="0">
                          <a:solidFill>
                            <a:schemeClr val="bg1"/>
                          </a:solidFill>
                        </a:rPr>
                        <a:t>0645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dirty="0" smtClean="0">
                          <a:solidFill>
                            <a:schemeClr val="bg1"/>
                          </a:solidFill>
                        </a:rPr>
                        <a:t>GDC Status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dirty="0" smtClean="0">
                          <a:solidFill>
                            <a:schemeClr val="bg1"/>
                          </a:solidFill>
                        </a:rPr>
                        <a:t>Jared </a:t>
                      </a:r>
                      <a:r>
                        <a:rPr lang="en-US" dirty="0" err="1" smtClean="0">
                          <a:solidFill>
                            <a:schemeClr val="bg1"/>
                          </a:solidFill>
                        </a:rPr>
                        <a:t>Leisner</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74320">
                <a:tc>
                  <a:txBody>
                    <a:bodyPr/>
                    <a:lstStyle/>
                    <a:p>
                      <a:r>
                        <a:rPr lang="en-US" dirty="0" smtClean="0">
                          <a:solidFill>
                            <a:srgbClr val="0000FF"/>
                          </a:solidFill>
                        </a:rPr>
                        <a:t>4</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0655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LWS Activities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dirty="0" err="1" smtClean="0">
                          <a:solidFill>
                            <a:schemeClr val="bg1"/>
                          </a:solidFill>
                        </a:rPr>
                        <a:t>Lika</a:t>
                      </a:r>
                      <a:r>
                        <a:rPr lang="en-US" dirty="0" smtClean="0">
                          <a:solidFill>
                            <a:schemeClr val="bg1"/>
                          </a:solidFill>
                        </a:rPr>
                        <a:t> </a:t>
                      </a:r>
                      <a:r>
                        <a:rPr lang="en-US" dirty="0" err="1" smtClean="0">
                          <a:solidFill>
                            <a:schemeClr val="bg1"/>
                          </a:solidFill>
                        </a:rPr>
                        <a:t>Guhathakurta</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14960">
                <a:tc>
                  <a:txBody>
                    <a:bodyPr/>
                    <a:lstStyle/>
                    <a:p>
                      <a:r>
                        <a:rPr lang="en-US" dirty="0" smtClean="0">
                          <a:solidFill>
                            <a:srgbClr val="0000FF"/>
                          </a:solidFill>
                        </a:rPr>
                        <a:t>5</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0710</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Science Centers,</a:t>
                      </a:r>
                      <a:r>
                        <a:rPr lang="en-US" baseline="0" dirty="0" smtClean="0">
                          <a:solidFill>
                            <a:schemeClr val="bg1"/>
                          </a:solidFill>
                        </a:rPr>
                        <a:t> SWAP, LWS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Janet Kozyra</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42900">
                <a:tc>
                  <a:txBody>
                    <a:bodyPr/>
                    <a:lstStyle/>
                    <a:p>
                      <a:r>
                        <a:rPr lang="en-US" dirty="0" smtClean="0">
                          <a:solidFill>
                            <a:srgbClr val="0000FF"/>
                          </a:solidFill>
                        </a:rPr>
                        <a:t>6</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0725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Why LPAG</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Jeff Morrill</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08940">
                <a:tc>
                  <a:txBody>
                    <a:bodyPr/>
                    <a:lstStyle/>
                    <a:p>
                      <a:r>
                        <a:rPr lang="en-US" dirty="0" smtClean="0">
                          <a:solidFill>
                            <a:srgbClr val="0000FF"/>
                          </a:solidFill>
                        </a:rPr>
                        <a:t>7</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0735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Future LPAG Activities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err="1" smtClean="0">
                          <a:solidFill>
                            <a:schemeClr val="bg1"/>
                          </a:solidFill>
                        </a:rPr>
                        <a:t>Eftyhia</a:t>
                      </a:r>
                      <a:r>
                        <a:rPr lang="en-US" baseline="0" dirty="0" smtClean="0">
                          <a:solidFill>
                            <a:schemeClr val="bg1"/>
                          </a:solidFill>
                        </a:rPr>
                        <a:t> </a:t>
                      </a:r>
                      <a:r>
                        <a:rPr lang="en-US" baseline="0" dirty="0" err="1" smtClean="0">
                          <a:solidFill>
                            <a:schemeClr val="bg1"/>
                          </a:solidFill>
                        </a:rPr>
                        <a:t>Zesta</a:t>
                      </a:r>
                      <a:r>
                        <a:rPr lang="en-US" baseline="0" dirty="0" smtClean="0">
                          <a:solidFill>
                            <a:schemeClr val="bg1"/>
                          </a:solidFill>
                        </a:rPr>
                        <a:t>/Mark Linton</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02260">
                <a:tc>
                  <a:txBody>
                    <a:bodyPr/>
                    <a:lstStyle/>
                    <a:p>
                      <a:r>
                        <a:rPr lang="en-US" dirty="0" smtClean="0">
                          <a:solidFill>
                            <a:srgbClr val="0000FF"/>
                          </a:solidFill>
                        </a:rPr>
                        <a:t>8</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0750</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FST:  Interplanetary Structures &amp; Radiation Belts</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Mei-</a:t>
                      </a:r>
                      <a:r>
                        <a:rPr lang="en-US" dirty="0" err="1" smtClean="0">
                          <a:solidFill>
                            <a:schemeClr val="bg1"/>
                          </a:solidFill>
                        </a:rPr>
                        <a:t>Ching</a:t>
                      </a:r>
                      <a:r>
                        <a:rPr lang="en-US" dirty="0" smtClean="0">
                          <a:solidFill>
                            <a:schemeClr val="bg1"/>
                          </a:solidFill>
                        </a:rPr>
                        <a:t> </a:t>
                      </a:r>
                      <a:r>
                        <a:rPr lang="en-US" dirty="0" err="1" smtClean="0">
                          <a:solidFill>
                            <a:schemeClr val="bg1"/>
                          </a:solidFill>
                        </a:rPr>
                        <a:t>Fok</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55600">
                <a:tc>
                  <a:txBody>
                    <a:bodyPr/>
                    <a:lstStyle/>
                    <a:p>
                      <a:r>
                        <a:rPr lang="en-US" dirty="0" smtClean="0">
                          <a:solidFill>
                            <a:srgbClr val="0000FF"/>
                          </a:solidFill>
                        </a:rPr>
                        <a:t>9</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0805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FST:</a:t>
                      </a:r>
                      <a:r>
                        <a:rPr lang="en-US" baseline="0" dirty="0" smtClean="0">
                          <a:solidFill>
                            <a:schemeClr val="bg1"/>
                          </a:solidFill>
                        </a:rPr>
                        <a:t>  RAISE</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Stan Solomon</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89267">
                <a:tc>
                  <a:txBody>
                    <a:bodyPr/>
                    <a:lstStyle/>
                    <a:p>
                      <a:r>
                        <a:rPr lang="en-US" dirty="0" smtClean="0">
                          <a:solidFill>
                            <a:srgbClr val="0000FF"/>
                          </a:solidFill>
                        </a:rPr>
                        <a:t>10</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66"/>
                    </a:solidFill>
                  </a:tcPr>
                </a:tc>
                <a:tc>
                  <a:txBody>
                    <a:bodyPr/>
                    <a:lstStyle/>
                    <a:p>
                      <a:r>
                        <a:rPr lang="en-US" dirty="0" smtClean="0">
                          <a:solidFill>
                            <a:schemeClr val="bg1"/>
                          </a:solidFill>
                        </a:rPr>
                        <a:t>0820</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66"/>
                    </a:solidFill>
                  </a:tcPr>
                </a:tc>
                <a:tc>
                  <a:txBody>
                    <a:bodyPr/>
                    <a:lstStyle/>
                    <a:p>
                      <a:r>
                        <a:rPr lang="en-US" dirty="0" smtClean="0">
                          <a:solidFill>
                            <a:schemeClr val="bg1"/>
                          </a:solidFill>
                        </a:rPr>
                        <a:t>Open Discussion</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66"/>
                    </a:solidFill>
                  </a:tcPr>
                </a:tc>
                <a:tc>
                  <a:txBody>
                    <a:bodyPr/>
                    <a:lstStyle/>
                    <a:p>
                      <a:r>
                        <a:rPr lang="en-US" dirty="0" smtClean="0">
                          <a:solidFill>
                            <a:schemeClr val="bg1"/>
                          </a:solidFill>
                        </a:rPr>
                        <a:t>All</a:t>
                      </a:r>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66"/>
                    </a:solidFill>
                  </a:tcPr>
                </a:tc>
              </a:tr>
              <a:tr h="489267">
                <a:tc>
                  <a:txBody>
                    <a:bodyPr/>
                    <a:lstStyle/>
                    <a:p>
                      <a:r>
                        <a:rPr lang="en-US" dirty="0" smtClean="0">
                          <a:solidFill>
                            <a:srgbClr val="0000FF"/>
                          </a:solidFill>
                        </a:rPr>
                        <a:t>11</a:t>
                      </a:r>
                      <a:endParaRPr lang="en-US"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r>
                        <a:rPr lang="en-US" dirty="0" smtClean="0">
                          <a:solidFill>
                            <a:schemeClr val="bg1"/>
                          </a:solidFill>
                        </a:rPr>
                        <a:t>0845</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chemeClr val="bg1"/>
                          </a:solidFill>
                        </a:rPr>
                        <a:t>ADJOURN</a:t>
                      </a:r>
                      <a:endParaRPr lang="en-US"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solidFill>
                          <a:schemeClr val="bg1"/>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53391219"/>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3340100"/>
            <a:ext cx="7772400" cy="1362075"/>
          </a:xfrm>
        </p:spPr>
        <p:txBody>
          <a:bodyPr/>
          <a:lstStyle/>
          <a:p>
            <a:pPr algn="ctr"/>
            <a:r>
              <a:rPr lang="en-US" b="0" dirty="0" smtClean="0">
                <a:solidFill>
                  <a:schemeClr val="bg1"/>
                </a:solidFill>
              </a:rPr>
              <a:t>Thank you.</a:t>
            </a:r>
            <a:endParaRPr lang="en-US" b="0" dirty="0">
              <a:solidFill>
                <a:schemeClr val="bg1"/>
              </a:solidFill>
            </a:endParaRPr>
          </a:p>
        </p:txBody>
      </p:sp>
    </p:spTree>
    <p:extLst>
      <p:ext uri="{BB962C8B-B14F-4D97-AF65-F5344CB8AC3E}">
        <p14:creationId xmlns:p14="http://schemas.microsoft.com/office/powerpoint/2010/main" val="3246792610"/>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lnSpc>
                <a:spcPct val="100000"/>
              </a:lnSpc>
            </a:pPr>
            <a:r>
              <a:rPr lang="en-US" dirty="0" smtClean="0"/>
              <a:t>LWS Town Hall </a:t>
            </a:r>
            <a:br>
              <a:rPr lang="en-US" dirty="0" smtClean="0"/>
            </a:br>
            <a:r>
              <a:rPr lang="en-US" dirty="0" smtClean="0"/>
              <a:t>Welcome</a:t>
            </a:r>
            <a:endParaRPr lang="en-US" dirty="0"/>
          </a:p>
        </p:txBody>
      </p:sp>
      <p:sp>
        <p:nvSpPr>
          <p:cNvPr id="3" name="Content Placeholder 2"/>
          <p:cNvSpPr>
            <a:spLocks noGrp="1"/>
          </p:cNvSpPr>
          <p:nvPr>
            <p:ph idx="1"/>
          </p:nvPr>
        </p:nvSpPr>
        <p:spPr>
          <a:xfrm>
            <a:off x="963613" y="1290638"/>
            <a:ext cx="7845425" cy="5458032"/>
          </a:xfrm>
        </p:spPr>
        <p:txBody>
          <a:bodyPr/>
          <a:lstStyle/>
          <a:p>
            <a:pPr marL="342900" indent="-342900">
              <a:buFont typeface="Wingdings" panose="05000000000000000000" pitchFamily="2" charset="2"/>
              <a:buChar char="§"/>
            </a:pPr>
            <a:r>
              <a:rPr lang="en-US" sz="2200" dirty="0" smtClean="0"/>
              <a:t>Welcome </a:t>
            </a:r>
            <a:r>
              <a:rPr lang="en-US" sz="2200" dirty="0"/>
              <a:t>to the LWS Town </a:t>
            </a:r>
            <a:r>
              <a:rPr lang="en-US" sz="2200" dirty="0" smtClean="0"/>
              <a:t>Hall</a:t>
            </a:r>
          </a:p>
          <a:p>
            <a:pPr marL="0" indent="0"/>
            <a:r>
              <a:rPr lang="en-US" sz="800" dirty="0" smtClean="0"/>
              <a:t> </a:t>
            </a:r>
            <a:endParaRPr lang="en-US" sz="2200" dirty="0"/>
          </a:p>
          <a:p>
            <a:pPr marL="342900" lvl="0" indent="-342900">
              <a:buFont typeface="Wingdings" panose="05000000000000000000" pitchFamily="2" charset="2"/>
              <a:buChar char="§"/>
            </a:pPr>
            <a:r>
              <a:rPr lang="en-US" sz="2200" dirty="0"/>
              <a:t>The </a:t>
            </a:r>
            <a:r>
              <a:rPr lang="en-US" sz="2200" dirty="0" err="1"/>
              <a:t>Heliophyics</a:t>
            </a:r>
            <a:r>
              <a:rPr lang="en-US" sz="2200" dirty="0"/>
              <a:t> Division is strongly committed to the further success of the LWS Program through the Flight Programs, Focus Science Topics, Strategic Capabilities, and other aspects of LWS</a:t>
            </a:r>
            <a:r>
              <a:rPr lang="en-US" sz="2200" dirty="0" smtClean="0"/>
              <a:t>.</a:t>
            </a:r>
          </a:p>
          <a:p>
            <a:pPr marL="0" lvl="0" indent="0"/>
            <a:r>
              <a:rPr lang="en-US" sz="800" dirty="0"/>
              <a:t> </a:t>
            </a:r>
          </a:p>
          <a:p>
            <a:pPr marL="342900" lvl="0" indent="-342900">
              <a:buFont typeface="Wingdings" panose="05000000000000000000" pitchFamily="2" charset="2"/>
              <a:buChar char="§"/>
            </a:pPr>
            <a:r>
              <a:rPr lang="en-US" sz="2200" dirty="0"/>
              <a:t>Despite delays caused by restructuring of the various committees we look forward to progress now that many of these challenges have been overcome.  This includes changes to the LWS Steering Committee and the GDC STDT</a:t>
            </a:r>
            <a:r>
              <a:rPr lang="en-US" sz="2200" dirty="0" smtClean="0"/>
              <a:t>.</a:t>
            </a:r>
          </a:p>
          <a:p>
            <a:pPr marL="0" lvl="0" indent="0"/>
            <a:r>
              <a:rPr lang="en-US" sz="800" dirty="0"/>
              <a:t> </a:t>
            </a:r>
          </a:p>
          <a:p>
            <a:pPr marL="342900" lvl="0" indent="-342900">
              <a:buFont typeface="Wingdings" panose="05000000000000000000" pitchFamily="2" charset="2"/>
              <a:buChar char="§"/>
            </a:pPr>
            <a:r>
              <a:rPr lang="en-US" sz="2200" dirty="0"/>
              <a:t>We are excited by opportunities to contribute through LWS to accelerate efforts in support of the SWAP and national preparedness</a:t>
            </a:r>
            <a:r>
              <a:rPr lang="en-US" sz="2200" dirty="0" smtClean="0"/>
              <a:t>.</a:t>
            </a:r>
          </a:p>
          <a:p>
            <a:pPr marL="0" lvl="0" indent="0"/>
            <a:r>
              <a:rPr lang="en-US" sz="800" dirty="0"/>
              <a:t> </a:t>
            </a:r>
          </a:p>
          <a:p>
            <a:pPr marL="342900" lvl="0" indent="-342900">
              <a:buFont typeface="Wingdings" panose="05000000000000000000" pitchFamily="2" charset="2"/>
              <a:buChar char="§"/>
            </a:pPr>
            <a:r>
              <a:rPr lang="en-US" sz="2200" dirty="0"/>
              <a:t>Thank you for attending and we look forward to your inputs and participation.</a:t>
            </a:r>
          </a:p>
        </p:txBody>
      </p:sp>
    </p:spTree>
    <p:extLst>
      <p:ext uri="{BB962C8B-B14F-4D97-AF65-F5344CB8AC3E}">
        <p14:creationId xmlns:p14="http://schemas.microsoft.com/office/powerpoint/2010/main" val="2605319333"/>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8004" y="72175"/>
            <a:ext cx="6810196" cy="575114"/>
          </a:xfrm>
        </p:spPr>
        <p:txBody>
          <a:bodyPr/>
          <a:lstStyle/>
          <a:p>
            <a:r>
              <a:rPr lang="en-US" dirty="0" smtClean="0"/>
              <a:t>Living with a Star program elements</a:t>
            </a:r>
            <a:endParaRPr lang="en-US" dirty="0"/>
          </a:p>
        </p:txBody>
      </p:sp>
      <p:grpSp>
        <p:nvGrpSpPr>
          <p:cNvPr id="31" name="Group 30"/>
          <p:cNvGrpSpPr/>
          <p:nvPr/>
        </p:nvGrpSpPr>
        <p:grpSpPr>
          <a:xfrm>
            <a:off x="127000" y="1145712"/>
            <a:ext cx="9156700" cy="5488488"/>
            <a:chOff x="127000" y="1145712"/>
            <a:chExt cx="9156700" cy="5488488"/>
          </a:xfrm>
        </p:grpSpPr>
        <p:sp>
          <p:nvSpPr>
            <p:cNvPr id="15" name="TextBox 14"/>
            <p:cNvSpPr txBox="1"/>
            <p:nvPr/>
          </p:nvSpPr>
          <p:spPr>
            <a:xfrm>
              <a:off x="5169718" y="2621525"/>
              <a:ext cx="1589550" cy="815864"/>
            </a:xfrm>
            <a:prstGeom prst="rect">
              <a:avLst/>
            </a:prstGeom>
            <a:noFill/>
          </p:spPr>
          <p:txBody>
            <a:bodyPr wrap="square" rtlCol="0">
              <a:spAutoFit/>
            </a:bodyPr>
            <a:lstStyle/>
            <a:p>
              <a:pPr algn="ctr">
                <a:lnSpc>
                  <a:spcPct val="90000"/>
                </a:lnSpc>
              </a:pPr>
              <a:r>
                <a:rPr lang="en-US" sz="1300" dirty="0" smtClean="0">
                  <a:latin typeface="Arial"/>
                  <a:cs typeface="Arial"/>
                </a:rPr>
                <a:t>Smaller Flight Programs, Competed Science Topics, often PI-led </a:t>
              </a:r>
              <a:endParaRPr lang="en-US" sz="1300" dirty="0">
                <a:latin typeface="Arial"/>
                <a:cs typeface="Arial"/>
              </a:endParaRPr>
            </a:p>
          </p:txBody>
        </p:sp>
        <p:sp>
          <p:nvSpPr>
            <p:cNvPr id="3" name="TextBox 2"/>
            <p:cNvSpPr txBox="1"/>
            <p:nvPr/>
          </p:nvSpPr>
          <p:spPr>
            <a:xfrm>
              <a:off x="215900" y="3708400"/>
              <a:ext cx="1672713" cy="646331"/>
            </a:xfrm>
            <a:prstGeom prst="rect">
              <a:avLst/>
            </a:prstGeom>
            <a:noFill/>
          </p:spPr>
          <p:txBody>
            <a:bodyPr wrap="square" rtlCol="0">
              <a:spAutoFit/>
            </a:bodyPr>
            <a:lstStyle/>
            <a:p>
              <a:endParaRPr lang="en-US" dirty="0">
                <a:solidFill>
                  <a:srgbClr val="000000"/>
                </a:solidFill>
              </a:endParaRPr>
            </a:p>
            <a:p>
              <a:endParaRPr lang="en-US" dirty="0">
                <a:solidFill>
                  <a:srgbClr val="000000"/>
                </a:solidFill>
              </a:endParaRPr>
            </a:p>
          </p:txBody>
        </p:sp>
        <p:grpSp>
          <p:nvGrpSpPr>
            <p:cNvPr id="29" name="Group 28"/>
            <p:cNvGrpSpPr/>
            <p:nvPr/>
          </p:nvGrpSpPr>
          <p:grpSpPr>
            <a:xfrm>
              <a:off x="1799711" y="1367311"/>
              <a:ext cx="1670275" cy="4624623"/>
              <a:chOff x="1748911" y="1367311"/>
              <a:chExt cx="1670275" cy="4624623"/>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5112" y="1943357"/>
                <a:ext cx="1400687" cy="1400687"/>
              </a:xfrm>
              <a:prstGeom prst="rect">
                <a:avLst/>
              </a:prstGeom>
              <a:ln>
                <a:noFill/>
              </a:ln>
              <a:effectLst>
                <a:outerShdw blurRad="50800" dist="38100" dir="2700000" algn="tl" rotWithShape="0">
                  <a:prstClr val="black">
                    <a:alpha val="40000"/>
                  </a:prstClr>
                </a:outerShdw>
              </a:effectLst>
            </p:spPr>
          </p:pic>
          <p:sp>
            <p:nvSpPr>
              <p:cNvPr id="10" name="TextBox 9"/>
              <p:cNvSpPr txBox="1"/>
              <p:nvPr/>
            </p:nvSpPr>
            <p:spPr>
              <a:xfrm>
                <a:off x="1774312" y="1367311"/>
                <a:ext cx="1294582" cy="539635"/>
              </a:xfrm>
              <a:prstGeom prst="rect">
                <a:avLst/>
              </a:prstGeom>
              <a:noFill/>
            </p:spPr>
            <p:txBody>
              <a:bodyPr wrap="square" rtlCol="0">
                <a:spAutoFit/>
              </a:bodyPr>
              <a:lstStyle/>
              <a:p>
                <a:pPr algn="ctr">
                  <a:lnSpc>
                    <a:spcPct val="90000"/>
                  </a:lnSpc>
                </a:pPr>
                <a:r>
                  <a:rPr lang="en-US" sz="1600" b="1" dirty="0" smtClean="0">
                    <a:solidFill>
                      <a:srgbClr val="700008"/>
                    </a:solidFill>
                    <a:latin typeface="Arial"/>
                    <a:cs typeface="Arial"/>
                  </a:rPr>
                  <a:t>Targeted Research</a:t>
                </a:r>
                <a:endParaRPr lang="en-US" sz="1600" b="1" dirty="0">
                  <a:solidFill>
                    <a:srgbClr val="700008"/>
                  </a:solidFill>
                  <a:latin typeface="Arial"/>
                  <a:cs typeface="Arial"/>
                </a:endParaRPr>
              </a:p>
            </p:txBody>
          </p:sp>
          <p:sp>
            <p:nvSpPr>
              <p:cNvPr id="40" name="TextBox 39"/>
              <p:cNvSpPr txBox="1"/>
              <p:nvPr/>
            </p:nvSpPr>
            <p:spPr>
              <a:xfrm>
                <a:off x="1748911" y="3437389"/>
                <a:ext cx="1670275" cy="2554545"/>
              </a:xfrm>
              <a:prstGeom prst="rect">
                <a:avLst/>
              </a:prstGeom>
              <a:solidFill>
                <a:srgbClr val="1273D7"/>
              </a:solidFill>
            </p:spPr>
            <p:txBody>
              <a:bodyPr wrap="square" rtlCol="0">
                <a:spAutoFit/>
              </a:bodyPr>
              <a:lstStyle/>
              <a:p>
                <a:pPr marL="114300" indent="-114300">
                  <a:buFont typeface="Arial"/>
                  <a:buChar char="•"/>
                </a:pPr>
                <a:r>
                  <a:rPr lang="en-US" sz="1600" dirty="0" smtClean="0">
                    <a:solidFill>
                      <a:srgbClr val="FFFFFF"/>
                    </a:solidFill>
                    <a:latin typeface="Calibri"/>
                    <a:cs typeface="Calibri"/>
                  </a:rPr>
                  <a:t>ROSES-16 selections.</a:t>
                </a:r>
                <a:endParaRPr lang="en-US" sz="1600" dirty="0">
                  <a:solidFill>
                    <a:srgbClr val="FFFFFF"/>
                  </a:solidFill>
                  <a:latin typeface="Calibri"/>
                  <a:cs typeface="Calibri"/>
                </a:endParaRPr>
              </a:p>
              <a:p>
                <a:pPr marL="114300" indent="-114300">
                  <a:buFont typeface="Arial"/>
                  <a:buChar char="•"/>
                </a:pPr>
                <a:r>
                  <a:rPr lang="en-US" sz="1600" dirty="0" smtClean="0">
                    <a:solidFill>
                      <a:srgbClr val="FFFFFF"/>
                    </a:solidFill>
                    <a:latin typeface="Calibri"/>
                    <a:cs typeface="Calibri"/>
                  </a:rPr>
                  <a:t>ROSES-17 solicitation</a:t>
                </a:r>
              </a:p>
              <a:p>
                <a:pPr marL="114300" indent="-114300">
                  <a:buFont typeface="Arial"/>
                  <a:buChar char="•"/>
                </a:pPr>
                <a:r>
                  <a:rPr lang="en-US" sz="1600" dirty="0" smtClean="0">
                    <a:solidFill>
                      <a:srgbClr val="FFFFFF"/>
                    </a:solidFill>
                    <a:latin typeface="Calibri"/>
                    <a:cs typeface="Calibri"/>
                  </a:rPr>
                  <a:t>Distribution of FSTs </a:t>
                </a:r>
                <a:r>
                  <a:rPr lang="en-US" sz="1600" dirty="0" err="1" smtClean="0">
                    <a:solidFill>
                      <a:srgbClr val="FFFFFF"/>
                    </a:solidFill>
                    <a:latin typeface="Calibri"/>
                    <a:cs typeface="Calibri"/>
                  </a:rPr>
                  <a:t>vs</a:t>
                </a:r>
                <a:r>
                  <a:rPr lang="en-US" sz="1600" dirty="0" smtClean="0">
                    <a:solidFill>
                      <a:srgbClr val="FFFFFF"/>
                    </a:solidFill>
                    <a:latin typeface="Calibri"/>
                    <a:cs typeface="Calibri"/>
                  </a:rPr>
                  <a:t> SAAs</a:t>
                </a:r>
              </a:p>
              <a:p>
                <a:pPr marL="114300" indent="-114300">
                  <a:buFont typeface="Arial"/>
                  <a:buChar char="•"/>
                </a:pPr>
                <a:r>
                  <a:rPr lang="en-US" sz="1600" dirty="0" smtClean="0">
                    <a:solidFill>
                      <a:srgbClr val="FFFFFF"/>
                    </a:solidFill>
                    <a:latin typeface="Calibri"/>
                    <a:cs typeface="Calibri"/>
                  </a:rPr>
                  <a:t>ROSES-18 FSTs</a:t>
                </a:r>
              </a:p>
              <a:p>
                <a:pPr marL="114300" indent="-114300">
                  <a:buFont typeface="Arial"/>
                  <a:buChar char="•"/>
                </a:pPr>
                <a:r>
                  <a:rPr lang="en-US" sz="1600" dirty="0" smtClean="0">
                    <a:solidFill>
                      <a:srgbClr val="FFFFFF"/>
                    </a:solidFill>
                    <a:latin typeface="Calibri"/>
                    <a:cs typeface="Calibri"/>
                  </a:rPr>
                  <a:t>Creation of future FSTs</a:t>
                </a:r>
              </a:p>
              <a:p>
                <a:pPr marL="114300" indent="-114300">
                  <a:buFont typeface="Arial"/>
                  <a:buChar char="•"/>
                </a:pPr>
                <a:endParaRPr lang="en-US" sz="1600" dirty="0" smtClean="0">
                  <a:solidFill>
                    <a:srgbClr val="FFFFFF"/>
                  </a:solidFill>
                  <a:latin typeface="Calibri"/>
                  <a:cs typeface="Calibri"/>
                </a:endParaRPr>
              </a:p>
            </p:txBody>
          </p:sp>
        </p:grpSp>
        <p:grpSp>
          <p:nvGrpSpPr>
            <p:cNvPr id="30" name="Group 29"/>
            <p:cNvGrpSpPr/>
            <p:nvPr/>
          </p:nvGrpSpPr>
          <p:grpSpPr>
            <a:xfrm>
              <a:off x="127000" y="1355551"/>
              <a:ext cx="1596512" cy="4636383"/>
              <a:chOff x="88900" y="1355551"/>
              <a:chExt cx="1596512" cy="4636383"/>
            </a:xfrm>
          </p:grpSpPr>
          <p:sp>
            <p:nvSpPr>
              <p:cNvPr id="9" name="TextBox 8"/>
              <p:cNvSpPr txBox="1"/>
              <p:nvPr/>
            </p:nvSpPr>
            <p:spPr>
              <a:xfrm>
                <a:off x="177799" y="1355551"/>
                <a:ext cx="1441297" cy="539635"/>
              </a:xfrm>
              <a:prstGeom prst="rect">
                <a:avLst/>
              </a:prstGeom>
              <a:noFill/>
            </p:spPr>
            <p:txBody>
              <a:bodyPr wrap="square" rtlCol="0">
                <a:spAutoFit/>
              </a:bodyPr>
              <a:lstStyle/>
              <a:p>
                <a:pPr algn="ctr">
                  <a:lnSpc>
                    <a:spcPct val="90000"/>
                  </a:lnSpc>
                </a:pPr>
                <a:r>
                  <a:rPr lang="en-US" sz="1600" b="1" dirty="0" smtClean="0">
                    <a:solidFill>
                      <a:srgbClr val="700008"/>
                    </a:solidFill>
                    <a:latin typeface="Arial"/>
                    <a:cs typeface="Arial"/>
                  </a:rPr>
                  <a:t>Strategic Missions</a:t>
                </a:r>
                <a:endParaRPr lang="en-US" sz="1600" b="1" dirty="0">
                  <a:solidFill>
                    <a:srgbClr val="700008"/>
                  </a:solidFill>
                  <a:latin typeface="Arial"/>
                  <a:cs typeface="Arial"/>
                </a:endParaRPr>
              </a:p>
            </p:txBody>
          </p:sp>
          <p:sp>
            <p:nvSpPr>
              <p:cNvPr id="39" name="TextBox 38"/>
              <p:cNvSpPr txBox="1"/>
              <p:nvPr/>
            </p:nvSpPr>
            <p:spPr>
              <a:xfrm>
                <a:off x="88900" y="3437389"/>
                <a:ext cx="1596512" cy="2554545"/>
              </a:xfrm>
              <a:prstGeom prst="rect">
                <a:avLst/>
              </a:prstGeom>
              <a:solidFill>
                <a:srgbClr val="DF5A2B"/>
              </a:solidFill>
            </p:spPr>
            <p:txBody>
              <a:bodyPr wrap="square" rtlCol="0">
                <a:spAutoFit/>
              </a:bodyPr>
              <a:lstStyle/>
              <a:p>
                <a:r>
                  <a:rPr lang="en-US" sz="1600" dirty="0" err="1" smtClean="0">
                    <a:latin typeface="Calibri"/>
                    <a:cs typeface="Calibri"/>
                  </a:rPr>
                  <a:t>Geospace</a:t>
                </a:r>
                <a:r>
                  <a:rPr lang="en-US" sz="1600" dirty="0" smtClean="0">
                    <a:latin typeface="Calibri"/>
                    <a:cs typeface="Calibri"/>
                  </a:rPr>
                  <a:t> Dynamics Constellation “System behavior of the coupled ionosphere- thermosphere”</a:t>
                </a:r>
                <a:endParaRPr lang="en-US" sz="1600" dirty="0">
                  <a:latin typeface="Calibri"/>
                  <a:cs typeface="Calibri"/>
                </a:endParaRPr>
              </a:p>
              <a:p>
                <a:endParaRPr lang="en-US" sz="1600" dirty="0" smtClean="0">
                  <a:latin typeface="Calibri"/>
                  <a:cs typeface="Calibri"/>
                </a:endParaRPr>
              </a:p>
              <a:p>
                <a:r>
                  <a:rPr lang="en-US" sz="1600" dirty="0" smtClean="0">
                    <a:latin typeface="Calibri"/>
                    <a:cs typeface="Calibri"/>
                  </a:rPr>
                  <a:t>RFI &amp; GDC STDT</a:t>
                </a:r>
              </a:p>
            </p:txBody>
          </p:sp>
          <p:pic>
            <p:nvPicPr>
              <p:cNvPr id="54" name="Picture 53"/>
              <p:cNvPicPr>
                <a:picLocks noChangeAspect="1"/>
              </p:cNvPicPr>
              <p:nvPr/>
            </p:nvPicPr>
            <p:blipFill>
              <a:blip r:embed="rId3"/>
              <a:stretch>
                <a:fillRect/>
              </a:stretch>
            </p:blipFill>
            <p:spPr>
              <a:xfrm>
                <a:off x="215900" y="1899006"/>
                <a:ext cx="1378049" cy="1445038"/>
              </a:xfrm>
              <a:prstGeom prst="rect">
                <a:avLst/>
              </a:prstGeom>
              <a:effectLst>
                <a:outerShdw blurRad="50800" dist="38100" dir="2700000" algn="tl" rotWithShape="0">
                  <a:prstClr val="black">
                    <a:alpha val="40000"/>
                  </a:prstClr>
                </a:outerShdw>
              </a:effectLst>
            </p:spPr>
          </p:pic>
        </p:grpSp>
        <p:sp>
          <p:nvSpPr>
            <p:cNvPr id="21" name="Rectangle 20"/>
            <p:cNvSpPr/>
            <p:nvPr/>
          </p:nvSpPr>
          <p:spPr>
            <a:xfrm>
              <a:off x="177799" y="6220565"/>
              <a:ext cx="1470205" cy="369332"/>
            </a:xfrm>
            <a:prstGeom prst="rect">
              <a:avLst/>
            </a:prstGeom>
          </p:spPr>
          <p:txBody>
            <a:bodyPr wrap="square">
              <a:spAutoFit/>
            </a:bodyPr>
            <a:lstStyle/>
            <a:p>
              <a:pPr algn="ctr"/>
              <a:r>
                <a:rPr lang="en-US" dirty="0" smtClean="0">
                  <a:solidFill>
                    <a:srgbClr val="75000A"/>
                  </a:solidFill>
                </a:rPr>
                <a:t>06:45  Jared</a:t>
              </a:r>
              <a:endParaRPr lang="en-US" dirty="0">
                <a:solidFill>
                  <a:srgbClr val="000000"/>
                </a:solidFill>
              </a:endParaRPr>
            </a:p>
          </p:txBody>
        </p:sp>
        <p:sp>
          <p:nvSpPr>
            <p:cNvPr id="60" name="Rectangle 59"/>
            <p:cNvSpPr/>
            <p:nvPr/>
          </p:nvSpPr>
          <p:spPr>
            <a:xfrm>
              <a:off x="5203038" y="6264868"/>
              <a:ext cx="1718187" cy="369332"/>
            </a:xfrm>
            <a:prstGeom prst="rect">
              <a:avLst/>
            </a:prstGeom>
          </p:spPr>
          <p:txBody>
            <a:bodyPr wrap="square">
              <a:spAutoFit/>
            </a:bodyPr>
            <a:lstStyle/>
            <a:p>
              <a:pPr algn="ctr"/>
              <a:r>
                <a:rPr lang="en-US" dirty="0" smtClean="0">
                  <a:solidFill>
                    <a:srgbClr val="75000A"/>
                  </a:solidFill>
                </a:rPr>
                <a:t>06:55  </a:t>
              </a:r>
              <a:r>
                <a:rPr lang="en-US" dirty="0" err="1" smtClean="0">
                  <a:solidFill>
                    <a:srgbClr val="75000A"/>
                  </a:solidFill>
                </a:rPr>
                <a:t>Lika</a:t>
              </a:r>
              <a:endParaRPr lang="en-US" dirty="0">
                <a:solidFill>
                  <a:srgbClr val="000000"/>
                </a:solidFill>
              </a:endParaRPr>
            </a:p>
          </p:txBody>
        </p:sp>
        <p:sp>
          <p:nvSpPr>
            <p:cNvPr id="61" name="Rectangle 60"/>
            <p:cNvSpPr/>
            <p:nvPr/>
          </p:nvSpPr>
          <p:spPr>
            <a:xfrm>
              <a:off x="1657196" y="6258294"/>
              <a:ext cx="3553490" cy="369332"/>
            </a:xfrm>
            <a:prstGeom prst="rect">
              <a:avLst/>
            </a:prstGeom>
          </p:spPr>
          <p:txBody>
            <a:bodyPr wrap="square">
              <a:spAutoFit/>
            </a:bodyPr>
            <a:lstStyle/>
            <a:p>
              <a:r>
                <a:rPr lang="en-US" i="1" dirty="0">
                  <a:solidFill>
                    <a:srgbClr val="75000A"/>
                  </a:solidFill>
                </a:rPr>
                <a:t>T</a:t>
              </a:r>
              <a:r>
                <a:rPr lang="en-US" i="1" dirty="0" smtClean="0">
                  <a:solidFill>
                    <a:srgbClr val="75000A"/>
                  </a:solidFill>
                </a:rPr>
                <a:t>his presentation &amp; LPAG Chairs</a:t>
              </a:r>
              <a:endParaRPr lang="en-US" i="1" dirty="0">
                <a:solidFill>
                  <a:srgbClr val="000000"/>
                </a:solidFill>
              </a:endParaRPr>
            </a:p>
          </p:txBody>
        </p:sp>
        <p:sp>
          <p:nvSpPr>
            <p:cNvPr id="62" name="Rectangle 61"/>
            <p:cNvSpPr/>
            <p:nvPr/>
          </p:nvSpPr>
          <p:spPr>
            <a:xfrm>
              <a:off x="7226301" y="6262725"/>
              <a:ext cx="1557592" cy="369332"/>
            </a:xfrm>
            <a:prstGeom prst="rect">
              <a:avLst/>
            </a:prstGeom>
          </p:spPr>
          <p:txBody>
            <a:bodyPr wrap="square">
              <a:spAutoFit/>
            </a:bodyPr>
            <a:lstStyle/>
            <a:p>
              <a:pPr algn="ctr"/>
              <a:r>
                <a:rPr lang="en-US" dirty="0" smtClean="0">
                  <a:solidFill>
                    <a:srgbClr val="75000A"/>
                  </a:solidFill>
                </a:rPr>
                <a:t>07:10  Janet</a:t>
              </a:r>
              <a:endParaRPr lang="en-US" dirty="0">
                <a:solidFill>
                  <a:srgbClr val="000000"/>
                </a:solidFill>
              </a:endParaRPr>
            </a:p>
          </p:txBody>
        </p:sp>
        <p:grpSp>
          <p:nvGrpSpPr>
            <p:cNvPr id="28" name="Group 27"/>
            <p:cNvGrpSpPr/>
            <p:nvPr/>
          </p:nvGrpSpPr>
          <p:grpSpPr>
            <a:xfrm>
              <a:off x="3501102" y="1354611"/>
              <a:ext cx="1598562" cy="4645454"/>
              <a:chOff x="3424902" y="1354611"/>
              <a:chExt cx="1598562" cy="4645454"/>
            </a:xfrm>
          </p:grpSpPr>
          <p:sp>
            <p:nvSpPr>
              <p:cNvPr id="11" name="TextBox 10"/>
              <p:cNvSpPr txBox="1"/>
              <p:nvPr/>
            </p:nvSpPr>
            <p:spPr>
              <a:xfrm>
                <a:off x="3424902" y="1354611"/>
                <a:ext cx="1478113" cy="539635"/>
              </a:xfrm>
              <a:prstGeom prst="rect">
                <a:avLst/>
              </a:prstGeom>
              <a:noFill/>
            </p:spPr>
            <p:txBody>
              <a:bodyPr wrap="square" rtlCol="0">
                <a:spAutoFit/>
              </a:bodyPr>
              <a:lstStyle/>
              <a:p>
                <a:pPr algn="ctr">
                  <a:lnSpc>
                    <a:spcPct val="90000"/>
                  </a:lnSpc>
                </a:pPr>
                <a:r>
                  <a:rPr lang="en-US" sz="1600" b="1" dirty="0" smtClean="0">
                    <a:solidFill>
                      <a:srgbClr val="700008"/>
                    </a:solidFill>
                    <a:latin typeface="Arial"/>
                    <a:cs typeface="Arial"/>
                  </a:rPr>
                  <a:t>Strategic Capabilities</a:t>
                </a:r>
                <a:endParaRPr lang="en-US" sz="1600" b="1" dirty="0">
                  <a:solidFill>
                    <a:srgbClr val="700008"/>
                  </a:solidFill>
                  <a:latin typeface="Arial"/>
                  <a:cs typeface="Arial"/>
                </a:endParaRPr>
              </a:p>
            </p:txBody>
          </p:sp>
          <p:sp>
            <p:nvSpPr>
              <p:cNvPr id="55" name="TextBox 54"/>
              <p:cNvSpPr txBox="1"/>
              <p:nvPr/>
            </p:nvSpPr>
            <p:spPr>
              <a:xfrm>
                <a:off x="3469987" y="3445520"/>
                <a:ext cx="1553477" cy="2554545"/>
              </a:xfrm>
              <a:prstGeom prst="rect">
                <a:avLst/>
              </a:prstGeom>
              <a:solidFill>
                <a:srgbClr val="9D1724"/>
              </a:solidFill>
            </p:spPr>
            <p:txBody>
              <a:bodyPr wrap="square" rtlCol="0">
                <a:spAutoFit/>
              </a:bodyPr>
              <a:lstStyle/>
              <a:p>
                <a:pPr marL="114300" indent="-114300">
                  <a:buFont typeface="Arial"/>
                  <a:buChar char="•"/>
                </a:pPr>
                <a:r>
                  <a:rPr lang="en-US" sz="1600" dirty="0" smtClean="0">
                    <a:solidFill>
                      <a:srgbClr val="FFFFFF"/>
                    </a:solidFill>
                    <a:latin typeface="Calibri"/>
                    <a:cs typeface="Calibri"/>
                  </a:rPr>
                  <a:t>Large scale models joint with NSF 2013-2018</a:t>
                </a:r>
                <a:endParaRPr lang="en-US" sz="1600" dirty="0">
                  <a:solidFill>
                    <a:srgbClr val="FFFFFF"/>
                  </a:solidFill>
                  <a:latin typeface="Calibri"/>
                  <a:cs typeface="Calibri"/>
                </a:endParaRPr>
              </a:p>
              <a:p>
                <a:pPr marL="114300" indent="-114300">
                  <a:buFont typeface="Arial"/>
                  <a:buChar char="•"/>
                </a:pPr>
                <a:r>
                  <a:rPr lang="en-US" sz="1600" dirty="0" smtClean="0">
                    <a:solidFill>
                      <a:srgbClr val="FFFFFF"/>
                    </a:solidFill>
                    <a:latin typeface="Calibri"/>
                    <a:cs typeface="Calibri"/>
                  </a:rPr>
                  <a:t>Future plans under </a:t>
                </a:r>
                <a:r>
                  <a:rPr lang="en-US" sz="1600" dirty="0" err="1" smtClean="0">
                    <a:solidFill>
                      <a:srgbClr val="FFFFFF"/>
                    </a:solidFill>
                    <a:latin typeface="Calibri"/>
                    <a:cs typeface="Calibri"/>
                  </a:rPr>
                  <a:t>consid-eration</a:t>
                </a:r>
                <a:r>
                  <a:rPr lang="en-US" sz="1600" dirty="0" smtClean="0">
                    <a:solidFill>
                      <a:srgbClr val="FFFFFF"/>
                    </a:solidFill>
                    <a:latin typeface="Calibri"/>
                    <a:cs typeface="Calibri"/>
                  </a:rPr>
                  <a:t> (topic for LPAG)</a:t>
                </a:r>
              </a:p>
              <a:p>
                <a:pPr marL="114300" indent="-114300">
                  <a:buFont typeface="Arial"/>
                  <a:buChar char="•"/>
                </a:pPr>
                <a:endParaRPr lang="en-US" sz="1600" dirty="0" smtClean="0">
                  <a:solidFill>
                    <a:srgbClr val="FFFFFF"/>
                  </a:solidFill>
                  <a:latin typeface="Calibri"/>
                  <a:cs typeface="Calibri"/>
                </a:endParaRPr>
              </a:p>
              <a:p>
                <a:pPr marL="114300" indent="-114300">
                  <a:buFont typeface="Arial"/>
                  <a:buChar char="•"/>
                </a:pPr>
                <a:endParaRPr lang="en-US" sz="1600" dirty="0" smtClean="0">
                  <a:solidFill>
                    <a:srgbClr val="FFFFFF"/>
                  </a:solidFill>
                  <a:latin typeface="Calibri"/>
                  <a:cs typeface="Calibri"/>
                </a:endParaRPr>
              </a:p>
            </p:txBody>
          </p:sp>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sharpenSoften amount="100000"/>
                        </a14:imgEffect>
                        <a14:imgEffect>
                          <a14:brightnessContrast bright="52000" contrast="-4000"/>
                        </a14:imgEffect>
                      </a14:imgLayer>
                    </a14:imgProps>
                  </a:ext>
                </a:extLst>
              </a:blip>
              <a:srcRect l="49922" t="18884" r="-1" b="39273"/>
              <a:stretch/>
            </p:blipFill>
            <p:spPr>
              <a:xfrm>
                <a:off x="3524966" y="1914542"/>
                <a:ext cx="1378049" cy="1388566"/>
              </a:xfrm>
              <a:prstGeom prst="rect">
                <a:avLst/>
              </a:prstGeom>
              <a:effectLst>
                <a:outerShdw blurRad="50800" dist="38100" dir="2700000" algn="tl" rotWithShape="0">
                  <a:prstClr val="black">
                    <a:alpha val="40000"/>
                  </a:prstClr>
                </a:outerShdw>
              </a:effectLst>
            </p:spPr>
          </p:pic>
        </p:grpSp>
        <p:grpSp>
          <p:nvGrpSpPr>
            <p:cNvPr id="26" name="Group 25"/>
            <p:cNvGrpSpPr/>
            <p:nvPr/>
          </p:nvGrpSpPr>
          <p:grpSpPr>
            <a:xfrm>
              <a:off x="6724032" y="1145712"/>
              <a:ext cx="2559668" cy="4620832"/>
              <a:chOff x="6724032" y="1145712"/>
              <a:chExt cx="2559668" cy="4620832"/>
            </a:xfrm>
          </p:grpSpPr>
          <p:sp>
            <p:nvSpPr>
              <p:cNvPr id="16" name="TextBox 15"/>
              <p:cNvSpPr txBox="1"/>
              <p:nvPr/>
            </p:nvSpPr>
            <p:spPr>
              <a:xfrm>
                <a:off x="6800233" y="2621525"/>
                <a:ext cx="1958259" cy="815864"/>
              </a:xfrm>
              <a:prstGeom prst="rect">
                <a:avLst/>
              </a:prstGeom>
              <a:noFill/>
            </p:spPr>
            <p:txBody>
              <a:bodyPr wrap="square" rtlCol="0">
                <a:spAutoFit/>
              </a:bodyPr>
              <a:lstStyle/>
              <a:p>
                <a:pPr algn="ctr">
                  <a:lnSpc>
                    <a:spcPct val="90000"/>
                  </a:lnSpc>
                </a:pPr>
                <a:r>
                  <a:rPr lang="en-US" sz="1300" dirty="0" smtClean="0">
                    <a:latin typeface="Arial"/>
                    <a:cs typeface="Arial"/>
                  </a:rPr>
                  <a:t>Scientific Research Projects Utilizing Existing Data, plus Theory and Modeling</a:t>
                </a:r>
                <a:endParaRPr lang="en-US" sz="1300" dirty="0">
                  <a:latin typeface="Arial"/>
                  <a:cs typeface="Arial"/>
                </a:endParaRPr>
              </a:p>
            </p:txBody>
          </p:sp>
          <p:sp>
            <p:nvSpPr>
              <p:cNvPr id="38" name="TextBox 37"/>
              <p:cNvSpPr txBox="1"/>
              <p:nvPr/>
            </p:nvSpPr>
            <p:spPr>
              <a:xfrm>
                <a:off x="6724032" y="1145712"/>
                <a:ext cx="2559668" cy="761234"/>
              </a:xfrm>
              <a:prstGeom prst="rect">
                <a:avLst/>
              </a:prstGeom>
              <a:noFill/>
            </p:spPr>
            <p:txBody>
              <a:bodyPr wrap="square" rtlCol="0">
                <a:spAutoFit/>
              </a:bodyPr>
              <a:lstStyle/>
              <a:p>
                <a:pPr algn="ctr">
                  <a:lnSpc>
                    <a:spcPct val="90000"/>
                  </a:lnSpc>
                </a:pPr>
                <a:r>
                  <a:rPr lang="en-US" sz="1600" b="1" dirty="0" smtClean="0">
                    <a:solidFill>
                      <a:srgbClr val="700008"/>
                    </a:solidFill>
                    <a:latin typeface="Arial"/>
                    <a:cs typeface="Arial"/>
                  </a:rPr>
                  <a:t>Multi-Agency &amp; Int’l Partnerships, Space Weather</a:t>
                </a:r>
                <a:r>
                  <a:rPr lang="en-US" sz="1600" b="1" dirty="0">
                    <a:solidFill>
                      <a:srgbClr val="700008"/>
                    </a:solidFill>
                    <a:latin typeface="Arial"/>
                    <a:cs typeface="Arial"/>
                  </a:rPr>
                  <a:t> </a:t>
                </a:r>
                <a:r>
                  <a:rPr lang="en-US" sz="1600" b="1" dirty="0" smtClean="0">
                    <a:solidFill>
                      <a:srgbClr val="700008"/>
                    </a:solidFill>
                    <a:latin typeface="Arial"/>
                    <a:cs typeface="Arial"/>
                  </a:rPr>
                  <a:t>Opportunities</a:t>
                </a:r>
                <a:endParaRPr lang="en-US" sz="1600" b="1" dirty="0">
                  <a:solidFill>
                    <a:srgbClr val="700008"/>
                  </a:solidFill>
                  <a:latin typeface="Arial"/>
                  <a:cs typeface="Arial"/>
                </a:endParaRPr>
              </a:p>
            </p:txBody>
          </p:sp>
          <p:sp>
            <p:nvSpPr>
              <p:cNvPr id="53" name="TextBox 52"/>
              <p:cNvSpPr txBox="1"/>
              <p:nvPr/>
            </p:nvSpPr>
            <p:spPr>
              <a:xfrm>
                <a:off x="7046226" y="3458220"/>
                <a:ext cx="2008874" cy="2308324"/>
              </a:xfrm>
              <a:prstGeom prst="rect">
                <a:avLst/>
              </a:prstGeom>
              <a:solidFill>
                <a:srgbClr val="572C3F"/>
              </a:solidFill>
            </p:spPr>
            <p:txBody>
              <a:bodyPr wrap="square" rtlCol="0">
                <a:spAutoFit/>
              </a:bodyPr>
              <a:lstStyle/>
              <a:p>
                <a:pPr marL="114300" indent="-114300">
                  <a:buFont typeface="Arial"/>
                  <a:buChar char="•"/>
                </a:pPr>
                <a:r>
                  <a:rPr lang="en-US" sz="1600" dirty="0" smtClean="0">
                    <a:solidFill>
                      <a:srgbClr val="FFFFFF"/>
                    </a:solidFill>
                    <a:latin typeface="Calibri"/>
                    <a:cs typeface="Calibri"/>
                  </a:rPr>
                  <a:t>SWAP-related activities.  Also augments TR&amp;T efforts that address space weather</a:t>
                </a:r>
              </a:p>
              <a:p>
                <a:pPr marL="114300" indent="-114300">
                  <a:buFont typeface="Arial"/>
                  <a:buChar char="•"/>
                </a:pPr>
                <a:r>
                  <a:rPr lang="en-US" sz="1600" dirty="0" smtClean="0">
                    <a:solidFill>
                      <a:srgbClr val="FFFFFF"/>
                    </a:solidFill>
                    <a:latin typeface="Calibri"/>
                    <a:cs typeface="Calibri"/>
                  </a:rPr>
                  <a:t>Solicitation for Tri-Agency O2R 1-year </a:t>
                </a:r>
                <a:r>
                  <a:rPr lang="en-US" sz="1600" dirty="0" err="1" smtClean="0">
                    <a:solidFill>
                      <a:srgbClr val="FFFFFF"/>
                    </a:solidFill>
                    <a:latin typeface="Calibri"/>
                    <a:cs typeface="Calibri"/>
                  </a:rPr>
                  <a:t>testbed</a:t>
                </a:r>
                <a:r>
                  <a:rPr lang="en-US" sz="1600" dirty="0" smtClean="0">
                    <a:solidFill>
                      <a:srgbClr val="FFFFFF"/>
                    </a:solidFill>
                    <a:latin typeface="Calibri"/>
                    <a:cs typeface="Calibri"/>
                  </a:rPr>
                  <a:t>  - soon</a:t>
                </a:r>
              </a:p>
              <a:p>
                <a:pPr marL="114300" indent="-114300">
                  <a:buFont typeface="Arial"/>
                  <a:buChar char="•"/>
                </a:pPr>
                <a:r>
                  <a:rPr lang="en-US" sz="1600" dirty="0" smtClean="0">
                    <a:solidFill>
                      <a:srgbClr val="FFFFFF"/>
                    </a:solidFill>
                    <a:latin typeface="Calibri"/>
                    <a:cs typeface="Calibri"/>
                  </a:rPr>
                  <a:t>Future plans</a:t>
                </a:r>
              </a:p>
            </p:txBody>
          </p:sp>
          <p:pic>
            <p:nvPicPr>
              <p:cNvPr id="7" name="Picture 6"/>
              <p:cNvPicPr>
                <a:picLocks noChangeAspect="1"/>
              </p:cNvPicPr>
              <p:nvPr/>
            </p:nvPicPr>
            <p:blipFill>
              <a:blip r:embed="rId6"/>
              <a:stretch>
                <a:fillRect/>
              </a:stretch>
            </p:blipFill>
            <p:spPr>
              <a:xfrm>
                <a:off x="7127317" y="1995846"/>
                <a:ext cx="1796685" cy="1412950"/>
              </a:xfrm>
              <a:prstGeom prst="rect">
                <a:avLst/>
              </a:prstGeom>
            </p:spPr>
          </p:pic>
        </p:grpSp>
        <p:grpSp>
          <p:nvGrpSpPr>
            <p:cNvPr id="27" name="Group 26"/>
            <p:cNvGrpSpPr/>
            <p:nvPr/>
          </p:nvGrpSpPr>
          <p:grpSpPr>
            <a:xfrm>
              <a:off x="4918500" y="1159352"/>
              <a:ext cx="2130343" cy="4840713"/>
              <a:chOff x="4880400" y="1159352"/>
              <a:chExt cx="2130343" cy="4840713"/>
            </a:xfrm>
          </p:grpSpPr>
          <p:sp>
            <p:nvSpPr>
              <p:cNvPr id="12" name="TextBox 11"/>
              <p:cNvSpPr txBox="1"/>
              <p:nvPr/>
            </p:nvSpPr>
            <p:spPr>
              <a:xfrm>
                <a:off x="4880400" y="1159352"/>
                <a:ext cx="2130343" cy="761234"/>
              </a:xfrm>
              <a:prstGeom prst="rect">
                <a:avLst/>
              </a:prstGeom>
              <a:noFill/>
            </p:spPr>
            <p:txBody>
              <a:bodyPr wrap="square" rtlCol="0">
                <a:spAutoFit/>
              </a:bodyPr>
              <a:lstStyle/>
              <a:p>
                <a:pPr algn="ctr">
                  <a:lnSpc>
                    <a:spcPct val="90000"/>
                  </a:lnSpc>
                </a:pPr>
                <a:r>
                  <a:rPr lang="en-US" sz="1600" b="1" dirty="0" smtClean="0">
                    <a:solidFill>
                      <a:srgbClr val="700008"/>
                    </a:solidFill>
                    <a:latin typeface="Arial"/>
                    <a:cs typeface="Arial"/>
                  </a:rPr>
                  <a:t>LWS Institutes, Fellowships, Summer School </a:t>
                </a:r>
                <a:endParaRPr lang="en-US" sz="1600" b="1" dirty="0">
                  <a:solidFill>
                    <a:srgbClr val="700008"/>
                  </a:solidFill>
                  <a:latin typeface="Arial"/>
                  <a:cs typeface="Arial"/>
                </a:endParaRPr>
              </a:p>
            </p:txBody>
          </p:sp>
          <p:sp>
            <p:nvSpPr>
              <p:cNvPr id="42" name="TextBox 41"/>
              <p:cNvSpPr txBox="1"/>
              <p:nvPr/>
            </p:nvSpPr>
            <p:spPr>
              <a:xfrm>
                <a:off x="5167830" y="3445520"/>
                <a:ext cx="1718187" cy="2554545"/>
              </a:xfrm>
              <a:prstGeom prst="rect">
                <a:avLst/>
              </a:prstGeom>
              <a:solidFill>
                <a:srgbClr val="210004"/>
              </a:solidFill>
            </p:spPr>
            <p:txBody>
              <a:bodyPr wrap="square" rtlCol="0">
                <a:spAutoFit/>
              </a:bodyPr>
              <a:lstStyle/>
              <a:p>
                <a:pPr marL="114300" indent="-114300">
                  <a:buFont typeface="Arial"/>
                  <a:buChar char="•"/>
                </a:pPr>
                <a:r>
                  <a:rPr lang="en-US" sz="1600" dirty="0" smtClean="0">
                    <a:solidFill>
                      <a:srgbClr val="FFFFFF"/>
                    </a:solidFill>
                    <a:latin typeface="Calibri"/>
                    <a:cs typeface="Calibri"/>
                  </a:rPr>
                  <a:t>LWS Institutes </a:t>
                </a:r>
                <a:r>
                  <a:rPr lang="en-US" sz="1600" dirty="0" smtClean="0">
                    <a:latin typeface="Calibri"/>
                    <a:cs typeface="Calibri"/>
                  </a:rPr>
                  <a:t>bridge </a:t>
                </a:r>
                <a:r>
                  <a:rPr lang="en-US" sz="1600" dirty="0">
                    <a:latin typeface="Calibri"/>
                    <a:cs typeface="Calibri"/>
                  </a:rPr>
                  <a:t>cutting-edge </a:t>
                </a:r>
                <a:r>
                  <a:rPr lang="en-US" sz="1600" dirty="0" err="1" smtClean="0">
                    <a:latin typeface="Calibri"/>
                    <a:cs typeface="Calibri"/>
                  </a:rPr>
                  <a:t>helio</a:t>
                </a:r>
                <a:r>
                  <a:rPr lang="en-US" sz="1600" dirty="0" smtClean="0">
                    <a:latin typeface="Calibri"/>
                    <a:cs typeface="Calibri"/>
                  </a:rPr>
                  <a:t>-physics </a:t>
                </a:r>
                <a:r>
                  <a:rPr lang="en-US" sz="1600" dirty="0">
                    <a:latin typeface="Calibri"/>
                    <a:cs typeface="Calibri"/>
                  </a:rPr>
                  <a:t>research </a:t>
                </a:r>
                <a:r>
                  <a:rPr lang="en-US" sz="1600" dirty="0" smtClean="0">
                    <a:latin typeface="Calibri"/>
                    <a:cs typeface="Calibri"/>
                  </a:rPr>
                  <a:t>&amp;</a:t>
                </a:r>
                <a:r>
                  <a:rPr lang="en-US" sz="1600" dirty="0">
                    <a:latin typeface="Calibri"/>
                    <a:cs typeface="Calibri"/>
                  </a:rPr>
                  <a:t> </a:t>
                </a:r>
                <a:r>
                  <a:rPr lang="en-US" sz="1600" dirty="0" smtClean="0">
                    <a:latin typeface="Calibri"/>
                    <a:cs typeface="Calibri"/>
                  </a:rPr>
                  <a:t>societally </a:t>
                </a:r>
                <a:r>
                  <a:rPr lang="en-US" sz="1600" dirty="0" err="1" smtClean="0">
                    <a:latin typeface="Calibri"/>
                    <a:cs typeface="Calibri"/>
                  </a:rPr>
                  <a:t>rele-vant</a:t>
                </a:r>
                <a:r>
                  <a:rPr lang="en-US" sz="1600" dirty="0" smtClean="0">
                    <a:latin typeface="Calibri"/>
                    <a:cs typeface="Calibri"/>
                  </a:rPr>
                  <a:t> </a:t>
                </a:r>
                <a:r>
                  <a:rPr lang="en-US" sz="1600" dirty="0">
                    <a:latin typeface="Calibri"/>
                    <a:cs typeface="Calibri"/>
                  </a:rPr>
                  <a:t>technology</a:t>
                </a:r>
                <a:r>
                  <a:rPr lang="en-US" sz="1600" dirty="0" smtClean="0">
                    <a:solidFill>
                      <a:srgbClr val="FFFFFF"/>
                    </a:solidFill>
                    <a:latin typeface="Calibri"/>
                    <a:cs typeface="Calibri"/>
                  </a:rPr>
                  <a:t> Proposal dead-line 1 Nov 2017 </a:t>
                </a:r>
                <a:endParaRPr lang="en-US" sz="1600" dirty="0">
                  <a:solidFill>
                    <a:srgbClr val="FFFFFF"/>
                  </a:solidFill>
                  <a:latin typeface="Calibri"/>
                  <a:cs typeface="Calibri"/>
                </a:endParaRPr>
              </a:p>
              <a:p>
                <a:pPr marL="114300" indent="-114300">
                  <a:buFont typeface="Arial"/>
                  <a:buChar char="•"/>
                </a:pPr>
                <a:r>
                  <a:rPr lang="en-US" sz="1600" dirty="0" smtClean="0">
                    <a:solidFill>
                      <a:srgbClr val="FFFFFF"/>
                    </a:solidFill>
                    <a:latin typeface="Calibri"/>
                    <a:cs typeface="Calibri"/>
                  </a:rPr>
                  <a:t>2018 Call - Jack Eddy Fellowships</a:t>
                </a:r>
              </a:p>
            </p:txBody>
          </p:sp>
          <p:pic>
            <p:nvPicPr>
              <p:cNvPr id="8" name="Picture 7" descr="Textbook_Collection.png"/>
              <p:cNvPicPr>
                <a:picLocks noChangeAspect="1"/>
              </p:cNvPicPr>
              <p:nvPr/>
            </p:nvPicPr>
            <p:blipFill rotWithShape="1">
              <a:blip r:embed="rId7">
                <a:extLst>
                  <a:ext uri="{28A0092B-C50C-407E-A947-70E740481C1C}">
                    <a14:useLocalDpi xmlns:a14="http://schemas.microsoft.com/office/drawing/2010/main" val="0"/>
                  </a:ext>
                </a:extLst>
              </a:blip>
              <a:srcRect l="40981" r="25711" b="25560"/>
              <a:stretch/>
            </p:blipFill>
            <p:spPr>
              <a:xfrm>
                <a:off x="5172586" y="1956057"/>
                <a:ext cx="1663532" cy="1327846"/>
              </a:xfrm>
              <a:prstGeom prst="rect">
                <a:avLst/>
              </a:prstGeom>
            </p:spPr>
          </p:pic>
        </p:grpSp>
        <p:sp>
          <p:nvSpPr>
            <p:cNvPr id="17" name="Left Brace 16"/>
            <p:cNvSpPr/>
            <p:nvPr/>
          </p:nvSpPr>
          <p:spPr bwMode="auto">
            <a:xfrm rot="16200000">
              <a:off x="3285552" y="4710981"/>
              <a:ext cx="192274" cy="3008243"/>
            </a:xfrm>
            <a:prstGeom prst="leftBrace">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grpSp>
    </p:spTree>
    <p:extLst>
      <p:ext uri="{BB962C8B-B14F-4D97-AF65-F5344CB8AC3E}">
        <p14:creationId xmlns:p14="http://schemas.microsoft.com/office/powerpoint/2010/main" val="1110143376"/>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lnSpc>
                <a:spcPct val="100000"/>
              </a:lnSpc>
            </a:pPr>
            <a:r>
              <a:rPr lang="en-US" dirty="0" smtClean="0"/>
              <a:t>LWS Town Hall </a:t>
            </a:r>
            <a:br>
              <a:rPr lang="en-US" dirty="0" smtClean="0"/>
            </a:br>
            <a:r>
              <a:rPr lang="en-US" dirty="0" smtClean="0"/>
              <a:t>Welcome</a:t>
            </a:r>
            <a:endParaRPr lang="en-US" dirty="0"/>
          </a:p>
        </p:txBody>
      </p:sp>
      <p:sp>
        <p:nvSpPr>
          <p:cNvPr id="3" name="Content Placeholder 2"/>
          <p:cNvSpPr>
            <a:spLocks noGrp="1"/>
          </p:cNvSpPr>
          <p:nvPr>
            <p:ph idx="1"/>
          </p:nvPr>
        </p:nvSpPr>
        <p:spPr/>
        <p:txBody>
          <a:bodyPr/>
          <a:lstStyle/>
          <a:p>
            <a:r>
              <a:rPr lang="en-US" dirty="0" err="1" smtClean="0"/>
              <a:t>Elsayed’s</a:t>
            </a:r>
            <a:r>
              <a:rPr lang="en-US" dirty="0" smtClean="0"/>
              <a:t> Welcome Talking Points</a:t>
            </a:r>
            <a:endParaRPr lang="en-US" dirty="0"/>
          </a:p>
        </p:txBody>
      </p:sp>
    </p:spTree>
    <p:extLst>
      <p:ext uri="{BB962C8B-B14F-4D97-AF65-F5344CB8AC3E}">
        <p14:creationId xmlns:p14="http://schemas.microsoft.com/office/powerpoint/2010/main" val="1075476705"/>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descr="Helio Fleet_ColorKey.jpg"/>
          <p:cNvPicPr>
            <a:picLocks noChangeAspect="1"/>
          </p:cNvPicPr>
          <p:nvPr/>
        </p:nvPicPr>
        <p:blipFill rotWithShape="1">
          <a:blip r:embed="rId3">
            <a:extLst>
              <a:ext uri="{28A0092B-C50C-407E-A947-70E740481C1C}">
                <a14:useLocalDpi xmlns:a14="http://schemas.microsoft.com/office/drawing/2010/main" val="0"/>
              </a:ext>
            </a:extLst>
          </a:blip>
          <a:srcRect t="-1" b="1"/>
          <a:stretch/>
        </p:blipFill>
        <p:spPr>
          <a:xfrm>
            <a:off x="0" y="0"/>
            <a:ext cx="9144000" cy="6858000"/>
          </a:xfrm>
          <a:prstGeom prst="rect">
            <a:avLst/>
          </a:prstGeom>
        </p:spPr>
      </p:pic>
      <p:sp>
        <p:nvSpPr>
          <p:cNvPr id="71" name="TextBox 70"/>
          <p:cNvSpPr txBox="1"/>
          <p:nvPr/>
        </p:nvSpPr>
        <p:spPr>
          <a:xfrm>
            <a:off x="2110515" y="4883264"/>
            <a:ext cx="1783483" cy="307777"/>
          </a:xfrm>
          <a:prstGeom prst="rect">
            <a:avLst/>
          </a:prstGeom>
          <a:noFill/>
        </p:spPr>
        <p:txBody>
          <a:bodyPr wrap="square" rtlCol="0">
            <a:spAutoFit/>
          </a:bodyPr>
          <a:lstStyle/>
          <a:p>
            <a:r>
              <a:rPr lang="en-US" sz="1400" dirty="0" smtClean="0">
                <a:solidFill>
                  <a:srgbClr val="F1A947"/>
                </a:solidFill>
                <a:latin typeface="Arial Narrow"/>
                <a:cs typeface="Arial Narrow"/>
              </a:rPr>
              <a:t>Solar Orbiter (ESA)</a:t>
            </a:r>
          </a:p>
        </p:txBody>
      </p:sp>
      <p:sp>
        <p:nvSpPr>
          <p:cNvPr id="72" name="TextBox 71"/>
          <p:cNvSpPr txBox="1"/>
          <p:nvPr/>
        </p:nvSpPr>
        <p:spPr>
          <a:xfrm>
            <a:off x="2230073" y="3598185"/>
            <a:ext cx="1358094" cy="307777"/>
          </a:xfrm>
          <a:prstGeom prst="rect">
            <a:avLst/>
          </a:prstGeom>
          <a:noFill/>
        </p:spPr>
        <p:txBody>
          <a:bodyPr wrap="square" rtlCol="0">
            <a:spAutoFit/>
          </a:bodyPr>
          <a:lstStyle/>
          <a:p>
            <a:r>
              <a:rPr lang="en-US" sz="1400" dirty="0" smtClean="0">
                <a:solidFill>
                  <a:srgbClr val="F1A947"/>
                </a:solidFill>
                <a:latin typeface="Arial Narrow"/>
                <a:cs typeface="Arial Narrow"/>
              </a:rPr>
              <a:t>Solar Probe Plus</a:t>
            </a:r>
          </a:p>
        </p:txBody>
      </p:sp>
      <p:sp>
        <p:nvSpPr>
          <p:cNvPr id="73" name="TextBox 72"/>
          <p:cNvSpPr txBox="1"/>
          <p:nvPr/>
        </p:nvSpPr>
        <p:spPr>
          <a:xfrm>
            <a:off x="5675404" y="2500012"/>
            <a:ext cx="792829" cy="307777"/>
          </a:xfrm>
          <a:prstGeom prst="rect">
            <a:avLst/>
          </a:prstGeom>
          <a:noFill/>
        </p:spPr>
        <p:txBody>
          <a:bodyPr wrap="square" rtlCol="0">
            <a:spAutoFit/>
          </a:bodyPr>
          <a:lstStyle/>
          <a:p>
            <a:r>
              <a:rPr lang="en-US" sz="1400" dirty="0" smtClean="0">
                <a:solidFill>
                  <a:srgbClr val="F1A947"/>
                </a:solidFill>
                <a:latin typeface="Arial Narrow"/>
                <a:cs typeface="Arial Narrow"/>
              </a:rPr>
              <a:t>ICON</a:t>
            </a:r>
          </a:p>
        </p:txBody>
      </p:sp>
      <p:grpSp>
        <p:nvGrpSpPr>
          <p:cNvPr id="75" name="Group 74"/>
          <p:cNvGrpSpPr/>
          <p:nvPr/>
        </p:nvGrpSpPr>
        <p:grpSpPr>
          <a:xfrm>
            <a:off x="7686294" y="156857"/>
            <a:ext cx="1313774" cy="1063572"/>
            <a:chOff x="286427" y="227316"/>
            <a:chExt cx="1313774" cy="1063572"/>
          </a:xfrm>
        </p:grpSpPr>
        <p:sp>
          <p:nvSpPr>
            <p:cNvPr id="76" name="Rectangle 75"/>
            <p:cNvSpPr/>
            <p:nvPr/>
          </p:nvSpPr>
          <p:spPr>
            <a:xfrm>
              <a:off x="286427" y="227316"/>
              <a:ext cx="1296840" cy="1063572"/>
            </a:xfrm>
            <a:prstGeom prst="rect">
              <a:avLst/>
            </a:prstGeom>
            <a:solidFill>
              <a:schemeClr val="tx1">
                <a:alpha val="4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7" name="Rectangle 76"/>
            <p:cNvSpPr/>
            <p:nvPr/>
          </p:nvSpPr>
          <p:spPr>
            <a:xfrm>
              <a:off x="397563" y="356283"/>
              <a:ext cx="118871" cy="118871"/>
            </a:xfrm>
            <a:prstGeom prst="rect">
              <a:avLst/>
            </a:prstGeom>
            <a:solidFill>
              <a:srgbClr val="FDFD5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8" name="Rectangle 77"/>
            <p:cNvSpPr/>
            <p:nvPr/>
          </p:nvSpPr>
          <p:spPr>
            <a:xfrm>
              <a:off x="397563" y="580394"/>
              <a:ext cx="118871" cy="118871"/>
            </a:xfrm>
            <a:prstGeom prst="rect">
              <a:avLst/>
            </a:prstGeom>
            <a:solidFill>
              <a:srgbClr val="E49E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1A947"/>
                </a:solidFill>
                <a:latin typeface="Calibri"/>
              </a:endParaRPr>
            </a:p>
          </p:txBody>
        </p:sp>
        <p:sp>
          <p:nvSpPr>
            <p:cNvPr id="80" name="Rectangle 79"/>
            <p:cNvSpPr/>
            <p:nvPr/>
          </p:nvSpPr>
          <p:spPr>
            <a:xfrm>
              <a:off x="397563" y="804505"/>
              <a:ext cx="118871" cy="118871"/>
            </a:xfrm>
            <a:prstGeom prst="rect">
              <a:avLst/>
            </a:prstGeom>
            <a:solidFill>
              <a:srgbClr val="A6FA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1" name="Rectangle 80"/>
            <p:cNvSpPr/>
            <p:nvPr/>
          </p:nvSpPr>
          <p:spPr>
            <a:xfrm>
              <a:off x="397563" y="1028617"/>
              <a:ext cx="118871" cy="118871"/>
            </a:xfrm>
            <a:prstGeom prst="rect">
              <a:avLst/>
            </a:prstGeom>
            <a:solidFill>
              <a:srgbClr val="B6EEF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latin typeface="Calibri"/>
                </a:rPr>
                <a:t>      </a:t>
              </a:r>
              <a:endParaRPr lang="en-US" dirty="0">
                <a:solidFill>
                  <a:prstClr val="white"/>
                </a:solidFill>
                <a:latin typeface="Calibri"/>
              </a:endParaRPr>
            </a:p>
          </p:txBody>
        </p:sp>
        <p:sp>
          <p:nvSpPr>
            <p:cNvPr id="82" name="TextBox 81"/>
            <p:cNvSpPr txBox="1"/>
            <p:nvPr/>
          </p:nvSpPr>
          <p:spPr>
            <a:xfrm>
              <a:off x="475027" y="266700"/>
              <a:ext cx="950851" cy="276999"/>
            </a:xfrm>
            <a:prstGeom prst="rect">
              <a:avLst/>
            </a:prstGeom>
            <a:noFill/>
          </p:spPr>
          <p:txBody>
            <a:bodyPr wrap="square" rtlCol="0">
              <a:spAutoFit/>
            </a:bodyPr>
            <a:lstStyle/>
            <a:p>
              <a:r>
                <a:rPr lang="en-US" sz="1200" dirty="0" smtClean="0">
                  <a:solidFill>
                    <a:srgbClr val="FDFD5F"/>
                  </a:solidFill>
                  <a:latin typeface="Arial Narrow"/>
                  <a:cs typeface="Arial Narrow"/>
                </a:rPr>
                <a:t>Formulation</a:t>
              </a:r>
              <a:endParaRPr lang="en-US" sz="1200" dirty="0">
                <a:solidFill>
                  <a:srgbClr val="FDFD5F"/>
                </a:solidFill>
                <a:latin typeface="Arial Narrow"/>
                <a:cs typeface="Arial Narrow"/>
              </a:endParaRPr>
            </a:p>
          </p:txBody>
        </p:sp>
        <p:sp>
          <p:nvSpPr>
            <p:cNvPr id="83" name="TextBox 82"/>
            <p:cNvSpPr txBox="1"/>
            <p:nvPr/>
          </p:nvSpPr>
          <p:spPr>
            <a:xfrm>
              <a:off x="475027" y="492277"/>
              <a:ext cx="1125174" cy="276999"/>
            </a:xfrm>
            <a:prstGeom prst="rect">
              <a:avLst/>
            </a:prstGeom>
            <a:noFill/>
          </p:spPr>
          <p:txBody>
            <a:bodyPr wrap="square" rtlCol="0">
              <a:spAutoFit/>
            </a:bodyPr>
            <a:lstStyle/>
            <a:p>
              <a:r>
                <a:rPr lang="en-US" sz="1200" dirty="0" smtClean="0">
                  <a:solidFill>
                    <a:srgbClr val="F1A947"/>
                  </a:solidFill>
                  <a:latin typeface="Arial Narrow"/>
                  <a:cs typeface="Arial Narrow"/>
                </a:rPr>
                <a:t>Implementation</a:t>
              </a:r>
              <a:endParaRPr lang="en-US" sz="1200" dirty="0">
                <a:solidFill>
                  <a:srgbClr val="F1A947"/>
                </a:solidFill>
                <a:latin typeface="Arial Narrow"/>
                <a:cs typeface="Arial Narrow"/>
              </a:endParaRPr>
            </a:p>
          </p:txBody>
        </p:sp>
        <p:sp>
          <p:nvSpPr>
            <p:cNvPr id="84" name="TextBox 83"/>
            <p:cNvSpPr txBox="1"/>
            <p:nvPr/>
          </p:nvSpPr>
          <p:spPr>
            <a:xfrm>
              <a:off x="475027" y="717854"/>
              <a:ext cx="1023574" cy="276999"/>
            </a:xfrm>
            <a:prstGeom prst="rect">
              <a:avLst/>
            </a:prstGeom>
            <a:noFill/>
          </p:spPr>
          <p:txBody>
            <a:bodyPr wrap="square" rtlCol="0">
              <a:spAutoFit/>
            </a:bodyPr>
            <a:lstStyle/>
            <a:p>
              <a:r>
                <a:rPr lang="en-US" sz="1200" dirty="0" smtClean="0">
                  <a:solidFill>
                    <a:srgbClr val="A6FA8C"/>
                  </a:solidFill>
                  <a:latin typeface="Arial Narrow"/>
                  <a:cs typeface="Arial Narrow"/>
                </a:rPr>
                <a:t>Primary Ops</a:t>
              </a:r>
              <a:endParaRPr lang="en-US" sz="1200" dirty="0">
                <a:solidFill>
                  <a:srgbClr val="A6FA8C"/>
                </a:solidFill>
                <a:latin typeface="Arial Narrow"/>
                <a:cs typeface="Arial Narrow"/>
              </a:endParaRPr>
            </a:p>
          </p:txBody>
        </p:sp>
        <p:sp>
          <p:nvSpPr>
            <p:cNvPr id="85" name="TextBox 84"/>
            <p:cNvSpPr txBox="1"/>
            <p:nvPr/>
          </p:nvSpPr>
          <p:spPr>
            <a:xfrm>
              <a:off x="475027" y="943430"/>
              <a:ext cx="1023574" cy="276999"/>
            </a:xfrm>
            <a:prstGeom prst="rect">
              <a:avLst/>
            </a:prstGeom>
            <a:noFill/>
          </p:spPr>
          <p:txBody>
            <a:bodyPr wrap="square" rtlCol="0">
              <a:spAutoFit/>
            </a:bodyPr>
            <a:lstStyle/>
            <a:p>
              <a:r>
                <a:rPr lang="en-US" sz="1200" dirty="0" smtClean="0">
                  <a:solidFill>
                    <a:srgbClr val="B6EEFD"/>
                  </a:solidFill>
                  <a:latin typeface="Arial Narrow"/>
                  <a:cs typeface="Arial Narrow"/>
                </a:rPr>
                <a:t>Extended Ops</a:t>
              </a:r>
              <a:endParaRPr lang="en-US" sz="1200" dirty="0">
                <a:solidFill>
                  <a:srgbClr val="B6EEFD"/>
                </a:solidFill>
                <a:latin typeface="Arial Narrow"/>
                <a:cs typeface="Arial Narrow"/>
              </a:endParaRPr>
            </a:p>
          </p:txBody>
        </p:sp>
      </p:grpSp>
      <p:pic>
        <p:nvPicPr>
          <p:cNvPr id="86" name="Picture 85" descr="A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1024" y="1802023"/>
            <a:ext cx="621792" cy="774192"/>
          </a:xfrm>
          <a:prstGeom prst="rect">
            <a:avLst/>
          </a:prstGeom>
        </p:spPr>
      </p:pic>
      <p:pic>
        <p:nvPicPr>
          <p:cNvPr id="87" name="Picture 86" descr="AI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6042" y="2528564"/>
            <a:ext cx="658368" cy="438912"/>
          </a:xfrm>
          <a:prstGeom prst="rect">
            <a:avLst/>
          </a:prstGeom>
        </p:spPr>
      </p:pic>
      <p:pic>
        <p:nvPicPr>
          <p:cNvPr id="88" name="Picture 87" descr="ARTEMI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3446" y="5786480"/>
            <a:ext cx="987552" cy="847344"/>
          </a:xfrm>
          <a:prstGeom prst="rect">
            <a:avLst/>
          </a:prstGeom>
        </p:spPr>
      </p:pic>
      <p:pic>
        <p:nvPicPr>
          <p:cNvPr id="89" name="Picture 88" descr="Geotail.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44602" y="4590969"/>
            <a:ext cx="475488" cy="707136"/>
          </a:xfrm>
          <a:prstGeom prst="rect">
            <a:avLst/>
          </a:prstGeom>
        </p:spPr>
      </p:pic>
      <p:pic>
        <p:nvPicPr>
          <p:cNvPr id="90" name="Picture 89" descr="GOLD.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90805" y="2748020"/>
            <a:ext cx="877824" cy="371856"/>
          </a:xfrm>
          <a:prstGeom prst="rect">
            <a:avLst/>
          </a:prstGeom>
        </p:spPr>
      </p:pic>
      <p:pic>
        <p:nvPicPr>
          <p:cNvPr id="91" name="Picture 90" descr="Hinod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94056" y="4045294"/>
            <a:ext cx="969264" cy="548640"/>
          </a:xfrm>
          <a:prstGeom prst="rect">
            <a:avLst/>
          </a:prstGeom>
        </p:spPr>
      </p:pic>
      <p:pic>
        <p:nvPicPr>
          <p:cNvPr id="92" name="Picture 91" descr="IBEX.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51400" y="2371650"/>
            <a:ext cx="566928" cy="487680"/>
          </a:xfrm>
          <a:prstGeom prst="rect">
            <a:avLst/>
          </a:prstGeom>
        </p:spPr>
      </p:pic>
      <p:pic>
        <p:nvPicPr>
          <p:cNvPr id="93" name="Picture 92" descr="ICON.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05533" y="2773761"/>
            <a:ext cx="573024" cy="371856"/>
          </a:xfrm>
          <a:prstGeom prst="rect">
            <a:avLst/>
          </a:prstGeom>
        </p:spPr>
      </p:pic>
      <p:pic>
        <p:nvPicPr>
          <p:cNvPr id="94" name="Picture 93" descr="IRIS.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18015" y="5850974"/>
            <a:ext cx="926592" cy="426720"/>
          </a:xfrm>
          <a:prstGeom prst="rect">
            <a:avLst/>
          </a:prstGeom>
        </p:spPr>
      </p:pic>
      <p:pic>
        <p:nvPicPr>
          <p:cNvPr id="95" name="Picture 94" descr="MMS.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88977" y="5413599"/>
            <a:ext cx="871728" cy="682752"/>
          </a:xfrm>
          <a:prstGeom prst="rect">
            <a:avLst/>
          </a:prstGeom>
        </p:spPr>
      </p:pic>
      <p:pic>
        <p:nvPicPr>
          <p:cNvPr id="96" name="Picture 95" descr="RHESSI.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87787" y="806918"/>
            <a:ext cx="749808" cy="877824"/>
          </a:xfrm>
          <a:prstGeom prst="rect">
            <a:avLst/>
          </a:prstGeom>
        </p:spPr>
      </p:pic>
      <p:pic>
        <p:nvPicPr>
          <p:cNvPr id="97" name="Picture 96" descr="SDO.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122616" y="2072721"/>
            <a:ext cx="676656" cy="701040"/>
          </a:xfrm>
          <a:prstGeom prst="rect">
            <a:avLst/>
          </a:prstGeom>
        </p:spPr>
      </p:pic>
      <p:pic>
        <p:nvPicPr>
          <p:cNvPr id="98" name="Picture 97" descr="SET-1.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720860" y="5573708"/>
            <a:ext cx="963168" cy="920496"/>
          </a:xfrm>
          <a:prstGeom prst="rect">
            <a:avLst/>
          </a:prstGeom>
        </p:spPr>
      </p:pic>
      <p:pic>
        <p:nvPicPr>
          <p:cNvPr id="99" name="Picture 98" descr="SOHO.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88816" y="806918"/>
            <a:ext cx="505968" cy="762000"/>
          </a:xfrm>
          <a:prstGeom prst="rect">
            <a:avLst/>
          </a:prstGeom>
        </p:spPr>
      </p:pic>
      <p:pic>
        <p:nvPicPr>
          <p:cNvPr id="100" name="Picture 99" descr="Solar Orbiter.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749611" y="4325527"/>
            <a:ext cx="615696" cy="877824"/>
          </a:xfrm>
          <a:prstGeom prst="rect">
            <a:avLst/>
          </a:prstGeom>
        </p:spPr>
      </p:pic>
      <p:pic>
        <p:nvPicPr>
          <p:cNvPr id="101" name="Picture 100" descr="Solar Probe Plus.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856264" y="3052486"/>
            <a:ext cx="664464" cy="597408"/>
          </a:xfrm>
          <a:prstGeom prst="rect">
            <a:avLst/>
          </a:prstGeom>
        </p:spPr>
      </p:pic>
      <p:pic>
        <p:nvPicPr>
          <p:cNvPr id="102" name="Picture 101" descr="STEREO.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790805" y="164069"/>
            <a:ext cx="609600" cy="688848"/>
          </a:xfrm>
          <a:prstGeom prst="rect">
            <a:avLst/>
          </a:prstGeom>
        </p:spPr>
      </p:pic>
      <p:pic>
        <p:nvPicPr>
          <p:cNvPr id="103" name="Picture 102" descr="THEMIS.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000119" y="3769026"/>
            <a:ext cx="987552" cy="847344"/>
          </a:xfrm>
          <a:prstGeom prst="rect">
            <a:avLst/>
          </a:prstGeom>
        </p:spPr>
      </p:pic>
      <p:pic>
        <p:nvPicPr>
          <p:cNvPr id="104" name="Picture 103" descr="TIMED.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469246" y="3719903"/>
            <a:ext cx="822960" cy="414528"/>
          </a:xfrm>
          <a:prstGeom prst="rect">
            <a:avLst/>
          </a:prstGeom>
        </p:spPr>
      </p:pic>
      <p:pic>
        <p:nvPicPr>
          <p:cNvPr id="105" name="Picture 104" descr="TWINS.pn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746421" y="3848289"/>
            <a:ext cx="438912" cy="426720"/>
          </a:xfrm>
          <a:prstGeom prst="rect">
            <a:avLst/>
          </a:prstGeom>
        </p:spPr>
      </p:pic>
      <p:pic>
        <p:nvPicPr>
          <p:cNvPr id="106" name="Picture 105" descr="Van Allen Probes.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721090" y="3185549"/>
            <a:ext cx="420624" cy="798576"/>
          </a:xfrm>
          <a:prstGeom prst="rect">
            <a:avLst/>
          </a:prstGeom>
        </p:spPr>
      </p:pic>
      <p:pic>
        <p:nvPicPr>
          <p:cNvPr id="107" name="Picture 106" descr="Voyager.pn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46953" y="3893760"/>
            <a:ext cx="1011936" cy="731520"/>
          </a:xfrm>
          <a:prstGeom prst="rect">
            <a:avLst/>
          </a:prstGeom>
        </p:spPr>
      </p:pic>
      <p:pic>
        <p:nvPicPr>
          <p:cNvPr id="108" name="Picture 107" descr="WIND.pn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161923" y="4684861"/>
            <a:ext cx="609600" cy="926592"/>
          </a:xfrm>
          <a:prstGeom prst="rect">
            <a:avLst/>
          </a:prstGeom>
        </p:spPr>
      </p:pic>
      <p:sp>
        <p:nvSpPr>
          <p:cNvPr id="109" name="TextBox 108"/>
          <p:cNvSpPr txBox="1"/>
          <p:nvPr/>
        </p:nvSpPr>
        <p:spPr>
          <a:xfrm>
            <a:off x="635987" y="4011837"/>
            <a:ext cx="1269023" cy="307777"/>
          </a:xfrm>
          <a:prstGeom prst="rect">
            <a:avLst/>
          </a:prstGeom>
          <a:noFill/>
        </p:spPr>
        <p:txBody>
          <a:bodyPr wrap="square" rtlCol="0">
            <a:spAutoFit/>
          </a:bodyPr>
          <a:lstStyle/>
          <a:p>
            <a:r>
              <a:rPr lang="en-US" sz="1400" dirty="0" smtClean="0">
                <a:solidFill>
                  <a:srgbClr val="B6EEFD"/>
                </a:solidFill>
                <a:latin typeface="Arial Narrow"/>
                <a:cs typeface="Arial Narrow"/>
              </a:rPr>
              <a:t>Voyager (2)</a:t>
            </a:r>
          </a:p>
        </p:txBody>
      </p:sp>
      <p:sp>
        <p:nvSpPr>
          <p:cNvPr id="110" name="TextBox 109"/>
          <p:cNvSpPr txBox="1"/>
          <p:nvPr/>
        </p:nvSpPr>
        <p:spPr>
          <a:xfrm>
            <a:off x="3785589" y="284461"/>
            <a:ext cx="1269023" cy="307777"/>
          </a:xfrm>
          <a:prstGeom prst="rect">
            <a:avLst/>
          </a:prstGeom>
          <a:noFill/>
        </p:spPr>
        <p:txBody>
          <a:bodyPr wrap="square" rtlCol="0">
            <a:spAutoFit/>
          </a:bodyPr>
          <a:lstStyle/>
          <a:p>
            <a:r>
              <a:rPr lang="en-US" sz="1400" dirty="0" smtClean="0">
                <a:solidFill>
                  <a:srgbClr val="B6EEFD"/>
                </a:solidFill>
                <a:latin typeface="Arial Narrow"/>
                <a:cs typeface="Arial Narrow"/>
              </a:rPr>
              <a:t>STEREO (2)</a:t>
            </a:r>
          </a:p>
        </p:txBody>
      </p:sp>
      <p:sp>
        <p:nvSpPr>
          <p:cNvPr id="111" name="TextBox 110"/>
          <p:cNvSpPr txBox="1"/>
          <p:nvPr/>
        </p:nvSpPr>
        <p:spPr>
          <a:xfrm>
            <a:off x="3057459" y="1170750"/>
            <a:ext cx="1269023" cy="307777"/>
          </a:xfrm>
          <a:prstGeom prst="rect">
            <a:avLst/>
          </a:prstGeom>
          <a:noFill/>
        </p:spPr>
        <p:txBody>
          <a:bodyPr wrap="square" rtlCol="0">
            <a:spAutoFit/>
          </a:bodyPr>
          <a:lstStyle/>
          <a:p>
            <a:r>
              <a:rPr lang="en-US" sz="1400" dirty="0" smtClean="0">
                <a:solidFill>
                  <a:srgbClr val="B6EEFD"/>
                </a:solidFill>
                <a:latin typeface="Arial Narrow"/>
                <a:cs typeface="Arial Narrow"/>
              </a:rPr>
              <a:t>SOHO (ESA)</a:t>
            </a:r>
          </a:p>
        </p:txBody>
      </p:sp>
      <p:sp>
        <p:nvSpPr>
          <p:cNvPr id="112" name="TextBox 111"/>
          <p:cNvSpPr txBox="1"/>
          <p:nvPr/>
        </p:nvSpPr>
        <p:spPr>
          <a:xfrm>
            <a:off x="2981263" y="2401394"/>
            <a:ext cx="507008" cy="307777"/>
          </a:xfrm>
          <a:prstGeom prst="rect">
            <a:avLst/>
          </a:prstGeom>
          <a:noFill/>
        </p:spPr>
        <p:txBody>
          <a:bodyPr wrap="square" rtlCol="0">
            <a:spAutoFit/>
          </a:bodyPr>
          <a:lstStyle/>
          <a:p>
            <a:r>
              <a:rPr lang="en-US" sz="1400" dirty="0" smtClean="0">
                <a:solidFill>
                  <a:srgbClr val="B6EEFD"/>
                </a:solidFill>
                <a:latin typeface="Arial Narrow"/>
                <a:cs typeface="Arial Narrow"/>
              </a:rPr>
              <a:t>ACE</a:t>
            </a:r>
          </a:p>
        </p:txBody>
      </p:sp>
      <p:sp>
        <p:nvSpPr>
          <p:cNvPr id="113" name="TextBox 112"/>
          <p:cNvSpPr txBox="1"/>
          <p:nvPr/>
        </p:nvSpPr>
        <p:spPr>
          <a:xfrm>
            <a:off x="4072961" y="2601616"/>
            <a:ext cx="507008" cy="307777"/>
          </a:xfrm>
          <a:prstGeom prst="rect">
            <a:avLst/>
          </a:prstGeom>
          <a:noFill/>
        </p:spPr>
        <p:txBody>
          <a:bodyPr wrap="square" rtlCol="0">
            <a:spAutoFit/>
          </a:bodyPr>
          <a:lstStyle/>
          <a:p>
            <a:r>
              <a:rPr lang="en-US" sz="1400" dirty="0" smtClean="0">
                <a:solidFill>
                  <a:srgbClr val="B6EEFD"/>
                </a:solidFill>
                <a:latin typeface="Arial Narrow"/>
                <a:cs typeface="Arial Narrow"/>
              </a:rPr>
              <a:t>SDO</a:t>
            </a:r>
          </a:p>
        </p:txBody>
      </p:sp>
      <p:sp>
        <p:nvSpPr>
          <p:cNvPr id="114" name="TextBox 113"/>
          <p:cNvSpPr txBox="1"/>
          <p:nvPr/>
        </p:nvSpPr>
        <p:spPr>
          <a:xfrm>
            <a:off x="5901757" y="700344"/>
            <a:ext cx="819333" cy="307777"/>
          </a:xfrm>
          <a:prstGeom prst="rect">
            <a:avLst/>
          </a:prstGeom>
          <a:noFill/>
        </p:spPr>
        <p:txBody>
          <a:bodyPr wrap="square" rtlCol="0">
            <a:spAutoFit/>
          </a:bodyPr>
          <a:lstStyle/>
          <a:p>
            <a:r>
              <a:rPr lang="en-US" sz="1400" dirty="0" smtClean="0">
                <a:solidFill>
                  <a:srgbClr val="B6EEFD"/>
                </a:solidFill>
                <a:latin typeface="Arial Narrow"/>
                <a:cs typeface="Arial Narrow"/>
              </a:rPr>
              <a:t>RHESSI</a:t>
            </a:r>
          </a:p>
        </p:txBody>
      </p:sp>
      <p:sp>
        <p:nvSpPr>
          <p:cNvPr id="115" name="TextBox 114"/>
          <p:cNvSpPr txBox="1"/>
          <p:nvPr/>
        </p:nvSpPr>
        <p:spPr>
          <a:xfrm>
            <a:off x="3785589" y="4549537"/>
            <a:ext cx="1201776" cy="307777"/>
          </a:xfrm>
          <a:prstGeom prst="rect">
            <a:avLst/>
          </a:prstGeom>
          <a:noFill/>
        </p:spPr>
        <p:txBody>
          <a:bodyPr wrap="square" rtlCol="0">
            <a:spAutoFit/>
          </a:bodyPr>
          <a:lstStyle/>
          <a:p>
            <a:r>
              <a:rPr lang="en-US" sz="1400" dirty="0" err="1" smtClean="0">
                <a:solidFill>
                  <a:srgbClr val="B6EEFD"/>
                </a:solidFill>
                <a:latin typeface="Arial Narrow"/>
                <a:cs typeface="Arial Narrow"/>
              </a:rPr>
              <a:t>Hinode</a:t>
            </a:r>
            <a:r>
              <a:rPr lang="en-US" sz="1400" dirty="0" smtClean="0">
                <a:solidFill>
                  <a:srgbClr val="B6EEFD"/>
                </a:solidFill>
                <a:latin typeface="Arial Narrow"/>
                <a:cs typeface="Arial Narrow"/>
              </a:rPr>
              <a:t> (JAXA)</a:t>
            </a:r>
          </a:p>
        </p:txBody>
      </p:sp>
      <p:sp>
        <p:nvSpPr>
          <p:cNvPr id="116" name="TextBox 115"/>
          <p:cNvSpPr txBox="1"/>
          <p:nvPr/>
        </p:nvSpPr>
        <p:spPr>
          <a:xfrm>
            <a:off x="4588436" y="6300646"/>
            <a:ext cx="1201776" cy="307777"/>
          </a:xfrm>
          <a:prstGeom prst="rect">
            <a:avLst/>
          </a:prstGeom>
          <a:noFill/>
        </p:spPr>
        <p:txBody>
          <a:bodyPr wrap="square" rtlCol="0">
            <a:spAutoFit/>
          </a:bodyPr>
          <a:lstStyle/>
          <a:p>
            <a:r>
              <a:rPr lang="en-US" sz="1400" dirty="0" smtClean="0">
                <a:solidFill>
                  <a:srgbClr val="B6EEFD"/>
                </a:solidFill>
                <a:latin typeface="Arial Narrow"/>
                <a:cs typeface="Arial Narrow"/>
              </a:rPr>
              <a:t>IRIS</a:t>
            </a:r>
          </a:p>
        </p:txBody>
      </p:sp>
      <p:sp>
        <p:nvSpPr>
          <p:cNvPr id="117" name="TextBox 116"/>
          <p:cNvSpPr txBox="1"/>
          <p:nvPr/>
        </p:nvSpPr>
        <p:spPr>
          <a:xfrm>
            <a:off x="5468230" y="3952568"/>
            <a:ext cx="643964" cy="307777"/>
          </a:xfrm>
          <a:prstGeom prst="rect">
            <a:avLst/>
          </a:prstGeom>
          <a:noFill/>
        </p:spPr>
        <p:txBody>
          <a:bodyPr wrap="square" rtlCol="0">
            <a:spAutoFit/>
          </a:bodyPr>
          <a:lstStyle/>
          <a:p>
            <a:r>
              <a:rPr lang="en-US" sz="1400" dirty="0" smtClean="0">
                <a:solidFill>
                  <a:srgbClr val="B6EEFD"/>
                </a:solidFill>
                <a:latin typeface="Arial Narrow"/>
                <a:cs typeface="Arial Narrow"/>
              </a:rPr>
              <a:t>TIMED</a:t>
            </a:r>
          </a:p>
        </p:txBody>
      </p:sp>
      <p:sp>
        <p:nvSpPr>
          <p:cNvPr id="118" name="TextBox 117"/>
          <p:cNvSpPr txBox="1"/>
          <p:nvPr/>
        </p:nvSpPr>
        <p:spPr>
          <a:xfrm>
            <a:off x="6743961" y="2594472"/>
            <a:ext cx="643964" cy="307777"/>
          </a:xfrm>
          <a:prstGeom prst="rect">
            <a:avLst/>
          </a:prstGeom>
          <a:noFill/>
        </p:spPr>
        <p:txBody>
          <a:bodyPr wrap="square" rtlCol="0">
            <a:spAutoFit/>
          </a:bodyPr>
          <a:lstStyle/>
          <a:p>
            <a:r>
              <a:rPr lang="en-US" sz="1400" dirty="0" smtClean="0">
                <a:solidFill>
                  <a:srgbClr val="B6EEFD"/>
                </a:solidFill>
                <a:latin typeface="Arial Narrow"/>
                <a:cs typeface="Arial Narrow"/>
              </a:rPr>
              <a:t>AIM</a:t>
            </a:r>
          </a:p>
        </p:txBody>
      </p:sp>
      <p:sp>
        <p:nvSpPr>
          <p:cNvPr id="119" name="TextBox 118"/>
          <p:cNvSpPr txBox="1"/>
          <p:nvPr/>
        </p:nvSpPr>
        <p:spPr>
          <a:xfrm>
            <a:off x="8193800" y="2773761"/>
            <a:ext cx="643964" cy="307777"/>
          </a:xfrm>
          <a:prstGeom prst="rect">
            <a:avLst/>
          </a:prstGeom>
          <a:noFill/>
        </p:spPr>
        <p:txBody>
          <a:bodyPr wrap="square" rtlCol="0">
            <a:spAutoFit/>
          </a:bodyPr>
          <a:lstStyle/>
          <a:p>
            <a:r>
              <a:rPr lang="en-US" sz="1400" dirty="0" smtClean="0">
                <a:solidFill>
                  <a:srgbClr val="B6EEFD"/>
                </a:solidFill>
                <a:latin typeface="Arial Narrow"/>
                <a:cs typeface="Arial Narrow"/>
              </a:rPr>
              <a:t>IBEX</a:t>
            </a:r>
          </a:p>
        </p:txBody>
      </p:sp>
      <p:sp>
        <p:nvSpPr>
          <p:cNvPr id="120" name="TextBox 119"/>
          <p:cNvSpPr txBox="1"/>
          <p:nvPr/>
        </p:nvSpPr>
        <p:spPr>
          <a:xfrm>
            <a:off x="6416042" y="5265931"/>
            <a:ext cx="643964" cy="307777"/>
          </a:xfrm>
          <a:prstGeom prst="rect">
            <a:avLst/>
          </a:prstGeom>
          <a:noFill/>
        </p:spPr>
        <p:txBody>
          <a:bodyPr wrap="square" rtlCol="0">
            <a:spAutoFit/>
          </a:bodyPr>
          <a:lstStyle/>
          <a:p>
            <a:r>
              <a:rPr lang="en-US" sz="1400" dirty="0" smtClean="0">
                <a:solidFill>
                  <a:srgbClr val="B6EEFD"/>
                </a:solidFill>
                <a:latin typeface="Arial Narrow"/>
                <a:cs typeface="Arial Narrow"/>
              </a:rPr>
              <a:t>WIND</a:t>
            </a:r>
          </a:p>
        </p:txBody>
      </p:sp>
      <p:sp>
        <p:nvSpPr>
          <p:cNvPr id="121" name="TextBox 120"/>
          <p:cNvSpPr txBox="1"/>
          <p:nvPr/>
        </p:nvSpPr>
        <p:spPr>
          <a:xfrm>
            <a:off x="8034864" y="4089522"/>
            <a:ext cx="948270" cy="307777"/>
          </a:xfrm>
          <a:prstGeom prst="rect">
            <a:avLst/>
          </a:prstGeom>
          <a:noFill/>
        </p:spPr>
        <p:txBody>
          <a:bodyPr wrap="square" rtlCol="0">
            <a:spAutoFit/>
          </a:bodyPr>
          <a:lstStyle/>
          <a:p>
            <a:r>
              <a:rPr lang="en-US" sz="1400" dirty="0" smtClean="0">
                <a:solidFill>
                  <a:srgbClr val="B6EEFD"/>
                </a:solidFill>
                <a:latin typeface="Arial Narrow"/>
                <a:cs typeface="Arial Narrow"/>
              </a:rPr>
              <a:t>TWINS (2)</a:t>
            </a:r>
          </a:p>
        </p:txBody>
      </p:sp>
      <p:sp>
        <p:nvSpPr>
          <p:cNvPr id="122" name="TextBox 121"/>
          <p:cNvSpPr txBox="1"/>
          <p:nvPr/>
        </p:nvSpPr>
        <p:spPr>
          <a:xfrm>
            <a:off x="7848236" y="5097355"/>
            <a:ext cx="1304238" cy="307777"/>
          </a:xfrm>
          <a:prstGeom prst="rect">
            <a:avLst/>
          </a:prstGeom>
          <a:noFill/>
        </p:spPr>
        <p:txBody>
          <a:bodyPr wrap="square" rtlCol="0">
            <a:spAutoFit/>
          </a:bodyPr>
          <a:lstStyle/>
          <a:p>
            <a:r>
              <a:rPr lang="en-US" sz="1400" dirty="0" err="1" smtClean="0">
                <a:solidFill>
                  <a:srgbClr val="B6EEFD"/>
                </a:solidFill>
                <a:latin typeface="Arial Narrow"/>
                <a:cs typeface="Arial Narrow"/>
              </a:rPr>
              <a:t>Geotail</a:t>
            </a:r>
            <a:r>
              <a:rPr lang="en-US" sz="1400" dirty="0" smtClean="0">
                <a:solidFill>
                  <a:srgbClr val="B6EEFD"/>
                </a:solidFill>
                <a:latin typeface="Arial Narrow"/>
                <a:cs typeface="Arial Narrow"/>
              </a:rPr>
              <a:t> (JAXA)</a:t>
            </a:r>
          </a:p>
        </p:txBody>
      </p:sp>
      <p:sp>
        <p:nvSpPr>
          <p:cNvPr id="123" name="TextBox 122"/>
          <p:cNvSpPr txBox="1"/>
          <p:nvPr/>
        </p:nvSpPr>
        <p:spPr>
          <a:xfrm>
            <a:off x="6628668" y="4325527"/>
            <a:ext cx="1304238" cy="307777"/>
          </a:xfrm>
          <a:prstGeom prst="rect">
            <a:avLst/>
          </a:prstGeom>
          <a:noFill/>
        </p:spPr>
        <p:txBody>
          <a:bodyPr wrap="square" rtlCol="0">
            <a:spAutoFit/>
          </a:bodyPr>
          <a:lstStyle/>
          <a:p>
            <a:r>
              <a:rPr lang="en-US" sz="1400" dirty="0" smtClean="0">
                <a:solidFill>
                  <a:srgbClr val="B6EEFD"/>
                </a:solidFill>
                <a:latin typeface="Arial Narrow"/>
                <a:cs typeface="Arial Narrow"/>
              </a:rPr>
              <a:t>THEMIS (3)</a:t>
            </a:r>
          </a:p>
        </p:txBody>
      </p:sp>
      <p:sp>
        <p:nvSpPr>
          <p:cNvPr id="124" name="TextBox 123"/>
          <p:cNvSpPr txBox="1"/>
          <p:nvPr/>
        </p:nvSpPr>
        <p:spPr>
          <a:xfrm>
            <a:off x="6855694" y="5952578"/>
            <a:ext cx="1304238" cy="307777"/>
          </a:xfrm>
          <a:prstGeom prst="rect">
            <a:avLst/>
          </a:prstGeom>
          <a:noFill/>
        </p:spPr>
        <p:txBody>
          <a:bodyPr wrap="square" rtlCol="0">
            <a:spAutoFit/>
          </a:bodyPr>
          <a:lstStyle/>
          <a:p>
            <a:r>
              <a:rPr lang="en-US" sz="1400" dirty="0" smtClean="0">
                <a:solidFill>
                  <a:srgbClr val="B6EEFD"/>
                </a:solidFill>
                <a:latin typeface="Arial Narrow"/>
                <a:cs typeface="Arial Narrow"/>
              </a:rPr>
              <a:t>ARTEMIS (2)</a:t>
            </a:r>
          </a:p>
        </p:txBody>
      </p:sp>
      <p:sp>
        <p:nvSpPr>
          <p:cNvPr id="125" name="TextBox 124"/>
          <p:cNvSpPr txBox="1"/>
          <p:nvPr/>
        </p:nvSpPr>
        <p:spPr>
          <a:xfrm>
            <a:off x="6987671" y="3209324"/>
            <a:ext cx="1585657" cy="307777"/>
          </a:xfrm>
          <a:prstGeom prst="rect">
            <a:avLst/>
          </a:prstGeom>
          <a:noFill/>
        </p:spPr>
        <p:txBody>
          <a:bodyPr wrap="square" rtlCol="0">
            <a:spAutoFit/>
          </a:bodyPr>
          <a:lstStyle/>
          <a:p>
            <a:r>
              <a:rPr lang="en-US" sz="1400" dirty="0" smtClean="0">
                <a:solidFill>
                  <a:srgbClr val="B6EEFD"/>
                </a:solidFill>
                <a:latin typeface="Arial Narrow"/>
                <a:cs typeface="Arial Narrow"/>
              </a:rPr>
              <a:t>Van Allen Probes (2)</a:t>
            </a:r>
          </a:p>
        </p:txBody>
      </p:sp>
      <p:sp>
        <p:nvSpPr>
          <p:cNvPr id="126" name="TextBox 125"/>
          <p:cNvSpPr txBox="1"/>
          <p:nvPr/>
        </p:nvSpPr>
        <p:spPr>
          <a:xfrm>
            <a:off x="2926054" y="6153729"/>
            <a:ext cx="792829" cy="307777"/>
          </a:xfrm>
          <a:prstGeom prst="rect">
            <a:avLst/>
          </a:prstGeom>
          <a:noFill/>
        </p:spPr>
        <p:txBody>
          <a:bodyPr wrap="square" rtlCol="0">
            <a:spAutoFit/>
          </a:bodyPr>
          <a:lstStyle/>
          <a:p>
            <a:r>
              <a:rPr lang="en-US" sz="1400" dirty="0" smtClean="0">
                <a:solidFill>
                  <a:srgbClr val="F1A947"/>
                </a:solidFill>
                <a:latin typeface="Arial Narrow"/>
                <a:cs typeface="Arial Narrow"/>
              </a:rPr>
              <a:t>SET-1</a:t>
            </a:r>
          </a:p>
        </p:txBody>
      </p:sp>
      <p:sp>
        <p:nvSpPr>
          <p:cNvPr id="127" name="TextBox 126"/>
          <p:cNvSpPr txBox="1"/>
          <p:nvPr/>
        </p:nvSpPr>
        <p:spPr>
          <a:xfrm>
            <a:off x="4977079" y="2474611"/>
            <a:ext cx="792829" cy="307777"/>
          </a:xfrm>
          <a:prstGeom prst="rect">
            <a:avLst/>
          </a:prstGeom>
          <a:noFill/>
        </p:spPr>
        <p:txBody>
          <a:bodyPr wrap="square" rtlCol="0">
            <a:spAutoFit/>
          </a:bodyPr>
          <a:lstStyle/>
          <a:p>
            <a:r>
              <a:rPr lang="en-US" sz="1400" dirty="0" smtClean="0">
                <a:solidFill>
                  <a:srgbClr val="F1A947"/>
                </a:solidFill>
                <a:latin typeface="Arial Narrow"/>
                <a:cs typeface="Arial Narrow"/>
              </a:rPr>
              <a:t>GOLD</a:t>
            </a:r>
          </a:p>
        </p:txBody>
      </p:sp>
      <p:sp>
        <p:nvSpPr>
          <p:cNvPr id="128" name="TextBox 127"/>
          <p:cNvSpPr txBox="1"/>
          <p:nvPr/>
        </p:nvSpPr>
        <p:spPr>
          <a:xfrm>
            <a:off x="8058317" y="5828743"/>
            <a:ext cx="792829" cy="307777"/>
          </a:xfrm>
          <a:prstGeom prst="rect">
            <a:avLst/>
          </a:prstGeom>
          <a:noFill/>
        </p:spPr>
        <p:txBody>
          <a:bodyPr wrap="square" rtlCol="0">
            <a:spAutoFit/>
          </a:bodyPr>
          <a:lstStyle/>
          <a:p>
            <a:r>
              <a:rPr lang="en-US" sz="1400" dirty="0" smtClean="0">
                <a:solidFill>
                  <a:srgbClr val="A6FA8C"/>
                </a:solidFill>
                <a:latin typeface="Arial Narrow"/>
                <a:cs typeface="Arial Narrow"/>
              </a:rPr>
              <a:t>MMS (4)</a:t>
            </a:r>
          </a:p>
        </p:txBody>
      </p:sp>
      <p:sp>
        <p:nvSpPr>
          <p:cNvPr id="2" name="Rectangle 1"/>
          <p:cNvSpPr/>
          <p:nvPr/>
        </p:nvSpPr>
        <p:spPr>
          <a:xfrm>
            <a:off x="31680" y="58320"/>
            <a:ext cx="3652348" cy="646331"/>
          </a:xfrm>
          <a:prstGeom prst="rect">
            <a:avLst/>
          </a:prstGeom>
        </p:spPr>
        <p:txBody>
          <a:bodyPr wrap="square">
            <a:spAutoFit/>
          </a:bodyPr>
          <a:lstStyle/>
          <a:p>
            <a:r>
              <a:rPr lang="en-US" sz="3600" dirty="0">
                <a:solidFill>
                  <a:srgbClr val="000000"/>
                </a:solidFill>
              </a:rPr>
              <a:t>LWS </a:t>
            </a:r>
            <a:r>
              <a:rPr lang="en-US" sz="3600" dirty="0" smtClean="0">
                <a:solidFill>
                  <a:srgbClr val="000000"/>
                </a:solidFill>
              </a:rPr>
              <a:t>Missions</a:t>
            </a:r>
            <a:endParaRPr lang="en-US" sz="3600" dirty="0"/>
          </a:p>
        </p:txBody>
      </p:sp>
      <p:sp>
        <p:nvSpPr>
          <p:cNvPr id="131" name="Freeform 502"/>
          <p:cNvSpPr>
            <a:spLocks noEditPoints="1"/>
          </p:cNvSpPr>
          <p:nvPr/>
        </p:nvSpPr>
        <p:spPr bwMode="auto">
          <a:xfrm>
            <a:off x="2026602" y="3084689"/>
            <a:ext cx="1798903" cy="1049742"/>
          </a:xfrm>
          <a:custGeom>
            <a:avLst/>
            <a:gdLst>
              <a:gd name="T0" fmla="*/ 685 w 1319"/>
              <a:gd name="T1" fmla="*/ 39 h 237"/>
              <a:gd name="T2" fmla="*/ 684 w 1319"/>
              <a:gd name="T3" fmla="*/ 48 h 237"/>
              <a:gd name="T4" fmla="*/ 686 w 1319"/>
              <a:gd name="T5" fmla="*/ 40 h 237"/>
              <a:gd name="T6" fmla="*/ 689 w 1319"/>
              <a:gd name="T7" fmla="*/ 38 h 237"/>
              <a:gd name="T8" fmla="*/ 1030 w 1319"/>
              <a:gd name="T9" fmla="*/ 43 h 237"/>
              <a:gd name="T10" fmla="*/ 1319 w 1319"/>
              <a:gd name="T11" fmla="*/ 126 h 237"/>
              <a:gd name="T12" fmla="*/ 1278 w 1319"/>
              <a:gd name="T13" fmla="*/ 85 h 237"/>
              <a:gd name="T14" fmla="*/ 1098 w 1319"/>
              <a:gd name="T15" fmla="*/ 53 h 237"/>
              <a:gd name="T16" fmla="*/ 927 w 1319"/>
              <a:gd name="T17" fmla="*/ 38 h 237"/>
              <a:gd name="T18" fmla="*/ 835 w 1319"/>
              <a:gd name="T19" fmla="*/ 36 h 237"/>
              <a:gd name="T20" fmla="*/ 809 w 1319"/>
              <a:gd name="T21" fmla="*/ 36 h 237"/>
              <a:gd name="T22" fmla="*/ 927 w 1319"/>
              <a:gd name="T23" fmla="*/ 39 h 237"/>
              <a:gd name="T24" fmla="*/ 906 w 1319"/>
              <a:gd name="T25" fmla="*/ 40 h 237"/>
              <a:gd name="T26" fmla="*/ 954 w 1319"/>
              <a:gd name="T27" fmla="*/ 43 h 237"/>
              <a:gd name="T28" fmla="*/ 718 w 1319"/>
              <a:gd name="T29" fmla="*/ 40 h 237"/>
              <a:gd name="T30" fmla="*/ 1084 w 1319"/>
              <a:gd name="T31" fmla="*/ 57 h 237"/>
              <a:gd name="T32" fmla="*/ 954 w 1319"/>
              <a:gd name="T33" fmla="*/ 48 h 237"/>
              <a:gd name="T34" fmla="*/ 688 w 1319"/>
              <a:gd name="T35" fmla="*/ 45 h 237"/>
              <a:gd name="T36" fmla="*/ 692 w 1319"/>
              <a:gd name="T37" fmla="*/ 45 h 237"/>
              <a:gd name="T38" fmla="*/ 941 w 1319"/>
              <a:gd name="T39" fmla="*/ 49 h 237"/>
              <a:gd name="T40" fmla="*/ 1142 w 1319"/>
              <a:gd name="T41" fmla="*/ 69 h 237"/>
              <a:gd name="T42" fmla="*/ 1291 w 1319"/>
              <a:gd name="T43" fmla="*/ 105 h 237"/>
              <a:gd name="T44" fmla="*/ 1300 w 1319"/>
              <a:gd name="T45" fmla="*/ 134 h 237"/>
              <a:gd name="T46" fmla="*/ 1171 w 1319"/>
              <a:gd name="T47" fmla="*/ 185 h 237"/>
              <a:gd name="T48" fmla="*/ 765 w 1319"/>
              <a:gd name="T49" fmla="*/ 221 h 237"/>
              <a:gd name="T50" fmla="*/ 244 w 1319"/>
              <a:gd name="T51" fmla="*/ 206 h 237"/>
              <a:gd name="T52" fmla="*/ 14 w 1319"/>
              <a:gd name="T53" fmla="*/ 149 h 237"/>
              <a:gd name="T54" fmla="*/ 350 w 1319"/>
              <a:gd name="T55" fmla="*/ 42 h 237"/>
              <a:gd name="T56" fmla="*/ 774 w 1319"/>
              <a:gd name="T57" fmla="*/ 16 h 237"/>
              <a:gd name="T58" fmla="*/ 1123 w 1319"/>
              <a:gd name="T59" fmla="*/ 36 h 237"/>
              <a:gd name="T60" fmla="*/ 1130 w 1319"/>
              <a:gd name="T61" fmla="*/ 38 h 237"/>
              <a:gd name="T62" fmla="*/ 1137 w 1319"/>
              <a:gd name="T63" fmla="*/ 38 h 237"/>
              <a:gd name="T64" fmla="*/ 1144 w 1319"/>
              <a:gd name="T65" fmla="*/ 33 h 237"/>
              <a:gd name="T66" fmla="*/ 1143 w 1319"/>
              <a:gd name="T67" fmla="*/ 25 h 237"/>
              <a:gd name="T68" fmla="*/ 1137 w 1319"/>
              <a:gd name="T69" fmla="*/ 20 h 237"/>
              <a:gd name="T70" fmla="*/ 1131 w 1319"/>
              <a:gd name="T71" fmla="*/ 19 h 237"/>
              <a:gd name="T72" fmla="*/ 1122 w 1319"/>
              <a:gd name="T73" fmla="*/ 19 h 237"/>
              <a:gd name="T74" fmla="*/ 920 w 1319"/>
              <a:gd name="T75" fmla="*/ 2 h 237"/>
              <a:gd name="T76" fmla="*/ 750 w 1319"/>
              <a:gd name="T77" fmla="*/ 1 h 237"/>
              <a:gd name="T78" fmla="*/ 385 w 1319"/>
              <a:gd name="T79" fmla="*/ 23 h 237"/>
              <a:gd name="T80" fmla="*/ 65 w 1319"/>
              <a:gd name="T81" fmla="*/ 94 h 237"/>
              <a:gd name="T82" fmla="*/ 7 w 1319"/>
              <a:gd name="T83" fmla="*/ 168 h 237"/>
              <a:gd name="T84" fmla="*/ 158 w 1319"/>
              <a:gd name="T85" fmla="*/ 212 h 237"/>
              <a:gd name="T86" fmla="*/ 992 w 1319"/>
              <a:gd name="T87" fmla="*/ 223 h 237"/>
              <a:gd name="T88" fmla="*/ 1284 w 1319"/>
              <a:gd name="T89" fmla="*/ 161 h 237"/>
              <a:gd name="T90" fmla="*/ 1319 w 1319"/>
              <a:gd name="T91" fmla="*/ 126 h 237"/>
              <a:gd name="T92" fmla="*/ 985 w 1319"/>
              <a:gd name="T93" fmla="*/ 52 h 237"/>
              <a:gd name="T94" fmla="*/ 688 w 1319"/>
              <a:gd name="T95" fmla="*/ 44 h 237"/>
              <a:gd name="T96" fmla="*/ 1041 w 1319"/>
              <a:gd name="T97" fmla="*/ 46 h 237"/>
              <a:gd name="T98" fmla="*/ 688 w 1319"/>
              <a:gd name="T99" fmla="*/ 45 h 237"/>
              <a:gd name="T100" fmla="*/ 1270 w 1319"/>
              <a:gd name="T101" fmla="*/ 96 h 237"/>
              <a:gd name="T102" fmla="*/ 688 w 1319"/>
              <a:gd name="T103" fmla="*/ 46 h 237"/>
              <a:gd name="T104" fmla="*/ 769 w 1319"/>
              <a:gd name="T105" fmla="*/ 37 h 237"/>
              <a:gd name="T106" fmla="*/ 926 w 1319"/>
              <a:gd name="T107" fmla="*/ 46 h 237"/>
              <a:gd name="T108" fmla="*/ 986 w 1319"/>
              <a:gd name="T109" fmla="*/ 52 h 237"/>
              <a:gd name="T110" fmla="*/ 687 w 1319"/>
              <a:gd name="T111" fmla="*/ 41 h 237"/>
              <a:gd name="T112" fmla="*/ 689 w 1319"/>
              <a:gd name="T113" fmla="*/ 38 h 237"/>
              <a:gd name="T114" fmla="*/ 689 w 1319"/>
              <a:gd name="T115" fmla="*/ 45 h 237"/>
              <a:gd name="T116" fmla="*/ 688 w 1319"/>
              <a:gd name="T117" fmla="*/ 41 h 237"/>
              <a:gd name="T118" fmla="*/ 689 w 1319"/>
              <a:gd name="T119" fmla="*/ 4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19" h="237">
                <a:moveTo>
                  <a:pt x="686" y="40"/>
                </a:moveTo>
                <a:cubicBezTo>
                  <a:pt x="686" y="40"/>
                  <a:pt x="686" y="40"/>
                  <a:pt x="686" y="40"/>
                </a:cubicBezTo>
                <a:cubicBezTo>
                  <a:pt x="686" y="40"/>
                  <a:pt x="685" y="40"/>
                  <a:pt x="684" y="40"/>
                </a:cubicBezTo>
                <a:cubicBezTo>
                  <a:pt x="684" y="40"/>
                  <a:pt x="684" y="40"/>
                  <a:pt x="684" y="40"/>
                </a:cubicBezTo>
                <a:cubicBezTo>
                  <a:pt x="684" y="40"/>
                  <a:pt x="684" y="40"/>
                  <a:pt x="683" y="40"/>
                </a:cubicBezTo>
                <a:cubicBezTo>
                  <a:pt x="684" y="39"/>
                  <a:pt x="685" y="40"/>
                  <a:pt x="685" y="39"/>
                </a:cubicBezTo>
                <a:cubicBezTo>
                  <a:pt x="685" y="39"/>
                  <a:pt x="685" y="39"/>
                  <a:pt x="685" y="39"/>
                </a:cubicBezTo>
                <a:cubicBezTo>
                  <a:pt x="686" y="39"/>
                  <a:pt x="687" y="39"/>
                  <a:pt x="688" y="39"/>
                </a:cubicBezTo>
                <a:cubicBezTo>
                  <a:pt x="687" y="40"/>
                  <a:pt x="686" y="39"/>
                  <a:pt x="686" y="40"/>
                </a:cubicBezTo>
                <a:close/>
                <a:moveTo>
                  <a:pt x="684" y="48"/>
                </a:moveTo>
                <a:cubicBezTo>
                  <a:pt x="685" y="48"/>
                  <a:pt x="685" y="48"/>
                  <a:pt x="685" y="48"/>
                </a:cubicBezTo>
                <a:cubicBezTo>
                  <a:pt x="685" y="48"/>
                  <a:pt x="684" y="48"/>
                  <a:pt x="684" y="48"/>
                </a:cubicBezTo>
                <a:close/>
                <a:moveTo>
                  <a:pt x="685" y="46"/>
                </a:moveTo>
                <a:cubicBezTo>
                  <a:pt x="685" y="46"/>
                  <a:pt x="685" y="46"/>
                  <a:pt x="685" y="46"/>
                </a:cubicBezTo>
                <a:cubicBezTo>
                  <a:pt x="685" y="46"/>
                  <a:pt x="685" y="46"/>
                  <a:pt x="685" y="46"/>
                </a:cubicBezTo>
                <a:close/>
                <a:moveTo>
                  <a:pt x="686" y="40"/>
                </a:moveTo>
                <a:cubicBezTo>
                  <a:pt x="686" y="40"/>
                  <a:pt x="687" y="40"/>
                  <a:pt x="687" y="40"/>
                </a:cubicBezTo>
                <a:cubicBezTo>
                  <a:pt x="686" y="40"/>
                  <a:pt x="686" y="40"/>
                  <a:pt x="686" y="40"/>
                </a:cubicBezTo>
                <a:cubicBezTo>
                  <a:pt x="686" y="40"/>
                  <a:pt x="686" y="40"/>
                  <a:pt x="686" y="40"/>
                </a:cubicBezTo>
                <a:close/>
                <a:moveTo>
                  <a:pt x="686" y="43"/>
                </a:moveTo>
                <a:cubicBezTo>
                  <a:pt x="686" y="44"/>
                  <a:pt x="686" y="43"/>
                  <a:pt x="686" y="43"/>
                </a:cubicBezTo>
                <a:close/>
                <a:moveTo>
                  <a:pt x="689" y="38"/>
                </a:moveTo>
                <a:cubicBezTo>
                  <a:pt x="688" y="38"/>
                  <a:pt x="688" y="38"/>
                  <a:pt x="688" y="39"/>
                </a:cubicBezTo>
                <a:cubicBezTo>
                  <a:pt x="688" y="39"/>
                  <a:pt x="689" y="39"/>
                  <a:pt x="689" y="38"/>
                </a:cubicBezTo>
                <a:close/>
                <a:moveTo>
                  <a:pt x="685" y="46"/>
                </a:moveTo>
                <a:cubicBezTo>
                  <a:pt x="685" y="46"/>
                  <a:pt x="685" y="46"/>
                  <a:pt x="685" y="46"/>
                </a:cubicBezTo>
                <a:close/>
                <a:moveTo>
                  <a:pt x="685" y="45"/>
                </a:moveTo>
                <a:cubicBezTo>
                  <a:pt x="685" y="45"/>
                  <a:pt x="685" y="45"/>
                  <a:pt x="685" y="45"/>
                </a:cubicBezTo>
                <a:cubicBezTo>
                  <a:pt x="685" y="45"/>
                  <a:pt x="685" y="45"/>
                  <a:pt x="685" y="45"/>
                </a:cubicBezTo>
                <a:close/>
                <a:moveTo>
                  <a:pt x="1030" y="43"/>
                </a:moveTo>
                <a:cubicBezTo>
                  <a:pt x="1023" y="42"/>
                  <a:pt x="1012" y="41"/>
                  <a:pt x="1009" y="41"/>
                </a:cubicBezTo>
                <a:cubicBezTo>
                  <a:pt x="1019" y="42"/>
                  <a:pt x="1026" y="43"/>
                  <a:pt x="1030" y="43"/>
                </a:cubicBezTo>
                <a:close/>
                <a:moveTo>
                  <a:pt x="1122" y="54"/>
                </a:moveTo>
                <a:cubicBezTo>
                  <a:pt x="1109" y="53"/>
                  <a:pt x="1109" y="53"/>
                  <a:pt x="1109" y="53"/>
                </a:cubicBezTo>
                <a:cubicBezTo>
                  <a:pt x="1108" y="53"/>
                  <a:pt x="1118" y="54"/>
                  <a:pt x="1122" y="54"/>
                </a:cubicBezTo>
                <a:close/>
                <a:moveTo>
                  <a:pt x="1319" y="126"/>
                </a:moveTo>
                <a:cubicBezTo>
                  <a:pt x="1319" y="125"/>
                  <a:pt x="1319" y="125"/>
                  <a:pt x="1319" y="125"/>
                </a:cubicBezTo>
                <a:cubicBezTo>
                  <a:pt x="1319" y="124"/>
                  <a:pt x="1319" y="124"/>
                  <a:pt x="1319" y="124"/>
                </a:cubicBezTo>
                <a:cubicBezTo>
                  <a:pt x="1319" y="118"/>
                  <a:pt x="1316" y="112"/>
                  <a:pt x="1313" y="108"/>
                </a:cubicBezTo>
                <a:cubicBezTo>
                  <a:pt x="1309" y="103"/>
                  <a:pt x="1305" y="100"/>
                  <a:pt x="1301" y="97"/>
                </a:cubicBezTo>
                <a:cubicBezTo>
                  <a:pt x="1293" y="91"/>
                  <a:pt x="1285" y="88"/>
                  <a:pt x="1279" y="86"/>
                </a:cubicBezTo>
                <a:cubicBezTo>
                  <a:pt x="1280" y="86"/>
                  <a:pt x="1280" y="86"/>
                  <a:pt x="1278" y="85"/>
                </a:cubicBezTo>
                <a:cubicBezTo>
                  <a:pt x="1272" y="83"/>
                  <a:pt x="1269" y="82"/>
                  <a:pt x="1262" y="80"/>
                </a:cubicBezTo>
                <a:cubicBezTo>
                  <a:pt x="1239" y="73"/>
                  <a:pt x="1219" y="70"/>
                  <a:pt x="1199" y="67"/>
                </a:cubicBezTo>
                <a:cubicBezTo>
                  <a:pt x="1180" y="64"/>
                  <a:pt x="1162" y="61"/>
                  <a:pt x="1142" y="58"/>
                </a:cubicBezTo>
                <a:cubicBezTo>
                  <a:pt x="1137" y="58"/>
                  <a:pt x="1123" y="55"/>
                  <a:pt x="1119" y="55"/>
                </a:cubicBezTo>
                <a:cubicBezTo>
                  <a:pt x="1126" y="56"/>
                  <a:pt x="1135" y="57"/>
                  <a:pt x="1134" y="57"/>
                </a:cubicBezTo>
                <a:cubicBezTo>
                  <a:pt x="1122" y="56"/>
                  <a:pt x="1106" y="54"/>
                  <a:pt x="1098" y="53"/>
                </a:cubicBezTo>
                <a:cubicBezTo>
                  <a:pt x="1083" y="51"/>
                  <a:pt x="1076" y="50"/>
                  <a:pt x="1062" y="49"/>
                </a:cubicBezTo>
                <a:cubicBezTo>
                  <a:pt x="1059" y="48"/>
                  <a:pt x="1065" y="49"/>
                  <a:pt x="1058" y="48"/>
                </a:cubicBezTo>
                <a:cubicBezTo>
                  <a:pt x="1037" y="46"/>
                  <a:pt x="1027" y="45"/>
                  <a:pt x="1008" y="43"/>
                </a:cubicBezTo>
                <a:cubicBezTo>
                  <a:pt x="1003" y="43"/>
                  <a:pt x="980" y="41"/>
                  <a:pt x="974" y="41"/>
                </a:cubicBezTo>
                <a:cubicBezTo>
                  <a:pt x="968" y="40"/>
                  <a:pt x="980" y="41"/>
                  <a:pt x="975" y="41"/>
                </a:cubicBezTo>
                <a:cubicBezTo>
                  <a:pt x="927" y="38"/>
                  <a:pt x="927" y="38"/>
                  <a:pt x="927" y="38"/>
                </a:cubicBezTo>
                <a:cubicBezTo>
                  <a:pt x="923" y="38"/>
                  <a:pt x="920" y="38"/>
                  <a:pt x="914" y="38"/>
                </a:cubicBezTo>
                <a:cubicBezTo>
                  <a:pt x="909" y="37"/>
                  <a:pt x="915" y="37"/>
                  <a:pt x="908" y="37"/>
                </a:cubicBezTo>
                <a:cubicBezTo>
                  <a:pt x="902" y="37"/>
                  <a:pt x="913" y="38"/>
                  <a:pt x="912" y="38"/>
                </a:cubicBezTo>
                <a:cubicBezTo>
                  <a:pt x="903" y="37"/>
                  <a:pt x="905" y="38"/>
                  <a:pt x="900" y="38"/>
                </a:cubicBezTo>
                <a:cubicBezTo>
                  <a:pt x="888" y="37"/>
                  <a:pt x="880" y="37"/>
                  <a:pt x="869" y="37"/>
                </a:cubicBezTo>
                <a:cubicBezTo>
                  <a:pt x="835" y="36"/>
                  <a:pt x="835" y="36"/>
                  <a:pt x="835" y="36"/>
                </a:cubicBezTo>
                <a:cubicBezTo>
                  <a:pt x="811" y="36"/>
                  <a:pt x="811" y="36"/>
                  <a:pt x="811" y="36"/>
                </a:cubicBezTo>
                <a:cubicBezTo>
                  <a:pt x="786" y="36"/>
                  <a:pt x="786" y="36"/>
                  <a:pt x="786" y="36"/>
                </a:cubicBezTo>
                <a:cubicBezTo>
                  <a:pt x="781" y="36"/>
                  <a:pt x="790" y="36"/>
                  <a:pt x="782" y="36"/>
                </a:cubicBezTo>
                <a:cubicBezTo>
                  <a:pt x="749" y="36"/>
                  <a:pt x="716" y="37"/>
                  <a:pt x="692" y="38"/>
                </a:cubicBezTo>
                <a:cubicBezTo>
                  <a:pt x="729" y="36"/>
                  <a:pt x="757" y="36"/>
                  <a:pt x="790" y="36"/>
                </a:cubicBezTo>
                <a:cubicBezTo>
                  <a:pt x="795" y="36"/>
                  <a:pt x="804" y="36"/>
                  <a:pt x="809" y="36"/>
                </a:cubicBezTo>
                <a:cubicBezTo>
                  <a:pt x="811" y="36"/>
                  <a:pt x="804" y="36"/>
                  <a:pt x="811" y="36"/>
                </a:cubicBezTo>
                <a:cubicBezTo>
                  <a:pt x="818" y="36"/>
                  <a:pt x="818" y="36"/>
                  <a:pt x="818" y="36"/>
                </a:cubicBezTo>
                <a:cubicBezTo>
                  <a:pt x="814" y="36"/>
                  <a:pt x="821" y="36"/>
                  <a:pt x="823" y="37"/>
                </a:cubicBezTo>
                <a:cubicBezTo>
                  <a:pt x="851" y="37"/>
                  <a:pt x="873" y="37"/>
                  <a:pt x="898" y="38"/>
                </a:cubicBezTo>
                <a:cubicBezTo>
                  <a:pt x="902" y="38"/>
                  <a:pt x="894" y="38"/>
                  <a:pt x="900" y="38"/>
                </a:cubicBezTo>
                <a:cubicBezTo>
                  <a:pt x="927" y="39"/>
                  <a:pt x="927" y="39"/>
                  <a:pt x="927" y="39"/>
                </a:cubicBezTo>
                <a:cubicBezTo>
                  <a:pt x="930" y="40"/>
                  <a:pt x="937" y="40"/>
                  <a:pt x="933" y="40"/>
                </a:cubicBezTo>
                <a:cubicBezTo>
                  <a:pt x="901" y="38"/>
                  <a:pt x="856" y="37"/>
                  <a:pt x="817" y="37"/>
                </a:cubicBezTo>
                <a:cubicBezTo>
                  <a:pt x="806" y="37"/>
                  <a:pt x="793" y="37"/>
                  <a:pt x="787" y="37"/>
                </a:cubicBezTo>
                <a:cubicBezTo>
                  <a:pt x="804" y="37"/>
                  <a:pt x="818" y="37"/>
                  <a:pt x="833" y="38"/>
                </a:cubicBezTo>
                <a:cubicBezTo>
                  <a:pt x="853" y="38"/>
                  <a:pt x="874" y="38"/>
                  <a:pt x="893" y="39"/>
                </a:cubicBezTo>
                <a:cubicBezTo>
                  <a:pt x="906" y="40"/>
                  <a:pt x="906" y="40"/>
                  <a:pt x="906" y="40"/>
                </a:cubicBezTo>
                <a:cubicBezTo>
                  <a:pt x="920" y="40"/>
                  <a:pt x="920" y="40"/>
                  <a:pt x="920" y="40"/>
                </a:cubicBezTo>
                <a:cubicBezTo>
                  <a:pt x="929" y="41"/>
                  <a:pt x="929" y="41"/>
                  <a:pt x="929" y="41"/>
                </a:cubicBezTo>
                <a:cubicBezTo>
                  <a:pt x="937" y="41"/>
                  <a:pt x="944" y="41"/>
                  <a:pt x="953" y="42"/>
                </a:cubicBezTo>
                <a:cubicBezTo>
                  <a:pt x="968" y="43"/>
                  <a:pt x="983" y="44"/>
                  <a:pt x="999" y="46"/>
                </a:cubicBezTo>
                <a:cubicBezTo>
                  <a:pt x="1002" y="46"/>
                  <a:pt x="1001" y="46"/>
                  <a:pt x="997" y="46"/>
                </a:cubicBezTo>
                <a:cubicBezTo>
                  <a:pt x="977" y="44"/>
                  <a:pt x="974" y="44"/>
                  <a:pt x="954" y="43"/>
                </a:cubicBezTo>
                <a:cubicBezTo>
                  <a:pt x="956" y="43"/>
                  <a:pt x="958" y="43"/>
                  <a:pt x="957" y="43"/>
                </a:cubicBezTo>
                <a:cubicBezTo>
                  <a:pt x="951" y="43"/>
                  <a:pt x="949" y="42"/>
                  <a:pt x="945" y="42"/>
                </a:cubicBezTo>
                <a:cubicBezTo>
                  <a:pt x="960" y="43"/>
                  <a:pt x="958" y="43"/>
                  <a:pt x="953" y="43"/>
                </a:cubicBezTo>
                <a:cubicBezTo>
                  <a:pt x="916" y="41"/>
                  <a:pt x="870" y="39"/>
                  <a:pt x="840" y="39"/>
                </a:cubicBezTo>
                <a:cubicBezTo>
                  <a:pt x="836" y="39"/>
                  <a:pt x="834" y="39"/>
                  <a:pt x="829" y="39"/>
                </a:cubicBezTo>
                <a:cubicBezTo>
                  <a:pt x="794" y="38"/>
                  <a:pt x="755" y="38"/>
                  <a:pt x="718" y="40"/>
                </a:cubicBezTo>
                <a:cubicBezTo>
                  <a:pt x="761" y="39"/>
                  <a:pt x="805" y="38"/>
                  <a:pt x="854" y="39"/>
                </a:cubicBezTo>
                <a:cubicBezTo>
                  <a:pt x="856" y="39"/>
                  <a:pt x="854" y="39"/>
                  <a:pt x="859" y="40"/>
                </a:cubicBezTo>
                <a:cubicBezTo>
                  <a:pt x="880" y="40"/>
                  <a:pt x="904" y="41"/>
                  <a:pt x="920" y="42"/>
                </a:cubicBezTo>
                <a:cubicBezTo>
                  <a:pt x="941" y="44"/>
                  <a:pt x="941" y="44"/>
                  <a:pt x="941" y="44"/>
                </a:cubicBezTo>
                <a:cubicBezTo>
                  <a:pt x="993" y="47"/>
                  <a:pt x="1030" y="51"/>
                  <a:pt x="1079" y="57"/>
                </a:cubicBezTo>
                <a:cubicBezTo>
                  <a:pt x="1079" y="57"/>
                  <a:pt x="1082" y="57"/>
                  <a:pt x="1084" y="57"/>
                </a:cubicBezTo>
                <a:cubicBezTo>
                  <a:pt x="1073" y="57"/>
                  <a:pt x="1073" y="57"/>
                  <a:pt x="1073" y="57"/>
                </a:cubicBezTo>
                <a:cubicBezTo>
                  <a:pt x="1049" y="54"/>
                  <a:pt x="1049" y="54"/>
                  <a:pt x="1049" y="54"/>
                </a:cubicBezTo>
                <a:cubicBezTo>
                  <a:pt x="1008" y="50"/>
                  <a:pt x="950" y="45"/>
                  <a:pt x="898" y="43"/>
                </a:cubicBezTo>
                <a:cubicBezTo>
                  <a:pt x="892" y="43"/>
                  <a:pt x="897" y="43"/>
                  <a:pt x="901" y="44"/>
                </a:cubicBezTo>
                <a:cubicBezTo>
                  <a:pt x="926" y="45"/>
                  <a:pt x="948" y="46"/>
                  <a:pt x="975" y="48"/>
                </a:cubicBezTo>
                <a:cubicBezTo>
                  <a:pt x="984" y="50"/>
                  <a:pt x="974" y="49"/>
                  <a:pt x="954" y="48"/>
                </a:cubicBezTo>
                <a:cubicBezTo>
                  <a:pt x="937" y="47"/>
                  <a:pt x="914" y="45"/>
                  <a:pt x="893" y="45"/>
                </a:cubicBezTo>
                <a:cubicBezTo>
                  <a:pt x="871" y="44"/>
                  <a:pt x="851" y="43"/>
                  <a:pt x="841" y="43"/>
                </a:cubicBezTo>
                <a:cubicBezTo>
                  <a:pt x="791" y="42"/>
                  <a:pt x="742" y="43"/>
                  <a:pt x="693" y="45"/>
                </a:cubicBezTo>
                <a:cubicBezTo>
                  <a:pt x="689" y="45"/>
                  <a:pt x="689" y="45"/>
                  <a:pt x="689" y="45"/>
                </a:cubicBezTo>
                <a:cubicBezTo>
                  <a:pt x="689" y="45"/>
                  <a:pt x="689" y="45"/>
                  <a:pt x="689" y="45"/>
                </a:cubicBezTo>
                <a:cubicBezTo>
                  <a:pt x="688" y="45"/>
                  <a:pt x="688" y="45"/>
                  <a:pt x="688" y="45"/>
                </a:cubicBezTo>
                <a:cubicBezTo>
                  <a:pt x="686" y="45"/>
                  <a:pt x="686" y="45"/>
                  <a:pt x="686" y="45"/>
                </a:cubicBezTo>
                <a:cubicBezTo>
                  <a:pt x="686" y="45"/>
                  <a:pt x="687" y="45"/>
                  <a:pt x="688" y="45"/>
                </a:cubicBezTo>
                <a:cubicBezTo>
                  <a:pt x="689" y="45"/>
                  <a:pt x="689" y="45"/>
                  <a:pt x="689" y="45"/>
                </a:cubicBezTo>
                <a:cubicBezTo>
                  <a:pt x="689" y="45"/>
                  <a:pt x="689" y="45"/>
                  <a:pt x="689" y="45"/>
                </a:cubicBezTo>
                <a:cubicBezTo>
                  <a:pt x="689" y="45"/>
                  <a:pt x="689" y="45"/>
                  <a:pt x="689" y="45"/>
                </a:cubicBezTo>
                <a:cubicBezTo>
                  <a:pt x="692" y="45"/>
                  <a:pt x="692" y="45"/>
                  <a:pt x="692" y="45"/>
                </a:cubicBezTo>
                <a:cubicBezTo>
                  <a:pt x="701" y="45"/>
                  <a:pt x="701" y="45"/>
                  <a:pt x="701" y="45"/>
                </a:cubicBezTo>
                <a:cubicBezTo>
                  <a:pt x="701" y="45"/>
                  <a:pt x="703" y="44"/>
                  <a:pt x="707" y="44"/>
                </a:cubicBezTo>
                <a:cubicBezTo>
                  <a:pt x="756" y="43"/>
                  <a:pt x="811" y="43"/>
                  <a:pt x="855" y="43"/>
                </a:cubicBezTo>
                <a:cubicBezTo>
                  <a:pt x="873" y="44"/>
                  <a:pt x="908" y="45"/>
                  <a:pt x="926" y="47"/>
                </a:cubicBezTo>
                <a:cubicBezTo>
                  <a:pt x="922" y="47"/>
                  <a:pt x="907" y="46"/>
                  <a:pt x="888" y="46"/>
                </a:cubicBezTo>
                <a:cubicBezTo>
                  <a:pt x="907" y="46"/>
                  <a:pt x="925" y="48"/>
                  <a:pt x="941" y="49"/>
                </a:cubicBezTo>
                <a:cubicBezTo>
                  <a:pt x="955" y="49"/>
                  <a:pt x="978" y="51"/>
                  <a:pt x="985" y="52"/>
                </a:cubicBezTo>
                <a:cubicBezTo>
                  <a:pt x="986" y="52"/>
                  <a:pt x="984" y="52"/>
                  <a:pt x="985" y="52"/>
                </a:cubicBezTo>
                <a:cubicBezTo>
                  <a:pt x="986" y="52"/>
                  <a:pt x="996" y="53"/>
                  <a:pt x="997" y="53"/>
                </a:cubicBezTo>
                <a:cubicBezTo>
                  <a:pt x="1004" y="53"/>
                  <a:pt x="1003" y="53"/>
                  <a:pt x="1011" y="54"/>
                </a:cubicBezTo>
                <a:cubicBezTo>
                  <a:pt x="1022" y="55"/>
                  <a:pt x="1022" y="55"/>
                  <a:pt x="1029" y="56"/>
                </a:cubicBezTo>
                <a:cubicBezTo>
                  <a:pt x="1067" y="59"/>
                  <a:pt x="1104" y="64"/>
                  <a:pt x="1142" y="69"/>
                </a:cubicBezTo>
                <a:cubicBezTo>
                  <a:pt x="1154" y="71"/>
                  <a:pt x="1154" y="71"/>
                  <a:pt x="1154" y="71"/>
                </a:cubicBezTo>
                <a:cubicBezTo>
                  <a:pt x="1158" y="72"/>
                  <a:pt x="1155" y="72"/>
                  <a:pt x="1159" y="72"/>
                </a:cubicBezTo>
                <a:cubicBezTo>
                  <a:pt x="1162" y="73"/>
                  <a:pt x="1161" y="72"/>
                  <a:pt x="1165" y="73"/>
                </a:cubicBezTo>
                <a:cubicBezTo>
                  <a:pt x="1179" y="75"/>
                  <a:pt x="1196" y="78"/>
                  <a:pt x="1211" y="81"/>
                </a:cubicBezTo>
                <a:cubicBezTo>
                  <a:pt x="1229" y="84"/>
                  <a:pt x="1249" y="88"/>
                  <a:pt x="1267" y="94"/>
                </a:cubicBezTo>
                <a:cubicBezTo>
                  <a:pt x="1275" y="97"/>
                  <a:pt x="1284" y="101"/>
                  <a:pt x="1291" y="105"/>
                </a:cubicBezTo>
                <a:cubicBezTo>
                  <a:pt x="1298" y="109"/>
                  <a:pt x="1303" y="114"/>
                  <a:pt x="1305" y="119"/>
                </a:cubicBezTo>
                <a:cubicBezTo>
                  <a:pt x="1306" y="122"/>
                  <a:pt x="1306" y="121"/>
                  <a:pt x="1306" y="121"/>
                </a:cubicBezTo>
                <a:cubicBezTo>
                  <a:pt x="1306" y="121"/>
                  <a:pt x="1306" y="121"/>
                  <a:pt x="1307" y="124"/>
                </a:cubicBezTo>
                <a:cubicBezTo>
                  <a:pt x="1307" y="125"/>
                  <a:pt x="1307" y="126"/>
                  <a:pt x="1307" y="126"/>
                </a:cubicBezTo>
                <a:cubicBezTo>
                  <a:pt x="1307" y="127"/>
                  <a:pt x="1306" y="127"/>
                  <a:pt x="1306" y="128"/>
                </a:cubicBezTo>
                <a:cubicBezTo>
                  <a:pt x="1304" y="130"/>
                  <a:pt x="1302" y="132"/>
                  <a:pt x="1300" y="134"/>
                </a:cubicBezTo>
                <a:cubicBezTo>
                  <a:pt x="1296" y="138"/>
                  <a:pt x="1291" y="142"/>
                  <a:pt x="1285" y="145"/>
                </a:cubicBezTo>
                <a:cubicBezTo>
                  <a:pt x="1274" y="152"/>
                  <a:pt x="1262" y="158"/>
                  <a:pt x="1250" y="163"/>
                </a:cubicBezTo>
                <a:cubicBezTo>
                  <a:pt x="1247" y="164"/>
                  <a:pt x="1244" y="165"/>
                  <a:pt x="1241" y="166"/>
                </a:cubicBezTo>
                <a:cubicBezTo>
                  <a:pt x="1231" y="169"/>
                  <a:pt x="1231" y="169"/>
                  <a:pt x="1231" y="169"/>
                </a:cubicBezTo>
                <a:cubicBezTo>
                  <a:pt x="1224" y="171"/>
                  <a:pt x="1218" y="173"/>
                  <a:pt x="1211" y="175"/>
                </a:cubicBezTo>
                <a:cubicBezTo>
                  <a:pt x="1198" y="178"/>
                  <a:pt x="1184" y="182"/>
                  <a:pt x="1171" y="185"/>
                </a:cubicBezTo>
                <a:cubicBezTo>
                  <a:pt x="1167" y="186"/>
                  <a:pt x="1170" y="185"/>
                  <a:pt x="1164" y="186"/>
                </a:cubicBezTo>
                <a:cubicBezTo>
                  <a:pt x="1156" y="188"/>
                  <a:pt x="1158" y="188"/>
                  <a:pt x="1152" y="189"/>
                </a:cubicBezTo>
                <a:cubicBezTo>
                  <a:pt x="1147" y="190"/>
                  <a:pt x="1144" y="191"/>
                  <a:pt x="1141" y="191"/>
                </a:cubicBezTo>
                <a:cubicBezTo>
                  <a:pt x="1110" y="197"/>
                  <a:pt x="1078" y="201"/>
                  <a:pt x="1045" y="205"/>
                </a:cubicBezTo>
                <a:cubicBezTo>
                  <a:pt x="1013" y="208"/>
                  <a:pt x="980" y="210"/>
                  <a:pt x="947" y="213"/>
                </a:cubicBezTo>
                <a:cubicBezTo>
                  <a:pt x="885" y="217"/>
                  <a:pt x="823" y="220"/>
                  <a:pt x="765" y="221"/>
                </a:cubicBezTo>
                <a:cubicBezTo>
                  <a:pt x="719" y="222"/>
                  <a:pt x="675" y="223"/>
                  <a:pt x="633" y="222"/>
                </a:cubicBezTo>
                <a:cubicBezTo>
                  <a:pt x="578" y="222"/>
                  <a:pt x="530" y="221"/>
                  <a:pt x="478" y="219"/>
                </a:cubicBezTo>
                <a:cubicBezTo>
                  <a:pt x="441" y="218"/>
                  <a:pt x="400" y="216"/>
                  <a:pt x="368" y="214"/>
                </a:cubicBezTo>
                <a:cubicBezTo>
                  <a:pt x="350" y="214"/>
                  <a:pt x="350" y="214"/>
                  <a:pt x="350" y="214"/>
                </a:cubicBezTo>
                <a:cubicBezTo>
                  <a:pt x="321" y="212"/>
                  <a:pt x="321" y="212"/>
                  <a:pt x="321" y="212"/>
                </a:cubicBezTo>
                <a:cubicBezTo>
                  <a:pt x="296" y="210"/>
                  <a:pt x="270" y="209"/>
                  <a:pt x="244" y="206"/>
                </a:cubicBezTo>
                <a:cubicBezTo>
                  <a:pt x="215" y="204"/>
                  <a:pt x="188" y="201"/>
                  <a:pt x="160" y="198"/>
                </a:cubicBezTo>
                <a:cubicBezTo>
                  <a:pt x="144" y="196"/>
                  <a:pt x="129" y="194"/>
                  <a:pt x="114" y="191"/>
                </a:cubicBezTo>
                <a:cubicBezTo>
                  <a:pt x="103" y="189"/>
                  <a:pt x="93" y="187"/>
                  <a:pt x="82" y="185"/>
                </a:cubicBezTo>
                <a:cubicBezTo>
                  <a:pt x="68" y="182"/>
                  <a:pt x="53" y="178"/>
                  <a:pt x="40" y="172"/>
                </a:cubicBezTo>
                <a:cubicBezTo>
                  <a:pt x="33" y="170"/>
                  <a:pt x="26" y="166"/>
                  <a:pt x="22" y="163"/>
                </a:cubicBezTo>
                <a:cubicBezTo>
                  <a:pt x="17" y="159"/>
                  <a:pt x="14" y="154"/>
                  <a:pt x="14" y="149"/>
                </a:cubicBezTo>
                <a:cubicBezTo>
                  <a:pt x="14" y="144"/>
                  <a:pt x="19" y="137"/>
                  <a:pt x="26" y="131"/>
                </a:cubicBezTo>
                <a:cubicBezTo>
                  <a:pt x="33" y="126"/>
                  <a:pt x="41" y="121"/>
                  <a:pt x="50" y="117"/>
                </a:cubicBezTo>
                <a:cubicBezTo>
                  <a:pt x="67" y="108"/>
                  <a:pt x="85" y="101"/>
                  <a:pt x="103" y="95"/>
                </a:cubicBezTo>
                <a:cubicBezTo>
                  <a:pt x="144" y="82"/>
                  <a:pt x="195" y="70"/>
                  <a:pt x="235" y="61"/>
                </a:cubicBezTo>
                <a:cubicBezTo>
                  <a:pt x="268" y="55"/>
                  <a:pt x="302" y="49"/>
                  <a:pt x="340" y="44"/>
                </a:cubicBezTo>
                <a:cubicBezTo>
                  <a:pt x="350" y="42"/>
                  <a:pt x="350" y="42"/>
                  <a:pt x="350" y="42"/>
                </a:cubicBezTo>
                <a:cubicBezTo>
                  <a:pt x="407" y="35"/>
                  <a:pt x="471" y="28"/>
                  <a:pt x="517" y="25"/>
                </a:cubicBezTo>
                <a:cubicBezTo>
                  <a:pt x="534" y="24"/>
                  <a:pt x="549" y="23"/>
                  <a:pt x="565" y="22"/>
                </a:cubicBezTo>
                <a:cubicBezTo>
                  <a:pt x="583" y="21"/>
                  <a:pt x="599" y="20"/>
                  <a:pt x="616" y="19"/>
                </a:cubicBezTo>
                <a:cubicBezTo>
                  <a:pt x="632" y="19"/>
                  <a:pt x="632" y="19"/>
                  <a:pt x="632" y="19"/>
                </a:cubicBezTo>
                <a:cubicBezTo>
                  <a:pt x="649" y="18"/>
                  <a:pt x="666" y="17"/>
                  <a:pt x="684" y="17"/>
                </a:cubicBezTo>
                <a:cubicBezTo>
                  <a:pt x="712" y="16"/>
                  <a:pt x="742" y="16"/>
                  <a:pt x="774" y="16"/>
                </a:cubicBezTo>
                <a:cubicBezTo>
                  <a:pt x="799" y="16"/>
                  <a:pt x="836" y="16"/>
                  <a:pt x="864" y="16"/>
                </a:cubicBezTo>
                <a:cubicBezTo>
                  <a:pt x="912" y="18"/>
                  <a:pt x="961" y="19"/>
                  <a:pt x="1010" y="23"/>
                </a:cubicBezTo>
                <a:cubicBezTo>
                  <a:pt x="1026" y="24"/>
                  <a:pt x="1041" y="26"/>
                  <a:pt x="1058" y="27"/>
                </a:cubicBezTo>
                <a:cubicBezTo>
                  <a:pt x="1075" y="29"/>
                  <a:pt x="1096" y="31"/>
                  <a:pt x="1117" y="35"/>
                </a:cubicBezTo>
                <a:cubicBezTo>
                  <a:pt x="1123" y="36"/>
                  <a:pt x="1123" y="36"/>
                  <a:pt x="1123" y="36"/>
                </a:cubicBezTo>
                <a:cubicBezTo>
                  <a:pt x="1123" y="36"/>
                  <a:pt x="1123" y="36"/>
                  <a:pt x="1123" y="36"/>
                </a:cubicBezTo>
                <a:cubicBezTo>
                  <a:pt x="1124" y="36"/>
                  <a:pt x="1124" y="36"/>
                  <a:pt x="1124" y="36"/>
                </a:cubicBezTo>
                <a:cubicBezTo>
                  <a:pt x="1125" y="36"/>
                  <a:pt x="1125" y="36"/>
                  <a:pt x="1125" y="36"/>
                </a:cubicBezTo>
                <a:cubicBezTo>
                  <a:pt x="1125" y="36"/>
                  <a:pt x="1127" y="36"/>
                  <a:pt x="1127" y="37"/>
                </a:cubicBezTo>
                <a:cubicBezTo>
                  <a:pt x="1127" y="38"/>
                  <a:pt x="1128" y="36"/>
                  <a:pt x="1129" y="37"/>
                </a:cubicBezTo>
                <a:cubicBezTo>
                  <a:pt x="1129" y="37"/>
                  <a:pt x="1129" y="37"/>
                  <a:pt x="1129" y="38"/>
                </a:cubicBezTo>
                <a:cubicBezTo>
                  <a:pt x="1129" y="38"/>
                  <a:pt x="1129" y="38"/>
                  <a:pt x="1130" y="38"/>
                </a:cubicBezTo>
                <a:cubicBezTo>
                  <a:pt x="1130" y="38"/>
                  <a:pt x="1130" y="39"/>
                  <a:pt x="1131" y="39"/>
                </a:cubicBezTo>
                <a:cubicBezTo>
                  <a:pt x="1131" y="39"/>
                  <a:pt x="1131" y="39"/>
                  <a:pt x="1131" y="39"/>
                </a:cubicBezTo>
                <a:cubicBezTo>
                  <a:pt x="1132" y="39"/>
                  <a:pt x="1132" y="39"/>
                  <a:pt x="1133" y="39"/>
                </a:cubicBezTo>
                <a:cubicBezTo>
                  <a:pt x="1133" y="39"/>
                  <a:pt x="1134" y="39"/>
                  <a:pt x="1134" y="39"/>
                </a:cubicBezTo>
                <a:cubicBezTo>
                  <a:pt x="1135" y="39"/>
                  <a:pt x="1135" y="39"/>
                  <a:pt x="1135" y="39"/>
                </a:cubicBezTo>
                <a:cubicBezTo>
                  <a:pt x="1136" y="39"/>
                  <a:pt x="1136" y="39"/>
                  <a:pt x="1137" y="38"/>
                </a:cubicBezTo>
                <a:cubicBezTo>
                  <a:pt x="1137" y="38"/>
                  <a:pt x="1138" y="38"/>
                  <a:pt x="1138" y="38"/>
                </a:cubicBezTo>
                <a:cubicBezTo>
                  <a:pt x="1138" y="38"/>
                  <a:pt x="1139" y="38"/>
                  <a:pt x="1139" y="38"/>
                </a:cubicBezTo>
                <a:cubicBezTo>
                  <a:pt x="1140" y="37"/>
                  <a:pt x="1141" y="36"/>
                  <a:pt x="1142" y="36"/>
                </a:cubicBezTo>
                <a:cubicBezTo>
                  <a:pt x="1142" y="36"/>
                  <a:pt x="1142" y="35"/>
                  <a:pt x="1143" y="35"/>
                </a:cubicBezTo>
                <a:cubicBezTo>
                  <a:pt x="1143" y="35"/>
                  <a:pt x="1143" y="35"/>
                  <a:pt x="1143" y="35"/>
                </a:cubicBezTo>
                <a:cubicBezTo>
                  <a:pt x="1143" y="34"/>
                  <a:pt x="1143" y="33"/>
                  <a:pt x="1144" y="33"/>
                </a:cubicBezTo>
                <a:cubicBezTo>
                  <a:pt x="1144" y="33"/>
                  <a:pt x="1144" y="33"/>
                  <a:pt x="1144" y="33"/>
                </a:cubicBezTo>
                <a:cubicBezTo>
                  <a:pt x="1144" y="32"/>
                  <a:pt x="1144" y="31"/>
                  <a:pt x="1144" y="30"/>
                </a:cubicBezTo>
                <a:cubicBezTo>
                  <a:pt x="1144" y="29"/>
                  <a:pt x="1144" y="28"/>
                  <a:pt x="1144" y="28"/>
                </a:cubicBezTo>
                <a:cubicBezTo>
                  <a:pt x="1144" y="28"/>
                  <a:pt x="1144" y="27"/>
                  <a:pt x="1144" y="27"/>
                </a:cubicBezTo>
                <a:cubicBezTo>
                  <a:pt x="1144" y="26"/>
                  <a:pt x="1143" y="26"/>
                  <a:pt x="1143" y="26"/>
                </a:cubicBezTo>
                <a:cubicBezTo>
                  <a:pt x="1143" y="25"/>
                  <a:pt x="1143" y="25"/>
                  <a:pt x="1143" y="25"/>
                </a:cubicBezTo>
                <a:cubicBezTo>
                  <a:pt x="1143" y="25"/>
                  <a:pt x="1142" y="24"/>
                  <a:pt x="1142" y="24"/>
                </a:cubicBezTo>
                <a:cubicBezTo>
                  <a:pt x="1142" y="24"/>
                  <a:pt x="1142" y="24"/>
                  <a:pt x="1142" y="24"/>
                </a:cubicBezTo>
                <a:cubicBezTo>
                  <a:pt x="1141" y="23"/>
                  <a:pt x="1141" y="22"/>
                  <a:pt x="1140" y="22"/>
                </a:cubicBezTo>
                <a:cubicBezTo>
                  <a:pt x="1140" y="22"/>
                  <a:pt x="1139" y="21"/>
                  <a:pt x="1139" y="21"/>
                </a:cubicBezTo>
                <a:cubicBezTo>
                  <a:pt x="1138" y="21"/>
                  <a:pt x="1137" y="21"/>
                  <a:pt x="1137" y="20"/>
                </a:cubicBezTo>
                <a:cubicBezTo>
                  <a:pt x="1137" y="20"/>
                  <a:pt x="1137" y="20"/>
                  <a:pt x="1137" y="20"/>
                </a:cubicBezTo>
                <a:cubicBezTo>
                  <a:pt x="1137" y="20"/>
                  <a:pt x="1136" y="20"/>
                  <a:pt x="1136" y="20"/>
                </a:cubicBezTo>
                <a:cubicBezTo>
                  <a:pt x="1136" y="20"/>
                  <a:pt x="1135" y="20"/>
                  <a:pt x="1135" y="20"/>
                </a:cubicBezTo>
                <a:cubicBezTo>
                  <a:pt x="1135" y="20"/>
                  <a:pt x="1134" y="19"/>
                  <a:pt x="1134" y="19"/>
                </a:cubicBezTo>
                <a:cubicBezTo>
                  <a:pt x="1134" y="19"/>
                  <a:pt x="1134" y="20"/>
                  <a:pt x="1133" y="20"/>
                </a:cubicBezTo>
                <a:cubicBezTo>
                  <a:pt x="1133" y="20"/>
                  <a:pt x="1132" y="19"/>
                  <a:pt x="1132" y="19"/>
                </a:cubicBezTo>
                <a:cubicBezTo>
                  <a:pt x="1131" y="19"/>
                  <a:pt x="1131" y="19"/>
                  <a:pt x="1131" y="19"/>
                </a:cubicBezTo>
                <a:cubicBezTo>
                  <a:pt x="1131" y="19"/>
                  <a:pt x="1130" y="19"/>
                  <a:pt x="1130" y="20"/>
                </a:cubicBezTo>
                <a:cubicBezTo>
                  <a:pt x="1130" y="20"/>
                  <a:pt x="1128" y="19"/>
                  <a:pt x="1127" y="20"/>
                </a:cubicBezTo>
                <a:cubicBezTo>
                  <a:pt x="1127" y="19"/>
                  <a:pt x="1127" y="19"/>
                  <a:pt x="1126" y="19"/>
                </a:cubicBezTo>
                <a:cubicBezTo>
                  <a:pt x="1126" y="19"/>
                  <a:pt x="1126" y="19"/>
                  <a:pt x="1126" y="19"/>
                </a:cubicBezTo>
                <a:cubicBezTo>
                  <a:pt x="1126" y="19"/>
                  <a:pt x="1126" y="19"/>
                  <a:pt x="1126" y="19"/>
                </a:cubicBezTo>
                <a:cubicBezTo>
                  <a:pt x="1122" y="19"/>
                  <a:pt x="1122" y="19"/>
                  <a:pt x="1122" y="19"/>
                </a:cubicBezTo>
                <a:cubicBezTo>
                  <a:pt x="1103" y="16"/>
                  <a:pt x="1103" y="16"/>
                  <a:pt x="1103" y="16"/>
                </a:cubicBezTo>
                <a:cubicBezTo>
                  <a:pt x="1098" y="15"/>
                  <a:pt x="1092" y="15"/>
                  <a:pt x="1087" y="14"/>
                </a:cubicBezTo>
                <a:cubicBezTo>
                  <a:pt x="1078" y="13"/>
                  <a:pt x="1067" y="12"/>
                  <a:pt x="1056" y="11"/>
                </a:cubicBezTo>
                <a:cubicBezTo>
                  <a:pt x="1037" y="9"/>
                  <a:pt x="1021" y="8"/>
                  <a:pt x="1005" y="7"/>
                </a:cubicBezTo>
                <a:cubicBezTo>
                  <a:pt x="981" y="5"/>
                  <a:pt x="964" y="4"/>
                  <a:pt x="944" y="3"/>
                </a:cubicBezTo>
                <a:cubicBezTo>
                  <a:pt x="920" y="2"/>
                  <a:pt x="920" y="2"/>
                  <a:pt x="920" y="2"/>
                </a:cubicBezTo>
                <a:cubicBezTo>
                  <a:pt x="898" y="2"/>
                  <a:pt x="898" y="2"/>
                  <a:pt x="898" y="2"/>
                </a:cubicBezTo>
                <a:cubicBezTo>
                  <a:pt x="875" y="1"/>
                  <a:pt x="875" y="1"/>
                  <a:pt x="875" y="1"/>
                </a:cubicBezTo>
                <a:cubicBezTo>
                  <a:pt x="860" y="1"/>
                  <a:pt x="860" y="1"/>
                  <a:pt x="860" y="1"/>
                </a:cubicBezTo>
                <a:cubicBezTo>
                  <a:pt x="844" y="0"/>
                  <a:pt x="844" y="0"/>
                  <a:pt x="844" y="0"/>
                </a:cubicBezTo>
                <a:cubicBezTo>
                  <a:pt x="824" y="0"/>
                  <a:pt x="824" y="0"/>
                  <a:pt x="824" y="0"/>
                </a:cubicBezTo>
                <a:cubicBezTo>
                  <a:pt x="800" y="0"/>
                  <a:pt x="773" y="0"/>
                  <a:pt x="750" y="1"/>
                </a:cubicBezTo>
                <a:cubicBezTo>
                  <a:pt x="708" y="1"/>
                  <a:pt x="671" y="2"/>
                  <a:pt x="622" y="4"/>
                </a:cubicBezTo>
                <a:cubicBezTo>
                  <a:pt x="587" y="6"/>
                  <a:pt x="587" y="6"/>
                  <a:pt x="587" y="6"/>
                </a:cubicBezTo>
                <a:cubicBezTo>
                  <a:pt x="584" y="6"/>
                  <a:pt x="584" y="6"/>
                  <a:pt x="580" y="6"/>
                </a:cubicBezTo>
                <a:cubicBezTo>
                  <a:pt x="554" y="7"/>
                  <a:pt x="527" y="10"/>
                  <a:pt x="500" y="11"/>
                </a:cubicBezTo>
                <a:cubicBezTo>
                  <a:pt x="497" y="12"/>
                  <a:pt x="497" y="12"/>
                  <a:pt x="497" y="12"/>
                </a:cubicBezTo>
                <a:cubicBezTo>
                  <a:pt x="460" y="14"/>
                  <a:pt x="414" y="19"/>
                  <a:pt x="385" y="23"/>
                </a:cubicBezTo>
                <a:cubicBezTo>
                  <a:pt x="363" y="25"/>
                  <a:pt x="337" y="29"/>
                  <a:pt x="309" y="33"/>
                </a:cubicBezTo>
                <a:cubicBezTo>
                  <a:pt x="297" y="35"/>
                  <a:pt x="284" y="37"/>
                  <a:pt x="272" y="39"/>
                </a:cubicBezTo>
                <a:cubicBezTo>
                  <a:pt x="249" y="44"/>
                  <a:pt x="218" y="50"/>
                  <a:pt x="196" y="55"/>
                </a:cubicBezTo>
                <a:cubicBezTo>
                  <a:pt x="176" y="60"/>
                  <a:pt x="176" y="60"/>
                  <a:pt x="176" y="60"/>
                </a:cubicBezTo>
                <a:cubicBezTo>
                  <a:pt x="164" y="63"/>
                  <a:pt x="152" y="66"/>
                  <a:pt x="139" y="69"/>
                </a:cubicBezTo>
                <a:cubicBezTo>
                  <a:pt x="115" y="76"/>
                  <a:pt x="89" y="84"/>
                  <a:pt x="65" y="94"/>
                </a:cubicBezTo>
                <a:cubicBezTo>
                  <a:pt x="53" y="99"/>
                  <a:pt x="41" y="104"/>
                  <a:pt x="30" y="111"/>
                </a:cubicBezTo>
                <a:cubicBezTo>
                  <a:pt x="25" y="114"/>
                  <a:pt x="19" y="118"/>
                  <a:pt x="15" y="122"/>
                </a:cubicBezTo>
                <a:cubicBezTo>
                  <a:pt x="10" y="127"/>
                  <a:pt x="5" y="131"/>
                  <a:pt x="2" y="138"/>
                </a:cubicBezTo>
                <a:cubicBezTo>
                  <a:pt x="1" y="142"/>
                  <a:pt x="0" y="146"/>
                  <a:pt x="0" y="151"/>
                </a:cubicBezTo>
                <a:cubicBezTo>
                  <a:pt x="0" y="155"/>
                  <a:pt x="1" y="159"/>
                  <a:pt x="3" y="163"/>
                </a:cubicBezTo>
                <a:cubicBezTo>
                  <a:pt x="4" y="165"/>
                  <a:pt x="6" y="166"/>
                  <a:pt x="7" y="168"/>
                </a:cubicBezTo>
                <a:cubicBezTo>
                  <a:pt x="8" y="169"/>
                  <a:pt x="10" y="171"/>
                  <a:pt x="11" y="172"/>
                </a:cubicBezTo>
                <a:cubicBezTo>
                  <a:pt x="14" y="175"/>
                  <a:pt x="17" y="177"/>
                  <a:pt x="21" y="179"/>
                </a:cubicBezTo>
                <a:cubicBezTo>
                  <a:pt x="33" y="186"/>
                  <a:pt x="45" y="190"/>
                  <a:pt x="58" y="193"/>
                </a:cubicBezTo>
                <a:cubicBezTo>
                  <a:pt x="70" y="197"/>
                  <a:pt x="83" y="200"/>
                  <a:pt x="95" y="202"/>
                </a:cubicBezTo>
                <a:cubicBezTo>
                  <a:pt x="101" y="203"/>
                  <a:pt x="108" y="204"/>
                  <a:pt x="113" y="205"/>
                </a:cubicBezTo>
                <a:cubicBezTo>
                  <a:pt x="128" y="208"/>
                  <a:pt x="142" y="210"/>
                  <a:pt x="158" y="212"/>
                </a:cubicBezTo>
                <a:cubicBezTo>
                  <a:pt x="197" y="217"/>
                  <a:pt x="236" y="220"/>
                  <a:pt x="272" y="223"/>
                </a:cubicBezTo>
                <a:cubicBezTo>
                  <a:pt x="318" y="226"/>
                  <a:pt x="386" y="230"/>
                  <a:pt x="440" y="232"/>
                </a:cubicBezTo>
                <a:cubicBezTo>
                  <a:pt x="452" y="232"/>
                  <a:pt x="464" y="233"/>
                  <a:pt x="476" y="233"/>
                </a:cubicBezTo>
                <a:cubicBezTo>
                  <a:pt x="515" y="234"/>
                  <a:pt x="564" y="235"/>
                  <a:pt x="605" y="236"/>
                </a:cubicBezTo>
                <a:cubicBezTo>
                  <a:pt x="690" y="237"/>
                  <a:pt x="777" y="235"/>
                  <a:pt x="863" y="231"/>
                </a:cubicBezTo>
                <a:cubicBezTo>
                  <a:pt x="906" y="229"/>
                  <a:pt x="950" y="227"/>
                  <a:pt x="992" y="223"/>
                </a:cubicBezTo>
                <a:cubicBezTo>
                  <a:pt x="1035" y="220"/>
                  <a:pt x="1078" y="216"/>
                  <a:pt x="1120" y="209"/>
                </a:cubicBezTo>
                <a:cubicBezTo>
                  <a:pt x="1133" y="207"/>
                  <a:pt x="1153" y="203"/>
                  <a:pt x="1164" y="200"/>
                </a:cubicBezTo>
                <a:cubicBezTo>
                  <a:pt x="1167" y="200"/>
                  <a:pt x="1174" y="198"/>
                  <a:pt x="1180" y="197"/>
                </a:cubicBezTo>
                <a:cubicBezTo>
                  <a:pt x="1201" y="191"/>
                  <a:pt x="1226" y="184"/>
                  <a:pt x="1252" y="176"/>
                </a:cubicBezTo>
                <a:cubicBezTo>
                  <a:pt x="1259" y="174"/>
                  <a:pt x="1274" y="167"/>
                  <a:pt x="1282" y="162"/>
                </a:cubicBezTo>
                <a:cubicBezTo>
                  <a:pt x="1286" y="160"/>
                  <a:pt x="1277" y="165"/>
                  <a:pt x="1284" y="161"/>
                </a:cubicBezTo>
                <a:cubicBezTo>
                  <a:pt x="1288" y="159"/>
                  <a:pt x="1294" y="155"/>
                  <a:pt x="1301" y="150"/>
                </a:cubicBezTo>
                <a:cubicBezTo>
                  <a:pt x="1304" y="148"/>
                  <a:pt x="1308" y="145"/>
                  <a:pt x="1311" y="141"/>
                </a:cubicBezTo>
                <a:cubicBezTo>
                  <a:pt x="1313" y="139"/>
                  <a:pt x="1315" y="137"/>
                  <a:pt x="1317" y="134"/>
                </a:cubicBezTo>
                <a:cubicBezTo>
                  <a:pt x="1317" y="133"/>
                  <a:pt x="1318" y="132"/>
                  <a:pt x="1319" y="130"/>
                </a:cubicBezTo>
                <a:cubicBezTo>
                  <a:pt x="1319" y="129"/>
                  <a:pt x="1319" y="128"/>
                  <a:pt x="1319" y="127"/>
                </a:cubicBezTo>
                <a:cubicBezTo>
                  <a:pt x="1319" y="126"/>
                  <a:pt x="1319" y="126"/>
                  <a:pt x="1319" y="126"/>
                </a:cubicBezTo>
                <a:close/>
                <a:moveTo>
                  <a:pt x="1104" y="52"/>
                </a:moveTo>
                <a:cubicBezTo>
                  <a:pt x="1102" y="51"/>
                  <a:pt x="1092" y="50"/>
                  <a:pt x="1091" y="50"/>
                </a:cubicBezTo>
                <a:cubicBezTo>
                  <a:pt x="1095" y="50"/>
                  <a:pt x="1103" y="52"/>
                  <a:pt x="1104" y="52"/>
                </a:cubicBezTo>
                <a:close/>
                <a:moveTo>
                  <a:pt x="985" y="52"/>
                </a:moveTo>
                <a:cubicBezTo>
                  <a:pt x="985" y="52"/>
                  <a:pt x="985" y="52"/>
                  <a:pt x="985" y="52"/>
                </a:cubicBezTo>
                <a:cubicBezTo>
                  <a:pt x="985" y="52"/>
                  <a:pt x="985" y="52"/>
                  <a:pt x="985" y="52"/>
                </a:cubicBezTo>
                <a:close/>
                <a:moveTo>
                  <a:pt x="689" y="44"/>
                </a:moveTo>
                <a:cubicBezTo>
                  <a:pt x="689" y="43"/>
                  <a:pt x="688" y="44"/>
                  <a:pt x="688" y="43"/>
                </a:cubicBezTo>
                <a:cubicBezTo>
                  <a:pt x="689" y="43"/>
                  <a:pt x="689" y="43"/>
                  <a:pt x="689" y="43"/>
                </a:cubicBezTo>
                <a:cubicBezTo>
                  <a:pt x="689" y="43"/>
                  <a:pt x="687" y="43"/>
                  <a:pt x="687" y="43"/>
                </a:cubicBezTo>
                <a:cubicBezTo>
                  <a:pt x="687" y="43"/>
                  <a:pt x="688" y="44"/>
                  <a:pt x="688" y="43"/>
                </a:cubicBezTo>
                <a:cubicBezTo>
                  <a:pt x="688" y="43"/>
                  <a:pt x="688" y="43"/>
                  <a:pt x="688" y="44"/>
                </a:cubicBezTo>
                <a:cubicBezTo>
                  <a:pt x="688" y="44"/>
                  <a:pt x="688" y="43"/>
                  <a:pt x="688" y="43"/>
                </a:cubicBezTo>
                <a:cubicBezTo>
                  <a:pt x="688" y="44"/>
                  <a:pt x="688" y="44"/>
                  <a:pt x="688" y="44"/>
                </a:cubicBezTo>
                <a:cubicBezTo>
                  <a:pt x="689" y="44"/>
                  <a:pt x="689" y="44"/>
                  <a:pt x="689" y="44"/>
                </a:cubicBezTo>
                <a:close/>
                <a:moveTo>
                  <a:pt x="1041" y="46"/>
                </a:moveTo>
                <a:cubicBezTo>
                  <a:pt x="1044" y="47"/>
                  <a:pt x="1051" y="47"/>
                  <a:pt x="1053" y="48"/>
                </a:cubicBezTo>
                <a:cubicBezTo>
                  <a:pt x="1049" y="47"/>
                  <a:pt x="1042" y="46"/>
                  <a:pt x="1041" y="46"/>
                </a:cubicBezTo>
                <a:close/>
                <a:moveTo>
                  <a:pt x="689" y="39"/>
                </a:moveTo>
                <a:cubicBezTo>
                  <a:pt x="689" y="39"/>
                  <a:pt x="688" y="39"/>
                  <a:pt x="688" y="39"/>
                </a:cubicBezTo>
                <a:cubicBezTo>
                  <a:pt x="689" y="39"/>
                  <a:pt x="689" y="39"/>
                  <a:pt x="689" y="39"/>
                </a:cubicBezTo>
                <a:close/>
                <a:moveTo>
                  <a:pt x="688" y="45"/>
                </a:moveTo>
                <a:cubicBezTo>
                  <a:pt x="688" y="45"/>
                  <a:pt x="688" y="45"/>
                  <a:pt x="687" y="45"/>
                </a:cubicBezTo>
                <a:cubicBezTo>
                  <a:pt x="688" y="45"/>
                  <a:pt x="688" y="45"/>
                  <a:pt x="688" y="45"/>
                </a:cubicBezTo>
                <a:close/>
                <a:moveTo>
                  <a:pt x="863" y="47"/>
                </a:moveTo>
                <a:cubicBezTo>
                  <a:pt x="849" y="46"/>
                  <a:pt x="839" y="46"/>
                  <a:pt x="830" y="46"/>
                </a:cubicBezTo>
                <a:cubicBezTo>
                  <a:pt x="838" y="46"/>
                  <a:pt x="848" y="46"/>
                  <a:pt x="853" y="47"/>
                </a:cubicBezTo>
                <a:cubicBezTo>
                  <a:pt x="855" y="46"/>
                  <a:pt x="860" y="47"/>
                  <a:pt x="863" y="47"/>
                </a:cubicBezTo>
                <a:close/>
                <a:moveTo>
                  <a:pt x="1279" y="100"/>
                </a:moveTo>
                <a:cubicBezTo>
                  <a:pt x="1276" y="98"/>
                  <a:pt x="1271" y="96"/>
                  <a:pt x="1270" y="96"/>
                </a:cubicBezTo>
                <a:cubicBezTo>
                  <a:pt x="1274" y="98"/>
                  <a:pt x="1277" y="99"/>
                  <a:pt x="1279" y="100"/>
                </a:cubicBezTo>
                <a:close/>
                <a:moveTo>
                  <a:pt x="688" y="39"/>
                </a:moveTo>
                <a:cubicBezTo>
                  <a:pt x="688" y="39"/>
                  <a:pt x="688" y="39"/>
                  <a:pt x="688" y="39"/>
                </a:cubicBezTo>
                <a:cubicBezTo>
                  <a:pt x="688" y="39"/>
                  <a:pt x="688" y="39"/>
                  <a:pt x="688" y="39"/>
                </a:cubicBezTo>
                <a:cubicBezTo>
                  <a:pt x="688" y="39"/>
                  <a:pt x="688" y="39"/>
                  <a:pt x="688" y="39"/>
                </a:cubicBezTo>
                <a:close/>
                <a:moveTo>
                  <a:pt x="688" y="46"/>
                </a:moveTo>
                <a:cubicBezTo>
                  <a:pt x="688" y="46"/>
                  <a:pt x="689" y="46"/>
                  <a:pt x="689" y="46"/>
                </a:cubicBezTo>
                <a:cubicBezTo>
                  <a:pt x="688" y="46"/>
                  <a:pt x="688" y="46"/>
                  <a:pt x="688" y="46"/>
                </a:cubicBezTo>
                <a:close/>
                <a:moveTo>
                  <a:pt x="769" y="37"/>
                </a:moveTo>
                <a:cubicBezTo>
                  <a:pt x="762" y="37"/>
                  <a:pt x="762" y="37"/>
                  <a:pt x="762" y="37"/>
                </a:cubicBezTo>
                <a:cubicBezTo>
                  <a:pt x="761" y="37"/>
                  <a:pt x="762" y="37"/>
                  <a:pt x="763" y="37"/>
                </a:cubicBezTo>
                <a:cubicBezTo>
                  <a:pt x="768" y="37"/>
                  <a:pt x="769" y="37"/>
                  <a:pt x="769" y="37"/>
                </a:cubicBezTo>
                <a:close/>
                <a:moveTo>
                  <a:pt x="923" y="41"/>
                </a:moveTo>
                <a:cubicBezTo>
                  <a:pt x="912" y="40"/>
                  <a:pt x="912" y="40"/>
                  <a:pt x="912" y="40"/>
                </a:cubicBezTo>
                <a:cubicBezTo>
                  <a:pt x="907" y="40"/>
                  <a:pt x="879" y="39"/>
                  <a:pt x="882" y="39"/>
                </a:cubicBezTo>
                <a:cubicBezTo>
                  <a:pt x="899" y="40"/>
                  <a:pt x="924" y="41"/>
                  <a:pt x="938" y="42"/>
                </a:cubicBezTo>
                <a:cubicBezTo>
                  <a:pt x="933" y="41"/>
                  <a:pt x="928" y="41"/>
                  <a:pt x="923" y="41"/>
                </a:cubicBezTo>
                <a:close/>
                <a:moveTo>
                  <a:pt x="926" y="46"/>
                </a:moveTo>
                <a:cubicBezTo>
                  <a:pt x="967" y="48"/>
                  <a:pt x="967" y="48"/>
                  <a:pt x="967" y="48"/>
                </a:cubicBezTo>
                <a:cubicBezTo>
                  <a:pt x="954" y="47"/>
                  <a:pt x="939" y="46"/>
                  <a:pt x="926" y="46"/>
                </a:cubicBezTo>
                <a:close/>
                <a:moveTo>
                  <a:pt x="683" y="48"/>
                </a:moveTo>
                <a:cubicBezTo>
                  <a:pt x="683" y="48"/>
                  <a:pt x="683" y="48"/>
                  <a:pt x="683" y="48"/>
                </a:cubicBezTo>
                <a:close/>
                <a:moveTo>
                  <a:pt x="985" y="52"/>
                </a:moveTo>
                <a:cubicBezTo>
                  <a:pt x="985" y="52"/>
                  <a:pt x="986" y="52"/>
                  <a:pt x="986" y="52"/>
                </a:cubicBezTo>
                <a:cubicBezTo>
                  <a:pt x="986" y="52"/>
                  <a:pt x="985" y="52"/>
                  <a:pt x="985" y="52"/>
                </a:cubicBezTo>
                <a:close/>
                <a:moveTo>
                  <a:pt x="687" y="40"/>
                </a:moveTo>
                <a:cubicBezTo>
                  <a:pt x="687" y="40"/>
                  <a:pt x="687" y="40"/>
                  <a:pt x="687" y="40"/>
                </a:cubicBezTo>
                <a:cubicBezTo>
                  <a:pt x="687" y="40"/>
                  <a:pt x="687" y="40"/>
                  <a:pt x="687" y="40"/>
                </a:cubicBezTo>
                <a:close/>
                <a:moveTo>
                  <a:pt x="687" y="41"/>
                </a:moveTo>
                <a:cubicBezTo>
                  <a:pt x="687" y="41"/>
                  <a:pt x="687" y="41"/>
                  <a:pt x="687" y="41"/>
                </a:cubicBezTo>
                <a:cubicBezTo>
                  <a:pt x="687" y="41"/>
                  <a:pt x="687" y="41"/>
                  <a:pt x="687" y="41"/>
                </a:cubicBezTo>
                <a:close/>
                <a:moveTo>
                  <a:pt x="689" y="38"/>
                </a:moveTo>
                <a:cubicBezTo>
                  <a:pt x="689" y="38"/>
                  <a:pt x="689" y="38"/>
                  <a:pt x="689" y="38"/>
                </a:cubicBezTo>
                <a:cubicBezTo>
                  <a:pt x="689" y="38"/>
                  <a:pt x="689" y="38"/>
                  <a:pt x="689" y="38"/>
                </a:cubicBezTo>
                <a:cubicBezTo>
                  <a:pt x="689" y="38"/>
                  <a:pt x="689" y="38"/>
                  <a:pt x="689" y="38"/>
                </a:cubicBezTo>
                <a:cubicBezTo>
                  <a:pt x="689" y="38"/>
                  <a:pt x="689" y="38"/>
                  <a:pt x="689" y="38"/>
                </a:cubicBezTo>
                <a:cubicBezTo>
                  <a:pt x="689" y="38"/>
                  <a:pt x="689" y="38"/>
                  <a:pt x="689" y="38"/>
                </a:cubicBezTo>
                <a:cubicBezTo>
                  <a:pt x="689" y="38"/>
                  <a:pt x="690" y="38"/>
                  <a:pt x="690" y="38"/>
                </a:cubicBezTo>
                <a:cubicBezTo>
                  <a:pt x="689" y="38"/>
                  <a:pt x="689" y="38"/>
                  <a:pt x="689" y="38"/>
                </a:cubicBezTo>
                <a:close/>
                <a:moveTo>
                  <a:pt x="689" y="45"/>
                </a:moveTo>
                <a:cubicBezTo>
                  <a:pt x="689" y="44"/>
                  <a:pt x="689" y="45"/>
                  <a:pt x="689" y="45"/>
                </a:cubicBezTo>
                <a:cubicBezTo>
                  <a:pt x="689" y="45"/>
                  <a:pt x="689" y="45"/>
                  <a:pt x="689" y="45"/>
                </a:cubicBezTo>
                <a:close/>
                <a:moveTo>
                  <a:pt x="688" y="39"/>
                </a:moveTo>
                <a:cubicBezTo>
                  <a:pt x="688" y="39"/>
                  <a:pt x="687" y="38"/>
                  <a:pt x="687" y="39"/>
                </a:cubicBezTo>
                <a:cubicBezTo>
                  <a:pt x="687" y="39"/>
                  <a:pt x="688" y="39"/>
                  <a:pt x="688" y="39"/>
                </a:cubicBezTo>
                <a:close/>
                <a:moveTo>
                  <a:pt x="688" y="41"/>
                </a:moveTo>
                <a:cubicBezTo>
                  <a:pt x="688" y="41"/>
                  <a:pt x="688" y="41"/>
                  <a:pt x="688" y="41"/>
                </a:cubicBezTo>
                <a:cubicBezTo>
                  <a:pt x="688" y="41"/>
                  <a:pt x="688" y="41"/>
                  <a:pt x="688" y="41"/>
                </a:cubicBezTo>
                <a:cubicBezTo>
                  <a:pt x="687" y="41"/>
                  <a:pt x="688" y="41"/>
                  <a:pt x="688" y="41"/>
                </a:cubicBezTo>
                <a:close/>
                <a:moveTo>
                  <a:pt x="699" y="40"/>
                </a:moveTo>
                <a:cubicBezTo>
                  <a:pt x="689" y="41"/>
                  <a:pt x="689" y="41"/>
                  <a:pt x="689" y="41"/>
                </a:cubicBezTo>
                <a:cubicBezTo>
                  <a:pt x="689" y="41"/>
                  <a:pt x="688" y="41"/>
                  <a:pt x="688" y="41"/>
                </a:cubicBezTo>
                <a:cubicBezTo>
                  <a:pt x="688" y="41"/>
                  <a:pt x="689" y="41"/>
                  <a:pt x="689" y="41"/>
                </a:cubicBezTo>
                <a:cubicBezTo>
                  <a:pt x="689" y="41"/>
                  <a:pt x="689" y="41"/>
                  <a:pt x="689" y="41"/>
                </a:cubicBezTo>
                <a:lnTo>
                  <a:pt x="699" y="40"/>
                </a:lnTo>
                <a:close/>
                <a:moveTo>
                  <a:pt x="688" y="41"/>
                </a:moveTo>
                <a:cubicBezTo>
                  <a:pt x="688" y="41"/>
                  <a:pt x="688" y="41"/>
                  <a:pt x="688" y="41"/>
                </a:cubicBezTo>
                <a:cubicBezTo>
                  <a:pt x="688" y="41"/>
                  <a:pt x="688" y="41"/>
                  <a:pt x="688" y="41"/>
                </a:cubicBezTo>
                <a:cubicBezTo>
                  <a:pt x="688" y="41"/>
                  <a:pt x="688" y="41"/>
                  <a:pt x="688" y="41"/>
                </a:cubicBezTo>
                <a:close/>
              </a:path>
            </a:pathLst>
          </a:custGeom>
          <a:solidFill>
            <a:srgbClr val="000090"/>
          </a:solidFill>
          <a:ln>
            <a:noFill/>
          </a:ln>
          <a:effectLst>
            <a:outerShdw blurRad="50800" dist="254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40" name="Freeform 502"/>
          <p:cNvSpPr>
            <a:spLocks noEditPoints="1"/>
          </p:cNvSpPr>
          <p:nvPr/>
        </p:nvSpPr>
        <p:spPr bwMode="auto">
          <a:xfrm>
            <a:off x="2007969" y="4275009"/>
            <a:ext cx="1798903" cy="1049742"/>
          </a:xfrm>
          <a:custGeom>
            <a:avLst/>
            <a:gdLst>
              <a:gd name="T0" fmla="*/ 685 w 1319"/>
              <a:gd name="T1" fmla="*/ 39 h 237"/>
              <a:gd name="T2" fmla="*/ 684 w 1319"/>
              <a:gd name="T3" fmla="*/ 48 h 237"/>
              <a:gd name="T4" fmla="*/ 686 w 1319"/>
              <a:gd name="T5" fmla="*/ 40 h 237"/>
              <a:gd name="T6" fmla="*/ 689 w 1319"/>
              <a:gd name="T7" fmla="*/ 38 h 237"/>
              <a:gd name="T8" fmla="*/ 1030 w 1319"/>
              <a:gd name="T9" fmla="*/ 43 h 237"/>
              <a:gd name="T10" fmla="*/ 1319 w 1319"/>
              <a:gd name="T11" fmla="*/ 126 h 237"/>
              <a:gd name="T12" fmla="*/ 1278 w 1319"/>
              <a:gd name="T13" fmla="*/ 85 h 237"/>
              <a:gd name="T14" fmla="*/ 1098 w 1319"/>
              <a:gd name="T15" fmla="*/ 53 h 237"/>
              <a:gd name="T16" fmla="*/ 927 w 1319"/>
              <a:gd name="T17" fmla="*/ 38 h 237"/>
              <a:gd name="T18" fmla="*/ 835 w 1319"/>
              <a:gd name="T19" fmla="*/ 36 h 237"/>
              <a:gd name="T20" fmla="*/ 809 w 1319"/>
              <a:gd name="T21" fmla="*/ 36 h 237"/>
              <a:gd name="T22" fmla="*/ 927 w 1319"/>
              <a:gd name="T23" fmla="*/ 39 h 237"/>
              <a:gd name="T24" fmla="*/ 906 w 1319"/>
              <a:gd name="T25" fmla="*/ 40 h 237"/>
              <a:gd name="T26" fmla="*/ 954 w 1319"/>
              <a:gd name="T27" fmla="*/ 43 h 237"/>
              <a:gd name="T28" fmla="*/ 718 w 1319"/>
              <a:gd name="T29" fmla="*/ 40 h 237"/>
              <a:gd name="T30" fmla="*/ 1084 w 1319"/>
              <a:gd name="T31" fmla="*/ 57 h 237"/>
              <a:gd name="T32" fmla="*/ 954 w 1319"/>
              <a:gd name="T33" fmla="*/ 48 h 237"/>
              <a:gd name="T34" fmla="*/ 688 w 1319"/>
              <a:gd name="T35" fmla="*/ 45 h 237"/>
              <a:gd name="T36" fmla="*/ 692 w 1319"/>
              <a:gd name="T37" fmla="*/ 45 h 237"/>
              <a:gd name="T38" fmla="*/ 941 w 1319"/>
              <a:gd name="T39" fmla="*/ 49 h 237"/>
              <a:gd name="T40" fmla="*/ 1142 w 1319"/>
              <a:gd name="T41" fmla="*/ 69 h 237"/>
              <a:gd name="T42" fmla="*/ 1291 w 1319"/>
              <a:gd name="T43" fmla="*/ 105 h 237"/>
              <a:gd name="T44" fmla="*/ 1300 w 1319"/>
              <a:gd name="T45" fmla="*/ 134 h 237"/>
              <a:gd name="T46" fmla="*/ 1171 w 1319"/>
              <a:gd name="T47" fmla="*/ 185 h 237"/>
              <a:gd name="T48" fmla="*/ 765 w 1319"/>
              <a:gd name="T49" fmla="*/ 221 h 237"/>
              <a:gd name="T50" fmla="*/ 244 w 1319"/>
              <a:gd name="T51" fmla="*/ 206 h 237"/>
              <a:gd name="T52" fmla="*/ 14 w 1319"/>
              <a:gd name="T53" fmla="*/ 149 h 237"/>
              <a:gd name="T54" fmla="*/ 350 w 1319"/>
              <a:gd name="T55" fmla="*/ 42 h 237"/>
              <a:gd name="T56" fmla="*/ 774 w 1319"/>
              <a:gd name="T57" fmla="*/ 16 h 237"/>
              <a:gd name="T58" fmla="*/ 1123 w 1319"/>
              <a:gd name="T59" fmla="*/ 36 h 237"/>
              <a:gd name="T60" fmla="*/ 1130 w 1319"/>
              <a:gd name="T61" fmla="*/ 38 h 237"/>
              <a:gd name="T62" fmla="*/ 1137 w 1319"/>
              <a:gd name="T63" fmla="*/ 38 h 237"/>
              <a:gd name="T64" fmla="*/ 1144 w 1319"/>
              <a:gd name="T65" fmla="*/ 33 h 237"/>
              <a:gd name="T66" fmla="*/ 1143 w 1319"/>
              <a:gd name="T67" fmla="*/ 25 h 237"/>
              <a:gd name="T68" fmla="*/ 1137 w 1319"/>
              <a:gd name="T69" fmla="*/ 20 h 237"/>
              <a:gd name="T70" fmla="*/ 1131 w 1319"/>
              <a:gd name="T71" fmla="*/ 19 h 237"/>
              <a:gd name="T72" fmla="*/ 1122 w 1319"/>
              <a:gd name="T73" fmla="*/ 19 h 237"/>
              <a:gd name="T74" fmla="*/ 920 w 1319"/>
              <a:gd name="T75" fmla="*/ 2 h 237"/>
              <a:gd name="T76" fmla="*/ 750 w 1319"/>
              <a:gd name="T77" fmla="*/ 1 h 237"/>
              <a:gd name="T78" fmla="*/ 385 w 1319"/>
              <a:gd name="T79" fmla="*/ 23 h 237"/>
              <a:gd name="T80" fmla="*/ 65 w 1319"/>
              <a:gd name="T81" fmla="*/ 94 h 237"/>
              <a:gd name="T82" fmla="*/ 7 w 1319"/>
              <a:gd name="T83" fmla="*/ 168 h 237"/>
              <a:gd name="T84" fmla="*/ 158 w 1319"/>
              <a:gd name="T85" fmla="*/ 212 h 237"/>
              <a:gd name="T86" fmla="*/ 992 w 1319"/>
              <a:gd name="T87" fmla="*/ 223 h 237"/>
              <a:gd name="T88" fmla="*/ 1284 w 1319"/>
              <a:gd name="T89" fmla="*/ 161 h 237"/>
              <a:gd name="T90" fmla="*/ 1319 w 1319"/>
              <a:gd name="T91" fmla="*/ 126 h 237"/>
              <a:gd name="T92" fmla="*/ 985 w 1319"/>
              <a:gd name="T93" fmla="*/ 52 h 237"/>
              <a:gd name="T94" fmla="*/ 688 w 1319"/>
              <a:gd name="T95" fmla="*/ 44 h 237"/>
              <a:gd name="T96" fmla="*/ 1041 w 1319"/>
              <a:gd name="T97" fmla="*/ 46 h 237"/>
              <a:gd name="T98" fmla="*/ 688 w 1319"/>
              <a:gd name="T99" fmla="*/ 45 h 237"/>
              <a:gd name="T100" fmla="*/ 1270 w 1319"/>
              <a:gd name="T101" fmla="*/ 96 h 237"/>
              <a:gd name="T102" fmla="*/ 688 w 1319"/>
              <a:gd name="T103" fmla="*/ 46 h 237"/>
              <a:gd name="T104" fmla="*/ 769 w 1319"/>
              <a:gd name="T105" fmla="*/ 37 h 237"/>
              <a:gd name="T106" fmla="*/ 926 w 1319"/>
              <a:gd name="T107" fmla="*/ 46 h 237"/>
              <a:gd name="T108" fmla="*/ 986 w 1319"/>
              <a:gd name="T109" fmla="*/ 52 h 237"/>
              <a:gd name="T110" fmla="*/ 687 w 1319"/>
              <a:gd name="T111" fmla="*/ 41 h 237"/>
              <a:gd name="T112" fmla="*/ 689 w 1319"/>
              <a:gd name="T113" fmla="*/ 38 h 237"/>
              <a:gd name="T114" fmla="*/ 689 w 1319"/>
              <a:gd name="T115" fmla="*/ 45 h 237"/>
              <a:gd name="T116" fmla="*/ 688 w 1319"/>
              <a:gd name="T117" fmla="*/ 41 h 237"/>
              <a:gd name="T118" fmla="*/ 689 w 1319"/>
              <a:gd name="T119" fmla="*/ 4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19" h="237">
                <a:moveTo>
                  <a:pt x="686" y="40"/>
                </a:moveTo>
                <a:cubicBezTo>
                  <a:pt x="686" y="40"/>
                  <a:pt x="686" y="40"/>
                  <a:pt x="686" y="40"/>
                </a:cubicBezTo>
                <a:cubicBezTo>
                  <a:pt x="686" y="40"/>
                  <a:pt x="685" y="40"/>
                  <a:pt x="684" y="40"/>
                </a:cubicBezTo>
                <a:cubicBezTo>
                  <a:pt x="684" y="40"/>
                  <a:pt x="684" y="40"/>
                  <a:pt x="684" y="40"/>
                </a:cubicBezTo>
                <a:cubicBezTo>
                  <a:pt x="684" y="40"/>
                  <a:pt x="684" y="40"/>
                  <a:pt x="683" y="40"/>
                </a:cubicBezTo>
                <a:cubicBezTo>
                  <a:pt x="684" y="39"/>
                  <a:pt x="685" y="40"/>
                  <a:pt x="685" y="39"/>
                </a:cubicBezTo>
                <a:cubicBezTo>
                  <a:pt x="685" y="39"/>
                  <a:pt x="685" y="39"/>
                  <a:pt x="685" y="39"/>
                </a:cubicBezTo>
                <a:cubicBezTo>
                  <a:pt x="686" y="39"/>
                  <a:pt x="687" y="39"/>
                  <a:pt x="688" y="39"/>
                </a:cubicBezTo>
                <a:cubicBezTo>
                  <a:pt x="687" y="40"/>
                  <a:pt x="686" y="39"/>
                  <a:pt x="686" y="40"/>
                </a:cubicBezTo>
                <a:close/>
                <a:moveTo>
                  <a:pt x="684" y="48"/>
                </a:moveTo>
                <a:cubicBezTo>
                  <a:pt x="685" y="48"/>
                  <a:pt x="685" y="48"/>
                  <a:pt x="685" y="48"/>
                </a:cubicBezTo>
                <a:cubicBezTo>
                  <a:pt x="685" y="48"/>
                  <a:pt x="684" y="48"/>
                  <a:pt x="684" y="48"/>
                </a:cubicBezTo>
                <a:close/>
                <a:moveTo>
                  <a:pt x="685" y="46"/>
                </a:moveTo>
                <a:cubicBezTo>
                  <a:pt x="685" y="46"/>
                  <a:pt x="685" y="46"/>
                  <a:pt x="685" y="46"/>
                </a:cubicBezTo>
                <a:cubicBezTo>
                  <a:pt x="685" y="46"/>
                  <a:pt x="685" y="46"/>
                  <a:pt x="685" y="46"/>
                </a:cubicBezTo>
                <a:close/>
                <a:moveTo>
                  <a:pt x="686" y="40"/>
                </a:moveTo>
                <a:cubicBezTo>
                  <a:pt x="686" y="40"/>
                  <a:pt x="687" y="40"/>
                  <a:pt x="687" y="40"/>
                </a:cubicBezTo>
                <a:cubicBezTo>
                  <a:pt x="686" y="40"/>
                  <a:pt x="686" y="40"/>
                  <a:pt x="686" y="40"/>
                </a:cubicBezTo>
                <a:cubicBezTo>
                  <a:pt x="686" y="40"/>
                  <a:pt x="686" y="40"/>
                  <a:pt x="686" y="40"/>
                </a:cubicBezTo>
                <a:close/>
                <a:moveTo>
                  <a:pt x="686" y="43"/>
                </a:moveTo>
                <a:cubicBezTo>
                  <a:pt x="686" y="44"/>
                  <a:pt x="686" y="43"/>
                  <a:pt x="686" y="43"/>
                </a:cubicBezTo>
                <a:close/>
                <a:moveTo>
                  <a:pt x="689" y="38"/>
                </a:moveTo>
                <a:cubicBezTo>
                  <a:pt x="688" y="38"/>
                  <a:pt x="688" y="38"/>
                  <a:pt x="688" y="39"/>
                </a:cubicBezTo>
                <a:cubicBezTo>
                  <a:pt x="688" y="39"/>
                  <a:pt x="689" y="39"/>
                  <a:pt x="689" y="38"/>
                </a:cubicBezTo>
                <a:close/>
                <a:moveTo>
                  <a:pt x="685" y="46"/>
                </a:moveTo>
                <a:cubicBezTo>
                  <a:pt x="685" y="46"/>
                  <a:pt x="685" y="46"/>
                  <a:pt x="685" y="46"/>
                </a:cubicBezTo>
                <a:close/>
                <a:moveTo>
                  <a:pt x="685" y="45"/>
                </a:moveTo>
                <a:cubicBezTo>
                  <a:pt x="685" y="45"/>
                  <a:pt x="685" y="45"/>
                  <a:pt x="685" y="45"/>
                </a:cubicBezTo>
                <a:cubicBezTo>
                  <a:pt x="685" y="45"/>
                  <a:pt x="685" y="45"/>
                  <a:pt x="685" y="45"/>
                </a:cubicBezTo>
                <a:close/>
                <a:moveTo>
                  <a:pt x="1030" y="43"/>
                </a:moveTo>
                <a:cubicBezTo>
                  <a:pt x="1023" y="42"/>
                  <a:pt x="1012" y="41"/>
                  <a:pt x="1009" y="41"/>
                </a:cubicBezTo>
                <a:cubicBezTo>
                  <a:pt x="1019" y="42"/>
                  <a:pt x="1026" y="43"/>
                  <a:pt x="1030" y="43"/>
                </a:cubicBezTo>
                <a:close/>
                <a:moveTo>
                  <a:pt x="1122" y="54"/>
                </a:moveTo>
                <a:cubicBezTo>
                  <a:pt x="1109" y="53"/>
                  <a:pt x="1109" y="53"/>
                  <a:pt x="1109" y="53"/>
                </a:cubicBezTo>
                <a:cubicBezTo>
                  <a:pt x="1108" y="53"/>
                  <a:pt x="1118" y="54"/>
                  <a:pt x="1122" y="54"/>
                </a:cubicBezTo>
                <a:close/>
                <a:moveTo>
                  <a:pt x="1319" y="126"/>
                </a:moveTo>
                <a:cubicBezTo>
                  <a:pt x="1319" y="125"/>
                  <a:pt x="1319" y="125"/>
                  <a:pt x="1319" y="125"/>
                </a:cubicBezTo>
                <a:cubicBezTo>
                  <a:pt x="1319" y="124"/>
                  <a:pt x="1319" y="124"/>
                  <a:pt x="1319" y="124"/>
                </a:cubicBezTo>
                <a:cubicBezTo>
                  <a:pt x="1319" y="118"/>
                  <a:pt x="1316" y="112"/>
                  <a:pt x="1313" y="108"/>
                </a:cubicBezTo>
                <a:cubicBezTo>
                  <a:pt x="1309" y="103"/>
                  <a:pt x="1305" y="100"/>
                  <a:pt x="1301" y="97"/>
                </a:cubicBezTo>
                <a:cubicBezTo>
                  <a:pt x="1293" y="91"/>
                  <a:pt x="1285" y="88"/>
                  <a:pt x="1279" y="86"/>
                </a:cubicBezTo>
                <a:cubicBezTo>
                  <a:pt x="1280" y="86"/>
                  <a:pt x="1280" y="86"/>
                  <a:pt x="1278" y="85"/>
                </a:cubicBezTo>
                <a:cubicBezTo>
                  <a:pt x="1272" y="83"/>
                  <a:pt x="1269" y="82"/>
                  <a:pt x="1262" y="80"/>
                </a:cubicBezTo>
                <a:cubicBezTo>
                  <a:pt x="1239" y="73"/>
                  <a:pt x="1219" y="70"/>
                  <a:pt x="1199" y="67"/>
                </a:cubicBezTo>
                <a:cubicBezTo>
                  <a:pt x="1180" y="64"/>
                  <a:pt x="1162" y="61"/>
                  <a:pt x="1142" y="58"/>
                </a:cubicBezTo>
                <a:cubicBezTo>
                  <a:pt x="1137" y="58"/>
                  <a:pt x="1123" y="55"/>
                  <a:pt x="1119" y="55"/>
                </a:cubicBezTo>
                <a:cubicBezTo>
                  <a:pt x="1126" y="56"/>
                  <a:pt x="1135" y="57"/>
                  <a:pt x="1134" y="57"/>
                </a:cubicBezTo>
                <a:cubicBezTo>
                  <a:pt x="1122" y="56"/>
                  <a:pt x="1106" y="54"/>
                  <a:pt x="1098" y="53"/>
                </a:cubicBezTo>
                <a:cubicBezTo>
                  <a:pt x="1083" y="51"/>
                  <a:pt x="1076" y="50"/>
                  <a:pt x="1062" y="49"/>
                </a:cubicBezTo>
                <a:cubicBezTo>
                  <a:pt x="1059" y="48"/>
                  <a:pt x="1065" y="49"/>
                  <a:pt x="1058" y="48"/>
                </a:cubicBezTo>
                <a:cubicBezTo>
                  <a:pt x="1037" y="46"/>
                  <a:pt x="1027" y="45"/>
                  <a:pt x="1008" y="43"/>
                </a:cubicBezTo>
                <a:cubicBezTo>
                  <a:pt x="1003" y="43"/>
                  <a:pt x="980" y="41"/>
                  <a:pt x="974" y="41"/>
                </a:cubicBezTo>
                <a:cubicBezTo>
                  <a:pt x="968" y="40"/>
                  <a:pt x="980" y="41"/>
                  <a:pt x="975" y="41"/>
                </a:cubicBezTo>
                <a:cubicBezTo>
                  <a:pt x="927" y="38"/>
                  <a:pt x="927" y="38"/>
                  <a:pt x="927" y="38"/>
                </a:cubicBezTo>
                <a:cubicBezTo>
                  <a:pt x="923" y="38"/>
                  <a:pt x="920" y="38"/>
                  <a:pt x="914" y="38"/>
                </a:cubicBezTo>
                <a:cubicBezTo>
                  <a:pt x="909" y="37"/>
                  <a:pt x="915" y="37"/>
                  <a:pt x="908" y="37"/>
                </a:cubicBezTo>
                <a:cubicBezTo>
                  <a:pt x="902" y="37"/>
                  <a:pt x="913" y="38"/>
                  <a:pt x="912" y="38"/>
                </a:cubicBezTo>
                <a:cubicBezTo>
                  <a:pt x="903" y="37"/>
                  <a:pt x="905" y="38"/>
                  <a:pt x="900" y="38"/>
                </a:cubicBezTo>
                <a:cubicBezTo>
                  <a:pt x="888" y="37"/>
                  <a:pt x="880" y="37"/>
                  <a:pt x="869" y="37"/>
                </a:cubicBezTo>
                <a:cubicBezTo>
                  <a:pt x="835" y="36"/>
                  <a:pt x="835" y="36"/>
                  <a:pt x="835" y="36"/>
                </a:cubicBezTo>
                <a:cubicBezTo>
                  <a:pt x="811" y="36"/>
                  <a:pt x="811" y="36"/>
                  <a:pt x="811" y="36"/>
                </a:cubicBezTo>
                <a:cubicBezTo>
                  <a:pt x="786" y="36"/>
                  <a:pt x="786" y="36"/>
                  <a:pt x="786" y="36"/>
                </a:cubicBezTo>
                <a:cubicBezTo>
                  <a:pt x="781" y="36"/>
                  <a:pt x="790" y="36"/>
                  <a:pt x="782" y="36"/>
                </a:cubicBezTo>
                <a:cubicBezTo>
                  <a:pt x="749" y="36"/>
                  <a:pt x="716" y="37"/>
                  <a:pt x="692" y="38"/>
                </a:cubicBezTo>
                <a:cubicBezTo>
                  <a:pt x="729" y="36"/>
                  <a:pt x="757" y="36"/>
                  <a:pt x="790" y="36"/>
                </a:cubicBezTo>
                <a:cubicBezTo>
                  <a:pt x="795" y="36"/>
                  <a:pt x="804" y="36"/>
                  <a:pt x="809" y="36"/>
                </a:cubicBezTo>
                <a:cubicBezTo>
                  <a:pt x="811" y="36"/>
                  <a:pt x="804" y="36"/>
                  <a:pt x="811" y="36"/>
                </a:cubicBezTo>
                <a:cubicBezTo>
                  <a:pt x="818" y="36"/>
                  <a:pt x="818" y="36"/>
                  <a:pt x="818" y="36"/>
                </a:cubicBezTo>
                <a:cubicBezTo>
                  <a:pt x="814" y="36"/>
                  <a:pt x="821" y="36"/>
                  <a:pt x="823" y="37"/>
                </a:cubicBezTo>
                <a:cubicBezTo>
                  <a:pt x="851" y="37"/>
                  <a:pt x="873" y="37"/>
                  <a:pt x="898" y="38"/>
                </a:cubicBezTo>
                <a:cubicBezTo>
                  <a:pt x="902" y="38"/>
                  <a:pt x="894" y="38"/>
                  <a:pt x="900" y="38"/>
                </a:cubicBezTo>
                <a:cubicBezTo>
                  <a:pt x="927" y="39"/>
                  <a:pt x="927" y="39"/>
                  <a:pt x="927" y="39"/>
                </a:cubicBezTo>
                <a:cubicBezTo>
                  <a:pt x="930" y="40"/>
                  <a:pt x="937" y="40"/>
                  <a:pt x="933" y="40"/>
                </a:cubicBezTo>
                <a:cubicBezTo>
                  <a:pt x="901" y="38"/>
                  <a:pt x="856" y="37"/>
                  <a:pt x="817" y="37"/>
                </a:cubicBezTo>
                <a:cubicBezTo>
                  <a:pt x="806" y="37"/>
                  <a:pt x="793" y="37"/>
                  <a:pt x="787" y="37"/>
                </a:cubicBezTo>
                <a:cubicBezTo>
                  <a:pt x="804" y="37"/>
                  <a:pt x="818" y="37"/>
                  <a:pt x="833" y="38"/>
                </a:cubicBezTo>
                <a:cubicBezTo>
                  <a:pt x="853" y="38"/>
                  <a:pt x="874" y="38"/>
                  <a:pt x="893" y="39"/>
                </a:cubicBezTo>
                <a:cubicBezTo>
                  <a:pt x="906" y="40"/>
                  <a:pt x="906" y="40"/>
                  <a:pt x="906" y="40"/>
                </a:cubicBezTo>
                <a:cubicBezTo>
                  <a:pt x="920" y="40"/>
                  <a:pt x="920" y="40"/>
                  <a:pt x="920" y="40"/>
                </a:cubicBezTo>
                <a:cubicBezTo>
                  <a:pt x="929" y="41"/>
                  <a:pt x="929" y="41"/>
                  <a:pt x="929" y="41"/>
                </a:cubicBezTo>
                <a:cubicBezTo>
                  <a:pt x="937" y="41"/>
                  <a:pt x="944" y="41"/>
                  <a:pt x="953" y="42"/>
                </a:cubicBezTo>
                <a:cubicBezTo>
                  <a:pt x="968" y="43"/>
                  <a:pt x="983" y="44"/>
                  <a:pt x="999" y="46"/>
                </a:cubicBezTo>
                <a:cubicBezTo>
                  <a:pt x="1002" y="46"/>
                  <a:pt x="1001" y="46"/>
                  <a:pt x="997" y="46"/>
                </a:cubicBezTo>
                <a:cubicBezTo>
                  <a:pt x="977" y="44"/>
                  <a:pt x="974" y="44"/>
                  <a:pt x="954" y="43"/>
                </a:cubicBezTo>
                <a:cubicBezTo>
                  <a:pt x="956" y="43"/>
                  <a:pt x="958" y="43"/>
                  <a:pt x="957" y="43"/>
                </a:cubicBezTo>
                <a:cubicBezTo>
                  <a:pt x="951" y="43"/>
                  <a:pt x="949" y="42"/>
                  <a:pt x="945" y="42"/>
                </a:cubicBezTo>
                <a:cubicBezTo>
                  <a:pt x="960" y="43"/>
                  <a:pt x="958" y="43"/>
                  <a:pt x="953" y="43"/>
                </a:cubicBezTo>
                <a:cubicBezTo>
                  <a:pt x="916" y="41"/>
                  <a:pt x="870" y="39"/>
                  <a:pt x="840" y="39"/>
                </a:cubicBezTo>
                <a:cubicBezTo>
                  <a:pt x="836" y="39"/>
                  <a:pt x="834" y="39"/>
                  <a:pt x="829" y="39"/>
                </a:cubicBezTo>
                <a:cubicBezTo>
                  <a:pt x="794" y="38"/>
                  <a:pt x="755" y="38"/>
                  <a:pt x="718" y="40"/>
                </a:cubicBezTo>
                <a:cubicBezTo>
                  <a:pt x="761" y="39"/>
                  <a:pt x="805" y="38"/>
                  <a:pt x="854" y="39"/>
                </a:cubicBezTo>
                <a:cubicBezTo>
                  <a:pt x="856" y="39"/>
                  <a:pt x="854" y="39"/>
                  <a:pt x="859" y="40"/>
                </a:cubicBezTo>
                <a:cubicBezTo>
                  <a:pt x="880" y="40"/>
                  <a:pt x="904" y="41"/>
                  <a:pt x="920" y="42"/>
                </a:cubicBezTo>
                <a:cubicBezTo>
                  <a:pt x="941" y="44"/>
                  <a:pt x="941" y="44"/>
                  <a:pt x="941" y="44"/>
                </a:cubicBezTo>
                <a:cubicBezTo>
                  <a:pt x="993" y="47"/>
                  <a:pt x="1030" y="51"/>
                  <a:pt x="1079" y="57"/>
                </a:cubicBezTo>
                <a:cubicBezTo>
                  <a:pt x="1079" y="57"/>
                  <a:pt x="1082" y="57"/>
                  <a:pt x="1084" y="57"/>
                </a:cubicBezTo>
                <a:cubicBezTo>
                  <a:pt x="1073" y="57"/>
                  <a:pt x="1073" y="57"/>
                  <a:pt x="1073" y="57"/>
                </a:cubicBezTo>
                <a:cubicBezTo>
                  <a:pt x="1049" y="54"/>
                  <a:pt x="1049" y="54"/>
                  <a:pt x="1049" y="54"/>
                </a:cubicBezTo>
                <a:cubicBezTo>
                  <a:pt x="1008" y="50"/>
                  <a:pt x="950" y="45"/>
                  <a:pt x="898" y="43"/>
                </a:cubicBezTo>
                <a:cubicBezTo>
                  <a:pt x="892" y="43"/>
                  <a:pt x="897" y="43"/>
                  <a:pt x="901" y="44"/>
                </a:cubicBezTo>
                <a:cubicBezTo>
                  <a:pt x="926" y="45"/>
                  <a:pt x="948" y="46"/>
                  <a:pt x="975" y="48"/>
                </a:cubicBezTo>
                <a:cubicBezTo>
                  <a:pt x="984" y="50"/>
                  <a:pt x="974" y="49"/>
                  <a:pt x="954" y="48"/>
                </a:cubicBezTo>
                <a:cubicBezTo>
                  <a:pt x="937" y="47"/>
                  <a:pt x="914" y="45"/>
                  <a:pt x="893" y="45"/>
                </a:cubicBezTo>
                <a:cubicBezTo>
                  <a:pt x="871" y="44"/>
                  <a:pt x="851" y="43"/>
                  <a:pt x="841" y="43"/>
                </a:cubicBezTo>
                <a:cubicBezTo>
                  <a:pt x="791" y="42"/>
                  <a:pt x="742" y="43"/>
                  <a:pt x="693" y="45"/>
                </a:cubicBezTo>
                <a:cubicBezTo>
                  <a:pt x="689" y="45"/>
                  <a:pt x="689" y="45"/>
                  <a:pt x="689" y="45"/>
                </a:cubicBezTo>
                <a:cubicBezTo>
                  <a:pt x="689" y="45"/>
                  <a:pt x="689" y="45"/>
                  <a:pt x="689" y="45"/>
                </a:cubicBezTo>
                <a:cubicBezTo>
                  <a:pt x="688" y="45"/>
                  <a:pt x="688" y="45"/>
                  <a:pt x="688" y="45"/>
                </a:cubicBezTo>
                <a:cubicBezTo>
                  <a:pt x="686" y="45"/>
                  <a:pt x="686" y="45"/>
                  <a:pt x="686" y="45"/>
                </a:cubicBezTo>
                <a:cubicBezTo>
                  <a:pt x="686" y="45"/>
                  <a:pt x="687" y="45"/>
                  <a:pt x="688" y="45"/>
                </a:cubicBezTo>
                <a:cubicBezTo>
                  <a:pt x="689" y="45"/>
                  <a:pt x="689" y="45"/>
                  <a:pt x="689" y="45"/>
                </a:cubicBezTo>
                <a:cubicBezTo>
                  <a:pt x="689" y="45"/>
                  <a:pt x="689" y="45"/>
                  <a:pt x="689" y="45"/>
                </a:cubicBezTo>
                <a:cubicBezTo>
                  <a:pt x="689" y="45"/>
                  <a:pt x="689" y="45"/>
                  <a:pt x="689" y="45"/>
                </a:cubicBezTo>
                <a:cubicBezTo>
                  <a:pt x="692" y="45"/>
                  <a:pt x="692" y="45"/>
                  <a:pt x="692" y="45"/>
                </a:cubicBezTo>
                <a:cubicBezTo>
                  <a:pt x="701" y="45"/>
                  <a:pt x="701" y="45"/>
                  <a:pt x="701" y="45"/>
                </a:cubicBezTo>
                <a:cubicBezTo>
                  <a:pt x="701" y="45"/>
                  <a:pt x="703" y="44"/>
                  <a:pt x="707" y="44"/>
                </a:cubicBezTo>
                <a:cubicBezTo>
                  <a:pt x="756" y="43"/>
                  <a:pt x="811" y="43"/>
                  <a:pt x="855" y="43"/>
                </a:cubicBezTo>
                <a:cubicBezTo>
                  <a:pt x="873" y="44"/>
                  <a:pt x="908" y="45"/>
                  <a:pt x="926" y="47"/>
                </a:cubicBezTo>
                <a:cubicBezTo>
                  <a:pt x="922" y="47"/>
                  <a:pt x="907" y="46"/>
                  <a:pt x="888" y="46"/>
                </a:cubicBezTo>
                <a:cubicBezTo>
                  <a:pt x="907" y="46"/>
                  <a:pt x="925" y="48"/>
                  <a:pt x="941" y="49"/>
                </a:cubicBezTo>
                <a:cubicBezTo>
                  <a:pt x="955" y="49"/>
                  <a:pt x="978" y="51"/>
                  <a:pt x="985" y="52"/>
                </a:cubicBezTo>
                <a:cubicBezTo>
                  <a:pt x="986" y="52"/>
                  <a:pt x="984" y="52"/>
                  <a:pt x="985" y="52"/>
                </a:cubicBezTo>
                <a:cubicBezTo>
                  <a:pt x="986" y="52"/>
                  <a:pt x="996" y="53"/>
                  <a:pt x="997" y="53"/>
                </a:cubicBezTo>
                <a:cubicBezTo>
                  <a:pt x="1004" y="53"/>
                  <a:pt x="1003" y="53"/>
                  <a:pt x="1011" y="54"/>
                </a:cubicBezTo>
                <a:cubicBezTo>
                  <a:pt x="1022" y="55"/>
                  <a:pt x="1022" y="55"/>
                  <a:pt x="1029" y="56"/>
                </a:cubicBezTo>
                <a:cubicBezTo>
                  <a:pt x="1067" y="59"/>
                  <a:pt x="1104" y="64"/>
                  <a:pt x="1142" y="69"/>
                </a:cubicBezTo>
                <a:cubicBezTo>
                  <a:pt x="1154" y="71"/>
                  <a:pt x="1154" y="71"/>
                  <a:pt x="1154" y="71"/>
                </a:cubicBezTo>
                <a:cubicBezTo>
                  <a:pt x="1158" y="72"/>
                  <a:pt x="1155" y="72"/>
                  <a:pt x="1159" y="72"/>
                </a:cubicBezTo>
                <a:cubicBezTo>
                  <a:pt x="1162" y="73"/>
                  <a:pt x="1161" y="72"/>
                  <a:pt x="1165" y="73"/>
                </a:cubicBezTo>
                <a:cubicBezTo>
                  <a:pt x="1179" y="75"/>
                  <a:pt x="1196" y="78"/>
                  <a:pt x="1211" y="81"/>
                </a:cubicBezTo>
                <a:cubicBezTo>
                  <a:pt x="1229" y="84"/>
                  <a:pt x="1249" y="88"/>
                  <a:pt x="1267" y="94"/>
                </a:cubicBezTo>
                <a:cubicBezTo>
                  <a:pt x="1275" y="97"/>
                  <a:pt x="1284" y="101"/>
                  <a:pt x="1291" y="105"/>
                </a:cubicBezTo>
                <a:cubicBezTo>
                  <a:pt x="1298" y="109"/>
                  <a:pt x="1303" y="114"/>
                  <a:pt x="1305" y="119"/>
                </a:cubicBezTo>
                <a:cubicBezTo>
                  <a:pt x="1306" y="122"/>
                  <a:pt x="1306" y="121"/>
                  <a:pt x="1306" y="121"/>
                </a:cubicBezTo>
                <a:cubicBezTo>
                  <a:pt x="1306" y="121"/>
                  <a:pt x="1306" y="121"/>
                  <a:pt x="1307" y="124"/>
                </a:cubicBezTo>
                <a:cubicBezTo>
                  <a:pt x="1307" y="125"/>
                  <a:pt x="1307" y="126"/>
                  <a:pt x="1307" y="126"/>
                </a:cubicBezTo>
                <a:cubicBezTo>
                  <a:pt x="1307" y="127"/>
                  <a:pt x="1306" y="127"/>
                  <a:pt x="1306" y="128"/>
                </a:cubicBezTo>
                <a:cubicBezTo>
                  <a:pt x="1304" y="130"/>
                  <a:pt x="1302" y="132"/>
                  <a:pt x="1300" y="134"/>
                </a:cubicBezTo>
                <a:cubicBezTo>
                  <a:pt x="1296" y="138"/>
                  <a:pt x="1291" y="142"/>
                  <a:pt x="1285" y="145"/>
                </a:cubicBezTo>
                <a:cubicBezTo>
                  <a:pt x="1274" y="152"/>
                  <a:pt x="1262" y="158"/>
                  <a:pt x="1250" y="163"/>
                </a:cubicBezTo>
                <a:cubicBezTo>
                  <a:pt x="1247" y="164"/>
                  <a:pt x="1244" y="165"/>
                  <a:pt x="1241" y="166"/>
                </a:cubicBezTo>
                <a:cubicBezTo>
                  <a:pt x="1231" y="169"/>
                  <a:pt x="1231" y="169"/>
                  <a:pt x="1231" y="169"/>
                </a:cubicBezTo>
                <a:cubicBezTo>
                  <a:pt x="1224" y="171"/>
                  <a:pt x="1218" y="173"/>
                  <a:pt x="1211" y="175"/>
                </a:cubicBezTo>
                <a:cubicBezTo>
                  <a:pt x="1198" y="178"/>
                  <a:pt x="1184" y="182"/>
                  <a:pt x="1171" y="185"/>
                </a:cubicBezTo>
                <a:cubicBezTo>
                  <a:pt x="1167" y="186"/>
                  <a:pt x="1170" y="185"/>
                  <a:pt x="1164" y="186"/>
                </a:cubicBezTo>
                <a:cubicBezTo>
                  <a:pt x="1156" y="188"/>
                  <a:pt x="1158" y="188"/>
                  <a:pt x="1152" y="189"/>
                </a:cubicBezTo>
                <a:cubicBezTo>
                  <a:pt x="1147" y="190"/>
                  <a:pt x="1144" y="191"/>
                  <a:pt x="1141" y="191"/>
                </a:cubicBezTo>
                <a:cubicBezTo>
                  <a:pt x="1110" y="197"/>
                  <a:pt x="1078" y="201"/>
                  <a:pt x="1045" y="205"/>
                </a:cubicBezTo>
                <a:cubicBezTo>
                  <a:pt x="1013" y="208"/>
                  <a:pt x="980" y="210"/>
                  <a:pt x="947" y="213"/>
                </a:cubicBezTo>
                <a:cubicBezTo>
                  <a:pt x="885" y="217"/>
                  <a:pt x="823" y="220"/>
                  <a:pt x="765" y="221"/>
                </a:cubicBezTo>
                <a:cubicBezTo>
                  <a:pt x="719" y="222"/>
                  <a:pt x="675" y="223"/>
                  <a:pt x="633" y="222"/>
                </a:cubicBezTo>
                <a:cubicBezTo>
                  <a:pt x="578" y="222"/>
                  <a:pt x="530" y="221"/>
                  <a:pt x="478" y="219"/>
                </a:cubicBezTo>
                <a:cubicBezTo>
                  <a:pt x="441" y="218"/>
                  <a:pt x="400" y="216"/>
                  <a:pt x="368" y="214"/>
                </a:cubicBezTo>
                <a:cubicBezTo>
                  <a:pt x="350" y="214"/>
                  <a:pt x="350" y="214"/>
                  <a:pt x="350" y="214"/>
                </a:cubicBezTo>
                <a:cubicBezTo>
                  <a:pt x="321" y="212"/>
                  <a:pt x="321" y="212"/>
                  <a:pt x="321" y="212"/>
                </a:cubicBezTo>
                <a:cubicBezTo>
                  <a:pt x="296" y="210"/>
                  <a:pt x="270" y="209"/>
                  <a:pt x="244" y="206"/>
                </a:cubicBezTo>
                <a:cubicBezTo>
                  <a:pt x="215" y="204"/>
                  <a:pt x="188" y="201"/>
                  <a:pt x="160" y="198"/>
                </a:cubicBezTo>
                <a:cubicBezTo>
                  <a:pt x="144" y="196"/>
                  <a:pt x="129" y="194"/>
                  <a:pt x="114" y="191"/>
                </a:cubicBezTo>
                <a:cubicBezTo>
                  <a:pt x="103" y="189"/>
                  <a:pt x="93" y="187"/>
                  <a:pt x="82" y="185"/>
                </a:cubicBezTo>
                <a:cubicBezTo>
                  <a:pt x="68" y="182"/>
                  <a:pt x="53" y="178"/>
                  <a:pt x="40" y="172"/>
                </a:cubicBezTo>
                <a:cubicBezTo>
                  <a:pt x="33" y="170"/>
                  <a:pt x="26" y="166"/>
                  <a:pt x="22" y="163"/>
                </a:cubicBezTo>
                <a:cubicBezTo>
                  <a:pt x="17" y="159"/>
                  <a:pt x="14" y="154"/>
                  <a:pt x="14" y="149"/>
                </a:cubicBezTo>
                <a:cubicBezTo>
                  <a:pt x="14" y="144"/>
                  <a:pt x="19" y="137"/>
                  <a:pt x="26" y="131"/>
                </a:cubicBezTo>
                <a:cubicBezTo>
                  <a:pt x="33" y="126"/>
                  <a:pt x="41" y="121"/>
                  <a:pt x="50" y="117"/>
                </a:cubicBezTo>
                <a:cubicBezTo>
                  <a:pt x="67" y="108"/>
                  <a:pt x="85" y="101"/>
                  <a:pt x="103" y="95"/>
                </a:cubicBezTo>
                <a:cubicBezTo>
                  <a:pt x="144" y="82"/>
                  <a:pt x="195" y="70"/>
                  <a:pt x="235" y="61"/>
                </a:cubicBezTo>
                <a:cubicBezTo>
                  <a:pt x="268" y="55"/>
                  <a:pt x="302" y="49"/>
                  <a:pt x="340" y="44"/>
                </a:cubicBezTo>
                <a:cubicBezTo>
                  <a:pt x="350" y="42"/>
                  <a:pt x="350" y="42"/>
                  <a:pt x="350" y="42"/>
                </a:cubicBezTo>
                <a:cubicBezTo>
                  <a:pt x="407" y="35"/>
                  <a:pt x="471" y="28"/>
                  <a:pt x="517" y="25"/>
                </a:cubicBezTo>
                <a:cubicBezTo>
                  <a:pt x="534" y="24"/>
                  <a:pt x="549" y="23"/>
                  <a:pt x="565" y="22"/>
                </a:cubicBezTo>
                <a:cubicBezTo>
                  <a:pt x="583" y="21"/>
                  <a:pt x="599" y="20"/>
                  <a:pt x="616" y="19"/>
                </a:cubicBezTo>
                <a:cubicBezTo>
                  <a:pt x="632" y="19"/>
                  <a:pt x="632" y="19"/>
                  <a:pt x="632" y="19"/>
                </a:cubicBezTo>
                <a:cubicBezTo>
                  <a:pt x="649" y="18"/>
                  <a:pt x="666" y="17"/>
                  <a:pt x="684" y="17"/>
                </a:cubicBezTo>
                <a:cubicBezTo>
                  <a:pt x="712" y="16"/>
                  <a:pt x="742" y="16"/>
                  <a:pt x="774" y="16"/>
                </a:cubicBezTo>
                <a:cubicBezTo>
                  <a:pt x="799" y="16"/>
                  <a:pt x="836" y="16"/>
                  <a:pt x="864" y="16"/>
                </a:cubicBezTo>
                <a:cubicBezTo>
                  <a:pt x="912" y="18"/>
                  <a:pt x="961" y="19"/>
                  <a:pt x="1010" y="23"/>
                </a:cubicBezTo>
                <a:cubicBezTo>
                  <a:pt x="1026" y="24"/>
                  <a:pt x="1041" y="26"/>
                  <a:pt x="1058" y="27"/>
                </a:cubicBezTo>
                <a:cubicBezTo>
                  <a:pt x="1075" y="29"/>
                  <a:pt x="1096" y="31"/>
                  <a:pt x="1117" y="35"/>
                </a:cubicBezTo>
                <a:cubicBezTo>
                  <a:pt x="1123" y="36"/>
                  <a:pt x="1123" y="36"/>
                  <a:pt x="1123" y="36"/>
                </a:cubicBezTo>
                <a:cubicBezTo>
                  <a:pt x="1123" y="36"/>
                  <a:pt x="1123" y="36"/>
                  <a:pt x="1123" y="36"/>
                </a:cubicBezTo>
                <a:cubicBezTo>
                  <a:pt x="1124" y="36"/>
                  <a:pt x="1124" y="36"/>
                  <a:pt x="1124" y="36"/>
                </a:cubicBezTo>
                <a:cubicBezTo>
                  <a:pt x="1125" y="36"/>
                  <a:pt x="1125" y="36"/>
                  <a:pt x="1125" y="36"/>
                </a:cubicBezTo>
                <a:cubicBezTo>
                  <a:pt x="1125" y="36"/>
                  <a:pt x="1127" y="36"/>
                  <a:pt x="1127" y="37"/>
                </a:cubicBezTo>
                <a:cubicBezTo>
                  <a:pt x="1127" y="38"/>
                  <a:pt x="1128" y="36"/>
                  <a:pt x="1129" y="37"/>
                </a:cubicBezTo>
                <a:cubicBezTo>
                  <a:pt x="1129" y="37"/>
                  <a:pt x="1129" y="37"/>
                  <a:pt x="1129" y="38"/>
                </a:cubicBezTo>
                <a:cubicBezTo>
                  <a:pt x="1129" y="38"/>
                  <a:pt x="1129" y="38"/>
                  <a:pt x="1130" y="38"/>
                </a:cubicBezTo>
                <a:cubicBezTo>
                  <a:pt x="1130" y="38"/>
                  <a:pt x="1130" y="39"/>
                  <a:pt x="1131" y="39"/>
                </a:cubicBezTo>
                <a:cubicBezTo>
                  <a:pt x="1131" y="39"/>
                  <a:pt x="1131" y="39"/>
                  <a:pt x="1131" y="39"/>
                </a:cubicBezTo>
                <a:cubicBezTo>
                  <a:pt x="1132" y="39"/>
                  <a:pt x="1132" y="39"/>
                  <a:pt x="1133" y="39"/>
                </a:cubicBezTo>
                <a:cubicBezTo>
                  <a:pt x="1133" y="39"/>
                  <a:pt x="1134" y="39"/>
                  <a:pt x="1134" y="39"/>
                </a:cubicBezTo>
                <a:cubicBezTo>
                  <a:pt x="1135" y="39"/>
                  <a:pt x="1135" y="39"/>
                  <a:pt x="1135" y="39"/>
                </a:cubicBezTo>
                <a:cubicBezTo>
                  <a:pt x="1136" y="39"/>
                  <a:pt x="1136" y="39"/>
                  <a:pt x="1137" y="38"/>
                </a:cubicBezTo>
                <a:cubicBezTo>
                  <a:pt x="1137" y="38"/>
                  <a:pt x="1138" y="38"/>
                  <a:pt x="1138" y="38"/>
                </a:cubicBezTo>
                <a:cubicBezTo>
                  <a:pt x="1138" y="38"/>
                  <a:pt x="1139" y="38"/>
                  <a:pt x="1139" y="38"/>
                </a:cubicBezTo>
                <a:cubicBezTo>
                  <a:pt x="1140" y="37"/>
                  <a:pt x="1141" y="36"/>
                  <a:pt x="1142" y="36"/>
                </a:cubicBezTo>
                <a:cubicBezTo>
                  <a:pt x="1142" y="36"/>
                  <a:pt x="1142" y="35"/>
                  <a:pt x="1143" y="35"/>
                </a:cubicBezTo>
                <a:cubicBezTo>
                  <a:pt x="1143" y="35"/>
                  <a:pt x="1143" y="35"/>
                  <a:pt x="1143" y="35"/>
                </a:cubicBezTo>
                <a:cubicBezTo>
                  <a:pt x="1143" y="34"/>
                  <a:pt x="1143" y="33"/>
                  <a:pt x="1144" y="33"/>
                </a:cubicBezTo>
                <a:cubicBezTo>
                  <a:pt x="1144" y="33"/>
                  <a:pt x="1144" y="33"/>
                  <a:pt x="1144" y="33"/>
                </a:cubicBezTo>
                <a:cubicBezTo>
                  <a:pt x="1144" y="32"/>
                  <a:pt x="1144" y="31"/>
                  <a:pt x="1144" y="30"/>
                </a:cubicBezTo>
                <a:cubicBezTo>
                  <a:pt x="1144" y="29"/>
                  <a:pt x="1144" y="28"/>
                  <a:pt x="1144" y="28"/>
                </a:cubicBezTo>
                <a:cubicBezTo>
                  <a:pt x="1144" y="28"/>
                  <a:pt x="1144" y="27"/>
                  <a:pt x="1144" y="27"/>
                </a:cubicBezTo>
                <a:cubicBezTo>
                  <a:pt x="1144" y="26"/>
                  <a:pt x="1143" y="26"/>
                  <a:pt x="1143" y="26"/>
                </a:cubicBezTo>
                <a:cubicBezTo>
                  <a:pt x="1143" y="25"/>
                  <a:pt x="1143" y="25"/>
                  <a:pt x="1143" y="25"/>
                </a:cubicBezTo>
                <a:cubicBezTo>
                  <a:pt x="1143" y="25"/>
                  <a:pt x="1142" y="24"/>
                  <a:pt x="1142" y="24"/>
                </a:cubicBezTo>
                <a:cubicBezTo>
                  <a:pt x="1142" y="24"/>
                  <a:pt x="1142" y="24"/>
                  <a:pt x="1142" y="24"/>
                </a:cubicBezTo>
                <a:cubicBezTo>
                  <a:pt x="1141" y="23"/>
                  <a:pt x="1141" y="22"/>
                  <a:pt x="1140" y="22"/>
                </a:cubicBezTo>
                <a:cubicBezTo>
                  <a:pt x="1140" y="22"/>
                  <a:pt x="1139" y="21"/>
                  <a:pt x="1139" y="21"/>
                </a:cubicBezTo>
                <a:cubicBezTo>
                  <a:pt x="1138" y="21"/>
                  <a:pt x="1137" y="21"/>
                  <a:pt x="1137" y="20"/>
                </a:cubicBezTo>
                <a:cubicBezTo>
                  <a:pt x="1137" y="20"/>
                  <a:pt x="1137" y="20"/>
                  <a:pt x="1137" y="20"/>
                </a:cubicBezTo>
                <a:cubicBezTo>
                  <a:pt x="1137" y="20"/>
                  <a:pt x="1136" y="20"/>
                  <a:pt x="1136" y="20"/>
                </a:cubicBezTo>
                <a:cubicBezTo>
                  <a:pt x="1136" y="20"/>
                  <a:pt x="1135" y="20"/>
                  <a:pt x="1135" y="20"/>
                </a:cubicBezTo>
                <a:cubicBezTo>
                  <a:pt x="1135" y="20"/>
                  <a:pt x="1134" y="19"/>
                  <a:pt x="1134" y="19"/>
                </a:cubicBezTo>
                <a:cubicBezTo>
                  <a:pt x="1134" y="19"/>
                  <a:pt x="1134" y="20"/>
                  <a:pt x="1133" y="20"/>
                </a:cubicBezTo>
                <a:cubicBezTo>
                  <a:pt x="1133" y="20"/>
                  <a:pt x="1132" y="19"/>
                  <a:pt x="1132" y="19"/>
                </a:cubicBezTo>
                <a:cubicBezTo>
                  <a:pt x="1131" y="19"/>
                  <a:pt x="1131" y="19"/>
                  <a:pt x="1131" y="19"/>
                </a:cubicBezTo>
                <a:cubicBezTo>
                  <a:pt x="1131" y="19"/>
                  <a:pt x="1130" y="19"/>
                  <a:pt x="1130" y="20"/>
                </a:cubicBezTo>
                <a:cubicBezTo>
                  <a:pt x="1130" y="20"/>
                  <a:pt x="1128" y="19"/>
                  <a:pt x="1127" y="20"/>
                </a:cubicBezTo>
                <a:cubicBezTo>
                  <a:pt x="1127" y="19"/>
                  <a:pt x="1127" y="19"/>
                  <a:pt x="1126" y="19"/>
                </a:cubicBezTo>
                <a:cubicBezTo>
                  <a:pt x="1126" y="19"/>
                  <a:pt x="1126" y="19"/>
                  <a:pt x="1126" y="19"/>
                </a:cubicBezTo>
                <a:cubicBezTo>
                  <a:pt x="1126" y="19"/>
                  <a:pt x="1126" y="19"/>
                  <a:pt x="1126" y="19"/>
                </a:cubicBezTo>
                <a:cubicBezTo>
                  <a:pt x="1122" y="19"/>
                  <a:pt x="1122" y="19"/>
                  <a:pt x="1122" y="19"/>
                </a:cubicBezTo>
                <a:cubicBezTo>
                  <a:pt x="1103" y="16"/>
                  <a:pt x="1103" y="16"/>
                  <a:pt x="1103" y="16"/>
                </a:cubicBezTo>
                <a:cubicBezTo>
                  <a:pt x="1098" y="15"/>
                  <a:pt x="1092" y="15"/>
                  <a:pt x="1087" y="14"/>
                </a:cubicBezTo>
                <a:cubicBezTo>
                  <a:pt x="1078" y="13"/>
                  <a:pt x="1067" y="12"/>
                  <a:pt x="1056" y="11"/>
                </a:cubicBezTo>
                <a:cubicBezTo>
                  <a:pt x="1037" y="9"/>
                  <a:pt x="1021" y="8"/>
                  <a:pt x="1005" y="7"/>
                </a:cubicBezTo>
                <a:cubicBezTo>
                  <a:pt x="981" y="5"/>
                  <a:pt x="964" y="4"/>
                  <a:pt x="944" y="3"/>
                </a:cubicBezTo>
                <a:cubicBezTo>
                  <a:pt x="920" y="2"/>
                  <a:pt x="920" y="2"/>
                  <a:pt x="920" y="2"/>
                </a:cubicBezTo>
                <a:cubicBezTo>
                  <a:pt x="898" y="2"/>
                  <a:pt x="898" y="2"/>
                  <a:pt x="898" y="2"/>
                </a:cubicBezTo>
                <a:cubicBezTo>
                  <a:pt x="875" y="1"/>
                  <a:pt x="875" y="1"/>
                  <a:pt x="875" y="1"/>
                </a:cubicBezTo>
                <a:cubicBezTo>
                  <a:pt x="860" y="1"/>
                  <a:pt x="860" y="1"/>
                  <a:pt x="860" y="1"/>
                </a:cubicBezTo>
                <a:cubicBezTo>
                  <a:pt x="844" y="0"/>
                  <a:pt x="844" y="0"/>
                  <a:pt x="844" y="0"/>
                </a:cubicBezTo>
                <a:cubicBezTo>
                  <a:pt x="824" y="0"/>
                  <a:pt x="824" y="0"/>
                  <a:pt x="824" y="0"/>
                </a:cubicBezTo>
                <a:cubicBezTo>
                  <a:pt x="800" y="0"/>
                  <a:pt x="773" y="0"/>
                  <a:pt x="750" y="1"/>
                </a:cubicBezTo>
                <a:cubicBezTo>
                  <a:pt x="708" y="1"/>
                  <a:pt x="671" y="2"/>
                  <a:pt x="622" y="4"/>
                </a:cubicBezTo>
                <a:cubicBezTo>
                  <a:pt x="587" y="6"/>
                  <a:pt x="587" y="6"/>
                  <a:pt x="587" y="6"/>
                </a:cubicBezTo>
                <a:cubicBezTo>
                  <a:pt x="584" y="6"/>
                  <a:pt x="584" y="6"/>
                  <a:pt x="580" y="6"/>
                </a:cubicBezTo>
                <a:cubicBezTo>
                  <a:pt x="554" y="7"/>
                  <a:pt x="527" y="10"/>
                  <a:pt x="500" y="11"/>
                </a:cubicBezTo>
                <a:cubicBezTo>
                  <a:pt x="497" y="12"/>
                  <a:pt x="497" y="12"/>
                  <a:pt x="497" y="12"/>
                </a:cubicBezTo>
                <a:cubicBezTo>
                  <a:pt x="460" y="14"/>
                  <a:pt x="414" y="19"/>
                  <a:pt x="385" y="23"/>
                </a:cubicBezTo>
                <a:cubicBezTo>
                  <a:pt x="363" y="25"/>
                  <a:pt x="337" y="29"/>
                  <a:pt x="309" y="33"/>
                </a:cubicBezTo>
                <a:cubicBezTo>
                  <a:pt x="297" y="35"/>
                  <a:pt x="284" y="37"/>
                  <a:pt x="272" y="39"/>
                </a:cubicBezTo>
                <a:cubicBezTo>
                  <a:pt x="249" y="44"/>
                  <a:pt x="218" y="50"/>
                  <a:pt x="196" y="55"/>
                </a:cubicBezTo>
                <a:cubicBezTo>
                  <a:pt x="176" y="60"/>
                  <a:pt x="176" y="60"/>
                  <a:pt x="176" y="60"/>
                </a:cubicBezTo>
                <a:cubicBezTo>
                  <a:pt x="164" y="63"/>
                  <a:pt x="152" y="66"/>
                  <a:pt x="139" y="69"/>
                </a:cubicBezTo>
                <a:cubicBezTo>
                  <a:pt x="115" y="76"/>
                  <a:pt x="89" y="84"/>
                  <a:pt x="65" y="94"/>
                </a:cubicBezTo>
                <a:cubicBezTo>
                  <a:pt x="53" y="99"/>
                  <a:pt x="41" y="104"/>
                  <a:pt x="30" y="111"/>
                </a:cubicBezTo>
                <a:cubicBezTo>
                  <a:pt x="25" y="114"/>
                  <a:pt x="19" y="118"/>
                  <a:pt x="15" y="122"/>
                </a:cubicBezTo>
                <a:cubicBezTo>
                  <a:pt x="10" y="127"/>
                  <a:pt x="5" y="131"/>
                  <a:pt x="2" y="138"/>
                </a:cubicBezTo>
                <a:cubicBezTo>
                  <a:pt x="1" y="142"/>
                  <a:pt x="0" y="146"/>
                  <a:pt x="0" y="151"/>
                </a:cubicBezTo>
                <a:cubicBezTo>
                  <a:pt x="0" y="155"/>
                  <a:pt x="1" y="159"/>
                  <a:pt x="3" y="163"/>
                </a:cubicBezTo>
                <a:cubicBezTo>
                  <a:pt x="4" y="165"/>
                  <a:pt x="6" y="166"/>
                  <a:pt x="7" y="168"/>
                </a:cubicBezTo>
                <a:cubicBezTo>
                  <a:pt x="8" y="169"/>
                  <a:pt x="10" y="171"/>
                  <a:pt x="11" y="172"/>
                </a:cubicBezTo>
                <a:cubicBezTo>
                  <a:pt x="14" y="175"/>
                  <a:pt x="17" y="177"/>
                  <a:pt x="21" y="179"/>
                </a:cubicBezTo>
                <a:cubicBezTo>
                  <a:pt x="33" y="186"/>
                  <a:pt x="45" y="190"/>
                  <a:pt x="58" y="193"/>
                </a:cubicBezTo>
                <a:cubicBezTo>
                  <a:pt x="70" y="197"/>
                  <a:pt x="83" y="200"/>
                  <a:pt x="95" y="202"/>
                </a:cubicBezTo>
                <a:cubicBezTo>
                  <a:pt x="101" y="203"/>
                  <a:pt x="108" y="204"/>
                  <a:pt x="113" y="205"/>
                </a:cubicBezTo>
                <a:cubicBezTo>
                  <a:pt x="128" y="208"/>
                  <a:pt x="142" y="210"/>
                  <a:pt x="158" y="212"/>
                </a:cubicBezTo>
                <a:cubicBezTo>
                  <a:pt x="197" y="217"/>
                  <a:pt x="236" y="220"/>
                  <a:pt x="272" y="223"/>
                </a:cubicBezTo>
                <a:cubicBezTo>
                  <a:pt x="318" y="226"/>
                  <a:pt x="386" y="230"/>
                  <a:pt x="440" y="232"/>
                </a:cubicBezTo>
                <a:cubicBezTo>
                  <a:pt x="452" y="232"/>
                  <a:pt x="464" y="233"/>
                  <a:pt x="476" y="233"/>
                </a:cubicBezTo>
                <a:cubicBezTo>
                  <a:pt x="515" y="234"/>
                  <a:pt x="564" y="235"/>
                  <a:pt x="605" y="236"/>
                </a:cubicBezTo>
                <a:cubicBezTo>
                  <a:pt x="690" y="237"/>
                  <a:pt x="777" y="235"/>
                  <a:pt x="863" y="231"/>
                </a:cubicBezTo>
                <a:cubicBezTo>
                  <a:pt x="906" y="229"/>
                  <a:pt x="950" y="227"/>
                  <a:pt x="992" y="223"/>
                </a:cubicBezTo>
                <a:cubicBezTo>
                  <a:pt x="1035" y="220"/>
                  <a:pt x="1078" y="216"/>
                  <a:pt x="1120" y="209"/>
                </a:cubicBezTo>
                <a:cubicBezTo>
                  <a:pt x="1133" y="207"/>
                  <a:pt x="1153" y="203"/>
                  <a:pt x="1164" y="200"/>
                </a:cubicBezTo>
                <a:cubicBezTo>
                  <a:pt x="1167" y="200"/>
                  <a:pt x="1174" y="198"/>
                  <a:pt x="1180" y="197"/>
                </a:cubicBezTo>
                <a:cubicBezTo>
                  <a:pt x="1201" y="191"/>
                  <a:pt x="1226" y="184"/>
                  <a:pt x="1252" y="176"/>
                </a:cubicBezTo>
                <a:cubicBezTo>
                  <a:pt x="1259" y="174"/>
                  <a:pt x="1274" y="167"/>
                  <a:pt x="1282" y="162"/>
                </a:cubicBezTo>
                <a:cubicBezTo>
                  <a:pt x="1286" y="160"/>
                  <a:pt x="1277" y="165"/>
                  <a:pt x="1284" y="161"/>
                </a:cubicBezTo>
                <a:cubicBezTo>
                  <a:pt x="1288" y="159"/>
                  <a:pt x="1294" y="155"/>
                  <a:pt x="1301" y="150"/>
                </a:cubicBezTo>
                <a:cubicBezTo>
                  <a:pt x="1304" y="148"/>
                  <a:pt x="1308" y="145"/>
                  <a:pt x="1311" y="141"/>
                </a:cubicBezTo>
                <a:cubicBezTo>
                  <a:pt x="1313" y="139"/>
                  <a:pt x="1315" y="137"/>
                  <a:pt x="1317" y="134"/>
                </a:cubicBezTo>
                <a:cubicBezTo>
                  <a:pt x="1317" y="133"/>
                  <a:pt x="1318" y="132"/>
                  <a:pt x="1319" y="130"/>
                </a:cubicBezTo>
                <a:cubicBezTo>
                  <a:pt x="1319" y="129"/>
                  <a:pt x="1319" y="128"/>
                  <a:pt x="1319" y="127"/>
                </a:cubicBezTo>
                <a:cubicBezTo>
                  <a:pt x="1319" y="126"/>
                  <a:pt x="1319" y="126"/>
                  <a:pt x="1319" y="126"/>
                </a:cubicBezTo>
                <a:close/>
                <a:moveTo>
                  <a:pt x="1104" y="52"/>
                </a:moveTo>
                <a:cubicBezTo>
                  <a:pt x="1102" y="51"/>
                  <a:pt x="1092" y="50"/>
                  <a:pt x="1091" y="50"/>
                </a:cubicBezTo>
                <a:cubicBezTo>
                  <a:pt x="1095" y="50"/>
                  <a:pt x="1103" y="52"/>
                  <a:pt x="1104" y="52"/>
                </a:cubicBezTo>
                <a:close/>
                <a:moveTo>
                  <a:pt x="985" y="52"/>
                </a:moveTo>
                <a:cubicBezTo>
                  <a:pt x="985" y="52"/>
                  <a:pt x="985" y="52"/>
                  <a:pt x="985" y="52"/>
                </a:cubicBezTo>
                <a:cubicBezTo>
                  <a:pt x="985" y="52"/>
                  <a:pt x="985" y="52"/>
                  <a:pt x="985" y="52"/>
                </a:cubicBezTo>
                <a:close/>
                <a:moveTo>
                  <a:pt x="689" y="44"/>
                </a:moveTo>
                <a:cubicBezTo>
                  <a:pt x="689" y="43"/>
                  <a:pt x="688" y="44"/>
                  <a:pt x="688" y="43"/>
                </a:cubicBezTo>
                <a:cubicBezTo>
                  <a:pt x="689" y="43"/>
                  <a:pt x="689" y="43"/>
                  <a:pt x="689" y="43"/>
                </a:cubicBezTo>
                <a:cubicBezTo>
                  <a:pt x="689" y="43"/>
                  <a:pt x="687" y="43"/>
                  <a:pt x="687" y="43"/>
                </a:cubicBezTo>
                <a:cubicBezTo>
                  <a:pt x="687" y="43"/>
                  <a:pt x="688" y="44"/>
                  <a:pt x="688" y="43"/>
                </a:cubicBezTo>
                <a:cubicBezTo>
                  <a:pt x="688" y="43"/>
                  <a:pt x="688" y="43"/>
                  <a:pt x="688" y="44"/>
                </a:cubicBezTo>
                <a:cubicBezTo>
                  <a:pt x="688" y="44"/>
                  <a:pt x="688" y="43"/>
                  <a:pt x="688" y="43"/>
                </a:cubicBezTo>
                <a:cubicBezTo>
                  <a:pt x="688" y="44"/>
                  <a:pt x="688" y="44"/>
                  <a:pt x="688" y="44"/>
                </a:cubicBezTo>
                <a:cubicBezTo>
                  <a:pt x="689" y="44"/>
                  <a:pt x="689" y="44"/>
                  <a:pt x="689" y="44"/>
                </a:cubicBezTo>
                <a:close/>
                <a:moveTo>
                  <a:pt x="1041" y="46"/>
                </a:moveTo>
                <a:cubicBezTo>
                  <a:pt x="1044" y="47"/>
                  <a:pt x="1051" y="47"/>
                  <a:pt x="1053" y="48"/>
                </a:cubicBezTo>
                <a:cubicBezTo>
                  <a:pt x="1049" y="47"/>
                  <a:pt x="1042" y="46"/>
                  <a:pt x="1041" y="46"/>
                </a:cubicBezTo>
                <a:close/>
                <a:moveTo>
                  <a:pt x="689" y="39"/>
                </a:moveTo>
                <a:cubicBezTo>
                  <a:pt x="689" y="39"/>
                  <a:pt x="688" y="39"/>
                  <a:pt x="688" y="39"/>
                </a:cubicBezTo>
                <a:cubicBezTo>
                  <a:pt x="689" y="39"/>
                  <a:pt x="689" y="39"/>
                  <a:pt x="689" y="39"/>
                </a:cubicBezTo>
                <a:close/>
                <a:moveTo>
                  <a:pt x="688" y="45"/>
                </a:moveTo>
                <a:cubicBezTo>
                  <a:pt x="688" y="45"/>
                  <a:pt x="688" y="45"/>
                  <a:pt x="687" y="45"/>
                </a:cubicBezTo>
                <a:cubicBezTo>
                  <a:pt x="688" y="45"/>
                  <a:pt x="688" y="45"/>
                  <a:pt x="688" y="45"/>
                </a:cubicBezTo>
                <a:close/>
                <a:moveTo>
                  <a:pt x="863" y="47"/>
                </a:moveTo>
                <a:cubicBezTo>
                  <a:pt x="849" y="46"/>
                  <a:pt x="839" y="46"/>
                  <a:pt x="830" y="46"/>
                </a:cubicBezTo>
                <a:cubicBezTo>
                  <a:pt x="838" y="46"/>
                  <a:pt x="848" y="46"/>
                  <a:pt x="853" y="47"/>
                </a:cubicBezTo>
                <a:cubicBezTo>
                  <a:pt x="855" y="46"/>
                  <a:pt x="860" y="47"/>
                  <a:pt x="863" y="47"/>
                </a:cubicBezTo>
                <a:close/>
                <a:moveTo>
                  <a:pt x="1279" y="100"/>
                </a:moveTo>
                <a:cubicBezTo>
                  <a:pt x="1276" y="98"/>
                  <a:pt x="1271" y="96"/>
                  <a:pt x="1270" y="96"/>
                </a:cubicBezTo>
                <a:cubicBezTo>
                  <a:pt x="1274" y="98"/>
                  <a:pt x="1277" y="99"/>
                  <a:pt x="1279" y="100"/>
                </a:cubicBezTo>
                <a:close/>
                <a:moveTo>
                  <a:pt x="688" y="39"/>
                </a:moveTo>
                <a:cubicBezTo>
                  <a:pt x="688" y="39"/>
                  <a:pt x="688" y="39"/>
                  <a:pt x="688" y="39"/>
                </a:cubicBezTo>
                <a:cubicBezTo>
                  <a:pt x="688" y="39"/>
                  <a:pt x="688" y="39"/>
                  <a:pt x="688" y="39"/>
                </a:cubicBezTo>
                <a:cubicBezTo>
                  <a:pt x="688" y="39"/>
                  <a:pt x="688" y="39"/>
                  <a:pt x="688" y="39"/>
                </a:cubicBezTo>
                <a:close/>
                <a:moveTo>
                  <a:pt x="688" y="46"/>
                </a:moveTo>
                <a:cubicBezTo>
                  <a:pt x="688" y="46"/>
                  <a:pt x="689" y="46"/>
                  <a:pt x="689" y="46"/>
                </a:cubicBezTo>
                <a:cubicBezTo>
                  <a:pt x="688" y="46"/>
                  <a:pt x="688" y="46"/>
                  <a:pt x="688" y="46"/>
                </a:cubicBezTo>
                <a:close/>
                <a:moveTo>
                  <a:pt x="769" y="37"/>
                </a:moveTo>
                <a:cubicBezTo>
                  <a:pt x="762" y="37"/>
                  <a:pt x="762" y="37"/>
                  <a:pt x="762" y="37"/>
                </a:cubicBezTo>
                <a:cubicBezTo>
                  <a:pt x="761" y="37"/>
                  <a:pt x="762" y="37"/>
                  <a:pt x="763" y="37"/>
                </a:cubicBezTo>
                <a:cubicBezTo>
                  <a:pt x="768" y="37"/>
                  <a:pt x="769" y="37"/>
                  <a:pt x="769" y="37"/>
                </a:cubicBezTo>
                <a:close/>
                <a:moveTo>
                  <a:pt x="923" y="41"/>
                </a:moveTo>
                <a:cubicBezTo>
                  <a:pt x="912" y="40"/>
                  <a:pt x="912" y="40"/>
                  <a:pt x="912" y="40"/>
                </a:cubicBezTo>
                <a:cubicBezTo>
                  <a:pt x="907" y="40"/>
                  <a:pt x="879" y="39"/>
                  <a:pt x="882" y="39"/>
                </a:cubicBezTo>
                <a:cubicBezTo>
                  <a:pt x="899" y="40"/>
                  <a:pt x="924" y="41"/>
                  <a:pt x="938" y="42"/>
                </a:cubicBezTo>
                <a:cubicBezTo>
                  <a:pt x="933" y="41"/>
                  <a:pt x="928" y="41"/>
                  <a:pt x="923" y="41"/>
                </a:cubicBezTo>
                <a:close/>
                <a:moveTo>
                  <a:pt x="926" y="46"/>
                </a:moveTo>
                <a:cubicBezTo>
                  <a:pt x="967" y="48"/>
                  <a:pt x="967" y="48"/>
                  <a:pt x="967" y="48"/>
                </a:cubicBezTo>
                <a:cubicBezTo>
                  <a:pt x="954" y="47"/>
                  <a:pt x="939" y="46"/>
                  <a:pt x="926" y="46"/>
                </a:cubicBezTo>
                <a:close/>
                <a:moveTo>
                  <a:pt x="683" y="48"/>
                </a:moveTo>
                <a:cubicBezTo>
                  <a:pt x="683" y="48"/>
                  <a:pt x="683" y="48"/>
                  <a:pt x="683" y="48"/>
                </a:cubicBezTo>
                <a:close/>
                <a:moveTo>
                  <a:pt x="985" y="52"/>
                </a:moveTo>
                <a:cubicBezTo>
                  <a:pt x="985" y="52"/>
                  <a:pt x="986" y="52"/>
                  <a:pt x="986" y="52"/>
                </a:cubicBezTo>
                <a:cubicBezTo>
                  <a:pt x="986" y="52"/>
                  <a:pt x="985" y="52"/>
                  <a:pt x="985" y="52"/>
                </a:cubicBezTo>
                <a:close/>
                <a:moveTo>
                  <a:pt x="687" y="40"/>
                </a:moveTo>
                <a:cubicBezTo>
                  <a:pt x="687" y="40"/>
                  <a:pt x="687" y="40"/>
                  <a:pt x="687" y="40"/>
                </a:cubicBezTo>
                <a:cubicBezTo>
                  <a:pt x="687" y="40"/>
                  <a:pt x="687" y="40"/>
                  <a:pt x="687" y="40"/>
                </a:cubicBezTo>
                <a:close/>
                <a:moveTo>
                  <a:pt x="687" y="41"/>
                </a:moveTo>
                <a:cubicBezTo>
                  <a:pt x="687" y="41"/>
                  <a:pt x="687" y="41"/>
                  <a:pt x="687" y="41"/>
                </a:cubicBezTo>
                <a:cubicBezTo>
                  <a:pt x="687" y="41"/>
                  <a:pt x="687" y="41"/>
                  <a:pt x="687" y="41"/>
                </a:cubicBezTo>
                <a:close/>
                <a:moveTo>
                  <a:pt x="689" y="38"/>
                </a:moveTo>
                <a:cubicBezTo>
                  <a:pt x="689" y="38"/>
                  <a:pt x="689" y="38"/>
                  <a:pt x="689" y="38"/>
                </a:cubicBezTo>
                <a:cubicBezTo>
                  <a:pt x="689" y="38"/>
                  <a:pt x="689" y="38"/>
                  <a:pt x="689" y="38"/>
                </a:cubicBezTo>
                <a:cubicBezTo>
                  <a:pt x="689" y="38"/>
                  <a:pt x="689" y="38"/>
                  <a:pt x="689" y="38"/>
                </a:cubicBezTo>
                <a:cubicBezTo>
                  <a:pt x="689" y="38"/>
                  <a:pt x="689" y="38"/>
                  <a:pt x="689" y="38"/>
                </a:cubicBezTo>
                <a:cubicBezTo>
                  <a:pt x="689" y="38"/>
                  <a:pt x="689" y="38"/>
                  <a:pt x="689" y="38"/>
                </a:cubicBezTo>
                <a:cubicBezTo>
                  <a:pt x="689" y="38"/>
                  <a:pt x="690" y="38"/>
                  <a:pt x="690" y="38"/>
                </a:cubicBezTo>
                <a:cubicBezTo>
                  <a:pt x="689" y="38"/>
                  <a:pt x="689" y="38"/>
                  <a:pt x="689" y="38"/>
                </a:cubicBezTo>
                <a:close/>
                <a:moveTo>
                  <a:pt x="689" y="45"/>
                </a:moveTo>
                <a:cubicBezTo>
                  <a:pt x="689" y="44"/>
                  <a:pt x="689" y="45"/>
                  <a:pt x="689" y="45"/>
                </a:cubicBezTo>
                <a:cubicBezTo>
                  <a:pt x="689" y="45"/>
                  <a:pt x="689" y="45"/>
                  <a:pt x="689" y="45"/>
                </a:cubicBezTo>
                <a:close/>
                <a:moveTo>
                  <a:pt x="688" y="39"/>
                </a:moveTo>
                <a:cubicBezTo>
                  <a:pt x="688" y="39"/>
                  <a:pt x="687" y="38"/>
                  <a:pt x="687" y="39"/>
                </a:cubicBezTo>
                <a:cubicBezTo>
                  <a:pt x="687" y="39"/>
                  <a:pt x="688" y="39"/>
                  <a:pt x="688" y="39"/>
                </a:cubicBezTo>
                <a:close/>
                <a:moveTo>
                  <a:pt x="688" y="41"/>
                </a:moveTo>
                <a:cubicBezTo>
                  <a:pt x="688" y="41"/>
                  <a:pt x="688" y="41"/>
                  <a:pt x="688" y="41"/>
                </a:cubicBezTo>
                <a:cubicBezTo>
                  <a:pt x="688" y="41"/>
                  <a:pt x="688" y="41"/>
                  <a:pt x="688" y="41"/>
                </a:cubicBezTo>
                <a:cubicBezTo>
                  <a:pt x="687" y="41"/>
                  <a:pt x="688" y="41"/>
                  <a:pt x="688" y="41"/>
                </a:cubicBezTo>
                <a:close/>
                <a:moveTo>
                  <a:pt x="699" y="40"/>
                </a:moveTo>
                <a:cubicBezTo>
                  <a:pt x="689" y="41"/>
                  <a:pt x="689" y="41"/>
                  <a:pt x="689" y="41"/>
                </a:cubicBezTo>
                <a:cubicBezTo>
                  <a:pt x="689" y="41"/>
                  <a:pt x="688" y="41"/>
                  <a:pt x="688" y="41"/>
                </a:cubicBezTo>
                <a:cubicBezTo>
                  <a:pt x="688" y="41"/>
                  <a:pt x="689" y="41"/>
                  <a:pt x="689" y="41"/>
                </a:cubicBezTo>
                <a:cubicBezTo>
                  <a:pt x="689" y="41"/>
                  <a:pt x="689" y="41"/>
                  <a:pt x="689" y="41"/>
                </a:cubicBezTo>
                <a:lnTo>
                  <a:pt x="699" y="40"/>
                </a:lnTo>
                <a:close/>
                <a:moveTo>
                  <a:pt x="688" y="41"/>
                </a:moveTo>
                <a:cubicBezTo>
                  <a:pt x="688" y="41"/>
                  <a:pt x="688" y="41"/>
                  <a:pt x="688" y="41"/>
                </a:cubicBezTo>
                <a:cubicBezTo>
                  <a:pt x="688" y="41"/>
                  <a:pt x="688" y="41"/>
                  <a:pt x="688" y="41"/>
                </a:cubicBezTo>
                <a:cubicBezTo>
                  <a:pt x="688" y="41"/>
                  <a:pt x="688" y="41"/>
                  <a:pt x="688" y="41"/>
                </a:cubicBezTo>
                <a:close/>
              </a:path>
            </a:pathLst>
          </a:custGeom>
          <a:solidFill>
            <a:srgbClr val="000090"/>
          </a:solidFill>
          <a:ln>
            <a:noFill/>
          </a:ln>
          <a:effectLst>
            <a:outerShdw blurRad="50800" dist="254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41" name="Freeform 502"/>
          <p:cNvSpPr>
            <a:spLocks noEditPoints="1"/>
          </p:cNvSpPr>
          <p:nvPr/>
        </p:nvSpPr>
        <p:spPr bwMode="auto">
          <a:xfrm>
            <a:off x="2039573" y="5558681"/>
            <a:ext cx="1798903" cy="1049742"/>
          </a:xfrm>
          <a:custGeom>
            <a:avLst/>
            <a:gdLst>
              <a:gd name="T0" fmla="*/ 685 w 1319"/>
              <a:gd name="T1" fmla="*/ 39 h 237"/>
              <a:gd name="T2" fmla="*/ 684 w 1319"/>
              <a:gd name="T3" fmla="*/ 48 h 237"/>
              <a:gd name="T4" fmla="*/ 686 w 1319"/>
              <a:gd name="T5" fmla="*/ 40 h 237"/>
              <a:gd name="T6" fmla="*/ 689 w 1319"/>
              <a:gd name="T7" fmla="*/ 38 h 237"/>
              <a:gd name="T8" fmla="*/ 1030 w 1319"/>
              <a:gd name="T9" fmla="*/ 43 h 237"/>
              <a:gd name="T10" fmla="*/ 1319 w 1319"/>
              <a:gd name="T11" fmla="*/ 126 h 237"/>
              <a:gd name="T12" fmla="*/ 1278 w 1319"/>
              <a:gd name="T13" fmla="*/ 85 h 237"/>
              <a:gd name="T14" fmla="*/ 1098 w 1319"/>
              <a:gd name="T15" fmla="*/ 53 h 237"/>
              <a:gd name="T16" fmla="*/ 927 w 1319"/>
              <a:gd name="T17" fmla="*/ 38 h 237"/>
              <a:gd name="T18" fmla="*/ 835 w 1319"/>
              <a:gd name="T19" fmla="*/ 36 h 237"/>
              <a:gd name="T20" fmla="*/ 809 w 1319"/>
              <a:gd name="T21" fmla="*/ 36 h 237"/>
              <a:gd name="T22" fmla="*/ 927 w 1319"/>
              <a:gd name="T23" fmla="*/ 39 h 237"/>
              <a:gd name="T24" fmla="*/ 906 w 1319"/>
              <a:gd name="T25" fmla="*/ 40 h 237"/>
              <a:gd name="T26" fmla="*/ 954 w 1319"/>
              <a:gd name="T27" fmla="*/ 43 h 237"/>
              <a:gd name="T28" fmla="*/ 718 w 1319"/>
              <a:gd name="T29" fmla="*/ 40 h 237"/>
              <a:gd name="T30" fmla="*/ 1084 w 1319"/>
              <a:gd name="T31" fmla="*/ 57 h 237"/>
              <a:gd name="T32" fmla="*/ 954 w 1319"/>
              <a:gd name="T33" fmla="*/ 48 h 237"/>
              <a:gd name="T34" fmla="*/ 688 w 1319"/>
              <a:gd name="T35" fmla="*/ 45 h 237"/>
              <a:gd name="T36" fmla="*/ 692 w 1319"/>
              <a:gd name="T37" fmla="*/ 45 h 237"/>
              <a:gd name="T38" fmla="*/ 941 w 1319"/>
              <a:gd name="T39" fmla="*/ 49 h 237"/>
              <a:gd name="T40" fmla="*/ 1142 w 1319"/>
              <a:gd name="T41" fmla="*/ 69 h 237"/>
              <a:gd name="T42" fmla="*/ 1291 w 1319"/>
              <a:gd name="T43" fmla="*/ 105 h 237"/>
              <a:gd name="T44" fmla="*/ 1300 w 1319"/>
              <a:gd name="T45" fmla="*/ 134 h 237"/>
              <a:gd name="T46" fmla="*/ 1171 w 1319"/>
              <a:gd name="T47" fmla="*/ 185 h 237"/>
              <a:gd name="T48" fmla="*/ 765 w 1319"/>
              <a:gd name="T49" fmla="*/ 221 h 237"/>
              <a:gd name="T50" fmla="*/ 244 w 1319"/>
              <a:gd name="T51" fmla="*/ 206 h 237"/>
              <a:gd name="T52" fmla="*/ 14 w 1319"/>
              <a:gd name="T53" fmla="*/ 149 h 237"/>
              <a:gd name="T54" fmla="*/ 350 w 1319"/>
              <a:gd name="T55" fmla="*/ 42 h 237"/>
              <a:gd name="T56" fmla="*/ 774 w 1319"/>
              <a:gd name="T57" fmla="*/ 16 h 237"/>
              <a:gd name="T58" fmla="*/ 1123 w 1319"/>
              <a:gd name="T59" fmla="*/ 36 h 237"/>
              <a:gd name="T60" fmla="*/ 1130 w 1319"/>
              <a:gd name="T61" fmla="*/ 38 h 237"/>
              <a:gd name="T62" fmla="*/ 1137 w 1319"/>
              <a:gd name="T63" fmla="*/ 38 h 237"/>
              <a:gd name="T64" fmla="*/ 1144 w 1319"/>
              <a:gd name="T65" fmla="*/ 33 h 237"/>
              <a:gd name="T66" fmla="*/ 1143 w 1319"/>
              <a:gd name="T67" fmla="*/ 25 h 237"/>
              <a:gd name="T68" fmla="*/ 1137 w 1319"/>
              <a:gd name="T69" fmla="*/ 20 h 237"/>
              <a:gd name="T70" fmla="*/ 1131 w 1319"/>
              <a:gd name="T71" fmla="*/ 19 h 237"/>
              <a:gd name="T72" fmla="*/ 1122 w 1319"/>
              <a:gd name="T73" fmla="*/ 19 h 237"/>
              <a:gd name="T74" fmla="*/ 920 w 1319"/>
              <a:gd name="T75" fmla="*/ 2 h 237"/>
              <a:gd name="T76" fmla="*/ 750 w 1319"/>
              <a:gd name="T77" fmla="*/ 1 h 237"/>
              <a:gd name="T78" fmla="*/ 385 w 1319"/>
              <a:gd name="T79" fmla="*/ 23 h 237"/>
              <a:gd name="T80" fmla="*/ 65 w 1319"/>
              <a:gd name="T81" fmla="*/ 94 h 237"/>
              <a:gd name="T82" fmla="*/ 7 w 1319"/>
              <a:gd name="T83" fmla="*/ 168 h 237"/>
              <a:gd name="T84" fmla="*/ 158 w 1319"/>
              <a:gd name="T85" fmla="*/ 212 h 237"/>
              <a:gd name="T86" fmla="*/ 992 w 1319"/>
              <a:gd name="T87" fmla="*/ 223 h 237"/>
              <a:gd name="T88" fmla="*/ 1284 w 1319"/>
              <a:gd name="T89" fmla="*/ 161 h 237"/>
              <a:gd name="T90" fmla="*/ 1319 w 1319"/>
              <a:gd name="T91" fmla="*/ 126 h 237"/>
              <a:gd name="T92" fmla="*/ 985 w 1319"/>
              <a:gd name="T93" fmla="*/ 52 h 237"/>
              <a:gd name="T94" fmla="*/ 688 w 1319"/>
              <a:gd name="T95" fmla="*/ 44 h 237"/>
              <a:gd name="T96" fmla="*/ 1041 w 1319"/>
              <a:gd name="T97" fmla="*/ 46 h 237"/>
              <a:gd name="T98" fmla="*/ 688 w 1319"/>
              <a:gd name="T99" fmla="*/ 45 h 237"/>
              <a:gd name="T100" fmla="*/ 1270 w 1319"/>
              <a:gd name="T101" fmla="*/ 96 h 237"/>
              <a:gd name="T102" fmla="*/ 688 w 1319"/>
              <a:gd name="T103" fmla="*/ 46 h 237"/>
              <a:gd name="T104" fmla="*/ 769 w 1319"/>
              <a:gd name="T105" fmla="*/ 37 h 237"/>
              <a:gd name="T106" fmla="*/ 926 w 1319"/>
              <a:gd name="T107" fmla="*/ 46 h 237"/>
              <a:gd name="T108" fmla="*/ 986 w 1319"/>
              <a:gd name="T109" fmla="*/ 52 h 237"/>
              <a:gd name="T110" fmla="*/ 687 w 1319"/>
              <a:gd name="T111" fmla="*/ 41 h 237"/>
              <a:gd name="T112" fmla="*/ 689 w 1319"/>
              <a:gd name="T113" fmla="*/ 38 h 237"/>
              <a:gd name="T114" fmla="*/ 689 w 1319"/>
              <a:gd name="T115" fmla="*/ 45 h 237"/>
              <a:gd name="T116" fmla="*/ 688 w 1319"/>
              <a:gd name="T117" fmla="*/ 41 h 237"/>
              <a:gd name="T118" fmla="*/ 689 w 1319"/>
              <a:gd name="T119" fmla="*/ 4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19" h="237">
                <a:moveTo>
                  <a:pt x="686" y="40"/>
                </a:moveTo>
                <a:cubicBezTo>
                  <a:pt x="686" y="40"/>
                  <a:pt x="686" y="40"/>
                  <a:pt x="686" y="40"/>
                </a:cubicBezTo>
                <a:cubicBezTo>
                  <a:pt x="686" y="40"/>
                  <a:pt x="685" y="40"/>
                  <a:pt x="684" y="40"/>
                </a:cubicBezTo>
                <a:cubicBezTo>
                  <a:pt x="684" y="40"/>
                  <a:pt x="684" y="40"/>
                  <a:pt x="684" y="40"/>
                </a:cubicBezTo>
                <a:cubicBezTo>
                  <a:pt x="684" y="40"/>
                  <a:pt x="684" y="40"/>
                  <a:pt x="683" y="40"/>
                </a:cubicBezTo>
                <a:cubicBezTo>
                  <a:pt x="684" y="39"/>
                  <a:pt x="685" y="40"/>
                  <a:pt x="685" y="39"/>
                </a:cubicBezTo>
                <a:cubicBezTo>
                  <a:pt x="685" y="39"/>
                  <a:pt x="685" y="39"/>
                  <a:pt x="685" y="39"/>
                </a:cubicBezTo>
                <a:cubicBezTo>
                  <a:pt x="686" y="39"/>
                  <a:pt x="687" y="39"/>
                  <a:pt x="688" y="39"/>
                </a:cubicBezTo>
                <a:cubicBezTo>
                  <a:pt x="687" y="40"/>
                  <a:pt x="686" y="39"/>
                  <a:pt x="686" y="40"/>
                </a:cubicBezTo>
                <a:close/>
                <a:moveTo>
                  <a:pt x="684" y="48"/>
                </a:moveTo>
                <a:cubicBezTo>
                  <a:pt x="685" y="48"/>
                  <a:pt x="685" y="48"/>
                  <a:pt x="685" y="48"/>
                </a:cubicBezTo>
                <a:cubicBezTo>
                  <a:pt x="685" y="48"/>
                  <a:pt x="684" y="48"/>
                  <a:pt x="684" y="48"/>
                </a:cubicBezTo>
                <a:close/>
                <a:moveTo>
                  <a:pt x="685" y="46"/>
                </a:moveTo>
                <a:cubicBezTo>
                  <a:pt x="685" y="46"/>
                  <a:pt x="685" y="46"/>
                  <a:pt x="685" y="46"/>
                </a:cubicBezTo>
                <a:cubicBezTo>
                  <a:pt x="685" y="46"/>
                  <a:pt x="685" y="46"/>
                  <a:pt x="685" y="46"/>
                </a:cubicBezTo>
                <a:close/>
                <a:moveTo>
                  <a:pt x="686" y="40"/>
                </a:moveTo>
                <a:cubicBezTo>
                  <a:pt x="686" y="40"/>
                  <a:pt x="687" y="40"/>
                  <a:pt x="687" y="40"/>
                </a:cubicBezTo>
                <a:cubicBezTo>
                  <a:pt x="686" y="40"/>
                  <a:pt x="686" y="40"/>
                  <a:pt x="686" y="40"/>
                </a:cubicBezTo>
                <a:cubicBezTo>
                  <a:pt x="686" y="40"/>
                  <a:pt x="686" y="40"/>
                  <a:pt x="686" y="40"/>
                </a:cubicBezTo>
                <a:close/>
                <a:moveTo>
                  <a:pt x="686" y="43"/>
                </a:moveTo>
                <a:cubicBezTo>
                  <a:pt x="686" y="44"/>
                  <a:pt x="686" y="43"/>
                  <a:pt x="686" y="43"/>
                </a:cubicBezTo>
                <a:close/>
                <a:moveTo>
                  <a:pt x="689" y="38"/>
                </a:moveTo>
                <a:cubicBezTo>
                  <a:pt x="688" y="38"/>
                  <a:pt x="688" y="38"/>
                  <a:pt x="688" y="39"/>
                </a:cubicBezTo>
                <a:cubicBezTo>
                  <a:pt x="688" y="39"/>
                  <a:pt x="689" y="39"/>
                  <a:pt x="689" y="38"/>
                </a:cubicBezTo>
                <a:close/>
                <a:moveTo>
                  <a:pt x="685" y="46"/>
                </a:moveTo>
                <a:cubicBezTo>
                  <a:pt x="685" y="46"/>
                  <a:pt x="685" y="46"/>
                  <a:pt x="685" y="46"/>
                </a:cubicBezTo>
                <a:close/>
                <a:moveTo>
                  <a:pt x="685" y="45"/>
                </a:moveTo>
                <a:cubicBezTo>
                  <a:pt x="685" y="45"/>
                  <a:pt x="685" y="45"/>
                  <a:pt x="685" y="45"/>
                </a:cubicBezTo>
                <a:cubicBezTo>
                  <a:pt x="685" y="45"/>
                  <a:pt x="685" y="45"/>
                  <a:pt x="685" y="45"/>
                </a:cubicBezTo>
                <a:close/>
                <a:moveTo>
                  <a:pt x="1030" y="43"/>
                </a:moveTo>
                <a:cubicBezTo>
                  <a:pt x="1023" y="42"/>
                  <a:pt x="1012" y="41"/>
                  <a:pt x="1009" y="41"/>
                </a:cubicBezTo>
                <a:cubicBezTo>
                  <a:pt x="1019" y="42"/>
                  <a:pt x="1026" y="43"/>
                  <a:pt x="1030" y="43"/>
                </a:cubicBezTo>
                <a:close/>
                <a:moveTo>
                  <a:pt x="1122" y="54"/>
                </a:moveTo>
                <a:cubicBezTo>
                  <a:pt x="1109" y="53"/>
                  <a:pt x="1109" y="53"/>
                  <a:pt x="1109" y="53"/>
                </a:cubicBezTo>
                <a:cubicBezTo>
                  <a:pt x="1108" y="53"/>
                  <a:pt x="1118" y="54"/>
                  <a:pt x="1122" y="54"/>
                </a:cubicBezTo>
                <a:close/>
                <a:moveTo>
                  <a:pt x="1319" y="126"/>
                </a:moveTo>
                <a:cubicBezTo>
                  <a:pt x="1319" y="125"/>
                  <a:pt x="1319" y="125"/>
                  <a:pt x="1319" y="125"/>
                </a:cubicBezTo>
                <a:cubicBezTo>
                  <a:pt x="1319" y="124"/>
                  <a:pt x="1319" y="124"/>
                  <a:pt x="1319" y="124"/>
                </a:cubicBezTo>
                <a:cubicBezTo>
                  <a:pt x="1319" y="118"/>
                  <a:pt x="1316" y="112"/>
                  <a:pt x="1313" y="108"/>
                </a:cubicBezTo>
                <a:cubicBezTo>
                  <a:pt x="1309" y="103"/>
                  <a:pt x="1305" y="100"/>
                  <a:pt x="1301" y="97"/>
                </a:cubicBezTo>
                <a:cubicBezTo>
                  <a:pt x="1293" y="91"/>
                  <a:pt x="1285" y="88"/>
                  <a:pt x="1279" y="86"/>
                </a:cubicBezTo>
                <a:cubicBezTo>
                  <a:pt x="1280" y="86"/>
                  <a:pt x="1280" y="86"/>
                  <a:pt x="1278" y="85"/>
                </a:cubicBezTo>
                <a:cubicBezTo>
                  <a:pt x="1272" y="83"/>
                  <a:pt x="1269" y="82"/>
                  <a:pt x="1262" y="80"/>
                </a:cubicBezTo>
                <a:cubicBezTo>
                  <a:pt x="1239" y="73"/>
                  <a:pt x="1219" y="70"/>
                  <a:pt x="1199" y="67"/>
                </a:cubicBezTo>
                <a:cubicBezTo>
                  <a:pt x="1180" y="64"/>
                  <a:pt x="1162" y="61"/>
                  <a:pt x="1142" y="58"/>
                </a:cubicBezTo>
                <a:cubicBezTo>
                  <a:pt x="1137" y="58"/>
                  <a:pt x="1123" y="55"/>
                  <a:pt x="1119" y="55"/>
                </a:cubicBezTo>
                <a:cubicBezTo>
                  <a:pt x="1126" y="56"/>
                  <a:pt x="1135" y="57"/>
                  <a:pt x="1134" y="57"/>
                </a:cubicBezTo>
                <a:cubicBezTo>
                  <a:pt x="1122" y="56"/>
                  <a:pt x="1106" y="54"/>
                  <a:pt x="1098" y="53"/>
                </a:cubicBezTo>
                <a:cubicBezTo>
                  <a:pt x="1083" y="51"/>
                  <a:pt x="1076" y="50"/>
                  <a:pt x="1062" y="49"/>
                </a:cubicBezTo>
                <a:cubicBezTo>
                  <a:pt x="1059" y="48"/>
                  <a:pt x="1065" y="49"/>
                  <a:pt x="1058" y="48"/>
                </a:cubicBezTo>
                <a:cubicBezTo>
                  <a:pt x="1037" y="46"/>
                  <a:pt x="1027" y="45"/>
                  <a:pt x="1008" y="43"/>
                </a:cubicBezTo>
                <a:cubicBezTo>
                  <a:pt x="1003" y="43"/>
                  <a:pt x="980" y="41"/>
                  <a:pt x="974" y="41"/>
                </a:cubicBezTo>
                <a:cubicBezTo>
                  <a:pt x="968" y="40"/>
                  <a:pt x="980" y="41"/>
                  <a:pt x="975" y="41"/>
                </a:cubicBezTo>
                <a:cubicBezTo>
                  <a:pt x="927" y="38"/>
                  <a:pt x="927" y="38"/>
                  <a:pt x="927" y="38"/>
                </a:cubicBezTo>
                <a:cubicBezTo>
                  <a:pt x="923" y="38"/>
                  <a:pt x="920" y="38"/>
                  <a:pt x="914" y="38"/>
                </a:cubicBezTo>
                <a:cubicBezTo>
                  <a:pt x="909" y="37"/>
                  <a:pt x="915" y="37"/>
                  <a:pt x="908" y="37"/>
                </a:cubicBezTo>
                <a:cubicBezTo>
                  <a:pt x="902" y="37"/>
                  <a:pt x="913" y="38"/>
                  <a:pt x="912" y="38"/>
                </a:cubicBezTo>
                <a:cubicBezTo>
                  <a:pt x="903" y="37"/>
                  <a:pt x="905" y="38"/>
                  <a:pt x="900" y="38"/>
                </a:cubicBezTo>
                <a:cubicBezTo>
                  <a:pt x="888" y="37"/>
                  <a:pt x="880" y="37"/>
                  <a:pt x="869" y="37"/>
                </a:cubicBezTo>
                <a:cubicBezTo>
                  <a:pt x="835" y="36"/>
                  <a:pt x="835" y="36"/>
                  <a:pt x="835" y="36"/>
                </a:cubicBezTo>
                <a:cubicBezTo>
                  <a:pt x="811" y="36"/>
                  <a:pt x="811" y="36"/>
                  <a:pt x="811" y="36"/>
                </a:cubicBezTo>
                <a:cubicBezTo>
                  <a:pt x="786" y="36"/>
                  <a:pt x="786" y="36"/>
                  <a:pt x="786" y="36"/>
                </a:cubicBezTo>
                <a:cubicBezTo>
                  <a:pt x="781" y="36"/>
                  <a:pt x="790" y="36"/>
                  <a:pt x="782" y="36"/>
                </a:cubicBezTo>
                <a:cubicBezTo>
                  <a:pt x="749" y="36"/>
                  <a:pt x="716" y="37"/>
                  <a:pt x="692" y="38"/>
                </a:cubicBezTo>
                <a:cubicBezTo>
                  <a:pt x="729" y="36"/>
                  <a:pt x="757" y="36"/>
                  <a:pt x="790" y="36"/>
                </a:cubicBezTo>
                <a:cubicBezTo>
                  <a:pt x="795" y="36"/>
                  <a:pt x="804" y="36"/>
                  <a:pt x="809" y="36"/>
                </a:cubicBezTo>
                <a:cubicBezTo>
                  <a:pt x="811" y="36"/>
                  <a:pt x="804" y="36"/>
                  <a:pt x="811" y="36"/>
                </a:cubicBezTo>
                <a:cubicBezTo>
                  <a:pt x="818" y="36"/>
                  <a:pt x="818" y="36"/>
                  <a:pt x="818" y="36"/>
                </a:cubicBezTo>
                <a:cubicBezTo>
                  <a:pt x="814" y="36"/>
                  <a:pt x="821" y="36"/>
                  <a:pt x="823" y="37"/>
                </a:cubicBezTo>
                <a:cubicBezTo>
                  <a:pt x="851" y="37"/>
                  <a:pt x="873" y="37"/>
                  <a:pt x="898" y="38"/>
                </a:cubicBezTo>
                <a:cubicBezTo>
                  <a:pt x="902" y="38"/>
                  <a:pt x="894" y="38"/>
                  <a:pt x="900" y="38"/>
                </a:cubicBezTo>
                <a:cubicBezTo>
                  <a:pt x="927" y="39"/>
                  <a:pt x="927" y="39"/>
                  <a:pt x="927" y="39"/>
                </a:cubicBezTo>
                <a:cubicBezTo>
                  <a:pt x="930" y="40"/>
                  <a:pt x="937" y="40"/>
                  <a:pt x="933" y="40"/>
                </a:cubicBezTo>
                <a:cubicBezTo>
                  <a:pt x="901" y="38"/>
                  <a:pt x="856" y="37"/>
                  <a:pt x="817" y="37"/>
                </a:cubicBezTo>
                <a:cubicBezTo>
                  <a:pt x="806" y="37"/>
                  <a:pt x="793" y="37"/>
                  <a:pt x="787" y="37"/>
                </a:cubicBezTo>
                <a:cubicBezTo>
                  <a:pt x="804" y="37"/>
                  <a:pt x="818" y="37"/>
                  <a:pt x="833" y="38"/>
                </a:cubicBezTo>
                <a:cubicBezTo>
                  <a:pt x="853" y="38"/>
                  <a:pt x="874" y="38"/>
                  <a:pt x="893" y="39"/>
                </a:cubicBezTo>
                <a:cubicBezTo>
                  <a:pt x="906" y="40"/>
                  <a:pt x="906" y="40"/>
                  <a:pt x="906" y="40"/>
                </a:cubicBezTo>
                <a:cubicBezTo>
                  <a:pt x="920" y="40"/>
                  <a:pt x="920" y="40"/>
                  <a:pt x="920" y="40"/>
                </a:cubicBezTo>
                <a:cubicBezTo>
                  <a:pt x="929" y="41"/>
                  <a:pt x="929" y="41"/>
                  <a:pt x="929" y="41"/>
                </a:cubicBezTo>
                <a:cubicBezTo>
                  <a:pt x="937" y="41"/>
                  <a:pt x="944" y="41"/>
                  <a:pt x="953" y="42"/>
                </a:cubicBezTo>
                <a:cubicBezTo>
                  <a:pt x="968" y="43"/>
                  <a:pt x="983" y="44"/>
                  <a:pt x="999" y="46"/>
                </a:cubicBezTo>
                <a:cubicBezTo>
                  <a:pt x="1002" y="46"/>
                  <a:pt x="1001" y="46"/>
                  <a:pt x="997" y="46"/>
                </a:cubicBezTo>
                <a:cubicBezTo>
                  <a:pt x="977" y="44"/>
                  <a:pt x="974" y="44"/>
                  <a:pt x="954" y="43"/>
                </a:cubicBezTo>
                <a:cubicBezTo>
                  <a:pt x="956" y="43"/>
                  <a:pt x="958" y="43"/>
                  <a:pt x="957" y="43"/>
                </a:cubicBezTo>
                <a:cubicBezTo>
                  <a:pt x="951" y="43"/>
                  <a:pt x="949" y="42"/>
                  <a:pt x="945" y="42"/>
                </a:cubicBezTo>
                <a:cubicBezTo>
                  <a:pt x="960" y="43"/>
                  <a:pt x="958" y="43"/>
                  <a:pt x="953" y="43"/>
                </a:cubicBezTo>
                <a:cubicBezTo>
                  <a:pt x="916" y="41"/>
                  <a:pt x="870" y="39"/>
                  <a:pt x="840" y="39"/>
                </a:cubicBezTo>
                <a:cubicBezTo>
                  <a:pt x="836" y="39"/>
                  <a:pt x="834" y="39"/>
                  <a:pt x="829" y="39"/>
                </a:cubicBezTo>
                <a:cubicBezTo>
                  <a:pt x="794" y="38"/>
                  <a:pt x="755" y="38"/>
                  <a:pt x="718" y="40"/>
                </a:cubicBezTo>
                <a:cubicBezTo>
                  <a:pt x="761" y="39"/>
                  <a:pt x="805" y="38"/>
                  <a:pt x="854" y="39"/>
                </a:cubicBezTo>
                <a:cubicBezTo>
                  <a:pt x="856" y="39"/>
                  <a:pt x="854" y="39"/>
                  <a:pt x="859" y="40"/>
                </a:cubicBezTo>
                <a:cubicBezTo>
                  <a:pt x="880" y="40"/>
                  <a:pt x="904" y="41"/>
                  <a:pt x="920" y="42"/>
                </a:cubicBezTo>
                <a:cubicBezTo>
                  <a:pt x="941" y="44"/>
                  <a:pt x="941" y="44"/>
                  <a:pt x="941" y="44"/>
                </a:cubicBezTo>
                <a:cubicBezTo>
                  <a:pt x="993" y="47"/>
                  <a:pt x="1030" y="51"/>
                  <a:pt x="1079" y="57"/>
                </a:cubicBezTo>
                <a:cubicBezTo>
                  <a:pt x="1079" y="57"/>
                  <a:pt x="1082" y="57"/>
                  <a:pt x="1084" y="57"/>
                </a:cubicBezTo>
                <a:cubicBezTo>
                  <a:pt x="1073" y="57"/>
                  <a:pt x="1073" y="57"/>
                  <a:pt x="1073" y="57"/>
                </a:cubicBezTo>
                <a:cubicBezTo>
                  <a:pt x="1049" y="54"/>
                  <a:pt x="1049" y="54"/>
                  <a:pt x="1049" y="54"/>
                </a:cubicBezTo>
                <a:cubicBezTo>
                  <a:pt x="1008" y="50"/>
                  <a:pt x="950" y="45"/>
                  <a:pt x="898" y="43"/>
                </a:cubicBezTo>
                <a:cubicBezTo>
                  <a:pt x="892" y="43"/>
                  <a:pt x="897" y="43"/>
                  <a:pt x="901" y="44"/>
                </a:cubicBezTo>
                <a:cubicBezTo>
                  <a:pt x="926" y="45"/>
                  <a:pt x="948" y="46"/>
                  <a:pt x="975" y="48"/>
                </a:cubicBezTo>
                <a:cubicBezTo>
                  <a:pt x="984" y="50"/>
                  <a:pt x="974" y="49"/>
                  <a:pt x="954" y="48"/>
                </a:cubicBezTo>
                <a:cubicBezTo>
                  <a:pt x="937" y="47"/>
                  <a:pt x="914" y="45"/>
                  <a:pt x="893" y="45"/>
                </a:cubicBezTo>
                <a:cubicBezTo>
                  <a:pt x="871" y="44"/>
                  <a:pt x="851" y="43"/>
                  <a:pt x="841" y="43"/>
                </a:cubicBezTo>
                <a:cubicBezTo>
                  <a:pt x="791" y="42"/>
                  <a:pt x="742" y="43"/>
                  <a:pt x="693" y="45"/>
                </a:cubicBezTo>
                <a:cubicBezTo>
                  <a:pt x="689" y="45"/>
                  <a:pt x="689" y="45"/>
                  <a:pt x="689" y="45"/>
                </a:cubicBezTo>
                <a:cubicBezTo>
                  <a:pt x="689" y="45"/>
                  <a:pt x="689" y="45"/>
                  <a:pt x="689" y="45"/>
                </a:cubicBezTo>
                <a:cubicBezTo>
                  <a:pt x="688" y="45"/>
                  <a:pt x="688" y="45"/>
                  <a:pt x="688" y="45"/>
                </a:cubicBezTo>
                <a:cubicBezTo>
                  <a:pt x="686" y="45"/>
                  <a:pt x="686" y="45"/>
                  <a:pt x="686" y="45"/>
                </a:cubicBezTo>
                <a:cubicBezTo>
                  <a:pt x="686" y="45"/>
                  <a:pt x="687" y="45"/>
                  <a:pt x="688" y="45"/>
                </a:cubicBezTo>
                <a:cubicBezTo>
                  <a:pt x="689" y="45"/>
                  <a:pt x="689" y="45"/>
                  <a:pt x="689" y="45"/>
                </a:cubicBezTo>
                <a:cubicBezTo>
                  <a:pt x="689" y="45"/>
                  <a:pt x="689" y="45"/>
                  <a:pt x="689" y="45"/>
                </a:cubicBezTo>
                <a:cubicBezTo>
                  <a:pt x="689" y="45"/>
                  <a:pt x="689" y="45"/>
                  <a:pt x="689" y="45"/>
                </a:cubicBezTo>
                <a:cubicBezTo>
                  <a:pt x="692" y="45"/>
                  <a:pt x="692" y="45"/>
                  <a:pt x="692" y="45"/>
                </a:cubicBezTo>
                <a:cubicBezTo>
                  <a:pt x="701" y="45"/>
                  <a:pt x="701" y="45"/>
                  <a:pt x="701" y="45"/>
                </a:cubicBezTo>
                <a:cubicBezTo>
                  <a:pt x="701" y="45"/>
                  <a:pt x="703" y="44"/>
                  <a:pt x="707" y="44"/>
                </a:cubicBezTo>
                <a:cubicBezTo>
                  <a:pt x="756" y="43"/>
                  <a:pt x="811" y="43"/>
                  <a:pt x="855" y="43"/>
                </a:cubicBezTo>
                <a:cubicBezTo>
                  <a:pt x="873" y="44"/>
                  <a:pt x="908" y="45"/>
                  <a:pt x="926" y="47"/>
                </a:cubicBezTo>
                <a:cubicBezTo>
                  <a:pt x="922" y="47"/>
                  <a:pt x="907" y="46"/>
                  <a:pt x="888" y="46"/>
                </a:cubicBezTo>
                <a:cubicBezTo>
                  <a:pt x="907" y="46"/>
                  <a:pt x="925" y="48"/>
                  <a:pt x="941" y="49"/>
                </a:cubicBezTo>
                <a:cubicBezTo>
                  <a:pt x="955" y="49"/>
                  <a:pt x="978" y="51"/>
                  <a:pt x="985" y="52"/>
                </a:cubicBezTo>
                <a:cubicBezTo>
                  <a:pt x="986" y="52"/>
                  <a:pt x="984" y="52"/>
                  <a:pt x="985" y="52"/>
                </a:cubicBezTo>
                <a:cubicBezTo>
                  <a:pt x="986" y="52"/>
                  <a:pt x="996" y="53"/>
                  <a:pt x="997" y="53"/>
                </a:cubicBezTo>
                <a:cubicBezTo>
                  <a:pt x="1004" y="53"/>
                  <a:pt x="1003" y="53"/>
                  <a:pt x="1011" y="54"/>
                </a:cubicBezTo>
                <a:cubicBezTo>
                  <a:pt x="1022" y="55"/>
                  <a:pt x="1022" y="55"/>
                  <a:pt x="1029" y="56"/>
                </a:cubicBezTo>
                <a:cubicBezTo>
                  <a:pt x="1067" y="59"/>
                  <a:pt x="1104" y="64"/>
                  <a:pt x="1142" y="69"/>
                </a:cubicBezTo>
                <a:cubicBezTo>
                  <a:pt x="1154" y="71"/>
                  <a:pt x="1154" y="71"/>
                  <a:pt x="1154" y="71"/>
                </a:cubicBezTo>
                <a:cubicBezTo>
                  <a:pt x="1158" y="72"/>
                  <a:pt x="1155" y="72"/>
                  <a:pt x="1159" y="72"/>
                </a:cubicBezTo>
                <a:cubicBezTo>
                  <a:pt x="1162" y="73"/>
                  <a:pt x="1161" y="72"/>
                  <a:pt x="1165" y="73"/>
                </a:cubicBezTo>
                <a:cubicBezTo>
                  <a:pt x="1179" y="75"/>
                  <a:pt x="1196" y="78"/>
                  <a:pt x="1211" y="81"/>
                </a:cubicBezTo>
                <a:cubicBezTo>
                  <a:pt x="1229" y="84"/>
                  <a:pt x="1249" y="88"/>
                  <a:pt x="1267" y="94"/>
                </a:cubicBezTo>
                <a:cubicBezTo>
                  <a:pt x="1275" y="97"/>
                  <a:pt x="1284" y="101"/>
                  <a:pt x="1291" y="105"/>
                </a:cubicBezTo>
                <a:cubicBezTo>
                  <a:pt x="1298" y="109"/>
                  <a:pt x="1303" y="114"/>
                  <a:pt x="1305" y="119"/>
                </a:cubicBezTo>
                <a:cubicBezTo>
                  <a:pt x="1306" y="122"/>
                  <a:pt x="1306" y="121"/>
                  <a:pt x="1306" y="121"/>
                </a:cubicBezTo>
                <a:cubicBezTo>
                  <a:pt x="1306" y="121"/>
                  <a:pt x="1306" y="121"/>
                  <a:pt x="1307" y="124"/>
                </a:cubicBezTo>
                <a:cubicBezTo>
                  <a:pt x="1307" y="125"/>
                  <a:pt x="1307" y="126"/>
                  <a:pt x="1307" y="126"/>
                </a:cubicBezTo>
                <a:cubicBezTo>
                  <a:pt x="1307" y="127"/>
                  <a:pt x="1306" y="127"/>
                  <a:pt x="1306" y="128"/>
                </a:cubicBezTo>
                <a:cubicBezTo>
                  <a:pt x="1304" y="130"/>
                  <a:pt x="1302" y="132"/>
                  <a:pt x="1300" y="134"/>
                </a:cubicBezTo>
                <a:cubicBezTo>
                  <a:pt x="1296" y="138"/>
                  <a:pt x="1291" y="142"/>
                  <a:pt x="1285" y="145"/>
                </a:cubicBezTo>
                <a:cubicBezTo>
                  <a:pt x="1274" y="152"/>
                  <a:pt x="1262" y="158"/>
                  <a:pt x="1250" y="163"/>
                </a:cubicBezTo>
                <a:cubicBezTo>
                  <a:pt x="1247" y="164"/>
                  <a:pt x="1244" y="165"/>
                  <a:pt x="1241" y="166"/>
                </a:cubicBezTo>
                <a:cubicBezTo>
                  <a:pt x="1231" y="169"/>
                  <a:pt x="1231" y="169"/>
                  <a:pt x="1231" y="169"/>
                </a:cubicBezTo>
                <a:cubicBezTo>
                  <a:pt x="1224" y="171"/>
                  <a:pt x="1218" y="173"/>
                  <a:pt x="1211" y="175"/>
                </a:cubicBezTo>
                <a:cubicBezTo>
                  <a:pt x="1198" y="178"/>
                  <a:pt x="1184" y="182"/>
                  <a:pt x="1171" y="185"/>
                </a:cubicBezTo>
                <a:cubicBezTo>
                  <a:pt x="1167" y="186"/>
                  <a:pt x="1170" y="185"/>
                  <a:pt x="1164" y="186"/>
                </a:cubicBezTo>
                <a:cubicBezTo>
                  <a:pt x="1156" y="188"/>
                  <a:pt x="1158" y="188"/>
                  <a:pt x="1152" y="189"/>
                </a:cubicBezTo>
                <a:cubicBezTo>
                  <a:pt x="1147" y="190"/>
                  <a:pt x="1144" y="191"/>
                  <a:pt x="1141" y="191"/>
                </a:cubicBezTo>
                <a:cubicBezTo>
                  <a:pt x="1110" y="197"/>
                  <a:pt x="1078" y="201"/>
                  <a:pt x="1045" y="205"/>
                </a:cubicBezTo>
                <a:cubicBezTo>
                  <a:pt x="1013" y="208"/>
                  <a:pt x="980" y="210"/>
                  <a:pt x="947" y="213"/>
                </a:cubicBezTo>
                <a:cubicBezTo>
                  <a:pt x="885" y="217"/>
                  <a:pt x="823" y="220"/>
                  <a:pt x="765" y="221"/>
                </a:cubicBezTo>
                <a:cubicBezTo>
                  <a:pt x="719" y="222"/>
                  <a:pt x="675" y="223"/>
                  <a:pt x="633" y="222"/>
                </a:cubicBezTo>
                <a:cubicBezTo>
                  <a:pt x="578" y="222"/>
                  <a:pt x="530" y="221"/>
                  <a:pt x="478" y="219"/>
                </a:cubicBezTo>
                <a:cubicBezTo>
                  <a:pt x="441" y="218"/>
                  <a:pt x="400" y="216"/>
                  <a:pt x="368" y="214"/>
                </a:cubicBezTo>
                <a:cubicBezTo>
                  <a:pt x="350" y="214"/>
                  <a:pt x="350" y="214"/>
                  <a:pt x="350" y="214"/>
                </a:cubicBezTo>
                <a:cubicBezTo>
                  <a:pt x="321" y="212"/>
                  <a:pt x="321" y="212"/>
                  <a:pt x="321" y="212"/>
                </a:cubicBezTo>
                <a:cubicBezTo>
                  <a:pt x="296" y="210"/>
                  <a:pt x="270" y="209"/>
                  <a:pt x="244" y="206"/>
                </a:cubicBezTo>
                <a:cubicBezTo>
                  <a:pt x="215" y="204"/>
                  <a:pt x="188" y="201"/>
                  <a:pt x="160" y="198"/>
                </a:cubicBezTo>
                <a:cubicBezTo>
                  <a:pt x="144" y="196"/>
                  <a:pt x="129" y="194"/>
                  <a:pt x="114" y="191"/>
                </a:cubicBezTo>
                <a:cubicBezTo>
                  <a:pt x="103" y="189"/>
                  <a:pt x="93" y="187"/>
                  <a:pt x="82" y="185"/>
                </a:cubicBezTo>
                <a:cubicBezTo>
                  <a:pt x="68" y="182"/>
                  <a:pt x="53" y="178"/>
                  <a:pt x="40" y="172"/>
                </a:cubicBezTo>
                <a:cubicBezTo>
                  <a:pt x="33" y="170"/>
                  <a:pt x="26" y="166"/>
                  <a:pt x="22" y="163"/>
                </a:cubicBezTo>
                <a:cubicBezTo>
                  <a:pt x="17" y="159"/>
                  <a:pt x="14" y="154"/>
                  <a:pt x="14" y="149"/>
                </a:cubicBezTo>
                <a:cubicBezTo>
                  <a:pt x="14" y="144"/>
                  <a:pt x="19" y="137"/>
                  <a:pt x="26" y="131"/>
                </a:cubicBezTo>
                <a:cubicBezTo>
                  <a:pt x="33" y="126"/>
                  <a:pt x="41" y="121"/>
                  <a:pt x="50" y="117"/>
                </a:cubicBezTo>
                <a:cubicBezTo>
                  <a:pt x="67" y="108"/>
                  <a:pt x="85" y="101"/>
                  <a:pt x="103" y="95"/>
                </a:cubicBezTo>
                <a:cubicBezTo>
                  <a:pt x="144" y="82"/>
                  <a:pt x="195" y="70"/>
                  <a:pt x="235" y="61"/>
                </a:cubicBezTo>
                <a:cubicBezTo>
                  <a:pt x="268" y="55"/>
                  <a:pt x="302" y="49"/>
                  <a:pt x="340" y="44"/>
                </a:cubicBezTo>
                <a:cubicBezTo>
                  <a:pt x="350" y="42"/>
                  <a:pt x="350" y="42"/>
                  <a:pt x="350" y="42"/>
                </a:cubicBezTo>
                <a:cubicBezTo>
                  <a:pt x="407" y="35"/>
                  <a:pt x="471" y="28"/>
                  <a:pt x="517" y="25"/>
                </a:cubicBezTo>
                <a:cubicBezTo>
                  <a:pt x="534" y="24"/>
                  <a:pt x="549" y="23"/>
                  <a:pt x="565" y="22"/>
                </a:cubicBezTo>
                <a:cubicBezTo>
                  <a:pt x="583" y="21"/>
                  <a:pt x="599" y="20"/>
                  <a:pt x="616" y="19"/>
                </a:cubicBezTo>
                <a:cubicBezTo>
                  <a:pt x="632" y="19"/>
                  <a:pt x="632" y="19"/>
                  <a:pt x="632" y="19"/>
                </a:cubicBezTo>
                <a:cubicBezTo>
                  <a:pt x="649" y="18"/>
                  <a:pt x="666" y="17"/>
                  <a:pt x="684" y="17"/>
                </a:cubicBezTo>
                <a:cubicBezTo>
                  <a:pt x="712" y="16"/>
                  <a:pt x="742" y="16"/>
                  <a:pt x="774" y="16"/>
                </a:cubicBezTo>
                <a:cubicBezTo>
                  <a:pt x="799" y="16"/>
                  <a:pt x="836" y="16"/>
                  <a:pt x="864" y="16"/>
                </a:cubicBezTo>
                <a:cubicBezTo>
                  <a:pt x="912" y="18"/>
                  <a:pt x="961" y="19"/>
                  <a:pt x="1010" y="23"/>
                </a:cubicBezTo>
                <a:cubicBezTo>
                  <a:pt x="1026" y="24"/>
                  <a:pt x="1041" y="26"/>
                  <a:pt x="1058" y="27"/>
                </a:cubicBezTo>
                <a:cubicBezTo>
                  <a:pt x="1075" y="29"/>
                  <a:pt x="1096" y="31"/>
                  <a:pt x="1117" y="35"/>
                </a:cubicBezTo>
                <a:cubicBezTo>
                  <a:pt x="1123" y="36"/>
                  <a:pt x="1123" y="36"/>
                  <a:pt x="1123" y="36"/>
                </a:cubicBezTo>
                <a:cubicBezTo>
                  <a:pt x="1123" y="36"/>
                  <a:pt x="1123" y="36"/>
                  <a:pt x="1123" y="36"/>
                </a:cubicBezTo>
                <a:cubicBezTo>
                  <a:pt x="1124" y="36"/>
                  <a:pt x="1124" y="36"/>
                  <a:pt x="1124" y="36"/>
                </a:cubicBezTo>
                <a:cubicBezTo>
                  <a:pt x="1125" y="36"/>
                  <a:pt x="1125" y="36"/>
                  <a:pt x="1125" y="36"/>
                </a:cubicBezTo>
                <a:cubicBezTo>
                  <a:pt x="1125" y="36"/>
                  <a:pt x="1127" y="36"/>
                  <a:pt x="1127" y="37"/>
                </a:cubicBezTo>
                <a:cubicBezTo>
                  <a:pt x="1127" y="38"/>
                  <a:pt x="1128" y="36"/>
                  <a:pt x="1129" y="37"/>
                </a:cubicBezTo>
                <a:cubicBezTo>
                  <a:pt x="1129" y="37"/>
                  <a:pt x="1129" y="37"/>
                  <a:pt x="1129" y="38"/>
                </a:cubicBezTo>
                <a:cubicBezTo>
                  <a:pt x="1129" y="38"/>
                  <a:pt x="1129" y="38"/>
                  <a:pt x="1130" y="38"/>
                </a:cubicBezTo>
                <a:cubicBezTo>
                  <a:pt x="1130" y="38"/>
                  <a:pt x="1130" y="39"/>
                  <a:pt x="1131" y="39"/>
                </a:cubicBezTo>
                <a:cubicBezTo>
                  <a:pt x="1131" y="39"/>
                  <a:pt x="1131" y="39"/>
                  <a:pt x="1131" y="39"/>
                </a:cubicBezTo>
                <a:cubicBezTo>
                  <a:pt x="1132" y="39"/>
                  <a:pt x="1132" y="39"/>
                  <a:pt x="1133" y="39"/>
                </a:cubicBezTo>
                <a:cubicBezTo>
                  <a:pt x="1133" y="39"/>
                  <a:pt x="1134" y="39"/>
                  <a:pt x="1134" y="39"/>
                </a:cubicBezTo>
                <a:cubicBezTo>
                  <a:pt x="1135" y="39"/>
                  <a:pt x="1135" y="39"/>
                  <a:pt x="1135" y="39"/>
                </a:cubicBezTo>
                <a:cubicBezTo>
                  <a:pt x="1136" y="39"/>
                  <a:pt x="1136" y="39"/>
                  <a:pt x="1137" y="38"/>
                </a:cubicBezTo>
                <a:cubicBezTo>
                  <a:pt x="1137" y="38"/>
                  <a:pt x="1138" y="38"/>
                  <a:pt x="1138" y="38"/>
                </a:cubicBezTo>
                <a:cubicBezTo>
                  <a:pt x="1138" y="38"/>
                  <a:pt x="1139" y="38"/>
                  <a:pt x="1139" y="38"/>
                </a:cubicBezTo>
                <a:cubicBezTo>
                  <a:pt x="1140" y="37"/>
                  <a:pt x="1141" y="36"/>
                  <a:pt x="1142" y="36"/>
                </a:cubicBezTo>
                <a:cubicBezTo>
                  <a:pt x="1142" y="36"/>
                  <a:pt x="1142" y="35"/>
                  <a:pt x="1143" y="35"/>
                </a:cubicBezTo>
                <a:cubicBezTo>
                  <a:pt x="1143" y="35"/>
                  <a:pt x="1143" y="35"/>
                  <a:pt x="1143" y="35"/>
                </a:cubicBezTo>
                <a:cubicBezTo>
                  <a:pt x="1143" y="34"/>
                  <a:pt x="1143" y="33"/>
                  <a:pt x="1144" y="33"/>
                </a:cubicBezTo>
                <a:cubicBezTo>
                  <a:pt x="1144" y="33"/>
                  <a:pt x="1144" y="33"/>
                  <a:pt x="1144" y="33"/>
                </a:cubicBezTo>
                <a:cubicBezTo>
                  <a:pt x="1144" y="32"/>
                  <a:pt x="1144" y="31"/>
                  <a:pt x="1144" y="30"/>
                </a:cubicBezTo>
                <a:cubicBezTo>
                  <a:pt x="1144" y="29"/>
                  <a:pt x="1144" y="28"/>
                  <a:pt x="1144" y="28"/>
                </a:cubicBezTo>
                <a:cubicBezTo>
                  <a:pt x="1144" y="28"/>
                  <a:pt x="1144" y="27"/>
                  <a:pt x="1144" y="27"/>
                </a:cubicBezTo>
                <a:cubicBezTo>
                  <a:pt x="1144" y="26"/>
                  <a:pt x="1143" y="26"/>
                  <a:pt x="1143" y="26"/>
                </a:cubicBezTo>
                <a:cubicBezTo>
                  <a:pt x="1143" y="25"/>
                  <a:pt x="1143" y="25"/>
                  <a:pt x="1143" y="25"/>
                </a:cubicBezTo>
                <a:cubicBezTo>
                  <a:pt x="1143" y="25"/>
                  <a:pt x="1142" y="24"/>
                  <a:pt x="1142" y="24"/>
                </a:cubicBezTo>
                <a:cubicBezTo>
                  <a:pt x="1142" y="24"/>
                  <a:pt x="1142" y="24"/>
                  <a:pt x="1142" y="24"/>
                </a:cubicBezTo>
                <a:cubicBezTo>
                  <a:pt x="1141" y="23"/>
                  <a:pt x="1141" y="22"/>
                  <a:pt x="1140" y="22"/>
                </a:cubicBezTo>
                <a:cubicBezTo>
                  <a:pt x="1140" y="22"/>
                  <a:pt x="1139" y="21"/>
                  <a:pt x="1139" y="21"/>
                </a:cubicBezTo>
                <a:cubicBezTo>
                  <a:pt x="1138" y="21"/>
                  <a:pt x="1137" y="21"/>
                  <a:pt x="1137" y="20"/>
                </a:cubicBezTo>
                <a:cubicBezTo>
                  <a:pt x="1137" y="20"/>
                  <a:pt x="1137" y="20"/>
                  <a:pt x="1137" y="20"/>
                </a:cubicBezTo>
                <a:cubicBezTo>
                  <a:pt x="1137" y="20"/>
                  <a:pt x="1136" y="20"/>
                  <a:pt x="1136" y="20"/>
                </a:cubicBezTo>
                <a:cubicBezTo>
                  <a:pt x="1136" y="20"/>
                  <a:pt x="1135" y="20"/>
                  <a:pt x="1135" y="20"/>
                </a:cubicBezTo>
                <a:cubicBezTo>
                  <a:pt x="1135" y="20"/>
                  <a:pt x="1134" y="19"/>
                  <a:pt x="1134" y="19"/>
                </a:cubicBezTo>
                <a:cubicBezTo>
                  <a:pt x="1134" y="19"/>
                  <a:pt x="1134" y="20"/>
                  <a:pt x="1133" y="20"/>
                </a:cubicBezTo>
                <a:cubicBezTo>
                  <a:pt x="1133" y="20"/>
                  <a:pt x="1132" y="19"/>
                  <a:pt x="1132" y="19"/>
                </a:cubicBezTo>
                <a:cubicBezTo>
                  <a:pt x="1131" y="19"/>
                  <a:pt x="1131" y="19"/>
                  <a:pt x="1131" y="19"/>
                </a:cubicBezTo>
                <a:cubicBezTo>
                  <a:pt x="1131" y="19"/>
                  <a:pt x="1130" y="19"/>
                  <a:pt x="1130" y="20"/>
                </a:cubicBezTo>
                <a:cubicBezTo>
                  <a:pt x="1130" y="20"/>
                  <a:pt x="1128" y="19"/>
                  <a:pt x="1127" y="20"/>
                </a:cubicBezTo>
                <a:cubicBezTo>
                  <a:pt x="1127" y="19"/>
                  <a:pt x="1127" y="19"/>
                  <a:pt x="1126" y="19"/>
                </a:cubicBezTo>
                <a:cubicBezTo>
                  <a:pt x="1126" y="19"/>
                  <a:pt x="1126" y="19"/>
                  <a:pt x="1126" y="19"/>
                </a:cubicBezTo>
                <a:cubicBezTo>
                  <a:pt x="1126" y="19"/>
                  <a:pt x="1126" y="19"/>
                  <a:pt x="1126" y="19"/>
                </a:cubicBezTo>
                <a:cubicBezTo>
                  <a:pt x="1122" y="19"/>
                  <a:pt x="1122" y="19"/>
                  <a:pt x="1122" y="19"/>
                </a:cubicBezTo>
                <a:cubicBezTo>
                  <a:pt x="1103" y="16"/>
                  <a:pt x="1103" y="16"/>
                  <a:pt x="1103" y="16"/>
                </a:cubicBezTo>
                <a:cubicBezTo>
                  <a:pt x="1098" y="15"/>
                  <a:pt x="1092" y="15"/>
                  <a:pt x="1087" y="14"/>
                </a:cubicBezTo>
                <a:cubicBezTo>
                  <a:pt x="1078" y="13"/>
                  <a:pt x="1067" y="12"/>
                  <a:pt x="1056" y="11"/>
                </a:cubicBezTo>
                <a:cubicBezTo>
                  <a:pt x="1037" y="9"/>
                  <a:pt x="1021" y="8"/>
                  <a:pt x="1005" y="7"/>
                </a:cubicBezTo>
                <a:cubicBezTo>
                  <a:pt x="981" y="5"/>
                  <a:pt x="964" y="4"/>
                  <a:pt x="944" y="3"/>
                </a:cubicBezTo>
                <a:cubicBezTo>
                  <a:pt x="920" y="2"/>
                  <a:pt x="920" y="2"/>
                  <a:pt x="920" y="2"/>
                </a:cubicBezTo>
                <a:cubicBezTo>
                  <a:pt x="898" y="2"/>
                  <a:pt x="898" y="2"/>
                  <a:pt x="898" y="2"/>
                </a:cubicBezTo>
                <a:cubicBezTo>
                  <a:pt x="875" y="1"/>
                  <a:pt x="875" y="1"/>
                  <a:pt x="875" y="1"/>
                </a:cubicBezTo>
                <a:cubicBezTo>
                  <a:pt x="860" y="1"/>
                  <a:pt x="860" y="1"/>
                  <a:pt x="860" y="1"/>
                </a:cubicBezTo>
                <a:cubicBezTo>
                  <a:pt x="844" y="0"/>
                  <a:pt x="844" y="0"/>
                  <a:pt x="844" y="0"/>
                </a:cubicBezTo>
                <a:cubicBezTo>
                  <a:pt x="824" y="0"/>
                  <a:pt x="824" y="0"/>
                  <a:pt x="824" y="0"/>
                </a:cubicBezTo>
                <a:cubicBezTo>
                  <a:pt x="800" y="0"/>
                  <a:pt x="773" y="0"/>
                  <a:pt x="750" y="1"/>
                </a:cubicBezTo>
                <a:cubicBezTo>
                  <a:pt x="708" y="1"/>
                  <a:pt x="671" y="2"/>
                  <a:pt x="622" y="4"/>
                </a:cubicBezTo>
                <a:cubicBezTo>
                  <a:pt x="587" y="6"/>
                  <a:pt x="587" y="6"/>
                  <a:pt x="587" y="6"/>
                </a:cubicBezTo>
                <a:cubicBezTo>
                  <a:pt x="584" y="6"/>
                  <a:pt x="584" y="6"/>
                  <a:pt x="580" y="6"/>
                </a:cubicBezTo>
                <a:cubicBezTo>
                  <a:pt x="554" y="7"/>
                  <a:pt x="527" y="10"/>
                  <a:pt x="500" y="11"/>
                </a:cubicBezTo>
                <a:cubicBezTo>
                  <a:pt x="497" y="12"/>
                  <a:pt x="497" y="12"/>
                  <a:pt x="497" y="12"/>
                </a:cubicBezTo>
                <a:cubicBezTo>
                  <a:pt x="460" y="14"/>
                  <a:pt x="414" y="19"/>
                  <a:pt x="385" y="23"/>
                </a:cubicBezTo>
                <a:cubicBezTo>
                  <a:pt x="363" y="25"/>
                  <a:pt x="337" y="29"/>
                  <a:pt x="309" y="33"/>
                </a:cubicBezTo>
                <a:cubicBezTo>
                  <a:pt x="297" y="35"/>
                  <a:pt x="284" y="37"/>
                  <a:pt x="272" y="39"/>
                </a:cubicBezTo>
                <a:cubicBezTo>
                  <a:pt x="249" y="44"/>
                  <a:pt x="218" y="50"/>
                  <a:pt x="196" y="55"/>
                </a:cubicBezTo>
                <a:cubicBezTo>
                  <a:pt x="176" y="60"/>
                  <a:pt x="176" y="60"/>
                  <a:pt x="176" y="60"/>
                </a:cubicBezTo>
                <a:cubicBezTo>
                  <a:pt x="164" y="63"/>
                  <a:pt x="152" y="66"/>
                  <a:pt x="139" y="69"/>
                </a:cubicBezTo>
                <a:cubicBezTo>
                  <a:pt x="115" y="76"/>
                  <a:pt x="89" y="84"/>
                  <a:pt x="65" y="94"/>
                </a:cubicBezTo>
                <a:cubicBezTo>
                  <a:pt x="53" y="99"/>
                  <a:pt x="41" y="104"/>
                  <a:pt x="30" y="111"/>
                </a:cubicBezTo>
                <a:cubicBezTo>
                  <a:pt x="25" y="114"/>
                  <a:pt x="19" y="118"/>
                  <a:pt x="15" y="122"/>
                </a:cubicBezTo>
                <a:cubicBezTo>
                  <a:pt x="10" y="127"/>
                  <a:pt x="5" y="131"/>
                  <a:pt x="2" y="138"/>
                </a:cubicBezTo>
                <a:cubicBezTo>
                  <a:pt x="1" y="142"/>
                  <a:pt x="0" y="146"/>
                  <a:pt x="0" y="151"/>
                </a:cubicBezTo>
                <a:cubicBezTo>
                  <a:pt x="0" y="155"/>
                  <a:pt x="1" y="159"/>
                  <a:pt x="3" y="163"/>
                </a:cubicBezTo>
                <a:cubicBezTo>
                  <a:pt x="4" y="165"/>
                  <a:pt x="6" y="166"/>
                  <a:pt x="7" y="168"/>
                </a:cubicBezTo>
                <a:cubicBezTo>
                  <a:pt x="8" y="169"/>
                  <a:pt x="10" y="171"/>
                  <a:pt x="11" y="172"/>
                </a:cubicBezTo>
                <a:cubicBezTo>
                  <a:pt x="14" y="175"/>
                  <a:pt x="17" y="177"/>
                  <a:pt x="21" y="179"/>
                </a:cubicBezTo>
                <a:cubicBezTo>
                  <a:pt x="33" y="186"/>
                  <a:pt x="45" y="190"/>
                  <a:pt x="58" y="193"/>
                </a:cubicBezTo>
                <a:cubicBezTo>
                  <a:pt x="70" y="197"/>
                  <a:pt x="83" y="200"/>
                  <a:pt x="95" y="202"/>
                </a:cubicBezTo>
                <a:cubicBezTo>
                  <a:pt x="101" y="203"/>
                  <a:pt x="108" y="204"/>
                  <a:pt x="113" y="205"/>
                </a:cubicBezTo>
                <a:cubicBezTo>
                  <a:pt x="128" y="208"/>
                  <a:pt x="142" y="210"/>
                  <a:pt x="158" y="212"/>
                </a:cubicBezTo>
                <a:cubicBezTo>
                  <a:pt x="197" y="217"/>
                  <a:pt x="236" y="220"/>
                  <a:pt x="272" y="223"/>
                </a:cubicBezTo>
                <a:cubicBezTo>
                  <a:pt x="318" y="226"/>
                  <a:pt x="386" y="230"/>
                  <a:pt x="440" y="232"/>
                </a:cubicBezTo>
                <a:cubicBezTo>
                  <a:pt x="452" y="232"/>
                  <a:pt x="464" y="233"/>
                  <a:pt x="476" y="233"/>
                </a:cubicBezTo>
                <a:cubicBezTo>
                  <a:pt x="515" y="234"/>
                  <a:pt x="564" y="235"/>
                  <a:pt x="605" y="236"/>
                </a:cubicBezTo>
                <a:cubicBezTo>
                  <a:pt x="690" y="237"/>
                  <a:pt x="777" y="235"/>
                  <a:pt x="863" y="231"/>
                </a:cubicBezTo>
                <a:cubicBezTo>
                  <a:pt x="906" y="229"/>
                  <a:pt x="950" y="227"/>
                  <a:pt x="992" y="223"/>
                </a:cubicBezTo>
                <a:cubicBezTo>
                  <a:pt x="1035" y="220"/>
                  <a:pt x="1078" y="216"/>
                  <a:pt x="1120" y="209"/>
                </a:cubicBezTo>
                <a:cubicBezTo>
                  <a:pt x="1133" y="207"/>
                  <a:pt x="1153" y="203"/>
                  <a:pt x="1164" y="200"/>
                </a:cubicBezTo>
                <a:cubicBezTo>
                  <a:pt x="1167" y="200"/>
                  <a:pt x="1174" y="198"/>
                  <a:pt x="1180" y="197"/>
                </a:cubicBezTo>
                <a:cubicBezTo>
                  <a:pt x="1201" y="191"/>
                  <a:pt x="1226" y="184"/>
                  <a:pt x="1252" y="176"/>
                </a:cubicBezTo>
                <a:cubicBezTo>
                  <a:pt x="1259" y="174"/>
                  <a:pt x="1274" y="167"/>
                  <a:pt x="1282" y="162"/>
                </a:cubicBezTo>
                <a:cubicBezTo>
                  <a:pt x="1286" y="160"/>
                  <a:pt x="1277" y="165"/>
                  <a:pt x="1284" y="161"/>
                </a:cubicBezTo>
                <a:cubicBezTo>
                  <a:pt x="1288" y="159"/>
                  <a:pt x="1294" y="155"/>
                  <a:pt x="1301" y="150"/>
                </a:cubicBezTo>
                <a:cubicBezTo>
                  <a:pt x="1304" y="148"/>
                  <a:pt x="1308" y="145"/>
                  <a:pt x="1311" y="141"/>
                </a:cubicBezTo>
                <a:cubicBezTo>
                  <a:pt x="1313" y="139"/>
                  <a:pt x="1315" y="137"/>
                  <a:pt x="1317" y="134"/>
                </a:cubicBezTo>
                <a:cubicBezTo>
                  <a:pt x="1317" y="133"/>
                  <a:pt x="1318" y="132"/>
                  <a:pt x="1319" y="130"/>
                </a:cubicBezTo>
                <a:cubicBezTo>
                  <a:pt x="1319" y="129"/>
                  <a:pt x="1319" y="128"/>
                  <a:pt x="1319" y="127"/>
                </a:cubicBezTo>
                <a:cubicBezTo>
                  <a:pt x="1319" y="126"/>
                  <a:pt x="1319" y="126"/>
                  <a:pt x="1319" y="126"/>
                </a:cubicBezTo>
                <a:close/>
                <a:moveTo>
                  <a:pt x="1104" y="52"/>
                </a:moveTo>
                <a:cubicBezTo>
                  <a:pt x="1102" y="51"/>
                  <a:pt x="1092" y="50"/>
                  <a:pt x="1091" y="50"/>
                </a:cubicBezTo>
                <a:cubicBezTo>
                  <a:pt x="1095" y="50"/>
                  <a:pt x="1103" y="52"/>
                  <a:pt x="1104" y="52"/>
                </a:cubicBezTo>
                <a:close/>
                <a:moveTo>
                  <a:pt x="985" y="52"/>
                </a:moveTo>
                <a:cubicBezTo>
                  <a:pt x="985" y="52"/>
                  <a:pt x="985" y="52"/>
                  <a:pt x="985" y="52"/>
                </a:cubicBezTo>
                <a:cubicBezTo>
                  <a:pt x="985" y="52"/>
                  <a:pt x="985" y="52"/>
                  <a:pt x="985" y="52"/>
                </a:cubicBezTo>
                <a:close/>
                <a:moveTo>
                  <a:pt x="689" y="44"/>
                </a:moveTo>
                <a:cubicBezTo>
                  <a:pt x="689" y="43"/>
                  <a:pt x="688" y="44"/>
                  <a:pt x="688" y="43"/>
                </a:cubicBezTo>
                <a:cubicBezTo>
                  <a:pt x="689" y="43"/>
                  <a:pt x="689" y="43"/>
                  <a:pt x="689" y="43"/>
                </a:cubicBezTo>
                <a:cubicBezTo>
                  <a:pt x="689" y="43"/>
                  <a:pt x="687" y="43"/>
                  <a:pt x="687" y="43"/>
                </a:cubicBezTo>
                <a:cubicBezTo>
                  <a:pt x="687" y="43"/>
                  <a:pt x="688" y="44"/>
                  <a:pt x="688" y="43"/>
                </a:cubicBezTo>
                <a:cubicBezTo>
                  <a:pt x="688" y="43"/>
                  <a:pt x="688" y="43"/>
                  <a:pt x="688" y="44"/>
                </a:cubicBezTo>
                <a:cubicBezTo>
                  <a:pt x="688" y="44"/>
                  <a:pt x="688" y="43"/>
                  <a:pt x="688" y="43"/>
                </a:cubicBezTo>
                <a:cubicBezTo>
                  <a:pt x="688" y="44"/>
                  <a:pt x="688" y="44"/>
                  <a:pt x="688" y="44"/>
                </a:cubicBezTo>
                <a:cubicBezTo>
                  <a:pt x="689" y="44"/>
                  <a:pt x="689" y="44"/>
                  <a:pt x="689" y="44"/>
                </a:cubicBezTo>
                <a:close/>
                <a:moveTo>
                  <a:pt x="1041" y="46"/>
                </a:moveTo>
                <a:cubicBezTo>
                  <a:pt x="1044" y="47"/>
                  <a:pt x="1051" y="47"/>
                  <a:pt x="1053" y="48"/>
                </a:cubicBezTo>
                <a:cubicBezTo>
                  <a:pt x="1049" y="47"/>
                  <a:pt x="1042" y="46"/>
                  <a:pt x="1041" y="46"/>
                </a:cubicBezTo>
                <a:close/>
                <a:moveTo>
                  <a:pt x="689" y="39"/>
                </a:moveTo>
                <a:cubicBezTo>
                  <a:pt x="689" y="39"/>
                  <a:pt x="688" y="39"/>
                  <a:pt x="688" y="39"/>
                </a:cubicBezTo>
                <a:cubicBezTo>
                  <a:pt x="689" y="39"/>
                  <a:pt x="689" y="39"/>
                  <a:pt x="689" y="39"/>
                </a:cubicBezTo>
                <a:close/>
                <a:moveTo>
                  <a:pt x="688" y="45"/>
                </a:moveTo>
                <a:cubicBezTo>
                  <a:pt x="688" y="45"/>
                  <a:pt x="688" y="45"/>
                  <a:pt x="687" y="45"/>
                </a:cubicBezTo>
                <a:cubicBezTo>
                  <a:pt x="688" y="45"/>
                  <a:pt x="688" y="45"/>
                  <a:pt x="688" y="45"/>
                </a:cubicBezTo>
                <a:close/>
                <a:moveTo>
                  <a:pt x="863" y="47"/>
                </a:moveTo>
                <a:cubicBezTo>
                  <a:pt x="849" y="46"/>
                  <a:pt x="839" y="46"/>
                  <a:pt x="830" y="46"/>
                </a:cubicBezTo>
                <a:cubicBezTo>
                  <a:pt x="838" y="46"/>
                  <a:pt x="848" y="46"/>
                  <a:pt x="853" y="47"/>
                </a:cubicBezTo>
                <a:cubicBezTo>
                  <a:pt x="855" y="46"/>
                  <a:pt x="860" y="47"/>
                  <a:pt x="863" y="47"/>
                </a:cubicBezTo>
                <a:close/>
                <a:moveTo>
                  <a:pt x="1279" y="100"/>
                </a:moveTo>
                <a:cubicBezTo>
                  <a:pt x="1276" y="98"/>
                  <a:pt x="1271" y="96"/>
                  <a:pt x="1270" y="96"/>
                </a:cubicBezTo>
                <a:cubicBezTo>
                  <a:pt x="1274" y="98"/>
                  <a:pt x="1277" y="99"/>
                  <a:pt x="1279" y="100"/>
                </a:cubicBezTo>
                <a:close/>
                <a:moveTo>
                  <a:pt x="688" y="39"/>
                </a:moveTo>
                <a:cubicBezTo>
                  <a:pt x="688" y="39"/>
                  <a:pt x="688" y="39"/>
                  <a:pt x="688" y="39"/>
                </a:cubicBezTo>
                <a:cubicBezTo>
                  <a:pt x="688" y="39"/>
                  <a:pt x="688" y="39"/>
                  <a:pt x="688" y="39"/>
                </a:cubicBezTo>
                <a:cubicBezTo>
                  <a:pt x="688" y="39"/>
                  <a:pt x="688" y="39"/>
                  <a:pt x="688" y="39"/>
                </a:cubicBezTo>
                <a:close/>
                <a:moveTo>
                  <a:pt x="688" y="46"/>
                </a:moveTo>
                <a:cubicBezTo>
                  <a:pt x="688" y="46"/>
                  <a:pt x="689" y="46"/>
                  <a:pt x="689" y="46"/>
                </a:cubicBezTo>
                <a:cubicBezTo>
                  <a:pt x="688" y="46"/>
                  <a:pt x="688" y="46"/>
                  <a:pt x="688" y="46"/>
                </a:cubicBezTo>
                <a:close/>
                <a:moveTo>
                  <a:pt x="769" y="37"/>
                </a:moveTo>
                <a:cubicBezTo>
                  <a:pt x="762" y="37"/>
                  <a:pt x="762" y="37"/>
                  <a:pt x="762" y="37"/>
                </a:cubicBezTo>
                <a:cubicBezTo>
                  <a:pt x="761" y="37"/>
                  <a:pt x="762" y="37"/>
                  <a:pt x="763" y="37"/>
                </a:cubicBezTo>
                <a:cubicBezTo>
                  <a:pt x="768" y="37"/>
                  <a:pt x="769" y="37"/>
                  <a:pt x="769" y="37"/>
                </a:cubicBezTo>
                <a:close/>
                <a:moveTo>
                  <a:pt x="923" y="41"/>
                </a:moveTo>
                <a:cubicBezTo>
                  <a:pt x="912" y="40"/>
                  <a:pt x="912" y="40"/>
                  <a:pt x="912" y="40"/>
                </a:cubicBezTo>
                <a:cubicBezTo>
                  <a:pt x="907" y="40"/>
                  <a:pt x="879" y="39"/>
                  <a:pt x="882" y="39"/>
                </a:cubicBezTo>
                <a:cubicBezTo>
                  <a:pt x="899" y="40"/>
                  <a:pt x="924" y="41"/>
                  <a:pt x="938" y="42"/>
                </a:cubicBezTo>
                <a:cubicBezTo>
                  <a:pt x="933" y="41"/>
                  <a:pt x="928" y="41"/>
                  <a:pt x="923" y="41"/>
                </a:cubicBezTo>
                <a:close/>
                <a:moveTo>
                  <a:pt x="926" y="46"/>
                </a:moveTo>
                <a:cubicBezTo>
                  <a:pt x="967" y="48"/>
                  <a:pt x="967" y="48"/>
                  <a:pt x="967" y="48"/>
                </a:cubicBezTo>
                <a:cubicBezTo>
                  <a:pt x="954" y="47"/>
                  <a:pt x="939" y="46"/>
                  <a:pt x="926" y="46"/>
                </a:cubicBezTo>
                <a:close/>
                <a:moveTo>
                  <a:pt x="683" y="48"/>
                </a:moveTo>
                <a:cubicBezTo>
                  <a:pt x="683" y="48"/>
                  <a:pt x="683" y="48"/>
                  <a:pt x="683" y="48"/>
                </a:cubicBezTo>
                <a:close/>
                <a:moveTo>
                  <a:pt x="985" y="52"/>
                </a:moveTo>
                <a:cubicBezTo>
                  <a:pt x="985" y="52"/>
                  <a:pt x="986" y="52"/>
                  <a:pt x="986" y="52"/>
                </a:cubicBezTo>
                <a:cubicBezTo>
                  <a:pt x="986" y="52"/>
                  <a:pt x="985" y="52"/>
                  <a:pt x="985" y="52"/>
                </a:cubicBezTo>
                <a:close/>
                <a:moveTo>
                  <a:pt x="687" y="40"/>
                </a:moveTo>
                <a:cubicBezTo>
                  <a:pt x="687" y="40"/>
                  <a:pt x="687" y="40"/>
                  <a:pt x="687" y="40"/>
                </a:cubicBezTo>
                <a:cubicBezTo>
                  <a:pt x="687" y="40"/>
                  <a:pt x="687" y="40"/>
                  <a:pt x="687" y="40"/>
                </a:cubicBezTo>
                <a:close/>
                <a:moveTo>
                  <a:pt x="687" y="41"/>
                </a:moveTo>
                <a:cubicBezTo>
                  <a:pt x="687" y="41"/>
                  <a:pt x="687" y="41"/>
                  <a:pt x="687" y="41"/>
                </a:cubicBezTo>
                <a:cubicBezTo>
                  <a:pt x="687" y="41"/>
                  <a:pt x="687" y="41"/>
                  <a:pt x="687" y="41"/>
                </a:cubicBezTo>
                <a:close/>
                <a:moveTo>
                  <a:pt x="689" y="38"/>
                </a:moveTo>
                <a:cubicBezTo>
                  <a:pt x="689" y="38"/>
                  <a:pt x="689" y="38"/>
                  <a:pt x="689" y="38"/>
                </a:cubicBezTo>
                <a:cubicBezTo>
                  <a:pt x="689" y="38"/>
                  <a:pt x="689" y="38"/>
                  <a:pt x="689" y="38"/>
                </a:cubicBezTo>
                <a:cubicBezTo>
                  <a:pt x="689" y="38"/>
                  <a:pt x="689" y="38"/>
                  <a:pt x="689" y="38"/>
                </a:cubicBezTo>
                <a:cubicBezTo>
                  <a:pt x="689" y="38"/>
                  <a:pt x="689" y="38"/>
                  <a:pt x="689" y="38"/>
                </a:cubicBezTo>
                <a:cubicBezTo>
                  <a:pt x="689" y="38"/>
                  <a:pt x="689" y="38"/>
                  <a:pt x="689" y="38"/>
                </a:cubicBezTo>
                <a:cubicBezTo>
                  <a:pt x="689" y="38"/>
                  <a:pt x="690" y="38"/>
                  <a:pt x="690" y="38"/>
                </a:cubicBezTo>
                <a:cubicBezTo>
                  <a:pt x="689" y="38"/>
                  <a:pt x="689" y="38"/>
                  <a:pt x="689" y="38"/>
                </a:cubicBezTo>
                <a:close/>
                <a:moveTo>
                  <a:pt x="689" y="45"/>
                </a:moveTo>
                <a:cubicBezTo>
                  <a:pt x="689" y="44"/>
                  <a:pt x="689" y="45"/>
                  <a:pt x="689" y="45"/>
                </a:cubicBezTo>
                <a:cubicBezTo>
                  <a:pt x="689" y="45"/>
                  <a:pt x="689" y="45"/>
                  <a:pt x="689" y="45"/>
                </a:cubicBezTo>
                <a:close/>
                <a:moveTo>
                  <a:pt x="688" y="39"/>
                </a:moveTo>
                <a:cubicBezTo>
                  <a:pt x="688" y="39"/>
                  <a:pt x="687" y="38"/>
                  <a:pt x="687" y="39"/>
                </a:cubicBezTo>
                <a:cubicBezTo>
                  <a:pt x="687" y="39"/>
                  <a:pt x="688" y="39"/>
                  <a:pt x="688" y="39"/>
                </a:cubicBezTo>
                <a:close/>
                <a:moveTo>
                  <a:pt x="688" y="41"/>
                </a:moveTo>
                <a:cubicBezTo>
                  <a:pt x="688" y="41"/>
                  <a:pt x="688" y="41"/>
                  <a:pt x="688" y="41"/>
                </a:cubicBezTo>
                <a:cubicBezTo>
                  <a:pt x="688" y="41"/>
                  <a:pt x="688" y="41"/>
                  <a:pt x="688" y="41"/>
                </a:cubicBezTo>
                <a:cubicBezTo>
                  <a:pt x="687" y="41"/>
                  <a:pt x="688" y="41"/>
                  <a:pt x="688" y="41"/>
                </a:cubicBezTo>
                <a:close/>
                <a:moveTo>
                  <a:pt x="699" y="40"/>
                </a:moveTo>
                <a:cubicBezTo>
                  <a:pt x="689" y="41"/>
                  <a:pt x="689" y="41"/>
                  <a:pt x="689" y="41"/>
                </a:cubicBezTo>
                <a:cubicBezTo>
                  <a:pt x="689" y="41"/>
                  <a:pt x="688" y="41"/>
                  <a:pt x="688" y="41"/>
                </a:cubicBezTo>
                <a:cubicBezTo>
                  <a:pt x="688" y="41"/>
                  <a:pt x="689" y="41"/>
                  <a:pt x="689" y="41"/>
                </a:cubicBezTo>
                <a:cubicBezTo>
                  <a:pt x="689" y="41"/>
                  <a:pt x="689" y="41"/>
                  <a:pt x="689" y="41"/>
                </a:cubicBezTo>
                <a:lnTo>
                  <a:pt x="699" y="40"/>
                </a:lnTo>
                <a:close/>
                <a:moveTo>
                  <a:pt x="688" y="41"/>
                </a:moveTo>
                <a:cubicBezTo>
                  <a:pt x="688" y="41"/>
                  <a:pt x="688" y="41"/>
                  <a:pt x="688" y="41"/>
                </a:cubicBezTo>
                <a:cubicBezTo>
                  <a:pt x="688" y="41"/>
                  <a:pt x="688" y="41"/>
                  <a:pt x="688" y="41"/>
                </a:cubicBezTo>
                <a:cubicBezTo>
                  <a:pt x="688" y="41"/>
                  <a:pt x="688" y="41"/>
                  <a:pt x="688" y="41"/>
                </a:cubicBezTo>
                <a:close/>
              </a:path>
            </a:pathLst>
          </a:custGeom>
          <a:solidFill>
            <a:srgbClr val="000090"/>
          </a:solidFill>
          <a:ln>
            <a:noFill/>
          </a:ln>
          <a:effectLst>
            <a:outerShdw blurRad="50800" dist="254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42" name="Freeform 502"/>
          <p:cNvSpPr>
            <a:spLocks noEditPoints="1"/>
          </p:cNvSpPr>
          <p:nvPr/>
        </p:nvSpPr>
        <p:spPr bwMode="auto">
          <a:xfrm>
            <a:off x="6522230" y="2951563"/>
            <a:ext cx="2051098" cy="1049742"/>
          </a:xfrm>
          <a:custGeom>
            <a:avLst/>
            <a:gdLst>
              <a:gd name="T0" fmla="*/ 685 w 1319"/>
              <a:gd name="T1" fmla="*/ 39 h 237"/>
              <a:gd name="T2" fmla="*/ 684 w 1319"/>
              <a:gd name="T3" fmla="*/ 48 h 237"/>
              <a:gd name="T4" fmla="*/ 686 w 1319"/>
              <a:gd name="T5" fmla="*/ 40 h 237"/>
              <a:gd name="T6" fmla="*/ 689 w 1319"/>
              <a:gd name="T7" fmla="*/ 38 h 237"/>
              <a:gd name="T8" fmla="*/ 1030 w 1319"/>
              <a:gd name="T9" fmla="*/ 43 h 237"/>
              <a:gd name="T10" fmla="*/ 1319 w 1319"/>
              <a:gd name="T11" fmla="*/ 126 h 237"/>
              <a:gd name="T12" fmla="*/ 1278 w 1319"/>
              <a:gd name="T13" fmla="*/ 85 h 237"/>
              <a:gd name="T14" fmla="*/ 1098 w 1319"/>
              <a:gd name="T15" fmla="*/ 53 h 237"/>
              <a:gd name="T16" fmla="*/ 927 w 1319"/>
              <a:gd name="T17" fmla="*/ 38 h 237"/>
              <a:gd name="T18" fmla="*/ 835 w 1319"/>
              <a:gd name="T19" fmla="*/ 36 h 237"/>
              <a:gd name="T20" fmla="*/ 809 w 1319"/>
              <a:gd name="T21" fmla="*/ 36 h 237"/>
              <a:gd name="T22" fmla="*/ 927 w 1319"/>
              <a:gd name="T23" fmla="*/ 39 h 237"/>
              <a:gd name="T24" fmla="*/ 906 w 1319"/>
              <a:gd name="T25" fmla="*/ 40 h 237"/>
              <a:gd name="T26" fmla="*/ 954 w 1319"/>
              <a:gd name="T27" fmla="*/ 43 h 237"/>
              <a:gd name="T28" fmla="*/ 718 w 1319"/>
              <a:gd name="T29" fmla="*/ 40 h 237"/>
              <a:gd name="T30" fmla="*/ 1084 w 1319"/>
              <a:gd name="T31" fmla="*/ 57 h 237"/>
              <a:gd name="T32" fmla="*/ 954 w 1319"/>
              <a:gd name="T33" fmla="*/ 48 h 237"/>
              <a:gd name="T34" fmla="*/ 688 w 1319"/>
              <a:gd name="T35" fmla="*/ 45 h 237"/>
              <a:gd name="T36" fmla="*/ 692 w 1319"/>
              <a:gd name="T37" fmla="*/ 45 h 237"/>
              <a:gd name="T38" fmla="*/ 941 w 1319"/>
              <a:gd name="T39" fmla="*/ 49 h 237"/>
              <a:gd name="T40" fmla="*/ 1142 w 1319"/>
              <a:gd name="T41" fmla="*/ 69 h 237"/>
              <a:gd name="T42" fmla="*/ 1291 w 1319"/>
              <a:gd name="T43" fmla="*/ 105 h 237"/>
              <a:gd name="T44" fmla="*/ 1300 w 1319"/>
              <a:gd name="T45" fmla="*/ 134 h 237"/>
              <a:gd name="T46" fmla="*/ 1171 w 1319"/>
              <a:gd name="T47" fmla="*/ 185 h 237"/>
              <a:gd name="T48" fmla="*/ 765 w 1319"/>
              <a:gd name="T49" fmla="*/ 221 h 237"/>
              <a:gd name="T50" fmla="*/ 244 w 1319"/>
              <a:gd name="T51" fmla="*/ 206 h 237"/>
              <a:gd name="T52" fmla="*/ 14 w 1319"/>
              <a:gd name="T53" fmla="*/ 149 h 237"/>
              <a:gd name="T54" fmla="*/ 350 w 1319"/>
              <a:gd name="T55" fmla="*/ 42 h 237"/>
              <a:gd name="T56" fmla="*/ 774 w 1319"/>
              <a:gd name="T57" fmla="*/ 16 h 237"/>
              <a:gd name="T58" fmla="*/ 1123 w 1319"/>
              <a:gd name="T59" fmla="*/ 36 h 237"/>
              <a:gd name="T60" fmla="*/ 1130 w 1319"/>
              <a:gd name="T61" fmla="*/ 38 h 237"/>
              <a:gd name="T62" fmla="*/ 1137 w 1319"/>
              <a:gd name="T63" fmla="*/ 38 h 237"/>
              <a:gd name="T64" fmla="*/ 1144 w 1319"/>
              <a:gd name="T65" fmla="*/ 33 h 237"/>
              <a:gd name="T66" fmla="*/ 1143 w 1319"/>
              <a:gd name="T67" fmla="*/ 25 h 237"/>
              <a:gd name="T68" fmla="*/ 1137 w 1319"/>
              <a:gd name="T69" fmla="*/ 20 h 237"/>
              <a:gd name="T70" fmla="*/ 1131 w 1319"/>
              <a:gd name="T71" fmla="*/ 19 h 237"/>
              <a:gd name="T72" fmla="*/ 1122 w 1319"/>
              <a:gd name="T73" fmla="*/ 19 h 237"/>
              <a:gd name="T74" fmla="*/ 920 w 1319"/>
              <a:gd name="T75" fmla="*/ 2 h 237"/>
              <a:gd name="T76" fmla="*/ 750 w 1319"/>
              <a:gd name="T77" fmla="*/ 1 h 237"/>
              <a:gd name="T78" fmla="*/ 385 w 1319"/>
              <a:gd name="T79" fmla="*/ 23 h 237"/>
              <a:gd name="T80" fmla="*/ 65 w 1319"/>
              <a:gd name="T81" fmla="*/ 94 h 237"/>
              <a:gd name="T82" fmla="*/ 7 w 1319"/>
              <a:gd name="T83" fmla="*/ 168 h 237"/>
              <a:gd name="T84" fmla="*/ 158 w 1319"/>
              <a:gd name="T85" fmla="*/ 212 h 237"/>
              <a:gd name="T86" fmla="*/ 992 w 1319"/>
              <a:gd name="T87" fmla="*/ 223 h 237"/>
              <a:gd name="T88" fmla="*/ 1284 w 1319"/>
              <a:gd name="T89" fmla="*/ 161 h 237"/>
              <a:gd name="T90" fmla="*/ 1319 w 1319"/>
              <a:gd name="T91" fmla="*/ 126 h 237"/>
              <a:gd name="T92" fmla="*/ 985 w 1319"/>
              <a:gd name="T93" fmla="*/ 52 h 237"/>
              <a:gd name="T94" fmla="*/ 688 w 1319"/>
              <a:gd name="T95" fmla="*/ 44 h 237"/>
              <a:gd name="T96" fmla="*/ 1041 w 1319"/>
              <a:gd name="T97" fmla="*/ 46 h 237"/>
              <a:gd name="T98" fmla="*/ 688 w 1319"/>
              <a:gd name="T99" fmla="*/ 45 h 237"/>
              <a:gd name="T100" fmla="*/ 1270 w 1319"/>
              <a:gd name="T101" fmla="*/ 96 h 237"/>
              <a:gd name="T102" fmla="*/ 688 w 1319"/>
              <a:gd name="T103" fmla="*/ 46 h 237"/>
              <a:gd name="T104" fmla="*/ 769 w 1319"/>
              <a:gd name="T105" fmla="*/ 37 h 237"/>
              <a:gd name="T106" fmla="*/ 926 w 1319"/>
              <a:gd name="T107" fmla="*/ 46 h 237"/>
              <a:gd name="T108" fmla="*/ 986 w 1319"/>
              <a:gd name="T109" fmla="*/ 52 h 237"/>
              <a:gd name="T110" fmla="*/ 687 w 1319"/>
              <a:gd name="T111" fmla="*/ 41 h 237"/>
              <a:gd name="T112" fmla="*/ 689 w 1319"/>
              <a:gd name="T113" fmla="*/ 38 h 237"/>
              <a:gd name="T114" fmla="*/ 689 w 1319"/>
              <a:gd name="T115" fmla="*/ 45 h 237"/>
              <a:gd name="T116" fmla="*/ 688 w 1319"/>
              <a:gd name="T117" fmla="*/ 41 h 237"/>
              <a:gd name="T118" fmla="*/ 689 w 1319"/>
              <a:gd name="T119" fmla="*/ 4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19" h="237">
                <a:moveTo>
                  <a:pt x="686" y="40"/>
                </a:moveTo>
                <a:cubicBezTo>
                  <a:pt x="686" y="40"/>
                  <a:pt x="686" y="40"/>
                  <a:pt x="686" y="40"/>
                </a:cubicBezTo>
                <a:cubicBezTo>
                  <a:pt x="686" y="40"/>
                  <a:pt x="685" y="40"/>
                  <a:pt x="684" y="40"/>
                </a:cubicBezTo>
                <a:cubicBezTo>
                  <a:pt x="684" y="40"/>
                  <a:pt x="684" y="40"/>
                  <a:pt x="684" y="40"/>
                </a:cubicBezTo>
                <a:cubicBezTo>
                  <a:pt x="684" y="40"/>
                  <a:pt x="684" y="40"/>
                  <a:pt x="683" y="40"/>
                </a:cubicBezTo>
                <a:cubicBezTo>
                  <a:pt x="684" y="39"/>
                  <a:pt x="685" y="40"/>
                  <a:pt x="685" y="39"/>
                </a:cubicBezTo>
                <a:cubicBezTo>
                  <a:pt x="685" y="39"/>
                  <a:pt x="685" y="39"/>
                  <a:pt x="685" y="39"/>
                </a:cubicBezTo>
                <a:cubicBezTo>
                  <a:pt x="686" y="39"/>
                  <a:pt x="687" y="39"/>
                  <a:pt x="688" y="39"/>
                </a:cubicBezTo>
                <a:cubicBezTo>
                  <a:pt x="687" y="40"/>
                  <a:pt x="686" y="39"/>
                  <a:pt x="686" y="40"/>
                </a:cubicBezTo>
                <a:close/>
                <a:moveTo>
                  <a:pt x="684" y="48"/>
                </a:moveTo>
                <a:cubicBezTo>
                  <a:pt x="685" y="48"/>
                  <a:pt x="685" y="48"/>
                  <a:pt x="685" y="48"/>
                </a:cubicBezTo>
                <a:cubicBezTo>
                  <a:pt x="685" y="48"/>
                  <a:pt x="684" y="48"/>
                  <a:pt x="684" y="48"/>
                </a:cubicBezTo>
                <a:close/>
                <a:moveTo>
                  <a:pt x="685" y="46"/>
                </a:moveTo>
                <a:cubicBezTo>
                  <a:pt x="685" y="46"/>
                  <a:pt x="685" y="46"/>
                  <a:pt x="685" y="46"/>
                </a:cubicBezTo>
                <a:cubicBezTo>
                  <a:pt x="685" y="46"/>
                  <a:pt x="685" y="46"/>
                  <a:pt x="685" y="46"/>
                </a:cubicBezTo>
                <a:close/>
                <a:moveTo>
                  <a:pt x="686" y="40"/>
                </a:moveTo>
                <a:cubicBezTo>
                  <a:pt x="686" y="40"/>
                  <a:pt x="687" y="40"/>
                  <a:pt x="687" y="40"/>
                </a:cubicBezTo>
                <a:cubicBezTo>
                  <a:pt x="686" y="40"/>
                  <a:pt x="686" y="40"/>
                  <a:pt x="686" y="40"/>
                </a:cubicBezTo>
                <a:cubicBezTo>
                  <a:pt x="686" y="40"/>
                  <a:pt x="686" y="40"/>
                  <a:pt x="686" y="40"/>
                </a:cubicBezTo>
                <a:close/>
                <a:moveTo>
                  <a:pt x="686" y="43"/>
                </a:moveTo>
                <a:cubicBezTo>
                  <a:pt x="686" y="44"/>
                  <a:pt x="686" y="43"/>
                  <a:pt x="686" y="43"/>
                </a:cubicBezTo>
                <a:close/>
                <a:moveTo>
                  <a:pt x="689" y="38"/>
                </a:moveTo>
                <a:cubicBezTo>
                  <a:pt x="688" y="38"/>
                  <a:pt x="688" y="38"/>
                  <a:pt x="688" y="39"/>
                </a:cubicBezTo>
                <a:cubicBezTo>
                  <a:pt x="688" y="39"/>
                  <a:pt x="689" y="39"/>
                  <a:pt x="689" y="38"/>
                </a:cubicBezTo>
                <a:close/>
                <a:moveTo>
                  <a:pt x="685" y="46"/>
                </a:moveTo>
                <a:cubicBezTo>
                  <a:pt x="685" y="46"/>
                  <a:pt x="685" y="46"/>
                  <a:pt x="685" y="46"/>
                </a:cubicBezTo>
                <a:close/>
                <a:moveTo>
                  <a:pt x="685" y="45"/>
                </a:moveTo>
                <a:cubicBezTo>
                  <a:pt x="685" y="45"/>
                  <a:pt x="685" y="45"/>
                  <a:pt x="685" y="45"/>
                </a:cubicBezTo>
                <a:cubicBezTo>
                  <a:pt x="685" y="45"/>
                  <a:pt x="685" y="45"/>
                  <a:pt x="685" y="45"/>
                </a:cubicBezTo>
                <a:close/>
                <a:moveTo>
                  <a:pt x="1030" y="43"/>
                </a:moveTo>
                <a:cubicBezTo>
                  <a:pt x="1023" y="42"/>
                  <a:pt x="1012" y="41"/>
                  <a:pt x="1009" y="41"/>
                </a:cubicBezTo>
                <a:cubicBezTo>
                  <a:pt x="1019" y="42"/>
                  <a:pt x="1026" y="43"/>
                  <a:pt x="1030" y="43"/>
                </a:cubicBezTo>
                <a:close/>
                <a:moveTo>
                  <a:pt x="1122" y="54"/>
                </a:moveTo>
                <a:cubicBezTo>
                  <a:pt x="1109" y="53"/>
                  <a:pt x="1109" y="53"/>
                  <a:pt x="1109" y="53"/>
                </a:cubicBezTo>
                <a:cubicBezTo>
                  <a:pt x="1108" y="53"/>
                  <a:pt x="1118" y="54"/>
                  <a:pt x="1122" y="54"/>
                </a:cubicBezTo>
                <a:close/>
                <a:moveTo>
                  <a:pt x="1319" y="126"/>
                </a:moveTo>
                <a:cubicBezTo>
                  <a:pt x="1319" y="125"/>
                  <a:pt x="1319" y="125"/>
                  <a:pt x="1319" y="125"/>
                </a:cubicBezTo>
                <a:cubicBezTo>
                  <a:pt x="1319" y="124"/>
                  <a:pt x="1319" y="124"/>
                  <a:pt x="1319" y="124"/>
                </a:cubicBezTo>
                <a:cubicBezTo>
                  <a:pt x="1319" y="118"/>
                  <a:pt x="1316" y="112"/>
                  <a:pt x="1313" y="108"/>
                </a:cubicBezTo>
                <a:cubicBezTo>
                  <a:pt x="1309" y="103"/>
                  <a:pt x="1305" y="100"/>
                  <a:pt x="1301" y="97"/>
                </a:cubicBezTo>
                <a:cubicBezTo>
                  <a:pt x="1293" y="91"/>
                  <a:pt x="1285" y="88"/>
                  <a:pt x="1279" y="86"/>
                </a:cubicBezTo>
                <a:cubicBezTo>
                  <a:pt x="1280" y="86"/>
                  <a:pt x="1280" y="86"/>
                  <a:pt x="1278" y="85"/>
                </a:cubicBezTo>
                <a:cubicBezTo>
                  <a:pt x="1272" y="83"/>
                  <a:pt x="1269" y="82"/>
                  <a:pt x="1262" y="80"/>
                </a:cubicBezTo>
                <a:cubicBezTo>
                  <a:pt x="1239" y="73"/>
                  <a:pt x="1219" y="70"/>
                  <a:pt x="1199" y="67"/>
                </a:cubicBezTo>
                <a:cubicBezTo>
                  <a:pt x="1180" y="64"/>
                  <a:pt x="1162" y="61"/>
                  <a:pt x="1142" y="58"/>
                </a:cubicBezTo>
                <a:cubicBezTo>
                  <a:pt x="1137" y="58"/>
                  <a:pt x="1123" y="55"/>
                  <a:pt x="1119" y="55"/>
                </a:cubicBezTo>
                <a:cubicBezTo>
                  <a:pt x="1126" y="56"/>
                  <a:pt x="1135" y="57"/>
                  <a:pt x="1134" y="57"/>
                </a:cubicBezTo>
                <a:cubicBezTo>
                  <a:pt x="1122" y="56"/>
                  <a:pt x="1106" y="54"/>
                  <a:pt x="1098" y="53"/>
                </a:cubicBezTo>
                <a:cubicBezTo>
                  <a:pt x="1083" y="51"/>
                  <a:pt x="1076" y="50"/>
                  <a:pt x="1062" y="49"/>
                </a:cubicBezTo>
                <a:cubicBezTo>
                  <a:pt x="1059" y="48"/>
                  <a:pt x="1065" y="49"/>
                  <a:pt x="1058" y="48"/>
                </a:cubicBezTo>
                <a:cubicBezTo>
                  <a:pt x="1037" y="46"/>
                  <a:pt x="1027" y="45"/>
                  <a:pt x="1008" y="43"/>
                </a:cubicBezTo>
                <a:cubicBezTo>
                  <a:pt x="1003" y="43"/>
                  <a:pt x="980" y="41"/>
                  <a:pt x="974" y="41"/>
                </a:cubicBezTo>
                <a:cubicBezTo>
                  <a:pt x="968" y="40"/>
                  <a:pt x="980" y="41"/>
                  <a:pt x="975" y="41"/>
                </a:cubicBezTo>
                <a:cubicBezTo>
                  <a:pt x="927" y="38"/>
                  <a:pt x="927" y="38"/>
                  <a:pt x="927" y="38"/>
                </a:cubicBezTo>
                <a:cubicBezTo>
                  <a:pt x="923" y="38"/>
                  <a:pt x="920" y="38"/>
                  <a:pt x="914" y="38"/>
                </a:cubicBezTo>
                <a:cubicBezTo>
                  <a:pt x="909" y="37"/>
                  <a:pt x="915" y="37"/>
                  <a:pt x="908" y="37"/>
                </a:cubicBezTo>
                <a:cubicBezTo>
                  <a:pt x="902" y="37"/>
                  <a:pt x="913" y="38"/>
                  <a:pt x="912" y="38"/>
                </a:cubicBezTo>
                <a:cubicBezTo>
                  <a:pt x="903" y="37"/>
                  <a:pt x="905" y="38"/>
                  <a:pt x="900" y="38"/>
                </a:cubicBezTo>
                <a:cubicBezTo>
                  <a:pt x="888" y="37"/>
                  <a:pt x="880" y="37"/>
                  <a:pt x="869" y="37"/>
                </a:cubicBezTo>
                <a:cubicBezTo>
                  <a:pt x="835" y="36"/>
                  <a:pt x="835" y="36"/>
                  <a:pt x="835" y="36"/>
                </a:cubicBezTo>
                <a:cubicBezTo>
                  <a:pt x="811" y="36"/>
                  <a:pt x="811" y="36"/>
                  <a:pt x="811" y="36"/>
                </a:cubicBezTo>
                <a:cubicBezTo>
                  <a:pt x="786" y="36"/>
                  <a:pt x="786" y="36"/>
                  <a:pt x="786" y="36"/>
                </a:cubicBezTo>
                <a:cubicBezTo>
                  <a:pt x="781" y="36"/>
                  <a:pt x="790" y="36"/>
                  <a:pt x="782" y="36"/>
                </a:cubicBezTo>
                <a:cubicBezTo>
                  <a:pt x="749" y="36"/>
                  <a:pt x="716" y="37"/>
                  <a:pt x="692" y="38"/>
                </a:cubicBezTo>
                <a:cubicBezTo>
                  <a:pt x="729" y="36"/>
                  <a:pt x="757" y="36"/>
                  <a:pt x="790" y="36"/>
                </a:cubicBezTo>
                <a:cubicBezTo>
                  <a:pt x="795" y="36"/>
                  <a:pt x="804" y="36"/>
                  <a:pt x="809" y="36"/>
                </a:cubicBezTo>
                <a:cubicBezTo>
                  <a:pt x="811" y="36"/>
                  <a:pt x="804" y="36"/>
                  <a:pt x="811" y="36"/>
                </a:cubicBezTo>
                <a:cubicBezTo>
                  <a:pt x="818" y="36"/>
                  <a:pt x="818" y="36"/>
                  <a:pt x="818" y="36"/>
                </a:cubicBezTo>
                <a:cubicBezTo>
                  <a:pt x="814" y="36"/>
                  <a:pt x="821" y="36"/>
                  <a:pt x="823" y="37"/>
                </a:cubicBezTo>
                <a:cubicBezTo>
                  <a:pt x="851" y="37"/>
                  <a:pt x="873" y="37"/>
                  <a:pt x="898" y="38"/>
                </a:cubicBezTo>
                <a:cubicBezTo>
                  <a:pt x="902" y="38"/>
                  <a:pt x="894" y="38"/>
                  <a:pt x="900" y="38"/>
                </a:cubicBezTo>
                <a:cubicBezTo>
                  <a:pt x="927" y="39"/>
                  <a:pt x="927" y="39"/>
                  <a:pt x="927" y="39"/>
                </a:cubicBezTo>
                <a:cubicBezTo>
                  <a:pt x="930" y="40"/>
                  <a:pt x="937" y="40"/>
                  <a:pt x="933" y="40"/>
                </a:cubicBezTo>
                <a:cubicBezTo>
                  <a:pt x="901" y="38"/>
                  <a:pt x="856" y="37"/>
                  <a:pt x="817" y="37"/>
                </a:cubicBezTo>
                <a:cubicBezTo>
                  <a:pt x="806" y="37"/>
                  <a:pt x="793" y="37"/>
                  <a:pt x="787" y="37"/>
                </a:cubicBezTo>
                <a:cubicBezTo>
                  <a:pt x="804" y="37"/>
                  <a:pt x="818" y="37"/>
                  <a:pt x="833" y="38"/>
                </a:cubicBezTo>
                <a:cubicBezTo>
                  <a:pt x="853" y="38"/>
                  <a:pt x="874" y="38"/>
                  <a:pt x="893" y="39"/>
                </a:cubicBezTo>
                <a:cubicBezTo>
                  <a:pt x="906" y="40"/>
                  <a:pt x="906" y="40"/>
                  <a:pt x="906" y="40"/>
                </a:cubicBezTo>
                <a:cubicBezTo>
                  <a:pt x="920" y="40"/>
                  <a:pt x="920" y="40"/>
                  <a:pt x="920" y="40"/>
                </a:cubicBezTo>
                <a:cubicBezTo>
                  <a:pt x="929" y="41"/>
                  <a:pt x="929" y="41"/>
                  <a:pt x="929" y="41"/>
                </a:cubicBezTo>
                <a:cubicBezTo>
                  <a:pt x="937" y="41"/>
                  <a:pt x="944" y="41"/>
                  <a:pt x="953" y="42"/>
                </a:cubicBezTo>
                <a:cubicBezTo>
                  <a:pt x="968" y="43"/>
                  <a:pt x="983" y="44"/>
                  <a:pt x="999" y="46"/>
                </a:cubicBezTo>
                <a:cubicBezTo>
                  <a:pt x="1002" y="46"/>
                  <a:pt x="1001" y="46"/>
                  <a:pt x="997" y="46"/>
                </a:cubicBezTo>
                <a:cubicBezTo>
                  <a:pt x="977" y="44"/>
                  <a:pt x="974" y="44"/>
                  <a:pt x="954" y="43"/>
                </a:cubicBezTo>
                <a:cubicBezTo>
                  <a:pt x="956" y="43"/>
                  <a:pt x="958" y="43"/>
                  <a:pt x="957" y="43"/>
                </a:cubicBezTo>
                <a:cubicBezTo>
                  <a:pt x="951" y="43"/>
                  <a:pt x="949" y="42"/>
                  <a:pt x="945" y="42"/>
                </a:cubicBezTo>
                <a:cubicBezTo>
                  <a:pt x="960" y="43"/>
                  <a:pt x="958" y="43"/>
                  <a:pt x="953" y="43"/>
                </a:cubicBezTo>
                <a:cubicBezTo>
                  <a:pt x="916" y="41"/>
                  <a:pt x="870" y="39"/>
                  <a:pt x="840" y="39"/>
                </a:cubicBezTo>
                <a:cubicBezTo>
                  <a:pt x="836" y="39"/>
                  <a:pt x="834" y="39"/>
                  <a:pt x="829" y="39"/>
                </a:cubicBezTo>
                <a:cubicBezTo>
                  <a:pt x="794" y="38"/>
                  <a:pt x="755" y="38"/>
                  <a:pt x="718" y="40"/>
                </a:cubicBezTo>
                <a:cubicBezTo>
                  <a:pt x="761" y="39"/>
                  <a:pt x="805" y="38"/>
                  <a:pt x="854" y="39"/>
                </a:cubicBezTo>
                <a:cubicBezTo>
                  <a:pt x="856" y="39"/>
                  <a:pt x="854" y="39"/>
                  <a:pt x="859" y="40"/>
                </a:cubicBezTo>
                <a:cubicBezTo>
                  <a:pt x="880" y="40"/>
                  <a:pt x="904" y="41"/>
                  <a:pt x="920" y="42"/>
                </a:cubicBezTo>
                <a:cubicBezTo>
                  <a:pt x="941" y="44"/>
                  <a:pt x="941" y="44"/>
                  <a:pt x="941" y="44"/>
                </a:cubicBezTo>
                <a:cubicBezTo>
                  <a:pt x="993" y="47"/>
                  <a:pt x="1030" y="51"/>
                  <a:pt x="1079" y="57"/>
                </a:cubicBezTo>
                <a:cubicBezTo>
                  <a:pt x="1079" y="57"/>
                  <a:pt x="1082" y="57"/>
                  <a:pt x="1084" y="57"/>
                </a:cubicBezTo>
                <a:cubicBezTo>
                  <a:pt x="1073" y="57"/>
                  <a:pt x="1073" y="57"/>
                  <a:pt x="1073" y="57"/>
                </a:cubicBezTo>
                <a:cubicBezTo>
                  <a:pt x="1049" y="54"/>
                  <a:pt x="1049" y="54"/>
                  <a:pt x="1049" y="54"/>
                </a:cubicBezTo>
                <a:cubicBezTo>
                  <a:pt x="1008" y="50"/>
                  <a:pt x="950" y="45"/>
                  <a:pt x="898" y="43"/>
                </a:cubicBezTo>
                <a:cubicBezTo>
                  <a:pt x="892" y="43"/>
                  <a:pt x="897" y="43"/>
                  <a:pt x="901" y="44"/>
                </a:cubicBezTo>
                <a:cubicBezTo>
                  <a:pt x="926" y="45"/>
                  <a:pt x="948" y="46"/>
                  <a:pt x="975" y="48"/>
                </a:cubicBezTo>
                <a:cubicBezTo>
                  <a:pt x="984" y="50"/>
                  <a:pt x="974" y="49"/>
                  <a:pt x="954" y="48"/>
                </a:cubicBezTo>
                <a:cubicBezTo>
                  <a:pt x="937" y="47"/>
                  <a:pt x="914" y="45"/>
                  <a:pt x="893" y="45"/>
                </a:cubicBezTo>
                <a:cubicBezTo>
                  <a:pt x="871" y="44"/>
                  <a:pt x="851" y="43"/>
                  <a:pt x="841" y="43"/>
                </a:cubicBezTo>
                <a:cubicBezTo>
                  <a:pt x="791" y="42"/>
                  <a:pt x="742" y="43"/>
                  <a:pt x="693" y="45"/>
                </a:cubicBezTo>
                <a:cubicBezTo>
                  <a:pt x="689" y="45"/>
                  <a:pt x="689" y="45"/>
                  <a:pt x="689" y="45"/>
                </a:cubicBezTo>
                <a:cubicBezTo>
                  <a:pt x="689" y="45"/>
                  <a:pt x="689" y="45"/>
                  <a:pt x="689" y="45"/>
                </a:cubicBezTo>
                <a:cubicBezTo>
                  <a:pt x="688" y="45"/>
                  <a:pt x="688" y="45"/>
                  <a:pt x="688" y="45"/>
                </a:cubicBezTo>
                <a:cubicBezTo>
                  <a:pt x="686" y="45"/>
                  <a:pt x="686" y="45"/>
                  <a:pt x="686" y="45"/>
                </a:cubicBezTo>
                <a:cubicBezTo>
                  <a:pt x="686" y="45"/>
                  <a:pt x="687" y="45"/>
                  <a:pt x="688" y="45"/>
                </a:cubicBezTo>
                <a:cubicBezTo>
                  <a:pt x="689" y="45"/>
                  <a:pt x="689" y="45"/>
                  <a:pt x="689" y="45"/>
                </a:cubicBezTo>
                <a:cubicBezTo>
                  <a:pt x="689" y="45"/>
                  <a:pt x="689" y="45"/>
                  <a:pt x="689" y="45"/>
                </a:cubicBezTo>
                <a:cubicBezTo>
                  <a:pt x="689" y="45"/>
                  <a:pt x="689" y="45"/>
                  <a:pt x="689" y="45"/>
                </a:cubicBezTo>
                <a:cubicBezTo>
                  <a:pt x="692" y="45"/>
                  <a:pt x="692" y="45"/>
                  <a:pt x="692" y="45"/>
                </a:cubicBezTo>
                <a:cubicBezTo>
                  <a:pt x="701" y="45"/>
                  <a:pt x="701" y="45"/>
                  <a:pt x="701" y="45"/>
                </a:cubicBezTo>
                <a:cubicBezTo>
                  <a:pt x="701" y="45"/>
                  <a:pt x="703" y="44"/>
                  <a:pt x="707" y="44"/>
                </a:cubicBezTo>
                <a:cubicBezTo>
                  <a:pt x="756" y="43"/>
                  <a:pt x="811" y="43"/>
                  <a:pt x="855" y="43"/>
                </a:cubicBezTo>
                <a:cubicBezTo>
                  <a:pt x="873" y="44"/>
                  <a:pt x="908" y="45"/>
                  <a:pt x="926" y="47"/>
                </a:cubicBezTo>
                <a:cubicBezTo>
                  <a:pt x="922" y="47"/>
                  <a:pt x="907" y="46"/>
                  <a:pt x="888" y="46"/>
                </a:cubicBezTo>
                <a:cubicBezTo>
                  <a:pt x="907" y="46"/>
                  <a:pt x="925" y="48"/>
                  <a:pt x="941" y="49"/>
                </a:cubicBezTo>
                <a:cubicBezTo>
                  <a:pt x="955" y="49"/>
                  <a:pt x="978" y="51"/>
                  <a:pt x="985" y="52"/>
                </a:cubicBezTo>
                <a:cubicBezTo>
                  <a:pt x="986" y="52"/>
                  <a:pt x="984" y="52"/>
                  <a:pt x="985" y="52"/>
                </a:cubicBezTo>
                <a:cubicBezTo>
                  <a:pt x="986" y="52"/>
                  <a:pt x="996" y="53"/>
                  <a:pt x="997" y="53"/>
                </a:cubicBezTo>
                <a:cubicBezTo>
                  <a:pt x="1004" y="53"/>
                  <a:pt x="1003" y="53"/>
                  <a:pt x="1011" y="54"/>
                </a:cubicBezTo>
                <a:cubicBezTo>
                  <a:pt x="1022" y="55"/>
                  <a:pt x="1022" y="55"/>
                  <a:pt x="1029" y="56"/>
                </a:cubicBezTo>
                <a:cubicBezTo>
                  <a:pt x="1067" y="59"/>
                  <a:pt x="1104" y="64"/>
                  <a:pt x="1142" y="69"/>
                </a:cubicBezTo>
                <a:cubicBezTo>
                  <a:pt x="1154" y="71"/>
                  <a:pt x="1154" y="71"/>
                  <a:pt x="1154" y="71"/>
                </a:cubicBezTo>
                <a:cubicBezTo>
                  <a:pt x="1158" y="72"/>
                  <a:pt x="1155" y="72"/>
                  <a:pt x="1159" y="72"/>
                </a:cubicBezTo>
                <a:cubicBezTo>
                  <a:pt x="1162" y="73"/>
                  <a:pt x="1161" y="72"/>
                  <a:pt x="1165" y="73"/>
                </a:cubicBezTo>
                <a:cubicBezTo>
                  <a:pt x="1179" y="75"/>
                  <a:pt x="1196" y="78"/>
                  <a:pt x="1211" y="81"/>
                </a:cubicBezTo>
                <a:cubicBezTo>
                  <a:pt x="1229" y="84"/>
                  <a:pt x="1249" y="88"/>
                  <a:pt x="1267" y="94"/>
                </a:cubicBezTo>
                <a:cubicBezTo>
                  <a:pt x="1275" y="97"/>
                  <a:pt x="1284" y="101"/>
                  <a:pt x="1291" y="105"/>
                </a:cubicBezTo>
                <a:cubicBezTo>
                  <a:pt x="1298" y="109"/>
                  <a:pt x="1303" y="114"/>
                  <a:pt x="1305" y="119"/>
                </a:cubicBezTo>
                <a:cubicBezTo>
                  <a:pt x="1306" y="122"/>
                  <a:pt x="1306" y="121"/>
                  <a:pt x="1306" y="121"/>
                </a:cubicBezTo>
                <a:cubicBezTo>
                  <a:pt x="1306" y="121"/>
                  <a:pt x="1306" y="121"/>
                  <a:pt x="1307" y="124"/>
                </a:cubicBezTo>
                <a:cubicBezTo>
                  <a:pt x="1307" y="125"/>
                  <a:pt x="1307" y="126"/>
                  <a:pt x="1307" y="126"/>
                </a:cubicBezTo>
                <a:cubicBezTo>
                  <a:pt x="1307" y="127"/>
                  <a:pt x="1306" y="127"/>
                  <a:pt x="1306" y="128"/>
                </a:cubicBezTo>
                <a:cubicBezTo>
                  <a:pt x="1304" y="130"/>
                  <a:pt x="1302" y="132"/>
                  <a:pt x="1300" y="134"/>
                </a:cubicBezTo>
                <a:cubicBezTo>
                  <a:pt x="1296" y="138"/>
                  <a:pt x="1291" y="142"/>
                  <a:pt x="1285" y="145"/>
                </a:cubicBezTo>
                <a:cubicBezTo>
                  <a:pt x="1274" y="152"/>
                  <a:pt x="1262" y="158"/>
                  <a:pt x="1250" y="163"/>
                </a:cubicBezTo>
                <a:cubicBezTo>
                  <a:pt x="1247" y="164"/>
                  <a:pt x="1244" y="165"/>
                  <a:pt x="1241" y="166"/>
                </a:cubicBezTo>
                <a:cubicBezTo>
                  <a:pt x="1231" y="169"/>
                  <a:pt x="1231" y="169"/>
                  <a:pt x="1231" y="169"/>
                </a:cubicBezTo>
                <a:cubicBezTo>
                  <a:pt x="1224" y="171"/>
                  <a:pt x="1218" y="173"/>
                  <a:pt x="1211" y="175"/>
                </a:cubicBezTo>
                <a:cubicBezTo>
                  <a:pt x="1198" y="178"/>
                  <a:pt x="1184" y="182"/>
                  <a:pt x="1171" y="185"/>
                </a:cubicBezTo>
                <a:cubicBezTo>
                  <a:pt x="1167" y="186"/>
                  <a:pt x="1170" y="185"/>
                  <a:pt x="1164" y="186"/>
                </a:cubicBezTo>
                <a:cubicBezTo>
                  <a:pt x="1156" y="188"/>
                  <a:pt x="1158" y="188"/>
                  <a:pt x="1152" y="189"/>
                </a:cubicBezTo>
                <a:cubicBezTo>
                  <a:pt x="1147" y="190"/>
                  <a:pt x="1144" y="191"/>
                  <a:pt x="1141" y="191"/>
                </a:cubicBezTo>
                <a:cubicBezTo>
                  <a:pt x="1110" y="197"/>
                  <a:pt x="1078" y="201"/>
                  <a:pt x="1045" y="205"/>
                </a:cubicBezTo>
                <a:cubicBezTo>
                  <a:pt x="1013" y="208"/>
                  <a:pt x="980" y="210"/>
                  <a:pt x="947" y="213"/>
                </a:cubicBezTo>
                <a:cubicBezTo>
                  <a:pt x="885" y="217"/>
                  <a:pt x="823" y="220"/>
                  <a:pt x="765" y="221"/>
                </a:cubicBezTo>
                <a:cubicBezTo>
                  <a:pt x="719" y="222"/>
                  <a:pt x="675" y="223"/>
                  <a:pt x="633" y="222"/>
                </a:cubicBezTo>
                <a:cubicBezTo>
                  <a:pt x="578" y="222"/>
                  <a:pt x="530" y="221"/>
                  <a:pt x="478" y="219"/>
                </a:cubicBezTo>
                <a:cubicBezTo>
                  <a:pt x="441" y="218"/>
                  <a:pt x="400" y="216"/>
                  <a:pt x="368" y="214"/>
                </a:cubicBezTo>
                <a:cubicBezTo>
                  <a:pt x="350" y="214"/>
                  <a:pt x="350" y="214"/>
                  <a:pt x="350" y="214"/>
                </a:cubicBezTo>
                <a:cubicBezTo>
                  <a:pt x="321" y="212"/>
                  <a:pt x="321" y="212"/>
                  <a:pt x="321" y="212"/>
                </a:cubicBezTo>
                <a:cubicBezTo>
                  <a:pt x="296" y="210"/>
                  <a:pt x="270" y="209"/>
                  <a:pt x="244" y="206"/>
                </a:cubicBezTo>
                <a:cubicBezTo>
                  <a:pt x="215" y="204"/>
                  <a:pt x="188" y="201"/>
                  <a:pt x="160" y="198"/>
                </a:cubicBezTo>
                <a:cubicBezTo>
                  <a:pt x="144" y="196"/>
                  <a:pt x="129" y="194"/>
                  <a:pt x="114" y="191"/>
                </a:cubicBezTo>
                <a:cubicBezTo>
                  <a:pt x="103" y="189"/>
                  <a:pt x="93" y="187"/>
                  <a:pt x="82" y="185"/>
                </a:cubicBezTo>
                <a:cubicBezTo>
                  <a:pt x="68" y="182"/>
                  <a:pt x="53" y="178"/>
                  <a:pt x="40" y="172"/>
                </a:cubicBezTo>
                <a:cubicBezTo>
                  <a:pt x="33" y="170"/>
                  <a:pt x="26" y="166"/>
                  <a:pt x="22" y="163"/>
                </a:cubicBezTo>
                <a:cubicBezTo>
                  <a:pt x="17" y="159"/>
                  <a:pt x="14" y="154"/>
                  <a:pt x="14" y="149"/>
                </a:cubicBezTo>
                <a:cubicBezTo>
                  <a:pt x="14" y="144"/>
                  <a:pt x="19" y="137"/>
                  <a:pt x="26" y="131"/>
                </a:cubicBezTo>
                <a:cubicBezTo>
                  <a:pt x="33" y="126"/>
                  <a:pt x="41" y="121"/>
                  <a:pt x="50" y="117"/>
                </a:cubicBezTo>
                <a:cubicBezTo>
                  <a:pt x="67" y="108"/>
                  <a:pt x="85" y="101"/>
                  <a:pt x="103" y="95"/>
                </a:cubicBezTo>
                <a:cubicBezTo>
                  <a:pt x="144" y="82"/>
                  <a:pt x="195" y="70"/>
                  <a:pt x="235" y="61"/>
                </a:cubicBezTo>
                <a:cubicBezTo>
                  <a:pt x="268" y="55"/>
                  <a:pt x="302" y="49"/>
                  <a:pt x="340" y="44"/>
                </a:cubicBezTo>
                <a:cubicBezTo>
                  <a:pt x="350" y="42"/>
                  <a:pt x="350" y="42"/>
                  <a:pt x="350" y="42"/>
                </a:cubicBezTo>
                <a:cubicBezTo>
                  <a:pt x="407" y="35"/>
                  <a:pt x="471" y="28"/>
                  <a:pt x="517" y="25"/>
                </a:cubicBezTo>
                <a:cubicBezTo>
                  <a:pt x="534" y="24"/>
                  <a:pt x="549" y="23"/>
                  <a:pt x="565" y="22"/>
                </a:cubicBezTo>
                <a:cubicBezTo>
                  <a:pt x="583" y="21"/>
                  <a:pt x="599" y="20"/>
                  <a:pt x="616" y="19"/>
                </a:cubicBezTo>
                <a:cubicBezTo>
                  <a:pt x="632" y="19"/>
                  <a:pt x="632" y="19"/>
                  <a:pt x="632" y="19"/>
                </a:cubicBezTo>
                <a:cubicBezTo>
                  <a:pt x="649" y="18"/>
                  <a:pt x="666" y="17"/>
                  <a:pt x="684" y="17"/>
                </a:cubicBezTo>
                <a:cubicBezTo>
                  <a:pt x="712" y="16"/>
                  <a:pt x="742" y="16"/>
                  <a:pt x="774" y="16"/>
                </a:cubicBezTo>
                <a:cubicBezTo>
                  <a:pt x="799" y="16"/>
                  <a:pt x="836" y="16"/>
                  <a:pt x="864" y="16"/>
                </a:cubicBezTo>
                <a:cubicBezTo>
                  <a:pt x="912" y="18"/>
                  <a:pt x="961" y="19"/>
                  <a:pt x="1010" y="23"/>
                </a:cubicBezTo>
                <a:cubicBezTo>
                  <a:pt x="1026" y="24"/>
                  <a:pt x="1041" y="26"/>
                  <a:pt x="1058" y="27"/>
                </a:cubicBezTo>
                <a:cubicBezTo>
                  <a:pt x="1075" y="29"/>
                  <a:pt x="1096" y="31"/>
                  <a:pt x="1117" y="35"/>
                </a:cubicBezTo>
                <a:cubicBezTo>
                  <a:pt x="1123" y="36"/>
                  <a:pt x="1123" y="36"/>
                  <a:pt x="1123" y="36"/>
                </a:cubicBezTo>
                <a:cubicBezTo>
                  <a:pt x="1123" y="36"/>
                  <a:pt x="1123" y="36"/>
                  <a:pt x="1123" y="36"/>
                </a:cubicBezTo>
                <a:cubicBezTo>
                  <a:pt x="1124" y="36"/>
                  <a:pt x="1124" y="36"/>
                  <a:pt x="1124" y="36"/>
                </a:cubicBezTo>
                <a:cubicBezTo>
                  <a:pt x="1125" y="36"/>
                  <a:pt x="1125" y="36"/>
                  <a:pt x="1125" y="36"/>
                </a:cubicBezTo>
                <a:cubicBezTo>
                  <a:pt x="1125" y="36"/>
                  <a:pt x="1127" y="36"/>
                  <a:pt x="1127" y="37"/>
                </a:cubicBezTo>
                <a:cubicBezTo>
                  <a:pt x="1127" y="38"/>
                  <a:pt x="1128" y="36"/>
                  <a:pt x="1129" y="37"/>
                </a:cubicBezTo>
                <a:cubicBezTo>
                  <a:pt x="1129" y="37"/>
                  <a:pt x="1129" y="37"/>
                  <a:pt x="1129" y="38"/>
                </a:cubicBezTo>
                <a:cubicBezTo>
                  <a:pt x="1129" y="38"/>
                  <a:pt x="1129" y="38"/>
                  <a:pt x="1130" y="38"/>
                </a:cubicBezTo>
                <a:cubicBezTo>
                  <a:pt x="1130" y="38"/>
                  <a:pt x="1130" y="39"/>
                  <a:pt x="1131" y="39"/>
                </a:cubicBezTo>
                <a:cubicBezTo>
                  <a:pt x="1131" y="39"/>
                  <a:pt x="1131" y="39"/>
                  <a:pt x="1131" y="39"/>
                </a:cubicBezTo>
                <a:cubicBezTo>
                  <a:pt x="1132" y="39"/>
                  <a:pt x="1132" y="39"/>
                  <a:pt x="1133" y="39"/>
                </a:cubicBezTo>
                <a:cubicBezTo>
                  <a:pt x="1133" y="39"/>
                  <a:pt x="1134" y="39"/>
                  <a:pt x="1134" y="39"/>
                </a:cubicBezTo>
                <a:cubicBezTo>
                  <a:pt x="1135" y="39"/>
                  <a:pt x="1135" y="39"/>
                  <a:pt x="1135" y="39"/>
                </a:cubicBezTo>
                <a:cubicBezTo>
                  <a:pt x="1136" y="39"/>
                  <a:pt x="1136" y="39"/>
                  <a:pt x="1137" y="38"/>
                </a:cubicBezTo>
                <a:cubicBezTo>
                  <a:pt x="1137" y="38"/>
                  <a:pt x="1138" y="38"/>
                  <a:pt x="1138" y="38"/>
                </a:cubicBezTo>
                <a:cubicBezTo>
                  <a:pt x="1138" y="38"/>
                  <a:pt x="1139" y="38"/>
                  <a:pt x="1139" y="38"/>
                </a:cubicBezTo>
                <a:cubicBezTo>
                  <a:pt x="1140" y="37"/>
                  <a:pt x="1141" y="36"/>
                  <a:pt x="1142" y="36"/>
                </a:cubicBezTo>
                <a:cubicBezTo>
                  <a:pt x="1142" y="36"/>
                  <a:pt x="1142" y="35"/>
                  <a:pt x="1143" y="35"/>
                </a:cubicBezTo>
                <a:cubicBezTo>
                  <a:pt x="1143" y="35"/>
                  <a:pt x="1143" y="35"/>
                  <a:pt x="1143" y="35"/>
                </a:cubicBezTo>
                <a:cubicBezTo>
                  <a:pt x="1143" y="34"/>
                  <a:pt x="1143" y="33"/>
                  <a:pt x="1144" y="33"/>
                </a:cubicBezTo>
                <a:cubicBezTo>
                  <a:pt x="1144" y="33"/>
                  <a:pt x="1144" y="33"/>
                  <a:pt x="1144" y="33"/>
                </a:cubicBezTo>
                <a:cubicBezTo>
                  <a:pt x="1144" y="32"/>
                  <a:pt x="1144" y="31"/>
                  <a:pt x="1144" y="30"/>
                </a:cubicBezTo>
                <a:cubicBezTo>
                  <a:pt x="1144" y="29"/>
                  <a:pt x="1144" y="28"/>
                  <a:pt x="1144" y="28"/>
                </a:cubicBezTo>
                <a:cubicBezTo>
                  <a:pt x="1144" y="28"/>
                  <a:pt x="1144" y="27"/>
                  <a:pt x="1144" y="27"/>
                </a:cubicBezTo>
                <a:cubicBezTo>
                  <a:pt x="1144" y="26"/>
                  <a:pt x="1143" y="26"/>
                  <a:pt x="1143" y="26"/>
                </a:cubicBezTo>
                <a:cubicBezTo>
                  <a:pt x="1143" y="25"/>
                  <a:pt x="1143" y="25"/>
                  <a:pt x="1143" y="25"/>
                </a:cubicBezTo>
                <a:cubicBezTo>
                  <a:pt x="1143" y="25"/>
                  <a:pt x="1142" y="24"/>
                  <a:pt x="1142" y="24"/>
                </a:cubicBezTo>
                <a:cubicBezTo>
                  <a:pt x="1142" y="24"/>
                  <a:pt x="1142" y="24"/>
                  <a:pt x="1142" y="24"/>
                </a:cubicBezTo>
                <a:cubicBezTo>
                  <a:pt x="1141" y="23"/>
                  <a:pt x="1141" y="22"/>
                  <a:pt x="1140" y="22"/>
                </a:cubicBezTo>
                <a:cubicBezTo>
                  <a:pt x="1140" y="22"/>
                  <a:pt x="1139" y="21"/>
                  <a:pt x="1139" y="21"/>
                </a:cubicBezTo>
                <a:cubicBezTo>
                  <a:pt x="1138" y="21"/>
                  <a:pt x="1137" y="21"/>
                  <a:pt x="1137" y="20"/>
                </a:cubicBezTo>
                <a:cubicBezTo>
                  <a:pt x="1137" y="20"/>
                  <a:pt x="1137" y="20"/>
                  <a:pt x="1137" y="20"/>
                </a:cubicBezTo>
                <a:cubicBezTo>
                  <a:pt x="1137" y="20"/>
                  <a:pt x="1136" y="20"/>
                  <a:pt x="1136" y="20"/>
                </a:cubicBezTo>
                <a:cubicBezTo>
                  <a:pt x="1136" y="20"/>
                  <a:pt x="1135" y="20"/>
                  <a:pt x="1135" y="20"/>
                </a:cubicBezTo>
                <a:cubicBezTo>
                  <a:pt x="1135" y="20"/>
                  <a:pt x="1134" y="19"/>
                  <a:pt x="1134" y="19"/>
                </a:cubicBezTo>
                <a:cubicBezTo>
                  <a:pt x="1134" y="19"/>
                  <a:pt x="1134" y="20"/>
                  <a:pt x="1133" y="20"/>
                </a:cubicBezTo>
                <a:cubicBezTo>
                  <a:pt x="1133" y="20"/>
                  <a:pt x="1132" y="19"/>
                  <a:pt x="1132" y="19"/>
                </a:cubicBezTo>
                <a:cubicBezTo>
                  <a:pt x="1131" y="19"/>
                  <a:pt x="1131" y="19"/>
                  <a:pt x="1131" y="19"/>
                </a:cubicBezTo>
                <a:cubicBezTo>
                  <a:pt x="1131" y="19"/>
                  <a:pt x="1130" y="19"/>
                  <a:pt x="1130" y="20"/>
                </a:cubicBezTo>
                <a:cubicBezTo>
                  <a:pt x="1130" y="20"/>
                  <a:pt x="1128" y="19"/>
                  <a:pt x="1127" y="20"/>
                </a:cubicBezTo>
                <a:cubicBezTo>
                  <a:pt x="1127" y="19"/>
                  <a:pt x="1127" y="19"/>
                  <a:pt x="1126" y="19"/>
                </a:cubicBezTo>
                <a:cubicBezTo>
                  <a:pt x="1126" y="19"/>
                  <a:pt x="1126" y="19"/>
                  <a:pt x="1126" y="19"/>
                </a:cubicBezTo>
                <a:cubicBezTo>
                  <a:pt x="1126" y="19"/>
                  <a:pt x="1126" y="19"/>
                  <a:pt x="1126" y="19"/>
                </a:cubicBezTo>
                <a:cubicBezTo>
                  <a:pt x="1122" y="19"/>
                  <a:pt x="1122" y="19"/>
                  <a:pt x="1122" y="19"/>
                </a:cubicBezTo>
                <a:cubicBezTo>
                  <a:pt x="1103" y="16"/>
                  <a:pt x="1103" y="16"/>
                  <a:pt x="1103" y="16"/>
                </a:cubicBezTo>
                <a:cubicBezTo>
                  <a:pt x="1098" y="15"/>
                  <a:pt x="1092" y="15"/>
                  <a:pt x="1087" y="14"/>
                </a:cubicBezTo>
                <a:cubicBezTo>
                  <a:pt x="1078" y="13"/>
                  <a:pt x="1067" y="12"/>
                  <a:pt x="1056" y="11"/>
                </a:cubicBezTo>
                <a:cubicBezTo>
                  <a:pt x="1037" y="9"/>
                  <a:pt x="1021" y="8"/>
                  <a:pt x="1005" y="7"/>
                </a:cubicBezTo>
                <a:cubicBezTo>
                  <a:pt x="981" y="5"/>
                  <a:pt x="964" y="4"/>
                  <a:pt x="944" y="3"/>
                </a:cubicBezTo>
                <a:cubicBezTo>
                  <a:pt x="920" y="2"/>
                  <a:pt x="920" y="2"/>
                  <a:pt x="920" y="2"/>
                </a:cubicBezTo>
                <a:cubicBezTo>
                  <a:pt x="898" y="2"/>
                  <a:pt x="898" y="2"/>
                  <a:pt x="898" y="2"/>
                </a:cubicBezTo>
                <a:cubicBezTo>
                  <a:pt x="875" y="1"/>
                  <a:pt x="875" y="1"/>
                  <a:pt x="875" y="1"/>
                </a:cubicBezTo>
                <a:cubicBezTo>
                  <a:pt x="860" y="1"/>
                  <a:pt x="860" y="1"/>
                  <a:pt x="860" y="1"/>
                </a:cubicBezTo>
                <a:cubicBezTo>
                  <a:pt x="844" y="0"/>
                  <a:pt x="844" y="0"/>
                  <a:pt x="844" y="0"/>
                </a:cubicBezTo>
                <a:cubicBezTo>
                  <a:pt x="824" y="0"/>
                  <a:pt x="824" y="0"/>
                  <a:pt x="824" y="0"/>
                </a:cubicBezTo>
                <a:cubicBezTo>
                  <a:pt x="800" y="0"/>
                  <a:pt x="773" y="0"/>
                  <a:pt x="750" y="1"/>
                </a:cubicBezTo>
                <a:cubicBezTo>
                  <a:pt x="708" y="1"/>
                  <a:pt x="671" y="2"/>
                  <a:pt x="622" y="4"/>
                </a:cubicBezTo>
                <a:cubicBezTo>
                  <a:pt x="587" y="6"/>
                  <a:pt x="587" y="6"/>
                  <a:pt x="587" y="6"/>
                </a:cubicBezTo>
                <a:cubicBezTo>
                  <a:pt x="584" y="6"/>
                  <a:pt x="584" y="6"/>
                  <a:pt x="580" y="6"/>
                </a:cubicBezTo>
                <a:cubicBezTo>
                  <a:pt x="554" y="7"/>
                  <a:pt x="527" y="10"/>
                  <a:pt x="500" y="11"/>
                </a:cubicBezTo>
                <a:cubicBezTo>
                  <a:pt x="497" y="12"/>
                  <a:pt x="497" y="12"/>
                  <a:pt x="497" y="12"/>
                </a:cubicBezTo>
                <a:cubicBezTo>
                  <a:pt x="460" y="14"/>
                  <a:pt x="414" y="19"/>
                  <a:pt x="385" y="23"/>
                </a:cubicBezTo>
                <a:cubicBezTo>
                  <a:pt x="363" y="25"/>
                  <a:pt x="337" y="29"/>
                  <a:pt x="309" y="33"/>
                </a:cubicBezTo>
                <a:cubicBezTo>
                  <a:pt x="297" y="35"/>
                  <a:pt x="284" y="37"/>
                  <a:pt x="272" y="39"/>
                </a:cubicBezTo>
                <a:cubicBezTo>
                  <a:pt x="249" y="44"/>
                  <a:pt x="218" y="50"/>
                  <a:pt x="196" y="55"/>
                </a:cubicBezTo>
                <a:cubicBezTo>
                  <a:pt x="176" y="60"/>
                  <a:pt x="176" y="60"/>
                  <a:pt x="176" y="60"/>
                </a:cubicBezTo>
                <a:cubicBezTo>
                  <a:pt x="164" y="63"/>
                  <a:pt x="152" y="66"/>
                  <a:pt x="139" y="69"/>
                </a:cubicBezTo>
                <a:cubicBezTo>
                  <a:pt x="115" y="76"/>
                  <a:pt x="89" y="84"/>
                  <a:pt x="65" y="94"/>
                </a:cubicBezTo>
                <a:cubicBezTo>
                  <a:pt x="53" y="99"/>
                  <a:pt x="41" y="104"/>
                  <a:pt x="30" y="111"/>
                </a:cubicBezTo>
                <a:cubicBezTo>
                  <a:pt x="25" y="114"/>
                  <a:pt x="19" y="118"/>
                  <a:pt x="15" y="122"/>
                </a:cubicBezTo>
                <a:cubicBezTo>
                  <a:pt x="10" y="127"/>
                  <a:pt x="5" y="131"/>
                  <a:pt x="2" y="138"/>
                </a:cubicBezTo>
                <a:cubicBezTo>
                  <a:pt x="1" y="142"/>
                  <a:pt x="0" y="146"/>
                  <a:pt x="0" y="151"/>
                </a:cubicBezTo>
                <a:cubicBezTo>
                  <a:pt x="0" y="155"/>
                  <a:pt x="1" y="159"/>
                  <a:pt x="3" y="163"/>
                </a:cubicBezTo>
                <a:cubicBezTo>
                  <a:pt x="4" y="165"/>
                  <a:pt x="6" y="166"/>
                  <a:pt x="7" y="168"/>
                </a:cubicBezTo>
                <a:cubicBezTo>
                  <a:pt x="8" y="169"/>
                  <a:pt x="10" y="171"/>
                  <a:pt x="11" y="172"/>
                </a:cubicBezTo>
                <a:cubicBezTo>
                  <a:pt x="14" y="175"/>
                  <a:pt x="17" y="177"/>
                  <a:pt x="21" y="179"/>
                </a:cubicBezTo>
                <a:cubicBezTo>
                  <a:pt x="33" y="186"/>
                  <a:pt x="45" y="190"/>
                  <a:pt x="58" y="193"/>
                </a:cubicBezTo>
                <a:cubicBezTo>
                  <a:pt x="70" y="197"/>
                  <a:pt x="83" y="200"/>
                  <a:pt x="95" y="202"/>
                </a:cubicBezTo>
                <a:cubicBezTo>
                  <a:pt x="101" y="203"/>
                  <a:pt x="108" y="204"/>
                  <a:pt x="113" y="205"/>
                </a:cubicBezTo>
                <a:cubicBezTo>
                  <a:pt x="128" y="208"/>
                  <a:pt x="142" y="210"/>
                  <a:pt x="158" y="212"/>
                </a:cubicBezTo>
                <a:cubicBezTo>
                  <a:pt x="197" y="217"/>
                  <a:pt x="236" y="220"/>
                  <a:pt x="272" y="223"/>
                </a:cubicBezTo>
                <a:cubicBezTo>
                  <a:pt x="318" y="226"/>
                  <a:pt x="386" y="230"/>
                  <a:pt x="440" y="232"/>
                </a:cubicBezTo>
                <a:cubicBezTo>
                  <a:pt x="452" y="232"/>
                  <a:pt x="464" y="233"/>
                  <a:pt x="476" y="233"/>
                </a:cubicBezTo>
                <a:cubicBezTo>
                  <a:pt x="515" y="234"/>
                  <a:pt x="564" y="235"/>
                  <a:pt x="605" y="236"/>
                </a:cubicBezTo>
                <a:cubicBezTo>
                  <a:pt x="690" y="237"/>
                  <a:pt x="777" y="235"/>
                  <a:pt x="863" y="231"/>
                </a:cubicBezTo>
                <a:cubicBezTo>
                  <a:pt x="906" y="229"/>
                  <a:pt x="950" y="227"/>
                  <a:pt x="992" y="223"/>
                </a:cubicBezTo>
                <a:cubicBezTo>
                  <a:pt x="1035" y="220"/>
                  <a:pt x="1078" y="216"/>
                  <a:pt x="1120" y="209"/>
                </a:cubicBezTo>
                <a:cubicBezTo>
                  <a:pt x="1133" y="207"/>
                  <a:pt x="1153" y="203"/>
                  <a:pt x="1164" y="200"/>
                </a:cubicBezTo>
                <a:cubicBezTo>
                  <a:pt x="1167" y="200"/>
                  <a:pt x="1174" y="198"/>
                  <a:pt x="1180" y="197"/>
                </a:cubicBezTo>
                <a:cubicBezTo>
                  <a:pt x="1201" y="191"/>
                  <a:pt x="1226" y="184"/>
                  <a:pt x="1252" y="176"/>
                </a:cubicBezTo>
                <a:cubicBezTo>
                  <a:pt x="1259" y="174"/>
                  <a:pt x="1274" y="167"/>
                  <a:pt x="1282" y="162"/>
                </a:cubicBezTo>
                <a:cubicBezTo>
                  <a:pt x="1286" y="160"/>
                  <a:pt x="1277" y="165"/>
                  <a:pt x="1284" y="161"/>
                </a:cubicBezTo>
                <a:cubicBezTo>
                  <a:pt x="1288" y="159"/>
                  <a:pt x="1294" y="155"/>
                  <a:pt x="1301" y="150"/>
                </a:cubicBezTo>
                <a:cubicBezTo>
                  <a:pt x="1304" y="148"/>
                  <a:pt x="1308" y="145"/>
                  <a:pt x="1311" y="141"/>
                </a:cubicBezTo>
                <a:cubicBezTo>
                  <a:pt x="1313" y="139"/>
                  <a:pt x="1315" y="137"/>
                  <a:pt x="1317" y="134"/>
                </a:cubicBezTo>
                <a:cubicBezTo>
                  <a:pt x="1317" y="133"/>
                  <a:pt x="1318" y="132"/>
                  <a:pt x="1319" y="130"/>
                </a:cubicBezTo>
                <a:cubicBezTo>
                  <a:pt x="1319" y="129"/>
                  <a:pt x="1319" y="128"/>
                  <a:pt x="1319" y="127"/>
                </a:cubicBezTo>
                <a:cubicBezTo>
                  <a:pt x="1319" y="126"/>
                  <a:pt x="1319" y="126"/>
                  <a:pt x="1319" y="126"/>
                </a:cubicBezTo>
                <a:close/>
                <a:moveTo>
                  <a:pt x="1104" y="52"/>
                </a:moveTo>
                <a:cubicBezTo>
                  <a:pt x="1102" y="51"/>
                  <a:pt x="1092" y="50"/>
                  <a:pt x="1091" y="50"/>
                </a:cubicBezTo>
                <a:cubicBezTo>
                  <a:pt x="1095" y="50"/>
                  <a:pt x="1103" y="52"/>
                  <a:pt x="1104" y="52"/>
                </a:cubicBezTo>
                <a:close/>
                <a:moveTo>
                  <a:pt x="985" y="52"/>
                </a:moveTo>
                <a:cubicBezTo>
                  <a:pt x="985" y="52"/>
                  <a:pt x="985" y="52"/>
                  <a:pt x="985" y="52"/>
                </a:cubicBezTo>
                <a:cubicBezTo>
                  <a:pt x="985" y="52"/>
                  <a:pt x="985" y="52"/>
                  <a:pt x="985" y="52"/>
                </a:cubicBezTo>
                <a:close/>
                <a:moveTo>
                  <a:pt x="689" y="44"/>
                </a:moveTo>
                <a:cubicBezTo>
                  <a:pt x="689" y="43"/>
                  <a:pt x="688" y="44"/>
                  <a:pt x="688" y="43"/>
                </a:cubicBezTo>
                <a:cubicBezTo>
                  <a:pt x="689" y="43"/>
                  <a:pt x="689" y="43"/>
                  <a:pt x="689" y="43"/>
                </a:cubicBezTo>
                <a:cubicBezTo>
                  <a:pt x="689" y="43"/>
                  <a:pt x="687" y="43"/>
                  <a:pt x="687" y="43"/>
                </a:cubicBezTo>
                <a:cubicBezTo>
                  <a:pt x="687" y="43"/>
                  <a:pt x="688" y="44"/>
                  <a:pt x="688" y="43"/>
                </a:cubicBezTo>
                <a:cubicBezTo>
                  <a:pt x="688" y="43"/>
                  <a:pt x="688" y="43"/>
                  <a:pt x="688" y="44"/>
                </a:cubicBezTo>
                <a:cubicBezTo>
                  <a:pt x="688" y="44"/>
                  <a:pt x="688" y="43"/>
                  <a:pt x="688" y="43"/>
                </a:cubicBezTo>
                <a:cubicBezTo>
                  <a:pt x="688" y="44"/>
                  <a:pt x="688" y="44"/>
                  <a:pt x="688" y="44"/>
                </a:cubicBezTo>
                <a:cubicBezTo>
                  <a:pt x="689" y="44"/>
                  <a:pt x="689" y="44"/>
                  <a:pt x="689" y="44"/>
                </a:cubicBezTo>
                <a:close/>
                <a:moveTo>
                  <a:pt x="1041" y="46"/>
                </a:moveTo>
                <a:cubicBezTo>
                  <a:pt x="1044" y="47"/>
                  <a:pt x="1051" y="47"/>
                  <a:pt x="1053" y="48"/>
                </a:cubicBezTo>
                <a:cubicBezTo>
                  <a:pt x="1049" y="47"/>
                  <a:pt x="1042" y="46"/>
                  <a:pt x="1041" y="46"/>
                </a:cubicBezTo>
                <a:close/>
                <a:moveTo>
                  <a:pt x="689" y="39"/>
                </a:moveTo>
                <a:cubicBezTo>
                  <a:pt x="689" y="39"/>
                  <a:pt x="688" y="39"/>
                  <a:pt x="688" y="39"/>
                </a:cubicBezTo>
                <a:cubicBezTo>
                  <a:pt x="689" y="39"/>
                  <a:pt x="689" y="39"/>
                  <a:pt x="689" y="39"/>
                </a:cubicBezTo>
                <a:close/>
                <a:moveTo>
                  <a:pt x="688" y="45"/>
                </a:moveTo>
                <a:cubicBezTo>
                  <a:pt x="688" y="45"/>
                  <a:pt x="688" y="45"/>
                  <a:pt x="687" y="45"/>
                </a:cubicBezTo>
                <a:cubicBezTo>
                  <a:pt x="688" y="45"/>
                  <a:pt x="688" y="45"/>
                  <a:pt x="688" y="45"/>
                </a:cubicBezTo>
                <a:close/>
                <a:moveTo>
                  <a:pt x="863" y="47"/>
                </a:moveTo>
                <a:cubicBezTo>
                  <a:pt x="849" y="46"/>
                  <a:pt x="839" y="46"/>
                  <a:pt x="830" y="46"/>
                </a:cubicBezTo>
                <a:cubicBezTo>
                  <a:pt x="838" y="46"/>
                  <a:pt x="848" y="46"/>
                  <a:pt x="853" y="47"/>
                </a:cubicBezTo>
                <a:cubicBezTo>
                  <a:pt x="855" y="46"/>
                  <a:pt x="860" y="47"/>
                  <a:pt x="863" y="47"/>
                </a:cubicBezTo>
                <a:close/>
                <a:moveTo>
                  <a:pt x="1279" y="100"/>
                </a:moveTo>
                <a:cubicBezTo>
                  <a:pt x="1276" y="98"/>
                  <a:pt x="1271" y="96"/>
                  <a:pt x="1270" y="96"/>
                </a:cubicBezTo>
                <a:cubicBezTo>
                  <a:pt x="1274" y="98"/>
                  <a:pt x="1277" y="99"/>
                  <a:pt x="1279" y="100"/>
                </a:cubicBezTo>
                <a:close/>
                <a:moveTo>
                  <a:pt x="688" y="39"/>
                </a:moveTo>
                <a:cubicBezTo>
                  <a:pt x="688" y="39"/>
                  <a:pt x="688" y="39"/>
                  <a:pt x="688" y="39"/>
                </a:cubicBezTo>
                <a:cubicBezTo>
                  <a:pt x="688" y="39"/>
                  <a:pt x="688" y="39"/>
                  <a:pt x="688" y="39"/>
                </a:cubicBezTo>
                <a:cubicBezTo>
                  <a:pt x="688" y="39"/>
                  <a:pt x="688" y="39"/>
                  <a:pt x="688" y="39"/>
                </a:cubicBezTo>
                <a:close/>
                <a:moveTo>
                  <a:pt x="688" y="46"/>
                </a:moveTo>
                <a:cubicBezTo>
                  <a:pt x="688" y="46"/>
                  <a:pt x="689" y="46"/>
                  <a:pt x="689" y="46"/>
                </a:cubicBezTo>
                <a:cubicBezTo>
                  <a:pt x="688" y="46"/>
                  <a:pt x="688" y="46"/>
                  <a:pt x="688" y="46"/>
                </a:cubicBezTo>
                <a:close/>
                <a:moveTo>
                  <a:pt x="769" y="37"/>
                </a:moveTo>
                <a:cubicBezTo>
                  <a:pt x="762" y="37"/>
                  <a:pt x="762" y="37"/>
                  <a:pt x="762" y="37"/>
                </a:cubicBezTo>
                <a:cubicBezTo>
                  <a:pt x="761" y="37"/>
                  <a:pt x="762" y="37"/>
                  <a:pt x="763" y="37"/>
                </a:cubicBezTo>
                <a:cubicBezTo>
                  <a:pt x="768" y="37"/>
                  <a:pt x="769" y="37"/>
                  <a:pt x="769" y="37"/>
                </a:cubicBezTo>
                <a:close/>
                <a:moveTo>
                  <a:pt x="923" y="41"/>
                </a:moveTo>
                <a:cubicBezTo>
                  <a:pt x="912" y="40"/>
                  <a:pt x="912" y="40"/>
                  <a:pt x="912" y="40"/>
                </a:cubicBezTo>
                <a:cubicBezTo>
                  <a:pt x="907" y="40"/>
                  <a:pt x="879" y="39"/>
                  <a:pt x="882" y="39"/>
                </a:cubicBezTo>
                <a:cubicBezTo>
                  <a:pt x="899" y="40"/>
                  <a:pt x="924" y="41"/>
                  <a:pt x="938" y="42"/>
                </a:cubicBezTo>
                <a:cubicBezTo>
                  <a:pt x="933" y="41"/>
                  <a:pt x="928" y="41"/>
                  <a:pt x="923" y="41"/>
                </a:cubicBezTo>
                <a:close/>
                <a:moveTo>
                  <a:pt x="926" y="46"/>
                </a:moveTo>
                <a:cubicBezTo>
                  <a:pt x="967" y="48"/>
                  <a:pt x="967" y="48"/>
                  <a:pt x="967" y="48"/>
                </a:cubicBezTo>
                <a:cubicBezTo>
                  <a:pt x="954" y="47"/>
                  <a:pt x="939" y="46"/>
                  <a:pt x="926" y="46"/>
                </a:cubicBezTo>
                <a:close/>
                <a:moveTo>
                  <a:pt x="683" y="48"/>
                </a:moveTo>
                <a:cubicBezTo>
                  <a:pt x="683" y="48"/>
                  <a:pt x="683" y="48"/>
                  <a:pt x="683" y="48"/>
                </a:cubicBezTo>
                <a:close/>
                <a:moveTo>
                  <a:pt x="985" y="52"/>
                </a:moveTo>
                <a:cubicBezTo>
                  <a:pt x="985" y="52"/>
                  <a:pt x="986" y="52"/>
                  <a:pt x="986" y="52"/>
                </a:cubicBezTo>
                <a:cubicBezTo>
                  <a:pt x="986" y="52"/>
                  <a:pt x="985" y="52"/>
                  <a:pt x="985" y="52"/>
                </a:cubicBezTo>
                <a:close/>
                <a:moveTo>
                  <a:pt x="687" y="40"/>
                </a:moveTo>
                <a:cubicBezTo>
                  <a:pt x="687" y="40"/>
                  <a:pt x="687" y="40"/>
                  <a:pt x="687" y="40"/>
                </a:cubicBezTo>
                <a:cubicBezTo>
                  <a:pt x="687" y="40"/>
                  <a:pt x="687" y="40"/>
                  <a:pt x="687" y="40"/>
                </a:cubicBezTo>
                <a:close/>
                <a:moveTo>
                  <a:pt x="687" y="41"/>
                </a:moveTo>
                <a:cubicBezTo>
                  <a:pt x="687" y="41"/>
                  <a:pt x="687" y="41"/>
                  <a:pt x="687" y="41"/>
                </a:cubicBezTo>
                <a:cubicBezTo>
                  <a:pt x="687" y="41"/>
                  <a:pt x="687" y="41"/>
                  <a:pt x="687" y="41"/>
                </a:cubicBezTo>
                <a:close/>
                <a:moveTo>
                  <a:pt x="689" y="38"/>
                </a:moveTo>
                <a:cubicBezTo>
                  <a:pt x="689" y="38"/>
                  <a:pt x="689" y="38"/>
                  <a:pt x="689" y="38"/>
                </a:cubicBezTo>
                <a:cubicBezTo>
                  <a:pt x="689" y="38"/>
                  <a:pt x="689" y="38"/>
                  <a:pt x="689" y="38"/>
                </a:cubicBezTo>
                <a:cubicBezTo>
                  <a:pt x="689" y="38"/>
                  <a:pt x="689" y="38"/>
                  <a:pt x="689" y="38"/>
                </a:cubicBezTo>
                <a:cubicBezTo>
                  <a:pt x="689" y="38"/>
                  <a:pt x="689" y="38"/>
                  <a:pt x="689" y="38"/>
                </a:cubicBezTo>
                <a:cubicBezTo>
                  <a:pt x="689" y="38"/>
                  <a:pt x="689" y="38"/>
                  <a:pt x="689" y="38"/>
                </a:cubicBezTo>
                <a:cubicBezTo>
                  <a:pt x="689" y="38"/>
                  <a:pt x="690" y="38"/>
                  <a:pt x="690" y="38"/>
                </a:cubicBezTo>
                <a:cubicBezTo>
                  <a:pt x="689" y="38"/>
                  <a:pt x="689" y="38"/>
                  <a:pt x="689" y="38"/>
                </a:cubicBezTo>
                <a:close/>
                <a:moveTo>
                  <a:pt x="689" y="45"/>
                </a:moveTo>
                <a:cubicBezTo>
                  <a:pt x="689" y="44"/>
                  <a:pt x="689" y="45"/>
                  <a:pt x="689" y="45"/>
                </a:cubicBezTo>
                <a:cubicBezTo>
                  <a:pt x="689" y="45"/>
                  <a:pt x="689" y="45"/>
                  <a:pt x="689" y="45"/>
                </a:cubicBezTo>
                <a:close/>
                <a:moveTo>
                  <a:pt x="688" y="39"/>
                </a:moveTo>
                <a:cubicBezTo>
                  <a:pt x="688" y="39"/>
                  <a:pt x="687" y="38"/>
                  <a:pt x="687" y="39"/>
                </a:cubicBezTo>
                <a:cubicBezTo>
                  <a:pt x="687" y="39"/>
                  <a:pt x="688" y="39"/>
                  <a:pt x="688" y="39"/>
                </a:cubicBezTo>
                <a:close/>
                <a:moveTo>
                  <a:pt x="688" y="41"/>
                </a:moveTo>
                <a:cubicBezTo>
                  <a:pt x="688" y="41"/>
                  <a:pt x="688" y="41"/>
                  <a:pt x="688" y="41"/>
                </a:cubicBezTo>
                <a:cubicBezTo>
                  <a:pt x="688" y="41"/>
                  <a:pt x="688" y="41"/>
                  <a:pt x="688" y="41"/>
                </a:cubicBezTo>
                <a:cubicBezTo>
                  <a:pt x="687" y="41"/>
                  <a:pt x="688" y="41"/>
                  <a:pt x="688" y="41"/>
                </a:cubicBezTo>
                <a:close/>
                <a:moveTo>
                  <a:pt x="699" y="40"/>
                </a:moveTo>
                <a:cubicBezTo>
                  <a:pt x="689" y="41"/>
                  <a:pt x="689" y="41"/>
                  <a:pt x="689" y="41"/>
                </a:cubicBezTo>
                <a:cubicBezTo>
                  <a:pt x="689" y="41"/>
                  <a:pt x="688" y="41"/>
                  <a:pt x="688" y="41"/>
                </a:cubicBezTo>
                <a:cubicBezTo>
                  <a:pt x="688" y="41"/>
                  <a:pt x="689" y="41"/>
                  <a:pt x="689" y="41"/>
                </a:cubicBezTo>
                <a:cubicBezTo>
                  <a:pt x="689" y="41"/>
                  <a:pt x="689" y="41"/>
                  <a:pt x="689" y="41"/>
                </a:cubicBezTo>
                <a:lnTo>
                  <a:pt x="699" y="40"/>
                </a:lnTo>
                <a:close/>
                <a:moveTo>
                  <a:pt x="688" y="41"/>
                </a:moveTo>
                <a:cubicBezTo>
                  <a:pt x="688" y="41"/>
                  <a:pt x="688" y="41"/>
                  <a:pt x="688" y="41"/>
                </a:cubicBezTo>
                <a:cubicBezTo>
                  <a:pt x="688" y="41"/>
                  <a:pt x="688" y="41"/>
                  <a:pt x="688" y="41"/>
                </a:cubicBezTo>
                <a:cubicBezTo>
                  <a:pt x="688" y="41"/>
                  <a:pt x="688" y="41"/>
                  <a:pt x="688" y="41"/>
                </a:cubicBezTo>
                <a:close/>
              </a:path>
            </a:pathLst>
          </a:custGeom>
          <a:solidFill>
            <a:srgbClr val="008040"/>
          </a:solidFill>
          <a:ln>
            <a:noFill/>
          </a:ln>
          <a:effectLst>
            <a:outerShdw blurRad="50800" dist="254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44" name="Freeform 502"/>
          <p:cNvSpPr>
            <a:spLocks noEditPoints="1"/>
          </p:cNvSpPr>
          <p:nvPr/>
        </p:nvSpPr>
        <p:spPr bwMode="auto">
          <a:xfrm>
            <a:off x="3503776" y="1949740"/>
            <a:ext cx="1798903" cy="1049742"/>
          </a:xfrm>
          <a:custGeom>
            <a:avLst/>
            <a:gdLst>
              <a:gd name="T0" fmla="*/ 685 w 1319"/>
              <a:gd name="T1" fmla="*/ 39 h 237"/>
              <a:gd name="T2" fmla="*/ 684 w 1319"/>
              <a:gd name="T3" fmla="*/ 48 h 237"/>
              <a:gd name="T4" fmla="*/ 686 w 1319"/>
              <a:gd name="T5" fmla="*/ 40 h 237"/>
              <a:gd name="T6" fmla="*/ 689 w 1319"/>
              <a:gd name="T7" fmla="*/ 38 h 237"/>
              <a:gd name="T8" fmla="*/ 1030 w 1319"/>
              <a:gd name="T9" fmla="*/ 43 h 237"/>
              <a:gd name="T10" fmla="*/ 1319 w 1319"/>
              <a:gd name="T11" fmla="*/ 126 h 237"/>
              <a:gd name="T12" fmla="*/ 1278 w 1319"/>
              <a:gd name="T13" fmla="*/ 85 h 237"/>
              <a:gd name="T14" fmla="*/ 1098 w 1319"/>
              <a:gd name="T15" fmla="*/ 53 h 237"/>
              <a:gd name="T16" fmla="*/ 927 w 1319"/>
              <a:gd name="T17" fmla="*/ 38 h 237"/>
              <a:gd name="T18" fmla="*/ 835 w 1319"/>
              <a:gd name="T19" fmla="*/ 36 h 237"/>
              <a:gd name="T20" fmla="*/ 809 w 1319"/>
              <a:gd name="T21" fmla="*/ 36 h 237"/>
              <a:gd name="T22" fmla="*/ 927 w 1319"/>
              <a:gd name="T23" fmla="*/ 39 h 237"/>
              <a:gd name="T24" fmla="*/ 906 w 1319"/>
              <a:gd name="T25" fmla="*/ 40 h 237"/>
              <a:gd name="T26" fmla="*/ 954 w 1319"/>
              <a:gd name="T27" fmla="*/ 43 h 237"/>
              <a:gd name="T28" fmla="*/ 718 w 1319"/>
              <a:gd name="T29" fmla="*/ 40 h 237"/>
              <a:gd name="T30" fmla="*/ 1084 w 1319"/>
              <a:gd name="T31" fmla="*/ 57 h 237"/>
              <a:gd name="T32" fmla="*/ 954 w 1319"/>
              <a:gd name="T33" fmla="*/ 48 h 237"/>
              <a:gd name="T34" fmla="*/ 688 w 1319"/>
              <a:gd name="T35" fmla="*/ 45 h 237"/>
              <a:gd name="T36" fmla="*/ 692 w 1319"/>
              <a:gd name="T37" fmla="*/ 45 h 237"/>
              <a:gd name="T38" fmla="*/ 941 w 1319"/>
              <a:gd name="T39" fmla="*/ 49 h 237"/>
              <a:gd name="T40" fmla="*/ 1142 w 1319"/>
              <a:gd name="T41" fmla="*/ 69 h 237"/>
              <a:gd name="T42" fmla="*/ 1291 w 1319"/>
              <a:gd name="T43" fmla="*/ 105 h 237"/>
              <a:gd name="T44" fmla="*/ 1300 w 1319"/>
              <a:gd name="T45" fmla="*/ 134 h 237"/>
              <a:gd name="T46" fmla="*/ 1171 w 1319"/>
              <a:gd name="T47" fmla="*/ 185 h 237"/>
              <a:gd name="T48" fmla="*/ 765 w 1319"/>
              <a:gd name="T49" fmla="*/ 221 h 237"/>
              <a:gd name="T50" fmla="*/ 244 w 1319"/>
              <a:gd name="T51" fmla="*/ 206 h 237"/>
              <a:gd name="T52" fmla="*/ 14 w 1319"/>
              <a:gd name="T53" fmla="*/ 149 h 237"/>
              <a:gd name="T54" fmla="*/ 350 w 1319"/>
              <a:gd name="T55" fmla="*/ 42 h 237"/>
              <a:gd name="T56" fmla="*/ 774 w 1319"/>
              <a:gd name="T57" fmla="*/ 16 h 237"/>
              <a:gd name="T58" fmla="*/ 1123 w 1319"/>
              <a:gd name="T59" fmla="*/ 36 h 237"/>
              <a:gd name="T60" fmla="*/ 1130 w 1319"/>
              <a:gd name="T61" fmla="*/ 38 h 237"/>
              <a:gd name="T62" fmla="*/ 1137 w 1319"/>
              <a:gd name="T63" fmla="*/ 38 h 237"/>
              <a:gd name="T64" fmla="*/ 1144 w 1319"/>
              <a:gd name="T65" fmla="*/ 33 h 237"/>
              <a:gd name="T66" fmla="*/ 1143 w 1319"/>
              <a:gd name="T67" fmla="*/ 25 h 237"/>
              <a:gd name="T68" fmla="*/ 1137 w 1319"/>
              <a:gd name="T69" fmla="*/ 20 h 237"/>
              <a:gd name="T70" fmla="*/ 1131 w 1319"/>
              <a:gd name="T71" fmla="*/ 19 h 237"/>
              <a:gd name="T72" fmla="*/ 1122 w 1319"/>
              <a:gd name="T73" fmla="*/ 19 h 237"/>
              <a:gd name="T74" fmla="*/ 920 w 1319"/>
              <a:gd name="T75" fmla="*/ 2 h 237"/>
              <a:gd name="T76" fmla="*/ 750 w 1319"/>
              <a:gd name="T77" fmla="*/ 1 h 237"/>
              <a:gd name="T78" fmla="*/ 385 w 1319"/>
              <a:gd name="T79" fmla="*/ 23 h 237"/>
              <a:gd name="T80" fmla="*/ 65 w 1319"/>
              <a:gd name="T81" fmla="*/ 94 h 237"/>
              <a:gd name="T82" fmla="*/ 7 w 1319"/>
              <a:gd name="T83" fmla="*/ 168 h 237"/>
              <a:gd name="T84" fmla="*/ 158 w 1319"/>
              <a:gd name="T85" fmla="*/ 212 h 237"/>
              <a:gd name="T86" fmla="*/ 992 w 1319"/>
              <a:gd name="T87" fmla="*/ 223 h 237"/>
              <a:gd name="T88" fmla="*/ 1284 w 1319"/>
              <a:gd name="T89" fmla="*/ 161 h 237"/>
              <a:gd name="T90" fmla="*/ 1319 w 1319"/>
              <a:gd name="T91" fmla="*/ 126 h 237"/>
              <a:gd name="T92" fmla="*/ 985 w 1319"/>
              <a:gd name="T93" fmla="*/ 52 h 237"/>
              <a:gd name="T94" fmla="*/ 688 w 1319"/>
              <a:gd name="T95" fmla="*/ 44 h 237"/>
              <a:gd name="T96" fmla="*/ 1041 w 1319"/>
              <a:gd name="T97" fmla="*/ 46 h 237"/>
              <a:gd name="T98" fmla="*/ 688 w 1319"/>
              <a:gd name="T99" fmla="*/ 45 h 237"/>
              <a:gd name="T100" fmla="*/ 1270 w 1319"/>
              <a:gd name="T101" fmla="*/ 96 h 237"/>
              <a:gd name="T102" fmla="*/ 688 w 1319"/>
              <a:gd name="T103" fmla="*/ 46 h 237"/>
              <a:gd name="T104" fmla="*/ 769 w 1319"/>
              <a:gd name="T105" fmla="*/ 37 h 237"/>
              <a:gd name="T106" fmla="*/ 926 w 1319"/>
              <a:gd name="T107" fmla="*/ 46 h 237"/>
              <a:gd name="T108" fmla="*/ 986 w 1319"/>
              <a:gd name="T109" fmla="*/ 52 h 237"/>
              <a:gd name="T110" fmla="*/ 687 w 1319"/>
              <a:gd name="T111" fmla="*/ 41 h 237"/>
              <a:gd name="T112" fmla="*/ 689 w 1319"/>
              <a:gd name="T113" fmla="*/ 38 h 237"/>
              <a:gd name="T114" fmla="*/ 689 w 1319"/>
              <a:gd name="T115" fmla="*/ 45 h 237"/>
              <a:gd name="T116" fmla="*/ 688 w 1319"/>
              <a:gd name="T117" fmla="*/ 41 h 237"/>
              <a:gd name="T118" fmla="*/ 689 w 1319"/>
              <a:gd name="T119" fmla="*/ 4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19" h="237">
                <a:moveTo>
                  <a:pt x="686" y="40"/>
                </a:moveTo>
                <a:cubicBezTo>
                  <a:pt x="686" y="40"/>
                  <a:pt x="686" y="40"/>
                  <a:pt x="686" y="40"/>
                </a:cubicBezTo>
                <a:cubicBezTo>
                  <a:pt x="686" y="40"/>
                  <a:pt x="685" y="40"/>
                  <a:pt x="684" y="40"/>
                </a:cubicBezTo>
                <a:cubicBezTo>
                  <a:pt x="684" y="40"/>
                  <a:pt x="684" y="40"/>
                  <a:pt x="684" y="40"/>
                </a:cubicBezTo>
                <a:cubicBezTo>
                  <a:pt x="684" y="40"/>
                  <a:pt x="684" y="40"/>
                  <a:pt x="683" y="40"/>
                </a:cubicBezTo>
                <a:cubicBezTo>
                  <a:pt x="684" y="39"/>
                  <a:pt x="685" y="40"/>
                  <a:pt x="685" y="39"/>
                </a:cubicBezTo>
                <a:cubicBezTo>
                  <a:pt x="685" y="39"/>
                  <a:pt x="685" y="39"/>
                  <a:pt x="685" y="39"/>
                </a:cubicBezTo>
                <a:cubicBezTo>
                  <a:pt x="686" y="39"/>
                  <a:pt x="687" y="39"/>
                  <a:pt x="688" y="39"/>
                </a:cubicBezTo>
                <a:cubicBezTo>
                  <a:pt x="687" y="40"/>
                  <a:pt x="686" y="39"/>
                  <a:pt x="686" y="40"/>
                </a:cubicBezTo>
                <a:close/>
                <a:moveTo>
                  <a:pt x="684" y="48"/>
                </a:moveTo>
                <a:cubicBezTo>
                  <a:pt x="685" y="48"/>
                  <a:pt x="685" y="48"/>
                  <a:pt x="685" y="48"/>
                </a:cubicBezTo>
                <a:cubicBezTo>
                  <a:pt x="685" y="48"/>
                  <a:pt x="684" y="48"/>
                  <a:pt x="684" y="48"/>
                </a:cubicBezTo>
                <a:close/>
                <a:moveTo>
                  <a:pt x="685" y="46"/>
                </a:moveTo>
                <a:cubicBezTo>
                  <a:pt x="685" y="46"/>
                  <a:pt x="685" y="46"/>
                  <a:pt x="685" y="46"/>
                </a:cubicBezTo>
                <a:cubicBezTo>
                  <a:pt x="685" y="46"/>
                  <a:pt x="685" y="46"/>
                  <a:pt x="685" y="46"/>
                </a:cubicBezTo>
                <a:close/>
                <a:moveTo>
                  <a:pt x="686" y="40"/>
                </a:moveTo>
                <a:cubicBezTo>
                  <a:pt x="686" y="40"/>
                  <a:pt x="687" y="40"/>
                  <a:pt x="687" y="40"/>
                </a:cubicBezTo>
                <a:cubicBezTo>
                  <a:pt x="686" y="40"/>
                  <a:pt x="686" y="40"/>
                  <a:pt x="686" y="40"/>
                </a:cubicBezTo>
                <a:cubicBezTo>
                  <a:pt x="686" y="40"/>
                  <a:pt x="686" y="40"/>
                  <a:pt x="686" y="40"/>
                </a:cubicBezTo>
                <a:close/>
                <a:moveTo>
                  <a:pt x="686" y="43"/>
                </a:moveTo>
                <a:cubicBezTo>
                  <a:pt x="686" y="44"/>
                  <a:pt x="686" y="43"/>
                  <a:pt x="686" y="43"/>
                </a:cubicBezTo>
                <a:close/>
                <a:moveTo>
                  <a:pt x="689" y="38"/>
                </a:moveTo>
                <a:cubicBezTo>
                  <a:pt x="688" y="38"/>
                  <a:pt x="688" y="38"/>
                  <a:pt x="688" y="39"/>
                </a:cubicBezTo>
                <a:cubicBezTo>
                  <a:pt x="688" y="39"/>
                  <a:pt x="689" y="39"/>
                  <a:pt x="689" y="38"/>
                </a:cubicBezTo>
                <a:close/>
                <a:moveTo>
                  <a:pt x="685" y="46"/>
                </a:moveTo>
                <a:cubicBezTo>
                  <a:pt x="685" y="46"/>
                  <a:pt x="685" y="46"/>
                  <a:pt x="685" y="46"/>
                </a:cubicBezTo>
                <a:close/>
                <a:moveTo>
                  <a:pt x="685" y="45"/>
                </a:moveTo>
                <a:cubicBezTo>
                  <a:pt x="685" y="45"/>
                  <a:pt x="685" y="45"/>
                  <a:pt x="685" y="45"/>
                </a:cubicBezTo>
                <a:cubicBezTo>
                  <a:pt x="685" y="45"/>
                  <a:pt x="685" y="45"/>
                  <a:pt x="685" y="45"/>
                </a:cubicBezTo>
                <a:close/>
                <a:moveTo>
                  <a:pt x="1030" y="43"/>
                </a:moveTo>
                <a:cubicBezTo>
                  <a:pt x="1023" y="42"/>
                  <a:pt x="1012" y="41"/>
                  <a:pt x="1009" y="41"/>
                </a:cubicBezTo>
                <a:cubicBezTo>
                  <a:pt x="1019" y="42"/>
                  <a:pt x="1026" y="43"/>
                  <a:pt x="1030" y="43"/>
                </a:cubicBezTo>
                <a:close/>
                <a:moveTo>
                  <a:pt x="1122" y="54"/>
                </a:moveTo>
                <a:cubicBezTo>
                  <a:pt x="1109" y="53"/>
                  <a:pt x="1109" y="53"/>
                  <a:pt x="1109" y="53"/>
                </a:cubicBezTo>
                <a:cubicBezTo>
                  <a:pt x="1108" y="53"/>
                  <a:pt x="1118" y="54"/>
                  <a:pt x="1122" y="54"/>
                </a:cubicBezTo>
                <a:close/>
                <a:moveTo>
                  <a:pt x="1319" y="126"/>
                </a:moveTo>
                <a:cubicBezTo>
                  <a:pt x="1319" y="125"/>
                  <a:pt x="1319" y="125"/>
                  <a:pt x="1319" y="125"/>
                </a:cubicBezTo>
                <a:cubicBezTo>
                  <a:pt x="1319" y="124"/>
                  <a:pt x="1319" y="124"/>
                  <a:pt x="1319" y="124"/>
                </a:cubicBezTo>
                <a:cubicBezTo>
                  <a:pt x="1319" y="118"/>
                  <a:pt x="1316" y="112"/>
                  <a:pt x="1313" y="108"/>
                </a:cubicBezTo>
                <a:cubicBezTo>
                  <a:pt x="1309" y="103"/>
                  <a:pt x="1305" y="100"/>
                  <a:pt x="1301" y="97"/>
                </a:cubicBezTo>
                <a:cubicBezTo>
                  <a:pt x="1293" y="91"/>
                  <a:pt x="1285" y="88"/>
                  <a:pt x="1279" y="86"/>
                </a:cubicBezTo>
                <a:cubicBezTo>
                  <a:pt x="1280" y="86"/>
                  <a:pt x="1280" y="86"/>
                  <a:pt x="1278" y="85"/>
                </a:cubicBezTo>
                <a:cubicBezTo>
                  <a:pt x="1272" y="83"/>
                  <a:pt x="1269" y="82"/>
                  <a:pt x="1262" y="80"/>
                </a:cubicBezTo>
                <a:cubicBezTo>
                  <a:pt x="1239" y="73"/>
                  <a:pt x="1219" y="70"/>
                  <a:pt x="1199" y="67"/>
                </a:cubicBezTo>
                <a:cubicBezTo>
                  <a:pt x="1180" y="64"/>
                  <a:pt x="1162" y="61"/>
                  <a:pt x="1142" y="58"/>
                </a:cubicBezTo>
                <a:cubicBezTo>
                  <a:pt x="1137" y="58"/>
                  <a:pt x="1123" y="55"/>
                  <a:pt x="1119" y="55"/>
                </a:cubicBezTo>
                <a:cubicBezTo>
                  <a:pt x="1126" y="56"/>
                  <a:pt x="1135" y="57"/>
                  <a:pt x="1134" y="57"/>
                </a:cubicBezTo>
                <a:cubicBezTo>
                  <a:pt x="1122" y="56"/>
                  <a:pt x="1106" y="54"/>
                  <a:pt x="1098" y="53"/>
                </a:cubicBezTo>
                <a:cubicBezTo>
                  <a:pt x="1083" y="51"/>
                  <a:pt x="1076" y="50"/>
                  <a:pt x="1062" y="49"/>
                </a:cubicBezTo>
                <a:cubicBezTo>
                  <a:pt x="1059" y="48"/>
                  <a:pt x="1065" y="49"/>
                  <a:pt x="1058" y="48"/>
                </a:cubicBezTo>
                <a:cubicBezTo>
                  <a:pt x="1037" y="46"/>
                  <a:pt x="1027" y="45"/>
                  <a:pt x="1008" y="43"/>
                </a:cubicBezTo>
                <a:cubicBezTo>
                  <a:pt x="1003" y="43"/>
                  <a:pt x="980" y="41"/>
                  <a:pt x="974" y="41"/>
                </a:cubicBezTo>
                <a:cubicBezTo>
                  <a:pt x="968" y="40"/>
                  <a:pt x="980" y="41"/>
                  <a:pt x="975" y="41"/>
                </a:cubicBezTo>
                <a:cubicBezTo>
                  <a:pt x="927" y="38"/>
                  <a:pt x="927" y="38"/>
                  <a:pt x="927" y="38"/>
                </a:cubicBezTo>
                <a:cubicBezTo>
                  <a:pt x="923" y="38"/>
                  <a:pt x="920" y="38"/>
                  <a:pt x="914" y="38"/>
                </a:cubicBezTo>
                <a:cubicBezTo>
                  <a:pt x="909" y="37"/>
                  <a:pt x="915" y="37"/>
                  <a:pt x="908" y="37"/>
                </a:cubicBezTo>
                <a:cubicBezTo>
                  <a:pt x="902" y="37"/>
                  <a:pt x="913" y="38"/>
                  <a:pt x="912" y="38"/>
                </a:cubicBezTo>
                <a:cubicBezTo>
                  <a:pt x="903" y="37"/>
                  <a:pt x="905" y="38"/>
                  <a:pt x="900" y="38"/>
                </a:cubicBezTo>
                <a:cubicBezTo>
                  <a:pt x="888" y="37"/>
                  <a:pt x="880" y="37"/>
                  <a:pt x="869" y="37"/>
                </a:cubicBezTo>
                <a:cubicBezTo>
                  <a:pt x="835" y="36"/>
                  <a:pt x="835" y="36"/>
                  <a:pt x="835" y="36"/>
                </a:cubicBezTo>
                <a:cubicBezTo>
                  <a:pt x="811" y="36"/>
                  <a:pt x="811" y="36"/>
                  <a:pt x="811" y="36"/>
                </a:cubicBezTo>
                <a:cubicBezTo>
                  <a:pt x="786" y="36"/>
                  <a:pt x="786" y="36"/>
                  <a:pt x="786" y="36"/>
                </a:cubicBezTo>
                <a:cubicBezTo>
                  <a:pt x="781" y="36"/>
                  <a:pt x="790" y="36"/>
                  <a:pt x="782" y="36"/>
                </a:cubicBezTo>
                <a:cubicBezTo>
                  <a:pt x="749" y="36"/>
                  <a:pt x="716" y="37"/>
                  <a:pt x="692" y="38"/>
                </a:cubicBezTo>
                <a:cubicBezTo>
                  <a:pt x="729" y="36"/>
                  <a:pt x="757" y="36"/>
                  <a:pt x="790" y="36"/>
                </a:cubicBezTo>
                <a:cubicBezTo>
                  <a:pt x="795" y="36"/>
                  <a:pt x="804" y="36"/>
                  <a:pt x="809" y="36"/>
                </a:cubicBezTo>
                <a:cubicBezTo>
                  <a:pt x="811" y="36"/>
                  <a:pt x="804" y="36"/>
                  <a:pt x="811" y="36"/>
                </a:cubicBezTo>
                <a:cubicBezTo>
                  <a:pt x="818" y="36"/>
                  <a:pt x="818" y="36"/>
                  <a:pt x="818" y="36"/>
                </a:cubicBezTo>
                <a:cubicBezTo>
                  <a:pt x="814" y="36"/>
                  <a:pt x="821" y="36"/>
                  <a:pt x="823" y="37"/>
                </a:cubicBezTo>
                <a:cubicBezTo>
                  <a:pt x="851" y="37"/>
                  <a:pt x="873" y="37"/>
                  <a:pt x="898" y="38"/>
                </a:cubicBezTo>
                <a:cubicBezTo>
                  <a:pt x="902" y="38"/>
                  <a:pt x="894" y="38"/>
                  <a:pt x="900" y="38"/>
                </a:cubicBezTo>
                <a:cubicBezTo>
                  <a:pt x="927" y="39"/>
                  <a:pt x="927" y="39"/>
                  <a:pt x="927" y="39"/>
                </a:cubicBezTo>
                <a:cubicBezTo>
                  <a:pt x="930" y="40"/>
                  <a:pt x="937" y="40"/>
                  <a:pt x="933" y="40"/>
                </a:cubicBezTo>
                <a:cubicBezTo>
                  <a:pt x="901" y="38"/>
                  <a:pt x="856" y="37"/>
                  <a:pt x="817" y="37"/>
                </a:cubicBezTo>
                <a:cubicBezTo>
                  <a:pt x="806" y="37"/>
                  <a:pt x="793" y="37"/>
                  <a:pt x="787" y="37"/>
                </a:cubicBezTo>
                <a:cubicBezTo>
                  <a:pt x="804" y="37"/>
                  <a:pt x="818" y="37"/>
                  <a:pt x="833" y="38"/>
                </a:cubicBezTo>
                <a:cubicBezTo>
                  <a:pt x="853" y="38"/>
                  <a:pt x="874" y="38"/>
                  <a:pt x="893" y="39"/>
                </a:cubicBezTo>
                <a:cubicBezTo>
                  <a:pt x="906" y="40"/>
                  <a:pt x="906" y="40"/>
                  <a:pt x="906" y="40"/>
                </a:cubicBezTo>
                <a:cubicBezTo>
                  <a:pt x="920" y="40"/>
                  <a:pt x="920" y="40"/>
                  <a:pt x="920" y="40"/>
                </a:cubicBezTo>
                <a:cubicBezTo>
                  <a:pt x="929" y="41"/>
                  <a:pt x="929" y="41"/>
                  <a:pt x="929" y="41"/>
                </a:cubicBezTo>
                <a:cubicBezTo>
                  <a:pt x="937" y="41"/>
                  <a:pt x="944" y="41"/>
                  <a:pt x="953" y="42"/>
                </a:cubicBezTo>
                <a:cubicBezTo>
                  <a:pt x="968" y="43"/>
                  <a:pt x="983" y="44"/>
                  <a:pt x="999" y="46"/>
                </a:cubicBezTo>
                <a:cubicBezTo>
                  <a:pt x="1002" y="46"/>
                  <a:pt x="1001" y="46"/>
                  <a:pt x="997" y="46"/>
                </a:cubicBezTo>
                <a:cubicBezTo>
                  <a:pt x="977" y="44"/>
                  <a:pt x="974" y="44"/>
                  <a:pt x="954" y="43"/>
                </a:cubicBezTo>
                <a:cubicBezTo>
                  <a:pt x="956" y="43"/>
                  <a:pt x="958" y="43"/>
                  <a:pt x="957" y="43"/>
                </a:cubicBezTo>
                <a:cubicBezTo>
                  <a:pt x="951" y="43"/>
                  <a:pt x="949" y="42"/>
                  <a:pt x="945" y="42"/>
                </a:cubicBezTo>
                <a:cubicBezTo>
                  <a:pt x="960" y="43"/>
                  <a:pt x="958" y="43"/>
                  <a:pt x="953" y="43"/>
                </a:cubicBezTo>
                <a:cubicBezTo>
                  <a:pt x="916" y="41"/>
                  <a:pt x="870" y="39"/>
                  <a:pt x="840" y="39"/>
                </a:cubicBezTo>
                <a:cubicBezTo>
                  <a:pt x="836" y="39"/>
                  <a:pt x="834" y="39"/>
                  <a:pt x="829" y="39"/>
                </a:cubicBezTo>
                <a:cubicBezTo>
                  <a:pt x="794" y="38"/>
                  <a:pt x="755" y="38"/>
                  <a:pt x="718" y="40"/>
                </a:cubicBezTo>
                <a:cubicBezTo>
                  <a:pt x="761" y="39"/>
                  <a:pt x="805" y="38"/>
                  <a:pt x="854" y="39"/>
                </a:cubicBezTo>
                <a:cubicBezTo>
                  <a:pt x="856" y="39"/>
                  <a:pt x="854" y="39"/>
                  <a:pt x="859" y="40"/>
                </a:cubicBezTo>
                <a:cubicBezTo>
                  <a:pt x="880" y="40"/>
                  <a:pt x="904" y="41"/>
                  <a:pt x="920" y="42"/>
                </a:cubicBezTo>
                <a:cubicBezTo>
                  <a:pt x="941" y="44"/>
                  <a:pt x="941" y="44"/>
                  <a:pt x="941" y="44"/>
                </a:cubicBezTo>
                <a:cubicBezTo>
                  <a:pt x="993" y="47"/>
                  <a:pt x="1030" y="51"/>
                  <a:pt x="1079" y="57"/>
                </a:cubicBezTo>
                <a:cubicBezTo>
                  <a:pt x="1079" y="57"/>
                  <a:pt x="1082" y="57"/>
                  <a:pt x="1084" y="57"/>
                </a:cubicBezTo>
                <a:cubicBezTo>
                  <a:pt x="1073" y="57"/>
                  <a:pt x="1073" y="57"/>
                  <a:pt x="1073" y="57"/>
                </a:cubicBezTo>
                <a:cubicBezTo>
                  <a:pt x="1049" y="54"/>
                  <a:pt x="1049" y="54"/>
                  <a:pt x="1049" y="54"/>
                </a:cubicBezTo>
                <a:cubicBezTo>
                  <a:pt x="1008" y="50"/>
                  <a:pt x="950" y="45"/>
                  <a:pt x="898" y="43"/>
                </a:cubicBezTo>
                <a:cubicBezTo>
                  <a:pt x="892" y="43"/>
                  <a:pt x="897" y="43"/>
                  <a:pt x="901" y="44"/>
                </a:cubicBezTo>
                <a:cubicBezTo>
                  <a:pt x="926" y="45"/>
                  <a:pt x="948" y="46"/>
                  <a:pt x="975" y="48"/>
                </a:cubicBezTo>
                <a:cubicBezTo>
                  <a:pt x="984" y="50"/>
                  <a:pt x="974" y="49"/>
                  <a:pt x="954" y="48"/>
                </a:cubicBezTo>
                <a:cubicBezTo>
                  <a:pt x="937" y="47"/>
                  <a:pt x="914" y="45"/>
                  <a:pt x="893" y="45"/>
                </a:cubicBezTo>
                <a:cubicBezTo>
                  <a:pt x="871" y="44"/>
                  <a:pt x="851" y="43"/>
                  <a:pt x="841" y="43"/>
                </a:cubicBezTo>
                <a:cubicBezTo>
                  <a:pt x="791" y="42"/>
                  <a:pt x="742" y="43"/>
                  <a:pt x="693" y="45"/>
                </a:cubicBezTo>
                <a:cubicBezTo>
                  <a:pt x="689" y="45"/>
                  <a:pt x="689" y="45"/>
                  <a:pt x="689" y="45"/>
                </a:cubicBezTo>
                <a:cubicBezTo>
                  <a:pt x="689" y="45"/>
                  <a:pt x="689" y="45"/>
                  <a:pt x="689" y="45"/>
                </a:cubicBezTo>
                <a:cubicBezTo>
                  <a:pt x="688" y="45"/>
                  <a:pt x="688" y="45"/>
                  <a:pt x="688" y="45"/>
                </a:cubicBezTo>
                <a:cubicBezTo>
                  <a:pt x="686" y="45"/>
                  <a:pt x="686" y="45"/>
                  <a:pt x="686" y="45"/>
                </a:cubicBezTo>
                <a:cubicBezTo>
                  <a:pt x="686" y="45"/>
                  <a:pt x="687" y="45"/>
                  <a:pt x="688" y="45"/>
                </a:cubicBezTo>
                <a:cubicBezTo>
                  <a:pt x="689" y="45"/>
                  <a:pt x="689" y="45"/>
                  <a:pt x="689" y="45"/>
                </a:cubicBezTo>
                <a:cubicBezTo>
                  <a:pt x="689" y="45"/>
                  <a:pt x="689" y="45"/>
                  <a:pt x="689" y="45"/>
                </a:cubicBezTo>
                <a:cubicBezTo>
                  <a:pt x="689" y="45"/>
                  <a:pt x="689" y="45"/>
                  <a:pt x="689" y="45"/>
                </a:cubicBezTo>
                <a:cubicBezTo>
                  <a:pt x="692" y="45"/>
                  <a:pt x="692" y="45"/>
                  <a:pt x="692" y="45"/>
                </a:cubicBezTo>
                <a:cubicBezTo>
                  <a:pt x="701" y="45"/>
                  <a:pt x="701" y="45"/>
                  <a:pt x="701" y="45"/>
                </a:cubicBezTo>
                <a:cubicBezTo>
                  <a:pt x="701" y="45"/>
                  <a:pt x="703" y="44"/>
                  <a:pt x="707" y="44"/>
                </a:cubicBezTo>
                <a:cubicBezTo>
                  <a:pt x="756" y="43"/>
                  <a:pt x="811" y="43"/>
                  <a:pt x="855" y="43"/>
                </a:cubicBezTo>
                <a:cubicBezTo>
                  <a:pt x="873" y="44"/>
                  <a:pt x="908" y="45"/>
                  <a:pt x="926" y="47"/>
                </a:cubicBezTo>
                <a:cubicBezTo>
                  <a:pt x="922" y="47"/>
                  <a:pt x="907" y="46"/>
                  <a:pt x="888" y="46"/>
                </a:cubicBezTo>
                <a:cubicBezTo>
                  <a:pt x="907" y="46"/>
                  <a:pt x="925" y="48"/>
                  <a:pt x="941" y="49"/>
                </a:cubicBezTo>
                <a:cubicBezTo>
                  <a:pt x="955" y="49"/>
                  <a:pt x="978" y="51"/>
                  <a:pt x="985" y="52"/>
                </a:cubicBezTo>
                <a:cubicBezTo>
                  <a:pt x="986" y="52"/>
                  <a:pt x="984" y="52"/>
                  <a:pt x="985" y="52"/>
                </a:cubicBezTo>
                <a:cubicBezTo>
                  <a:pt x="986" y="52"/>
                  <a:pt x="996" y="53"/>
                  <a:pt x="997" y="53"/>
                </a:cubicBezTo>
                <a:cubicBezTo>
                  <a:pt x="1004" y="53"/>
                  <a:pt x="1003" y="53"/>
                  <a:pt x="1011" y="54"/>
                </a:cubicBezTo>
                <a:cubicBezTo>
                  <a:pt x="1022" y="55"/>
                  <a:pt x="1022" y="55"/>
                  <a:pt x="1029" y="56"/>
                </a:cubicBezTo>
                <a:cubicBezTo>
                  <a:pt x="1067" y="59"/>
                  <a:pt x="1104" y="64"/>
                  <a:pt x="1142" y="69"/>
                </a:cubicBezTo>
                <a:cubicBezTo>
                  <a:pt x="1154" y="71"/>
                  <a:pt x="1154" y="71"/>
                  <a:pt x="1154" y="71"/>
                </a:cubicBezTo>
                <a:cubicBezTo>
                  <a:pt x="1158" y="72"/>
                  <a:pt x="1155" y="72"/>
                  <a:pt x="1159" y="72"/>
                </a:cubicBezTo>
                <a:cubicBezTo>
                  <a:pt x="1162" y="73"/>
                  <a:pt x="1161" y="72"/>
                  <a:pt x="1165" y="73"/>
                </a:cubicBezTo>
                <a:cubicBezTo>
                  <a:pt x="1179" y="75"/>
                  <a:pt x="1196" y="78"/>
                  <a:pt x="1211" y="81"/>
                </a:cubicBezTo>
                <a:cubicBezTo>
                  <a:pt x="1229" y="84"/>
                  <a:pt x="1249" y="88"/>
                  <a:pt x="1267" y="94"/>
                </a:cubicBezTo>
                <a:cubicBezTo>
                  <a:pt x="1275" y="97"/>
                  <a:pt x="1284" y="101"/>
                  <a:pt x="1291" y="105"/>
                </a:cubicBezTo>
                <a:cubicBezTo>
                  <a:pt x="1298" y="109"/>
                  <a:pt x="1303" y="114"/>
                  <a:pt x="1305" y="119"/>
                </a:cubicBezTo>
                <a:cubicBezTo>
                  <a:pt x="1306" y="122"/>
                  <a:pt x="1306" y="121"/>
                  <a:pt x="1306" y="121"/>
                </a:cubicBezTo>
                <a:cubicBezTo>
                  <a:pt x="1306" y="121"/>
                  <a:pt x="1306" y="121"/>
                  <a:pt x="1307" y="124"/>
                </a:cubicBezTo>
                <a:cubicBezTo>
                  <a:pt x="1307" y="125"/>
                  <a:pt x="1307" y="126"/>
                  <a:pt x="1307" y="126"/>
                </a:cubicBezTo>
                <a:cubicBezTo>
                  <a:pt x="1307" y="127"/>
                  <a:pt x="1306" y="127"/>
                  <a:pt x="1306" y="128"/>
                </a:cubicBezTo>
                <a:cubicBezTo>
                  <a:pt x="1304" y="130"/>
                  <a:pt x="1302" y="132"/>
                  <a:pt x="1300" y="134"/>
                </a:cubicBezTo>
                <a:cubicBezTo>
                  <a:pt x="1296" y="138"/>
                  <a:pt x="1291" y="142"/>
                  <a:pt x="1285" y="145"/>
                </a:cubicBezTo>
                <a:cubicBezTo>
                  <a:pt x="1274" y="152"/>
                  <a:pt x="1262" y="158"/>
                  <a:pt x="1250" y="163"/>
                </a:cubicBezTo>
                <a:cubicBezTo>
                  <a:pt x="1247" y="164"/>
                  <a:pt x="1244" y="165"/>
                  <a:pt x="1241" y="166"/>
                </a:cubicBezTo>
                <a:cubicBezTo>
                  <a:pt x="1231" y="169"/>
                  <a:pt x="1231" y="169"/>
                  <a:pt x="1231" y="169"/>
                </a:cubicBezTo>
                <a:cubicBezTo>
                  <a:pt x="1224" y="171"/>
                  <a:pt x="1218" y="173"/>
                  <a:pt x="1211" y="175"/>
                </a:cubicBezTo>
                <a:cubicBezTo>
                  <a:pt x="1198" y="178"/>
                  <a:pt x="1184" y="182"/>
                  <a:pt x="1171" y="185"/>
                </a:cubicBezTo>
                <a:cubicBezTo>
                  <a:pt x="1167" y="186"/>
                  <a:pt x="1170" y="185"/>
                  <a:pt x="1164" y="186"/>
                </a:cubicBezTo>
                <a:cubicBezTo>
                  <a:pt x="1156" y="188"/>
                  <a:pt x="1158" y="188"/>
                  <a:pt x="1152" y="189"/>
                </a:cubicBezTo>
                <a:cubicBezTo>
                  <a:pt x="1147" y="190"/>
                  <a:pt x="1144" y="191"/>
                  <a:pt x="1141" y="191"/>
                </a:cubicBezTo>
                <a:cubicBezTo>
                  <a:pt x="1110" y="197"/>
                  <a:pt x="1078" y="201"/>
                  <a:pt x="1045" y="205"/>
                </a:cubicBezTo>
                <a:cubicBezTo>
                  <a:pt x="1013" y="208"/>
                  <a:pt x="980" y="210"/>
                  <a:pt x="947" y="213"/>
                </a:cubicBezTo>
                <a:cubicBezTo>
                  <a:pt x="885" y="217"/>
                  <a:pt x="823" y="220"/>
                  <a:pt x="765" y="221"/>
                </a:cubicBezTo>
                <a:cubicBezTo>
                  <a:pt x="719" y="222"/>
                  <a:pt x="675" y="223"/>
                  <a:pt x="633" y="222"/>
                </a:cubicBezTo>
                <a:cubicBezTo>
                  <a:pt x="578" y="222"/>
                  <a:pt x="530" y="221"/>
                  <a:pt x="478" y="219"/>
                </a:cubicBezTo>
                <a:cubicBezTo>
                  <a:pt x="441" y="218"/>
                  <a:pt x="400" y="216"/>
                  <a:pt x="368" y="214"/>
                </a:cubicBezTo>
                <a:cubicBezTo>
                  <a:pt x="350" y="214"/>
                  <a:pt x="350" y="214"/>
                  <a:pt x="350" y="214"/>
                </a:cubicBezTo>
                <a:cubicBezTo>
                  <a:pt x="321" y="212"/>
                  <a:pt x="321" y="212"/>
                  <a:pt x="321" y="212"/>
                </a:cubicBezTo>
                <a:cubicBezTo>
                  <a:pt x="296" y="210"/>
                  <a:pt x="270" y="209"/>
                  <a:pt x="244" y="206"/>
                </a:cubicBezTo>
                <a:cubicBezTo>
                  <a:pt x="215" y="204"/>
                  <a:pt x="188" y="201"/>
                  <a:pt x="160" y="198"/>
                </a:cubicBezTo>
                <a:cubicBezTo>
                  <a:pt x="144" y="196"/>
                  <a:pt x="129" y="194"/>
                  <a:pt x="114" y="191"/>
                </a:cubicBezTo>
                <a:cubicBezTo>
                  <a:pt x="103" y="189"/>
                  <a:pt x="93" y="187"/>
                  <a:pt x="82" y="185"/>
                </a:cubicBezTo>
                <a:cubicBezTo>
                  <a:pt x="68" y="182"/>
                  <a:pt x="53" y="178"/>
                  <a:pt x="40" y="172"/>
                </a:cubicBezTo>
                <a:cubicBezTo>
                  <a:pt x="33" y="170"/>
                  <a:pt x="26" y="166"/>
                  <a:pt x="22" y="163"/>
                </a:cubicBezTo>
                <a:cubicBezTo>
                  <a:pt x="17" y="159"/>
                  <a:pt x="14" y="154"/>
                  <a:pt x="14" y="149"/>
                </a:cubicBezTo>
                <a:cubicBezTo>
                  <a:pt x="14" y="144"/>
                  <a:pt x="19" y="137"/>
                  <a:pt x="26" y="131"/>
                </a:cubicBezTo>
                <a:cubicBezTo>
                  <a:pt x="33" y="126"/>
                  <a:pt x="41" y="121"/>
                  <a:pt x="50" y="117"/>
                </a:cubicBezTo>
                <a:cubicBezTo>
                  <a:pt x="67" y="108"/>
                  <a:pt x="85" y="101"/>
                  <a:pt x="103" y="95"/>
                </a:cubicBezTo>
                <a:cubicBezTo>
                  <a:pt x="144" y="82"/>
                  <a:pt x="195" y="70"/>
                  <a:pt x="235" y="61"/>
                </a:cubicBezTo>
                <a:cubicBezTo>
                  <a:pt x="268" y="55"/>
                  <a:pt x="302" y="49"/>
                  <a:pt x="340" y="44"/>
                </a:cubicBezTo>
                <a:cubicBezTo>
                  <a:pt x="350" y="42"/>
                  <a:pt x="350" y="42"/>
                  <a:pt x="350" y="42"/>
                </a:cubicBezTo>
                <a:cubicBezTo>
                  <a:pt x="407" y="35"/>
                  <a:pt x="471" y="28"/>
                  <a:pt x="517" y="25"/>
                </a:cubicBezTo>
                <a:cubicBezTo>
                  <a:pt x="534" y="24"/>
                  <a:pt x="549" y="23"/>
                  <a:pt x="565" y="22"/>
                </a:cubicBezTo>
                <a:cubicBezTo>
                  <a:pt x="583" y="21"/>
                  <a:pt x="599" y="20"/>
                  <a:pt x="616" y="19"/>
                </a:cubicBezTo>
                <a:cubicBezTo>
                  <a:pt x="632" y="19"/>
                  <a:pt x="632" y="19"/>
                  <a:pt x="632" y="19"/>
                </a:cubicBezTo>
                <a:cubicBezTo>
                  <a:pt x="649" y="18"/>
                  <a:pt x="666" y="17"/>
                  <a:pt x="684" y="17"/>
                </a:cubicBezTo>
                <a:cubicBezTo>
                  <a:pt x="712" y="16"/>
                  <a:pt x="742" y="16"/>
                  <a:pt x="774" y="16"/>
                </a:cubicBezTo>
                <a:cubicBezTo>
                  <a:pt x="799" y="16"/>
                  <a:pt x="836" y="16"/>
                  <a:pt x="864" y="16"/>
                </a:cubicBezTo>
                <a:cubicBezTo>
                  <a:pt x="912" y="18"/>
                  <a:pt x="961" y="19"/>
                  <a:pt x="1010" y="23"/>
                </a:cubicBezTo>
                <a:cubicBezTo>
                  <a:pt x="1026" y="24"/>
                  <a:pt x="1041" y="26"/>
                  <a:pt x="1058" y="27"/>
                </a:cubicBezTo>
                <a:cubicBezTo>
                  <a:pt x="1075" y="29"/>
                  <a:pt x="1096" y="31"/>
                  <a:pt x="1117" y="35"/>
                </a:cubicBezTo>
                <a:cubicBezTo>
                  <a:pt x="1123" y="36"/>
                  <a:pt x="1123" y="36"/>
                  <a:pt x="1123" y="36"/>
                </a:cubicBezTo>
                <a:cubicBezTo>
                  <a:pt x="1123" y="36"/>
                  <a:pt x="1123" y="36"/>
                  <a:pt x="1123" y="36"/>
                </a:cubicBezTo>
                <a:cubicBezTo>
                  <a:pt x="1124" y="36"/>
                  <a:pt x="1124" y="36"/>
                  <a:pt x="1124" y="36"/>
                </a:cubicBezTo>
                <a:cubicBezTo>
                  <a:pt x="1125" y="36"/>
                  <a:pt x="1125" y="36"/>
                  <a:pt x="1125" y="36"/>
                </a:cubicBezTo>
                <a:cubicBezTo>
                  <a:pt x="1125" y="36"/>
                  <a:pt x="1127" y="36"/>
                  <a:pt x="1127" y="37"/>
                </a:cubicBezTo>
                <a:cubicBezTo>
                  <a:pt x="1127" y="38"/>
                  <a:pt x="1128" y="36"/>
                  <a:pt x="1129" y="37"/>
                </a:cubicBezTo>
                <a:cubicBezTo>
                  <a:pt x="1129" y="37"/>
                  <a:pt x="1129" y="37"/>
                  <a:pt x="1129" y="38"/>
                </a:cubicBezTo>
                <a:cubicBezTo>
                  <a:pt x="1129" y="38"/>
                  <a:pt x="1129" y="38"/>
                  <a:pt x="1130" y="38"/>
                </a:cubicBezTo>
                <a:cubicBezTo>
                  <a:pt x="1130" y="38"/>
                  <a:pt x="1130" y="39"/>
                  <a:pt x="1131" y="39"/>
                </a:cubicBezTo>
                <a:cubicBezTo>
                  <a:pt x="1131" y="39"/>
                  <a:pt x="1131" y="39"/>
                  <a:pt x="1131" y="39"/>
                </a:cubicBezTo>
                <a:cubicBezTo>
                  <a:pt x="1132" y="39"/>
                  <a:pt x="1132" y="39"/>
                  <a:pt x="1133" y="39"/>
                </a:cubicBezTo>
                <a:cubicBezTo>
                  <a:pt x="1133" y="39"/>
                  <a:pt x="1134" y="39"/>
                  <a:pt x="1134" y="39"/>
                </a:cubicBezTo>
                <a:cubicBezTo>
                  <a:pt x="1135" y="39"/>
                  <a:pt x="1135" y="39"/>
                  <a:pt x="1135" y="39"/>
                </a:cubicBezTo>
                <a:cubicBezTo>
                  <a:pt x="1136" y="39"/>
                  <a:pt x="1136" y="39"/>
                  <a:pt x="1137" y="38"/>
                </a:cubicBezTo>
                <a:cubicBezTo>
                  <a:pt x="1137" y="38"/>
                  <a:pt x="1138" y="38"/>
                  <a:pt x="1138" y="38"/>
                </a:cubicBezTo>
                <a:cubicBezTo>
                  <a:pt x="1138" y="38"/>
                  <a:pt x="1139" y="38"/>
                  <a:pt x="1139" y="38"/>
                </a:cubicBezTo>
                <a:cubicBezTo>
                  <a:pt x="1140" y="37"/>
                  <a:pt x="1141" y="36"/>
                  <a:pt x="1142" y="36"/>
                </a:cubicBezTo>
                <a:cubicBezTo>
                  <a:pt x="1142" y="36"/>
                  <a:pt x="1142" y="35"/>
                  <a:pt x="1143" y="35"/>
                </a:cubicBezTo>
                <a:cubicBezTo>
                  <a:pt x="1143" y="35"/>
                  <a:pt x="1143" y="35"/>
                  <a:pt x="1143" y="35"/>
                </a:cubicBezTo>
                <a:cubicBezTo>
                  <a:pt x="1143" y="34"/>
                  <a:pt x="1143" y="33"/>
                  <a:pt x="1144" y="33"/>
                </a:cubicBezTo>
                <a:cubicBezTo>
                  <a:pt x="1144" y="33"/>
                  <a:pt x="1144" y="33"/>
                  <a:pt x="1144" y="33"/>
                </a:cubicBezTo>
                <a:cubicBezTo>
                  <a:pt x="1144" y="32"/>
                  <a:pt x="1144" y="31"/>
                  <a:pt x="1144" y="30"/>
                </a:cubicBezTo>
                <a:cubicBezTo>
                  <a:pt x="1144" y="29"/>
                  <a:pt x="1144" y="28"/>
                  <a:pt x="1144" y="28"/>
                </a:cubicBezTo>
                <a:cubicBezTo>
                  <a:pt x="1144" y="28"/>
                  <a:pt x="1144" y="27"/>
                  <a:pt x="1144" y="27"/>
                </a:cubicBezTo>
                <a:cubicBezTo>
                  <a:pt x="1144" y="26"/>
                  <a:pt x="1143" y="26"/>
                  <a:pt x="1143" y="26"/>
                </a:cubicBezTo>
                <a:cubicBezTo>
                  <a:pt x="1143" y="25"/>
                  <a:pt x="1143" y="25"/>
                  <a:pt x="1143" y="25"/>
                </a:cubicBezTo>
                <a:cubicBezTo>
                  <a:pt x="1143" y="25"/>
                  <a:pt x="1142" y="24"/>
                  <a:pt x="1142" y="24"/>
                </a:cubicBezTo>
                <a:cubicBezTo>
                  <a:pt x="1142" y="24"/>
                  <a:pt x="1142" y="24"/>
                  <a:pt x="1142" y="24"/>
                </a:cubicBezTo>
                <a:cubicBezTo>
                  <a:pt x="1141" y="23"/>
                  <a:pt x="1141" y="22"/>
                  <a:pt x="1140" y="22"/>
                </a:cubicBezTo>
                <a:cubicBezTo>
                  <a:pt x="1140" y="22"/>
                  <a:pt x="1139" y="21"/>
                  <a:pt x="1139" y="21"/>
                </a:cubicBezTo>
                <a:cubicBezTo>
                  <a:pt x="1138" y="21"/>
                  <a:pt x="1137" y="21"/>
                  <a:pt x="1137" y="20"/>
                </a:cubicBezTo>
                <a:cubicBezTo>
                  <a:pt x="1137" y="20"/>
                  <a:pt x="1137" y="20"/>
                  <a:pt x="1137" y="20"/>
                </a:cubicBezTo>
                <a:cubicBezTo>
                  <a:pt x="1137" y="20"/>
                  <a:pt x="1136" y="20"/>
                  <a:pt x="1136" y="20"/>
                </a:cubicBezTo>
                <a:cubicBezTo>
                  <a:pt x="1136" y="20"/>
                  <a:pt x="1135" y="20"/>
                  <a:pt x="1135" y="20"/>
                </a:cubicBezTo>
                <a:cubicBezTo>
                  <a:pt x="1135" y="20"/>
                  <a:pt x="1134" y="19"/>
                  <a:pt x="1134" y="19"/>
                </a:cubicBezTo>
                <a:cubicBezTo>
                  <a:pt x="1134" y="19"/>
                  <a:pt x="1134" y="20"/>
                  <a:pt x="1133" y="20"/>
                </a:cubicBezTo>
                <a:cubicBezTo>
                  <a:pt x="1133" y="20"/>
                  <a:pt x="1132" y="19"/>
                  <a:pt x="1132" y="19"/>
                </a:cubicBezTo>
                <a:cubicBezTo>
                  <a:pt x="1131" y="19"/>
                  <a:pt x="1131" y="19"/>
                  <a:pt x="1131" y="19"/>
                </a:cubicBezTo>
                <a:cubicBezTo>
                  <a:pt x="1131" y="19"/>
                  <a:pt x="1130" y="19"/>
                  <a:pt x="1130" y="20"/>
                </a:cubicBezTo>
                <a:cubicBezTo>
                  <a:pt x="1130" y="20"/>
                  <a:pt x="1128" y="19"/>
                  <a:pt x="1127" y="20"/>
                </a:cubicBezTo>
                <a:cubicBezTo>
                  <a:pt x="1127" y="19"/>
                  <a:pt x="1127" y="19"/>
                  <a:pt x="1126" y="19"/>
                </a:cubicBezTo>
                <a:cubicBezTo>
                  <a:pt x="1126" y="19"/>
                  <a:pt x="1126" y="19"/>
                  <a:pt x="1126" y="19"/>
                </a:cubicBezTo>
                <a:cubicBezTo>
                  <a:pt x="1126" y="19"/>
                  <a:pt x="1126" y="19"/>
                  <a:pt x="1126" y="19"/>
                </a:cubicBezTo>
                <a:cubicBezTo>
                  <a:pt x="1122" y="19"/>
                  <a:pt x="1122" y="19"/>
                  <a:pt x="1122" y="19"/>
                </a:cubicBezTo>
                <a:cubicBezTo>
                  <a:pt x="1103" y="16"/>
                  <a:pt x="1103" y="16"/>
                  <a:pt x="1103" y="16"/>
                </a:cubicBezTo>
                <a:cubicBezTo>
                  <a:pt x="1098" y="15"/>
                  <a:pt x="1092" y="15"/>
                  <a:pt x="1087" y="14"/>
                </a:cubicBezTo>
                <a:cubicBezTo>
                  <a:pt x="1078" y="13"/>
                  <a:pt x="1067" y="12"/>
                  <a:pt x="1056" y="11"/>
                </a:cubicBezTo>
                <a:cubicBezTo>
                  <a:pt x="1037" y="9"/>
                  <a:pt x="1021" y="8"/>
                  <a:pt x="1005" y="7"/>
                </a:cubicBezTo>
                <a:cubicBezTo>
                  <a:pt x="981" y="5"/>
                  <a:pt x="964" y="4"/>
                  <a:pt x="944" y="3"/>
                </a:cubicBezTo>
                <a:cubicBezTo>
                  <a:pt x="920" y="2"/>
                  <a:pt x="920" y="2"/>
                  <a:pt x="920" y="2"/>
                </a:cubicBezTo>
                <a:cubicBezTo>
                  <a:pt x="898" y="2"/>
                  <a:pt x="898" y="2"/>
                  <a:pt x="898" y="2"/>
                </a:cubicBezTo>
                <a:cubicBezTo>
                  <a:pt x="875" y="1"/>
                  <a:pt x="875" y="1"/>
                  <a:pt x="875" y="1"/>
                </a:cubicBezTo>
                <a:cubicBezTo>
                  <a:pt x="860" y="1"/>
                  <a:pt x="860" y="1"/>
                  <a:pt x="860" y="1"/>
                </a:cubicBezTo>
                <a:cubicBezTo>
                  <a:pt x="844" y="0"/>
                  <a:pt x="844" y="0"/>
                  <a:pt x="844" y="0"/>
                </a:cubicBezTo>
                <a:cubicBezTo>
                  <a:pt x="824" y="0"/>
                  <a:pt x="824" y="0"/>
                  <a:pt x="824" y="0"/>
                </a:cubicBezTo>
                <a:cubicBezTo>
                  <a:pt x="800" y="0"/>
                  <a:pt x="773" y="0"/>
                  <a:pt x="750" y="1"/>
                </a:cubicBezTo>
                <a:cubicBezTo>
                  <a:pt x="708" y="1"/>
                  <a:pt x="671" y="2"/>
                  <a:pt x="622" y="4"/>
                </a:cubicBezTo>
                <a:cubicBezTo>
                  <a:pt x="587" y="6"/>
                  <a:pt x="587" y="6"/>
                  <a:pt x="587" y="6"/>
                </a:cubicBezTo>
                <a:cubicBezTo>
                  <a:pt x="584" y="6"/>
                  <a:pt x="584" y="6"/>
                  <a:pt x="580" y="6"/>
                </a:cubicBezTo>
                <a:cubicBezTo>
                  <a:pt x="554" y="7"/>
                  <a:pt x="527" y="10"/>
                  <a:pt x="500" y="11"/>
                </a:cubicBezTo>
                <a:cubicBezTo>
                  <a:pt x="497" y="12"/>
                  <a:pt x="497" y="12"/>
                  <a:pt x="497" y="12"/>
                </a:cubicBezTo>
                <a:cubicBezTo>
                  <a:pt x="460" y="14"/>
                  <a:pt x="414" y="19"/>
                  <a:pt x="385" y="23"/>
                </a:cubicBezTo>
                <a:cubicBezTo>
                  <a:pt x="363" y="25"/>
                  <a:pt x="337" y="29"/>
                  <a:pt x="309" y="33"/>
                </a:cubicBezTo>
                <a:cubicBezTo>
                  <a:pt x="297" y="35"/>
                  <a:pt x="284" y="37"/>
                  <a:pt x="272" y="39"/>
                </a:cubicBezTo>
                <a:cubicBezTo>
                  <a:pt x="249" y="44"/>
                  <a:pt x="218" y="50"/>
                  <a:pt x="196" y="55"/>
                </a:cubicBezTo>
                <a:cubicBezTo>
                  <a:pt x="176" y="60"/>
                  <a:pt x="176" y="60"/>
                  <a:pt x="176" y="60"/>
                </a:cubicBezTo>
                <a:cubicBezTo>
                  <a:pt x="164" y="63"/>
                  <a:pt x="152" y="66"/>
                  <a:pt x="139" y="69"/>
                </a:cubicBezTo>
                <a:cubicBezTo>
                  <a:pt x="115" y="76"/>
                  <a:pt x="89" y="84"/>
                  <a:pt x="65" y="94"/>
                </a:cubicBezTo>
                <a:cubicBezTo>
                  <a:pt x="53" y="99"/>
                  <a:pt x="41" y="104"/>
                  <a:pt x="30" y="111"/>
                </a:cubicBezTo>
                <a:cubicBezTo>
                  <a:pt x="25" y="114"/>
                  <a:pt x="19" y="118"/>
                  <a:pt x="15" y="122"/>
                </a:cubicBezTo>
                <a:cubicBezTo>
                  <a:pt x="10" y="127"/>
                  <a:pt x="5" y="131"/>
                  <a:pt x="2" y="138"/>
                </a:cubicBezTo>
                <a:cubicBezTo>
                  <a:pt x="1" y="142"/>
                  <a:pt x="0" y="146"/>
                  <a:pt x="0" y="151"/>
                </a:cubicBezTo>
                <a:cubicBezTo>
                  <a:pt x="0" y="155"/>
                  <a:pt x="1" y="159"/>
                  <a:pt x="3" y="163"/>
                </a:cubicBezTo>
                <a:cubicBezTo>
                  <a:pt x="4" y="165"/>
                  <a:pt x="6" y="166"/>
                  <a:pt x="7" y="168"/>
                </a:cubicBezTo>
                <a:cubicBezTo>
                  <a:pt x="8" y="169"/>
                  <a:pt x="10" y="171"/>
                  <a:pt x="11" y="172"/>
                </a:cubicBezTo>
                <a:cubicBezTo>
                  <a:pt x="14" y="175"/>
                  <a:pt x="17" y="177"/>
                  <a:pt x="21" y="179"/>
                </a:cubicBezTo>
                <a:cubicBezTo>
                  <a:pt x="33" y="186"/>
                  <a:pt x="45" y="190"/>
                  <a:pt x="58" y="193"/>
                </a:cubicBezTo>
                <a:cubicBezTo>
                  <a:pt x="70" y="197"/>
                  <a:pt x="83" y="200"/>
                  <a:pt x="95" y="202"/>
                </a:cubicBezTo>
                <a:cubicBezTo>
                  <a:pt x="101" y="203"/>
                  <a:pt x="108" y="204"/>
                  <a:pt x="113" y="205"/>
                </a:cubicBezTo>
                <a:cubicBezTo>
                  <a:pt x="128" y="208"/>
                  <a:pt x="142" y="210"/>
                  <a:pt x="158" y="212"/>
                </a:cubicBezTo>
                <a:cubicBezTo>
                  <a:pt x="197" y="217"/>
                  <a:pt x="236" y="220"/>
                  <a:pt x="272" y="223"/>
                </a:cubicBezTo>
                <a:cubicBezTo>
                  <a:pt x="318" y="226"/>
                  <a:pt x="386" y="230"/>
                  <a:pt x="440" y="232"/>
                </a:cubicBezTo>
                <a:cubicBezTo>
                  <a:pt x="452" y="232"/>
                  <a:pt x="464" y="233"/>
                  <a:pt x="476" y="233"/>
                </a:cubicBezTo>
                <a:cubicBezTo>
                  <a:pt x="515" y="234"/>
                  <a:pt x="564" y="235"/>
                  <a:pt x="605" y="236"/>
                </a:cubicBezTo>
                <a:cubicBezTo>
                  <a:pt x="690" y="237"/>
                  <a:pt x="777" y="235"/>
                  <a:pt x="863" y="231"/>
                </a:cubicBezTo>
                <a:cubicBezTo>
                  <a:pt x="906" y="229"/>
                  <a:pt x="950" y="227"/>
                  <a:pt x="992" y="223"/>
                </a:cubicBezTo>
                <a:cubicBezTo>
                  <a:pt x="1035" y="220"/>
                  <a:pt x="1078" y="216"/>
                  <a:pt x="1120" y="209"/>
                </a:cubicBezTo>
                <a:cubicBezTo>
                  <a:pt x="1133" y="207"/>
                  <a:pt x="1153" y="203"/>
                  <a:pt x="1164" y="200"/>
                </a:cubicBezTo>
                <a:cubicBezTo>
                  <a:pt x="1167" y="200"/>
                  <a:pt x="1174" y="198"/>
                  <a:pt x="1180" y="197"/>
                </a:cubicBezTo>
                <a:cubicBezTo>
                  <a:pt x="1201" y="191"/>
                  <a:pt x="1226" y="184"/>
                  <a:pt x="1252" y="176"/>
                </a:cubicBezTo>
                <a:cubicBezTo>
                  <a:pt x="1259" y="174"/>
                  <a:pt x="1274" y="167"/>
                  <a:pt x="1282" y="162"/>
                </a:cubicBezTo>
                <a:cubicBezTo>
                  <a:pt x="1286" y="160"/>
                  <a:pt x="1277" y="165"/>
                  <a:pt x="1284" y="161"/>
                </a:cubicBezTo>
                <a:cubicBezTo>
                  <a:pt x="1288" y="159"/>
                  <a:pt x="1294" y="155"/>
                  <a:pt x="1301" y="150"/>
                </a:cubicBezTo>
                <a:cubicBezTo>
                  <a:pt x="1304" y="148"/>
                  <a:pt x="1308" y="145"/>
                  <a:pt x="1311" y="141"/>
                </a:cubicBezTo>
                <a:cubicBezTo>
                  <a:pt x="1313" y="139"/>
                  <a:pt x="1315" y="137"/>
                  <a:pt x="1317" y="134"/>
                </a:cubicBezTo>
                <a:cubicBezTo>
                  <a:pt x="1317" y="133"/>
                  <a:pt x="1318" y="132"/>
                  <a:pt x="1319" y="130"/>
                </a:cubicBezTo>
                <a:cubicBezTo>
                  <a:pt x="1319" y="129"/>
                  <a:pt x="1319" y="128"/>
                  <a:pt x="1319" y="127"/>
                </a:cubicBezTo>
                <a:cubicBezTo>
                  <a:pt x="1319" y="126"/>
                  <a:pt x="1319" y="126"/>
                  <a:pt x="1319" y="126"/>
                </a:cubicBezTo>
                <a:close/>
                <a:moveTo>
                  <a:pt x="1104" y="52"/>
                </a:moveTo>
                <a:cubicBezTo>
                  <a:pt x="1102" y="51"/>
                  <a:pt x="1092" y="50"/>
                  <a:pt x="1091" y="50"/>
                </a:cubicBezTo>
                <a:cubicBezTo>
                  <a:pt x="1095" y="50"/>
                  <a:pt x="1103" y="52"/>
                  <a:pt x="1104" y="52"/>
                </a:cubicBezTo>
                <a:close/>
                <a:moveTo>
                  <a:pt x="985" y="52"/>
                </a:moveTo>
                <a:cubicBezTo>
                  <a:pt x="985" y="52"/>
                  <a:pt x="985" y="52"/>
                  <a:pt x="985" y="52"/>
                </a:cubicBezTo>
                <a:cubicBezTo>
                  <a:pt x="985" y="52"/>
                  <a:pt x="985" y="52"/>
                  <a:pt x="985" y="52"/>
                </a:cubicBezTo>
                <a:close/>
                <a:moveTo>
                  <a:pt x="689" y="44"/>
                </a:moveTo>
                <a:cubicBezTo>
                  <a:pt x="689" y="43"/>
                  <a:pt x="688" y="44"/>
                  <a:pt x="688" y="43"/>
                </a:cubicBezTo>
                <a:cubicBezTo>
                  <a:pt x="689" y="43"/>
                  <a:pt x="689" y="43"/>
                  <a:pt x="689" y="43"/>
                </a:cubicBezTo>
                <a:cubicBezTo>
                  <a:pt x="689" y="43"/>
                  <a:pt x="687" y="43"/>
                  <a:pt x="687" y="43"/>
                </a:cubicBezTo>
                <a:cubicBezTo>
                  <a:pt x="687" y="43"/>
                  <a:pt x="688" y="44"/>
                  <a:pt x="688" y="43"/>
                </a:cubicBezTo>
                <a:cubicBezTo>
                  <a:pt x="688" y="43"/>
                  <a:pt x="688" y="43"/>
                  <a:pt x="688" y="44"/>
                </a:cubicBezTo>
                <a:cubicBezTo>
                  <a:pt x="688" y="44"/>
                  <a:pt x="688" y="43"/>
                  <a:pt x="688" y="43"/>
                </a:cubicBezTo>
                <a:cubicBezTo>
                  <a:pt x="688" y="44"/>
                  <a:pt x="688" y="44"/>
                  <a:pt x="688" y="44"/>
                </a:cubicBezTo>
                <a:cubicBezTo>
                  <a:pt x="689" y="44"/>
                  <a:pt x="689" y="44"/>
                  <a:pt x="689" y="44"/>
                </a:cubicBezTo>
                <a:close/>
                <a:moveTo>
                  <a:pt x="1041" y="46"/>
                </a:moveTo>
                <a:cubicBezTo>
                  <a:pt x="1044" y="47"/>
                  <a:pt x="1051" y="47"/>
                  <a:pt x="1053" y="48"/>
                </a:cubicBezTo>
                <a:cubicBezTo>
                  <a:pt x="1049" y="47"/>
                  <a:pt x="1042" y="46"/>
                  <a:pt x="1041" y="46"/>
                </a:cubicBezTo>
                <a:close/>
                <a:moveTo>
                  <a:pt x="689" y="39"/>
                </a:moveTo>
                <a:cubicBezTo>
                  <a:pt x="689" y="39"/>
                  <a:pt x="688" y="39"/>
                  <a:pt x="688" y="39"/>
                </a:cubicBezTo>
                <a:cubicBezTo>
                  <a:pt x="689" y="39"/>
                  <a:pt x="689" y="39"/>
                  <a:pt x="689" y="39"/>
                </a:cubicBezTo>
                <a:close/>
                <a:moveTo>
                  <a:pt x="688" y="45"/>
                </a:moveTo>
                <a:cubicBezTo>
                  <a:pt x="688" y="45"/>
                  <a:pt x="688" y="45"/>
                  <a:pt x="687" y="45"/>
                </a:cubicBezTo>
                <a:cubicBezTo>
                  <a:pt x="688" y="45"/>
                  <a:pt x="688" y="45"/>
                  <a:pt x="688" y="45"/>
                </a:cubicBezTo>
                <a:close/>
                <a:moveTo>
                  <a:pt x="863" y="47"/>
                </a:moveTo>
                <a:cubicBezTo>
                  <a:pt x="849" y="46"/>
                  <a:pt x="839" y="46"/>
                  <a:pt x="830" y="46"/>
                </a:cubicBezTo>
                <a:cubicBezTo>
                  <a:pt x="838" y="46"/>
                  <a:pt x="848" y="46"/>
                  <a:pt x="853" y="47"/>
                </a:cubicBezTo>
                <a:cubicBezTo>
                  <a:pt x="855" y="46"/>
                  <a:pt x="860" y="47"/>
                  <a:pt x="863" y="47"/>
                </a:cubicBezTo>
                <a:close/>
                <a:moveTo>
                  <a:pt x="1279" y="100"/>
                </a:moveTo>
                <a:cubicBezTo>
                  <a:pt x="1276" y="98"/>
                  <a:pt x="1271" y="96"/>
                  <a:pt x="1270" y="96"/>
                </a:cubicBezTo>
                <a:cubicBezTo>
                  <a:pt x="1274" y="98"/>
                  <a:pt x="1277" y="99"/>
                  <a:pt x="1279" y="100"/>
                </a:cubicBezTo>
                <a:close/>
                <a:moveTo>
                  <a:pt x="688" y="39"/>
                </a:moveTo>
                <a:cubicBezTo>
                  <a:pt x="688" y="39"/>
                  <a:pt x="688" y="39"/>
                  <a:pt x="688" y="39"/>
                </a:cubicBezTo>
                <a:cubicBezTo>
                  <a:pt x="688" y="39"/>
                  <a:pt x="688" y="39"/>
                  <a:pt x="688" y="39"/>
                </a:cubicBezTo>
                <a:cubicBezTo>
                  <a:pt x="688" y="39"/>
                  <a:pt x="688" y="39"/>
                  <a:pt x="688" y="39"/>
                </a:cubicBezTo>
                <a:close/>
                <a:moveTo>
                  <a:pt x="688" y="46"/>
                </a:moveTo>
                <a:cubicBezTo>
                  <a:pt x="688" y="46"/>
                  <a:pt x="689" y="46"/>
                  <a:pt x="689" y="46"/>
                </a:cubicBezTo>
                <a:cubicBezTo>
                  <a:pt x="688" y="46"/>
                  <a:pt x="688" y="46"/>
                  <a:pt x="688" y="46"/>
                </a:cubicBezTo>
                <a:close/>
                <a:moveTo>
                  <a:pt x="769" y="37"/>
                </a:moveTo>
                <a:cubicBezTo>
                  <a:pt x="762" y="37"/>
                  <a:pt x="762" y="37"/>
                  <a:pt x="762" y="37"/>
                </a:cubicBezTo>
                <a:cubicBezTo>
                  <a:pt x="761" y="37"/>
                  <a:pt x="762" y="37"/>
                  <a:pt x="763" y="37"/>
                </a:cubicBezTo>
                <a:cubicBezTo>
                  <a:pt x="768" y="37"/>
                  <a:pt x="769" y="37"/>
                  <a:pt x="769" y="37"/>
                </a:cubicBezTo>
                <a:close/>
                <a:moveTo>
                  <a:pt x="923" y="41"/>
                </a:moveTo>
                <a:cubicBezTo>
                  <a:pt x="912" y="40"/>
                  <a:pt x="912" y="40"/>
                  <a:pt x="912" y="40"/>
                </a:cubicBezTo>
                <a:cubicBezTo>
                  <a:pt x="907" y="40"/>
                  <a:pt x="879" y="39"/>
                  <a:pt x="882" y="39"/>
                </a:cubicBezTo>
                <a:cubicBezTo>
                  <a:pt x="899" y="40"/>
                  <a:pt x="924" y="41"/>
                  <a:pt x="938" y="42"/>
                </a:cubicBezTo>
                <a:cubicBezTo>
                  <a:pt x="933" y="41"/>
                  <a:pt x="928" y="41"/>
                  <a:pt x="923" y="41"/>
                </a:cubicBezTo>
                <a:close/>
                <a:moveTo>
                  <a:pt x="926" y="46"/>
                </a:moveTo>
                <a:cubicBezTo>
                  <a:pt x="967" y="48"/>
                  <a:pt x="967" y="48"/>
                  <a:pt x="967" y="48"/>
                </a:cubicBezTo>
                <a:cubicBezTo>
                  <a:pt x="954" y="47"/>
                  <a:pt x="939" y="46"/>
                  <a:pt x="926" y="46"/>
                </a:cubicBezTo>
                <a:close/>
                <a:moveTo>
                  <a:pt x="683" y="48"/>
                </a:moveTo>
                <a:cubicBezTo>
                  <a:pt x="683" y="48"/>
                  <a:pt x="683" y="48"/>
                  <a:pt x="683" y="48"/>
                </a:cubicBezTo>
                <a:close/>
                <a:moveTo>
                  <a:pt x="985" y="52"/>
                </a:moveTo>
                <a:cubicBezTo>
                  <a:pt x="985" y="52"/>
                  <a:pt x="986" y="52"/>
                  <a:pt x="986" y="52"/>
                </a:cubicBezTo>
                <a:cubicBezTo>
                  <a:pt x="986" y="52"/>
                  <a:pt x="985" y="52"/>
                  <a:pt x="985" y="52"/>
                </a:cubicBezTo>
                <a:close/>
                <a:moveTo>
                  <a:pt x="687" y="40"/>
                </a:moveTo>
                <a:cubicBezTo>
                  <a:pt x="687" y="40"/>
                  <a:pt x="687" y="40"/>
                  <a:pt x="687" y="40"/>
                </a:cubicBezTo>
                <a:cubicBezTo>
                  <a:pt x="687" y="40"/>
                  <a:pt x="687" y="40"/>
                  <a:pt x="687" y="40"/>
                </a:cubicBezTo>
                <a:close/>
                <a:moveTo>
                  <a:pt x="687" y="41"/>
                </a:moveTo>
                <a:cubicBezTo>
                  <a:pt x="687" y="41"/>
                  <a:pt x="687" y="41"/>
                  <a:pt x="687" y="41"/>
                </a:cubicBezTo>
                <a:cubicBezTo>
                  <a:pt x="687" y="41"/>
                  <a:pt x="687" y="41"/>
                  <a:pt x="687" y="41"/>
                </a:cubicBezTo>
                <a:close/>
                <a:moveTo>
                  <a:pt x="689" y="38"/>
                </a:moveTo>
                <a:cubicBezTo>
                  <a:pt x="689" y="38"/>
                  <a:pt x="689" y="38"/>
                  <a:pt x="689" y="38"/>
                </a:cubicBezTo>
                <a:cubicBezTo>
                  <a:pt x="689" y="38"/>
                  <a:pt x="689" y="38"/>
                  <a:pt x="689" y="38"/>
                </a:cubicBezTo>
                <a:cubicBezTo>
                  <a:pt x="689" y="38"/>
                  <a:pt x="689" y="38"/>
                  <a:pt x="689" y="38"/>
                </a:cubicBezTo>
                <a:cubicBezTo>
                  <a:pt x="689" y="38"/>
                  <a:pt x="689" y="38"/>
                  <a:pt x="689" y="38"/>
                </a:cubicBezTo>
                <a:cubicBezTo>
                  <a:pt x="689" y="38"/>
                  <a:pt x="689" y="38"/>
                  <a:pt x="689" y="38"/>
                </a:cubicBezTo>
                <a:cubicBezTo>
                  <a:pt x="689" y="38"/>
                  <a:pt x="690" y="38"/>
                  <a:pt x="690" y="38"/>
                </a:cubicBezTo>
                <a:cubicBezTo>
                  <a:pt x="689" y="38"/>
                  <a:pt x="689" y="38"/>
                  <a:pt x="689" y="38"/>
                </a:cubicBezTo>
                <a:close/>
                <a:moveTo>
                  <a:pt x="689" y="45"/>
                </a:moveTo>
                <a:cubicBezTo>
                  <a:pt x="689" y="44"/>
                  <a:pt x="689" y="45"/>
                  <a:pt x="689" y="45"/>
                </a:cubicBezTo>
                <a:cubicBezTo>
                  <a:pt x="689" y="45"/>
                  <a:pt x="689" y="45"/>
                  <a:pt x="689" y="45"/>
                </a:cubicBezTo>
                <a:close/>
                <a:moveTo>
                  <a:pt x="688" y="39"/>
                </a:moveTo>
                <a:cubicBezTo>
                  <a:pt x="688" y="39"/>
                  <a:pt x="687" y="38"/>
                  <a:pt x="687" y="39"/>
                </a:cubicBezTo>
                <a:cubicBezTo>
                  <a:pt x="687" y="39"/>
                  <a:pt x="688" y="39"/>
                  <a:pt x="688" y="39"/>
                </a:cubicBezTo>
                <a:close/>
                <a:moveTo>
                  <a:pt x="688" y="41"/>
                </a:moveTo>
                <a:cubicBezTo>
                  <a:pt x="688" y="41"/>
                  <a:pt x="688" y="41"/>
                  <a:pt x="688" y="41"/>
                </a:cubicBezTo>
                <a:cubicBezTo>
                  <a:pt x="688" y="41"/>
                  <a:pt x="688" y="41"/>
                  <a:pt x="688" y="41"/>
                </a:cubicBezTo>
                <a:cubicBezTo>
                  <a:pt x="687" y="41"/>
                  <a:pt x="688" y="41"/>
                  <a:pt x="688" y="41"/>
                </a:cubicBezTo>
                <a:close/>
                <a:moveTo>
                  <a:pt x="699" y="40"/>
                </a:moveTo>
                <a:cubicBezTo>
                  <a:pt x="689" y="41"/>
                  <a:pt x="689" y="41"/>
                  <a:pt x="689" y="41"/>
                </a:cubicBezTo>
                <a:cubicBezTo>
                  <a:pt x="689" y="41"/>
                  <a:pt x="688" y="41"/>
                  <a:pt x="688" y="41"/>
                </a:cubicBezTo>
                <a:cubicBezTo>
                  <a:pt x="688" y="41"/>
                  <a:pt x="689" y="41"/>
                  <a:pt x="689" y="41"/>
                </a:cubicBezTo>
                <a:cubicBezTo>
                  <a:pt x="689" y="41"/>
                  <a:pt x="689" y="41"/>
                  <a:pt x="689" y="41"/>
                </a:cubicBezTo>
                <a:lnTo>
                  <a:pt x="699" y="40"/>
                </a:lnTo>
                <a:close/>
                <a:moveTo>
                  <a:pt x="688" y="41"/>
                </a:moveTo>
                <a:cubicBezTo>
                  <a:pt x="688" y="41"/>
                  <a:pt x="688" y="41"/>
                  <a:pt x="688" y="41"/>
                </a:cubicBezTo>
                <a:cubicBezTo>
                  <a:pt x="688" y="41"/>
                  <a:pt x="688" y="41"/>
                  <a:pt x="688" y="41"/>
                </a:cubicBezTo>
                <a:cubicBezTo>
                  <a:pt x="688" y="41"/>
                  <a:pt x="688" y="41"/>
                  <a:pt x="688" y="41"/>
                </a:cubicBezTo>
                <a:close/>
              </a:path>
            </a:pathLst>
          </a:custGeom>
          <a:solidFill>
            <a:srgbClr val="008040"/>
          </a:solidFill>
          <a:ln>
            <a:noFill/>
          </a:ln>
          <a:effectLst>
            <a:outerShdw blurRad="50800" dist="254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342900" y="695488"/>
            <a:ext cx="2898124" cy="954107"/>
          </a:xfrm>
          <a:prstGeom prst="rect">
            <a:avLst/>
          </a:prstGeom>
          <a:noFill/>
        </p:spPr>
        <p:txBody>
          <a:bodyPr wrap="square" rtlCol="0">
            <a:spAutoFit/>
          </a:bodyPr>
          <a:lstStyle/>
          <a:p>
            <a:r>
              <a:rPr lang="en-US" sz="2800" dirty="0" smtClean="0">
                <a:solidFill>
                  <a:srgbClr val="008040"/>
                </a:solidFill>
              </a:rPr>
              <a:t>Operating</a:t>
            </a:r>
          </a:p>
          <a:p>
            <a:r>
              <a:rPr lang="en-US" sz="2800" dirty="0" smtClean="0">
                <a:solidFill>
                  <a:srgbClr val="0000FF"/>
                </a:solidFill>
              </a:rPr>
              <a:t>In</a:t>
            </a:r>
            <a:r>
              <a:rPr lang="en-US" sz="2800" dirty="0">
                <a:solidFill>
                  <a:srgbClr val="0000FF"/>
                </a:solidFill>
              </a:rPr>
              <a:t> </a:t>
            </a:r>
            <a:r>
              <a:rPr lang="en-US" sz="2800" dirty="0" smtClean="0">
                <a:solidFill>
                  <a:srgbClr val="0000FF"/>
                </a:solidFill>
              </a:rPr>
              <a:t>Development</a:t>
            </a:r>
            <a:endParaRPr lang="en-US" sz="2800" dirty="0">
              <a:solidFill>
                <a:srgbClr val="0000FF"/>
              </a:solidFill>
            </a:endParaRPr>
          </a:p>
        </p:txBody>
      </p:sp>
      <p:sp>
        <p:nvSpPr>
          <p:cNvPr id="4" name="Rectangle 3"/>
          <p:cNvSpPr/>
          <p:nvPr/>
        </p:nvSpPr>
        <p:spPr>
          <a:xfrm>
            <a:off x="1530481" y="4448638"/>
            <a:ext cx="1160068" cy="369332"/>
          </a:xfrm>
          <a:prstGeom prst="rect">
            <a:avLst/>
          </a:prstGeom>
          <a:solidFill>
            <a:srgbClr val="F5A730"/>
          </a:solidFill>
        </p:spPr>
        <p:txBody>
          <a:bodyPr wrap="none">
            <a:spAutoFit/>
          </a:bodyPr>
          <a:lstStyle/>
          <a:p>
            <a:r>
              <a:rPr lang="en-US" dirty="0" smtClean="0">
                <a:solidFill>
                  <a:srgbClr val="0000FF"/>
                </a:solidFill>
              </a:rPr>
              <a:t>Feb 2019</a:t>
            </a:r>
            <a:endParaRPr lang="en-US" dirty="0">
              <a:solidFill>
                <a:srgbClr val="0000FF"/>
              </a:solidFill>
            </a:endParaRPr>
          </a:p>
        </p:txBody>
      </p:sp>
      <p:sp>
        <p:nvSpPr>
          <p:cNvPr id="145" name="Rectangle 144"/>
          <p:cNvSpPr/>
          <p:nvPr/>
        </p:nvSpPr>
        <p:spPr>
          <a:xfrm>
            <a:off x="1530481" y="3207173"/>
            <a:ext cx="1172805" cy="369332"/>
          </a:xfrm>
          <a:prstGeom prst="rect">
            <a:avLst/>
          </a:prstGeom>
          <a:solidFill>
            <a:srgbClr val="F5A730"/>
          </a:solidFill>
        </p:spPr>
        <p:txBody>
          <a:bodyPr wrap="none">
            <a:spAutoFit/>
          </a:bodyPr>
          <a:lstStyle/>
          <a:p>
            <a:r>
              <a:rPr lang="en-US" dirty="0" smtClean="0">
                <a:solidFill>
                  <a:srgbClr val="0000FF"/>
                </a:solidFill>
              </a:rPr>
              <a:t>July 2018</a:t>
            </a:r>
            <a:endParaRPr lang="en-US" dirty="0">
              <a:solidFill>
                <a:srgbClr val="0000FF"/>
              </a:solidFill>
            </a:endParaRPr>
          </a:p>
        </p:txBody>
      </p:sp>
      <p:sp>
        <p:nvSpPr>
          <p:cNvPr id="146" name="Rectangle 145"/>
          <p:cNvSpPr/>
          <p:nvPr/>
        </p:nvSpPr>
        <p:spPr>
          <a:xfrm>
            <a:off x="1530481" y="5847508"/>
            <a:ext cx="1134345" cy="369332"/>
          </a:xfrm>
          <a:prstGeom prst="rect">
            <a:avLst/>
          </a:prstGeom>
          <a:solidFill>
            <a:srgbClr val="F5A730"/>
          </a:solidFill>
        </p:spPr>
        <p:txBody>
          <a:bodyPr wrap="none">
            <a:spAutoFit/>
          </a:bodyPr>
          <a:lstStyle/>
          <a:p>
            <a:r>
              <a:rPr lang="en-US" dirty="0" smtClean="0">
                <a:solidFill>
                  <a:srgbClr val="0000FF"/>
                </a:solidFill>
              </a:rPr>
              <a:t>Apr 2018</a:t>
            </a:r>
            <a:endParaRPr lang="en-US" dirty="0">
              <a:solidFill>
                <a:srgbClr val="0000FF"/>
              </a:solidFill>
            </a:endParaRPr>
          </a:p>
        </p:txBody>
      </p:sp>
    </p:spTree>
    <p:extLst>
      <p:ext uri="{BB962C8B-B14F-4D97-AF65-F5344CB8AC3E}">
        <p14:creationId xmlns:p14="http://schemas.microsoft.com/office/powerpoint/2010/main" val="1067601633"/>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38100"/>
            <a:ext cx="9144000" cy="1371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
        <p:nvSpPr>
          <p:cNvPr id="2" name="Title 1"/>
          <p:cNvSpPr>
            <a:spLocks noGrp="1"/>
          </p:cNvSpPr>
          <p:nvPr>
            <p:ph type="title"/>
          </p:nvPr>
        </p:nvSpPr>
        <p:spPr>
          <a:xfrm>
            <a:off x="25400" y="-12700"/>
            <a:ext cx="6362700" cy="2336800"/>
          </a:xfrm>
        </p:spPr>
        <p:txBody>
          <a:bodyPr anchor="t"/>
          <a:lstStyle/>
          <a:p>
            <a:r>
              <a:rPr lang="en-US" sz="2800" dirty="0" smtClean="0">
                <a:solidFill>
                  <a:srgbClr val="000000"/>
                </a:solidFill>
              </a:rPr>
              <a:t>LWS Strategic </a:t>
            </a:r>
            <a:r>
              <a:rPr lang="en-US" sz="2800" dirty="0">
                <a:solidFill>
                  <a:srgbClr val="000000"/>
                </a:solidFill>
              </a:rPr>
              <a:t>Science Areas (SSA) </a:t>
            </a:r>
          </a:p>
        </p:txBody>
      </p:sp>
      <p:sp>
        <p:nvSpPr>
          <p:cNvPr id="5" name="TextBox 4"/>
          <p:cNvSpPr txBox="1"/>
          <p:nvPr/>
        </p:nvSpPr>
        <p:spPr>
          <a:xfrm>
            <a:off x="6489700" y="63500"/>
            <a:ext cx="2654300" cy="3108544"/>
          </a:xfrm>
          <a:prstGeom prst="rect">
            <a:avLst/>
          </a:prstGeom>
          <a:noFill/>
        </p:spPr>
        <p:txBody>
          <a:bodyPr wrap="square" rtlCol="0">
            <a:spAutoFit/>
          </a:bodyPr>
          <a:lstStyle/>
          <a:p>
            <a:r>
              <a:rPr lang="en-US" sz="2800" dirty="0" smtClean="0">
                <a:solidFill>
                  <a:schemeClr val="bg1"/>
                </a:solidFill>
              </a:rPr>
              <a:t>Strategic Science Areas (SSAs) from which Focus Science Topics (FSTs) are chosen.</a:t>
            </a:r>
            <a:endParaRPr lang="en-US" sz="2800" dirty="0">
              <a:solidFill>
                <a:schemeClr val="bg1"/>
              </a:solidFill>
            </a:endParaRPr>
          </a:p>
        </p:txBody>
      </p:sp>
      <p:sp>
        <p:nvSpPr>
          <p:cNvPr id="3" name="Rectangle 2"/>
          <p:cNvSpPr/>
          <p:nvPr/>
        </p:nvSpPr>
        <p:spPr bwMode="auto">
          <a:xfrm>
            <a:off x="-25400" y="63500"/>
            <a:ext cx="6460914" cy="317500"/>
          </a:xfrm>
          <a:prstGeom prst="rect">
            <a:avLst/>
          </a:prstGeom>
          <a:solidFill>
            <a:srgbClr val="CDCDC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
        <p:nvSpPr>
          <p:cNvPr id="7" name="Rectangle 6"/>
          <p:cNvSpPr/>
          <p:nvPr/>
        </p:nvSpPr>
        <p:spPr bwMode="auto">
          <a:xfrm>
            <a:off x="3810000" y="203200"/>
            <a:ext cx="2374900" cy="317500"/>
          </a:xfrm>
          <a:prstGeom prst="rect">
            <a:avLst/>
          </a:prstGeom>
          <a:solidFill>
            <a:srgbClr val="CDCDC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sp>
        <p:nvSpPr>
          <p:cNvPr id="9" name="Rectangle 8"/>
          <p:cNvSpPr/>
          <p:nvPr/>
        </p:nvSpPr>
        <p:spPr bwMode="auto">
          <a:xfrm>
            <a:off x="25400" y="196850"/>
            <a:ext cx="2374900" cy="317500"/>
          </a:xfrm>
          <a:prstGeom prst="rect">
            <a:avLst/>
          </a:prstGeom>
          <a:solidFill>
            <a:srgbClr val="CDCDC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65" charset="0"/>
            </a:endParaRPr>
          </a:p>
        </p:txBody>
      </p:sp>
      <p:pic>
        <p:nvPicPr>
          <p:cNvPr id="10" name="Picture 9" descr="LWS_SSAs_20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232"/>
            <a:ext cx="6362699" cy="6872039"/>
          </a:xfrm>
          <a:prstGeom prst="rect">
            <a:avLst/>
          </a:prstGeom>
        </p:spPr>
      </p:pic>
    </p:spTree>
    <p:extLst>
      <p:ext uri="{BB962C8B-B14F-4D97-AF65-F5344CB8AC3E}">
        <p14:creationId xmlns:p14="http://schemas.microsoft.com/office/powerpoint/2010/main" val="2781804024"/>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859366"/>
            <a:ext cx="9144000" cy="423334"/>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000">
              <a:solidFill>
                <a:srgbClr val="FFFFFF"/>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86384269"/>
              </p:ext>
            </p:extLst>
          </p:nvPr>
        </p:nvGraphicFramePr>
        <p:xfrm>
          <a:off x="1165205" y="925286"/>
          <a:ext cx="6919051" cy="5453170"/>
        </p:xfrm>
        <a:graphic>
          <a:graphicData uri="http://schemas.openxmlformats.org/drawingml/2006/table">
            <a:tbl>
              <a:tblPr firstRow="1" bandRow="1"/>
              <a:tblGrid>
                <a:gridCol w="1225067"/>
                <a:gridCol w="812137"/>
                <a:gridCol w="730905"/>
                <a:gridCol w="699802"/>
                <a:gridCol w="715354"/>
                <a:gridCol w="653149"/>
                <a:gridCol w="719531"/>
                <a:gridCol w="690181"/>
                <a:gridCol w="672925"/>
              </a:tblGrid>
              <a:tr h="603410">
                <a:tc>
                  <a:txBody>
                    <a:bodyPr/>
                    <a:lstStyle/>
                    <a:p>
                      <a:pPr algn="ctr" fontAlgn="ctr"/>
                      <a:r>
                        <a:rPr lang="en-US" sz="2000" b="0" i="0" u="none" strike="noStrike" dirty="0">
                          <a:solidFill>
                            <a:srgbClr val="FFFFFF"/>
                          </a:solidFill>
                          <a:effectLst/>
                          <a:latin typeface="Arial"/>
                        </a:rPr>
                        <a:t>$M</a:t>
                      </a: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4F81BD"/>
                    </a:solidFill>
                  </a:tcPr>
                </a:tc>
                <a:tc>
                  <a:txBody>
                    <a:bodyPr/>
                    <a:lstStyle/>
                    <a:p>
                      <a:pPr algn="ctr" fontAlgn="ctr"/>
                      <a:r>
                        <a:rPr lang="en-US" sz="2000" b="0" i="0" u="none" strike="noStrike" dirty="0">
                          <a:solidFill>
                            <a:srgbClr val="FFFFFF"/>
                          </a:solidFill>
                          <a:effectLst/>
                          <a:latin typeface="Arial"/>
                        </a:rPr>
                        <a:t> </a:t>
                      </a: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4F81BD"/>
                    </a:solidFill>
                  </a:tcPr>
                </a:tc>
                <a:tc>
                  <a:txBody>
                    <a:bodyPr/>
                    <a:lstStyle/>
                    <a:p>
                      <a:pPr algn="ctr" fontAlgn="ctr"/>
                      <a:r>
                        <a:rPr lang="en-US" sz="2000" b="0" i="0" u="none" strike="noStrike" dirty="0">
                          <a:solidFill>
                            <a:srgbClr val="FFFFFF"/>
                          </a:solidFill>
                          <a:effectLst/>
                          <a:latin typeface="Arial"/>
                        </a:rPr>
                        <a:t>FY16</a:t>
                      </a: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4F81BD"/>
                    </a:solidFill>
                  </a:tcPr>
                </a:tc>
                <a:tc>
                  <a:txBody>
                    <a:bodyPr/>
                    <a:lstStyle/>
                    <a:p>
                      <a:pPr algn="ctr" fontAlgn="ctr"/>
                      <a:r>
                        <a:rPr lang="en-US" sz="2000" b="0" i="0" u="none" strike="noStrike" dirty="0">
                          <a:solidFill>
                            <a:srgbClr val="FFFFFF"/>
                          </a:solidFill>
                          <a:effectLst/>
                          <a:latin typeface="Arial"/>
                        </a:rPr>
                        <a:t>FY17</a:t>
                      </a: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4F81BD"/>
                    </a:solidFill>
                  </a:tcPr>
                </a:tc>
                <a:tc>
                  <a:txBody>
                    <a:bodyPr/>
                    <a:lstStyle/>
                    <a:p>
                      <a:pPr algn="ctr" fontAlgn="ctr"/>
                      <a:r>
                        <a:rPr lang="en-US" sz="2000" b="0" i="0" u="none" strike="noStrike" dirty="0">
                          <a:solidFill>
                            <a:srgbClr val="FFFFFF"/>
                          </a:solidFill>
                          <a:effectLst/>
                          <a:latin typeface="Arial"/>
                        </a:rPr>
                        <a:t>FY18</a:t>
                      </a: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4F81BD"/>
                    </a:solidFill>
                  </a:tcPr>
                </a:tc>
                <a:tc>
                  <a:txBody>
                    <a:bodyPr/>
                    <a:lstStyle/>
                    <a:p>
                      <a:pPr algn="ctr" fontAlgn="ctr"/>
                      <a:r>
                        <a:rPr lang="en-US" sz="2000" b="0" i="0" u="none" strike="noStrike" dirty="0">
                          <a:solidFill>
                            <a:srgbClr val="FFFFFF"/>
                          </a:solidFill>
                          <a:effectLst/>
                          <a:latin typeface="Arial"/>
                        </a:rPr>
                        <a:t>FY19</a:t>
                      </a: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4F81BD"/>
                    </a:solidFill>
                  </a:tcPr>
                </a:tc>
                <a:tc>
                  <a:txBody>
                    <a:bodyPr/>
                    <a:lstStyle/>
                    <a:p>
                      <a:pPr algn="ctr" fontAlgn="ctr"/>
                      <a:r>
                        <a:rPr lang="en-US" sz="2000" b="0" i="0" u="none" strike="noStrike" dirty="0">
                          <a:solidFill>
                            <a:srgbClr val="FFFFFF"/>
                          </a:solidFill>
                          <a:effectLst/>
                          <a:latin typeface="Arial"/>
                        </a:rPr>
                        <a:t>FY20</a:t>
                      </a: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4F81BD"/>
                    </a:solidFill>
                  </a:tcPr>
                </a:tc>
                <a:tc>
                  <a:txBody>
                    <a:bodyPr/>
                    <a:lstStyle/>
                    <a:p>
                      <a:pPr algn="ctr" fontAlgn="ctr"/>
                      <a:r>
                        <a:rPr lang="en-US" sz="2000" b="0" i="0" u="none" strike="noStrike" dirty="0">
                          <a:solidFill>
                            <a:srgbClr val="FFFFFF"/>
                          </a:solidFill>
                          <a:effectLst/>
                          <a:latin typeface="Arial"/>
                        </a:rPr>
                        <a:t>FY21</a:t>
                      </a: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4F81BD"/>
                    </a:solidFill>
                  </a:tcPr>
                </a:tc>
                <a:tc>
                  <a:txBody>
                    <a:bodyPr/>
                    <a:lstStyle/>
                    <a:p>
                      <a:pPr algn="ctr" fontAlgn="ctr"/>
                      <a:r>
                        <a:rPr lang="en-US" sz="2000" b="0" i="0" u="none" strike="noStrike" dirty="0">
                          <a:solidFill>
                            <a:srgbClr val="FFFFFF"/>
                          </a:solidFill>
                          <a:effectLst/>
                          <a:latin typeface="Arial"/>
                        </a:rPr>
                        <a:t>FY22</a:t>
                      </a: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4F81BD"/>
                    </a:solidFill>
                  </a:tcPr>
                </a:tc>
              </a:tr>
              <a:tr h="544301">
                <a:tc rowSpan="2">
                  <a:txBody>
                    <a:bodyPr/>
                    <a:lstStyle/>
                    <a:p>
                      <a:pPr algn="ctr" fontAlgn="ctr"/>
                      <a:r>
                        <a:rPr lang="en-US" sz="1800" b="0" i="0" u="none" strike="noStrike" dirty="0">
                          <a:solidFill>
                            <a:srgbClr val="000000"/>
                          </a:solidFill>
                          <a:effectLst/>
                          <a:latin typeface="Arial"/>
                        </a:rPr>
                        <a:t>Sounding Rocket Program Office </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ctr"/>
                      <a:r>
                        <a:rPr lang="en-US" sz="1800" b="0" i="0" u="none" strike="noStrike" dirty="0">
                          <a:solidFill>
                            <a:srgbClr val="000000"/>
                          </a:solidFill>
                          <a:effectLst/>
                          <a:latin typeface="Arial"/>
                        </a:rPr>
                        <a:t>FY15 PBR</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ctr"/>
                      <a:r>
                        <a:rPr lang="en-US" sz="1800" b="1" i="0" u="none" strike="noStrike" dirty="0">
                          <a:solidFill>
                            <a:srgbClr val="000000"/>
                          </a:solidFill>
                          <a:effectLst/>
                          <a:latin typeface="Arial"/>
                        </a:rPr>
                        <a:t>48.3</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ctr"/>
                      <a:r>
                        <a:rPr lang="en-US" sz="1800" b="0" i="0" u="none" strike="noStrike" dirty="0">
                          <a:solidFill>
                            <a:srgbClr val="000000"/>
                          </a:solidFill>
                          <a:effectLst/>
                          <a:latin typeface="Arial"/>
                        </a:rPr>
                        <a:t>53.0</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ctr"/>
                      <a:r>
                        <a:rPr lang="en-US" sz="1800" b="0" i="0" u="none" strike="noStrike" dirty="0">
                          <a:solidFill>
                            <a:srgbClr val="000000"/>
                          </a:solidFill>
                          <a:effectLst/>
                          <a:latin typeface="Arial"/>
                        </a:rPr>
                        <a:t>53.0</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ctr"/>
                      <a:r>
                        <a:rPr lang="en-US" sz="1800" b="0" i="0" u="none" strike="noStrike" dirty="0">
                          <a:solidFill>
                            <a:srgbClr val="000000"/>
                          </a:solidFill>
                          <a:effectLst/>
                          <a:latin typeface="Arial"/>
                        </a:rPr>
                        <a:t>53.0</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ctr"/>
                      <a:r>
                        <a:rPr lang="en-US" sz="1800" b="0" i="0" u="none" strike="noStrike" dirty="0">
                          <a:solidFill>
                            <a:srgbClr val="000000"/>
                          </a:solidFill>
                          <a:effectLst/>
                          <a:latin typeface="Arial"/>
                        </a:rPr>
                        <a:t> </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ctr"/>
                      <a:r>
                        <a:rPr lang="en-US" sz="1800" b="0" i="0" u="none" strike="noStrike" dirty="0">
                          <a:solidFill>
                            <a:srgbClr val="000000"/>
                          </a:solidFill>
                          <a:effectLst/>
                          <a:latin typeface="Arial"/>
                        </a:rPr>
                        <a:t> </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Arial"/>
                        </a:rPr>
                        <a:t> </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544301">
                <a:tc vMerge="1">
                  <a:txBody>
                    <a:bodyPr/>
                    <a:lstStyle/>
                    <a:p>
                      <a:endParaRPr lang="en-US"/>
                    </a:p>
                  </a:txBody>
                  <a:tcPr/>
                </a:tc>
                <a:tc>
                  <a:txBody>
                    <a:bodyPr/>
                    <a:lstStyle/>
                    <a:p>
                      <a:pPr algn="ctr" fontAlgn="ctr"/>
                      <a:r>
                        <a:rPr lang="en-US" sz="1800" b="0" i="0" u="none" strike="noStrike" dirty="0">
                          <a:solidFill>
                            <a:srgbClr val="000000"/>
                          </a:solidFill>
                          <a:effectLst/>
                          <a:latin typeface="Arial"/>
                        </a:rPr>
                        <a:t>FY18 PBR</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ctr"/>
                      <a:r>
                        <a:rPr lang="en-US" sz="1800" b="0" i="0" u="none" strike="noStrike" dirty="0">
                          <a:solidFill>
                            <a:srgbClr val="000000"/>
                          </a:solidFill>
                          <a:effectLst/>
                          <a:latin typeface="Arial"/>
                        </a:rPr>
                        <a:t>49.8</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ctr"/>
                      <a:r>
                        <a:rPr lang="en-US" sz="1800" b="0" i="0" u="none" strike="noStrike" dirty="0">
                          <a:solidFill>
                            <a:srgbClr val="000000"/>
                          </a:solidFill>
                          <a:effectLst/>
                          <a:latin typeface="Arial"/>
                        </a:rPr>
                        <a:t>53.3</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ctr"/>
                      <a:r>
                        <a:rPr lang="en-US" sz="1800" b="0" i="0" u="none" strike="noStrike" dirty="0" smtClean="0">
                          <a:solidFill>
                            <a:srgbClr val="0000FF"/>
                          </a:solidFill>
                          <a:effectLst/>
                          <a:latin typeface="Arial"/>
                        </a:rPr>
                        <a:t>59.0</a:t>
                      </a:r>
                      <a:endParaRPr lang="en-US" sz="1800" b="0" i="0" u="none" strike="noStrike" dirty="0">
                        <a:solidFill>
                          <a:srgbClr val="0000FF"/>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ctr"/>
                      <a:r>
                        <a:rPr lang="en-US" sz="1800" b="0" i="0" u="none" strike="noStrike" dirty="0">
                          <a:solidFill>
                            <a:srgbClr val="0000FF"/>
                          </a:solidFill>
                          <a:effectLst/>
                          <a:latin typeface="Arial"/>
                        </a:rPr>
                        <a:t>61.1</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ctr"/>
                      <a:r>
                        <a:rPr lang="en-US" sz="1800" b="0" i="0" u="none" strike="noStrike" dirty="0">
                          <a:solidFill>
                            <a:srgbClr val="0000FF"/>
                          </a:solidFill>
                          <a:effectLst/>
                          <a:latin typeface="Arial"/>
                        </a:rPr>
                        <a:t>63.1</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ctr"/>
                      <a:r>
                        <a:rPr lang="en-US" sz="1800" b="0" i="0" u="none" strike="noStrike" dirty="0">
                          <a:solidFill>
                            <a:srgbClr val="0000FF"/>
                          </a:solidFill>
                          <a:effectLst/>
                          <a:latin typeface="Arial"/>
                        </a:rPr>
                        <a:t>63.1</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ctr"/>
                      <a:r>
                        <a:rPr lang="en-US" sz="1800" b="0" i="0" u="none" strike="noStrike" dirty="0">
                          <a:solidFill>
                            <a:srgbClr val="0000FF"/>
                          </a:solidFill>
                          <a:effectLst/>
                          <a:latin typeface="Arial"/>
                        </a:rPr>
                        <a:t>63.1</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544301">
                <a:tc rowSpan="2">
                  <a:txBody>
                    <a:bodyPr/>
                    <a:lstStyle/>
                    <a:p>
                      <a:pPr algn="ctr" fontAlgn="ctr"/>
                      <a:r>
                        <a:rPr lang="en-US" sz="1800" b="0" i="0" u="none" strike="noStrike" dirty="0">
                          <a:solidFill>
                            <a:srgbClr val="000000"/>
                          </a:solidFill>
                          <a:effectLst/>
                          <a:latin typeface="Arial"/>
                        </a:rPr>
                        <a:t>Guest Investigator</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ctr"/>
                      <a:r>
                        <a:rPr lang="en-US" sz="1800" b="0" i="0" u="none" strike="noStrike" dirty="0">
                          <a:solidFill>
                            <a:srgbClr val="000000"/>
                          </a:solidFill>
                          <a:effectLst/>
                          <a:latin typeface="Arial"/>
                        </a:rPr>
                        <a:t>FY15 PBR</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ctr"/>
                      <a:r>
                        <a:rPr lang="en-US" sz="1800" b="1" i="0" u="none" strike="noStrike" dirty="0">
                          <a:solidFill>
                            <a:srgbClr val="000000"/>
                          </a:solidFill>
                          <a:effectLst/>
                          <a:latin typeface="Arial"/>
                        </a:rPr>
                        <a:t>8.0</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ctr"/>
                      <a:r>
                        <a:rPr lang="en-US" sz="1800" b="0" i="0" u="none" strike="noStrike" dirty="0">
                          <a:solidFill>
                            <a:srgbClr val="000000"/>
                          </a:solidFill>
                          <a:effectLst/>
                          <a:latin typeface="Arial"/>
                        </a:rPr>
                        <a:t>8.0</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ctr"/>
                      <a:r>
                        <a:rPr lang="en-US" sz="1800" b="0" i="0" u="none" strike="noStrike" dirty="0">
                          <a:solidFill>
                            <a:srgbClr val="000000"/>
                          </a:solidFill>
                          <a:effectLst/>
                          <a:latin typeface="Arial"/>
                        </a:rPr>
                        <a:t>8.0</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ctr"/>
                      <a:r>
                        <a:rPr lang="en-US" sz="1800" b="0" i="0" u="none" strike="noStrike" dirty="0">
                          <a:solidFill>
                            <a:srgbClr val="000000"/>
                          </a:solidFill>
                          <a:effectLst/>
                          <a:latin typeface="Arial"/>
                        </a:rPr>
                        <a:t>8.0</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ctr"/>
                      <a:r>
                        <a:rPr lang="en-US" sz="1800" b="0" i="0" u="none" strike="noStrike" dirty="0">
                          <a:solidFill>
                            <a:srgbClr val="000000"/>
                          </a:solidFill>
                          <a:effectLst/>
                          <a:latin typeface="Arial"/>
                        </a:rPr>
                        <a:t> </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Arial"/>
                        </a:rPr>
                        <a:t> </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Arial"/>
                        </a:rPr>
                        <a:t> </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544301">
                <a:tc vMerge="1">
                  <a:txBody>
                    <a:bodyPr/>
                    <a:lstStyle/>
                    <a:p>
                      <a:endParaRPr lang="en-US"/>
                    </a:p>
                  </a:txBody>
                  <a:tcPr/>
                </a:tc>
                <a:tc>
                  <a:txBody>
                    <a:bodyPr/>
                    <a:lstStyle/>
                    <a:p>
                      <a:pPr algn="ctr" fontAlgn="ctr"/>
                      <a:r>
                        <a:rPr lang="en-US" sz="1800" b="0" i="0" u="none" strike="noStrike" dirty="0">
                          <a:solidFill>
                            <a:srgbClr val="000000"/>
                          </a:solidFill>
                          <a:effectLst/>
                          <a:latin typeface="Arial"/>
                        </a:rPr>
                        <a:t>FY18 PBR</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0000"/>
                          </a:solidFill>
                          <a:effectLst/>
                          <a:latin typeface="Arial"/>
                        </a:rPr>
                        <a:t>10.5</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fontAlgn="ctr"/>
                      <a:r>
                        <a:rPr lang="en-US" sz="1800" b="0" i="0" u="none" strike="noStrike" dirty="0" smtClean="0">
                          <a:solidFill>
                            <a:srgbClr val="000000"/>
                          </a:solidFill>
                          <a:effectLst/>
                          <a:latin typeface="Arial"/>
                        </a:rPr>
                        <a:t>11.6</a:t>
                      </a:r>
                      <a:endParaRPr lang="en-US" sz="18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00FF"/>
                          </a:solidFill>
                          <a:effectLst/>
                          <a:latin typeface="Arial"/>
                        </a:rPr>
                        <a:t>15.2</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00FF"/>
                          </a:solidFill>
                          <a:effectLst/>
                          <a:latin typeface="Arial"/>
                        </a:rPr>
                        <a:t>20.0</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00FF"/>
                          </a:solidFill>
                          <a:effectLst/>
                          <a:latin typeface="Arial"/>
                        </a:rPr>
                        <a:t>20.0</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00FF"/>
                          </a:solidFill>
                          <a:effectLst/>
                          <a:latin typeface="Arial"/>
                        </a:rPr>
                        <a:t>20.0</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00FF"/>
                          </a:solidFill>
                          <a:effectLst/>
                          <a:latin typeface="Arial"/>
                        </a:rPr>
                        <a:t>20.0</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584869">
                <a:tc rowSpan="2">
                  <a:txBody>
                    <a:bodyPr/>
                    <a:lstStyle/>
                    <a:p>
                      <a:pPr algn="ctr" fontAlgn="ctr"/>
                      <a:r>
                        <a:rPr lang="en-US" sz="1800" b="0" i="0" u="none" strike="noStrike" dirty="0">
                          <a:solidFill>
                            <a:srgbClr val="000000"/>
                          </a:solidFill>
                          <a:effectLst/>
                          <a:latin typeface="Arial"/>
                        </a:rPr>
                        <a:t>Research &amp; </a:t>
                      </a:r>
                      <a:r>
                        <a:rPr lang="en-US" sz="1800" b="0" i="0" u="none" strike="noStrike" dirty="0" smtClean="0">
                          <a:solidFill>
                            <a:srgbClr val="000000"/>
                          </a:solidFill>
                          <a:effectLst/>
                          <a:latin typeface="Arial"/>
                        </a:rPr>
                        <a:t>Analysis (HSR,</a:t>
                      </a:r>
                      <a:r>
                        <a:rPr lang="en-US" sz="1800" b="0" i="0" u="none" strike="noStrike" baseline="0" dirty="0" smtClean="0">
                          <a:solidFill>
                            <a:srgbClr val="000000"/>
                          </a:solidFill>
                          <a:effectLst/>
                          <a:latin typeface="Arial"/>
                        </a:rPr>
                        <a:t> H-</a:t>
                      </a:r>
                      <a:r>
                        <a:rPr lang="en-US" sz="1800" b="0" i="0" u="none" strike="noStrike" baseline="0" dirty="0" err="1" smtClean="0">
                          <a:solidFill>
                            <a:srgbClr val="000000"/>
                          </a:solidFill>
                          <a:effectLst/>
                          <a:latin typeface="Arial"/>
                        </a:rPr>
                        <a:t>TIDeS</a:t>
                      </a:r>
                      <a:r>
                        <a:rPr lang="en-US" sz="1800" b="0" i="0" u="none" strike="noStrike" baseline="0" dirty="0" smtClean="0">
                          <a:solidFill>
                            <a:srgbClr val="000000"/>
                          </a:solidFill>
                          <a:effectLst/>
                          <a:latin typeface="Arial"/>
                        </a:rPr>
                        <a:t>, H-GCR)</a:t>
                      </a:r>
                      <a:endParaRPr lang="en-US" sz="18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ctr"/>
                      <a:r>
                        <a:rPr lang="en-US" sz="1800" b="0" i="0" u="none" strike="noStrike" dirty="0">
                          <a:solidFill>
                            <a:srgbClr val="000000"/>
                          </a:solidFill>
                          <a:effectLst/>
                          <a:latin typeface="Arial"/>
                        </a:rPr>
                        <a:t>FY15 PBR</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Arial"/>
                        </a:rPr>
                        <a:t>34.0</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ctr"/>
                      <a:r>
                        <a:rPr lang="en-US" sz="1800" b="1" i="0" u="none" strike="noStrike" dirty="0">
                          <a:solidFill>
                            <a:srgbClr val="000000"/>
                          </a:solidFill>
                          <a:effectLst/>
                          <a:latin typeface="Arial"/>
                        </a:rPr>
                        <a:t>33.9</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ctr"/>
                      <a:r>
                        <a:rPr lang="en-US" sz="1800" b="0" i="0" u="none" strike="noStrike" dirty="0">
                          <a:solidFill>
                            <a:srgbClr val="000000"/>
                          </a:solidFill>
                          <a:effectLst/>
                          <a:latin typeface="Arial"/>
                        </a:rPr>
                        <a:t>33.9</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ctr"/>
                      <a:r>
                        <a:rPr lang="en-US" sz="1800" b="0" i="0" u="none" strike="noStrike" dirty="0">
                          <a:solidFill>
                            <a:srgbClr val="000000"/>
                          </a:solidFill>
                          <a:effectLst/>
                          <a:latin typeface="Arial"/>
                        </a:rPr>
                        <a:t>33.9</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ctr"/>
                      <a:r>
                        <a:rPr lang="en-US" sz="1800" b="0" i="0" u="none" strike="noStrike" dirty="0">
                          <a:solidFill>
                            <a:srgbClr val="000000"/>
                          </a:solidFill>
                          <a:effectLst/>
                          <a:latin typeface="Arial"/>
                        </a:rPr>
                        <a:t> </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ctr"/>
                      <a:r>
                        <a:rPr lang="en-US" sz="1800" b="0" i="0" u="none" strike="noStrike" dirty="0">
                          <a:solidFill>
                            <a:srgbClr val="000000"/>
                          </a:solidFill>
                          <a:effectLst/>
                          <a:latin typeface="Arial"/>
                        </a:rPr>
                        <a:t> </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ctr"/>
                      <a:r>
                        <a:rPr lang="en-US" sz="1800" b="0" i="0" u="none" strike="noStrike" dirty="0">
                          <a:solidFill>
                            <a:srgbClr val="000000"/>
                          </a:solidFill>
                          <a:effectLst/>
                          <a:latin typeface="Arial"/>
                        </a:rPr>
                        <a:t> </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896852">
                <a:tc vMerge="1">
                  <a:txBody>
                    <a:bodyPr/>
                    <a:lstStyle/>
                    <a:p>
                      <a:endParaRPr lang="en-US"/>
                    </a:p>
                  </a:txBody>
                  <a:tcPr/>
                </a:tc>
                <a:tc>
                  <a:txBody>
                    <a:bodyPr/>
                    <a:lstStyle/>
                    <a:p>
                      <a:pPr algn="ctr" fontAlgn="ctr"/>
                      <a:r>
                        <a:rPr lang="en-US" sz="1800" b="0" i="0" u="none" strike="noStrike" dirty="0">
                          <a:solidFill>
                            <a:srgbClr val="000000"/>
                          </a:solidFill>
                          <a:effectLst/>
                          <a:latin typeface="Arial"/>
                        </a:rPr>
                        <a:t>FY18 PBR</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ctr"/>
                      <a:r>
                        <a:rPr lang="en-US" sz="1800" b="0" i="0" u="none" strike="noStrike" dirty="0">
                          <a:solidFill>
                            <a:srgbClr val="000000"/>
                          </a:solidFill>
                          <a:effectLst/>
                          <a:latin typeface="Arial"/>
                        </a:rPr>
                        <a:t>36.3</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ctr"/>
                      <a:r>
                        <a:rPr lang="en-US" sz="1800" b="0" i="0" u="none" strike="noStrike" dirty="0" smtClean="0">
                          <a:solidFill>
                            <a:srgbClr val="000000"/>
                          </a:solidFill>
                          <a:effectLst/>
                          <a:latin typeface="Arial"/>
                        </a:rPr>
                        <a:t>39.4</a:t>
                      </a:r>
                      <a:endParaRPr lang="en-US" sz="18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ctr"/>
                      <a:r>
                        <a:rPr lang="en-US" sz="1800" b="0" i="0" u="none" strike="noStrike" dirty="0" smtClean="0">
                          <a:solidFill>
                            <a:srgbClr val="0000FF"/>
                          </a:solidFill>
                          <a:effectLst/>
                          <a:latin typeface="Arial"/>
                        </a:rPr>
                        <a:t>49.9</a:t>
                      </a:r>
                      <a:endParaRPr lang="en-US" sz="1800" b="0" i="0" u="none" strike="noStrike" dirty="0">
                        <a:solidFill>
                          <a:srgbClr val="0000FF"/>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ctr"/>
                      <a:r>
                        <a:rPr lang="en-US" sz="1800" b="0" i="0" u="none" strike="noStrike" dirty="0">
                          <a:solidFill>
                            <a:srgbClr val="0000FF"/>
                          </a:solidFill>
                          <a:effectLst/>
                          <a:latin typeface="Arial"/>
                        </a:rPr>
                        <a:t>58.2</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ctr"/>
                      <a:r>
                        <a:rPr lang="en-US" sz="1800" b="0" i="0" u="none" strike="noStrike" dirty="0">
                          <a:solidFill>
                            <a:srgbClr val="0000FF"/>
                          </a:solidFill>
                          <a:effectLst/>
                          <a:latin typeface="Arial"/>
                        </a:rPr>
                        <a:t>58.6</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ctr"/>
                      <a:r>
                        <a:rPr lang="en-US" sz="1800" b="0" i="0" u="none" strike="noStrike" dirty="0">
                          <a:solidFill>
                            <a:srgbClr val="0000FF"/>
                          </a:solidFill>
                          <a:effectLst/>
                          <a:latin typeface="Arial"/>
                        </a:rPr>
                        <a:t>58.6</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ctr"/>
                      <a:r>
                        <a:rPr lang="en-US" sz="1800" b="0" i="0" u="none" strike="noStrike" dirty="0">
                          <a:solidFill>
                            <a:srgbClr val="0000FF"/>
                          </a:solidFill>
                          <a:effectLst/>
                          <a:latin typeface="Arial"/>
                        </a:rPr>
                        <a:t>58.6</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544301">
                <a:tc rowSpan="2">
                  <a:txBody>
                    <a:bodyPr/>
                    <a:lstStyle/>
                    <a:p>
                      <a:pPr algn="ctr" fontAlgn="ctr"/>
                      <a:r>
                        <a:rPr lang="en-US" sz="1800" b="0" i="0" u="none" strike="noStrike" dirty="0">
                          <a:solidFill>
                            <a:schemeClr val="bg1"/>
                          </a:solidFill>
                          <a:effectLst/>
                          <a:latin typeface="Arial"/>
                        </a:rPr>
                        <a:t>LWS Science</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CC66"/>
                    </a:solidFill>
                  </a:tcPr>
                </a:tc>
                <a:tc>
                  <a:txBody>
                    <a:bodyPr/>
                    <a:lstStyle/>
                    <a:p>
                      <a:pPr algn="ctr" fontAlgn="ctr"/>
                      <a:r>
                        <a:rPr lang="en-US" sz="1800" b="0" i="0" u="none" strike="noStrike" dirty="0">
                          <a:solidFill>
                            <a:srgbClr val="000000"/>
                          </a:solidFill>
                          <a:effectLst/>
                          <a:latin typeface="Arial"/>
                        </a:rPr>
                        <a:t>FY15 PBR</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CC66"/>
                    </a:solidFill>
                  </a:tcPr>
                </a:tc>
                <a:tc>
                  <a:txBody>
                    <a:bodyPr/>
                    <a:lstStyle/>
                    <a:p>
                      <a:pPr algn="ctr" fontAlgn="ctr"/>
                      <a:r>
                        <a:rPr lang="en-US" sz="1800" b="0" i="0" u="none" strike="noStrike" dirty="0">
                          <a:solidFill>
                            <a:srgbClr val="000000"/>
                          </a:solidFill>
                          <a:effectLst/>
                          <a:latin typeface="Arial"/>
                        </a:rPr>
                        <a:t>17.5</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CC66"/>
                    </a:solidFill>
                  </a:tcPr>
                </a:tc>
                <a:tc>
                  <a:txBody>
                    <a:bodyPr/>
                    <a:lstStyle/>
                    <a:p>
                      <a:pPr algn="ctr" fontAlgn="ctr"/>
                      <a:r>
                        <a:rPr lang="en-US" sz="1800" b="0" i="0" u="none" strike="noStrike" dirty="0">
                          <a:solidFill>
                            <a:srgbClr val="000000"/>
                          </a:solidFill>
                          <a:effectLst/>
                          <a:latin typeface="Arial"/>
                        </a:rPr>
                        <a:t>17.5</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CC66"/>
                    </a:solidFill>
                  </a:tcPr>
                </a:tc>
                <a:tc>
                  <a:txBody>
                    <a:bodyPr/>
                    <a:lstStyle/>
                    <a:p>
                      <a:pPr algn="ctr" fontAlgn="ctr"/>
                      <a:r>
                        <a:rPr lang="en-US" sz="1800" b="0" i="0" u="none" strike="noStrike" dirty="0">
                          <a:solidFill>
                            <a:srgbClr val="000000"/>
                          </a:solidFill>
                          <a:effectLst/>
                          <a:latin typeface="Arial"/>
                        </a:rPr>
                        <a:t>17.5</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CC66"/>
                    </a:solidFill>
                  </a:tcPr>
                </a:tc>
                <a:tc>
                  <a:txBody>
                    <a:bodyPr/>
                    <a:lstStyle/>
                    <a:p>
                      <a:pPr algn="ctr" fontAlgn="ctr"/>
                      <a:r>
                        <a:rPr lang="en-US" sz="1800" b="0" i="0" u="none" strike="noStrike" dirty="0">
                          <a:solidFill>
                            <a:srgbClr val="000000"/>
                          </a:solidFill>
                          <a:effectLst/>
                          <a:latin typeface="Arial"/>
                        </a:rPr>
                        <a:t>17.5</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CC66"/>
                    </a:solidFill>
                  </a:tcPr>
                </a:tc>
                <a:tc>
                  <a:txBody>
                    <a:bodyPr/>
                    <a:lstStyle/>
                    <a:p>
                      <a:pPr algn="ctr" fontAlgn="ctr"/>
                      <a:r>
                        <a:rPr lang="en-US" sz="1800" b="0" i="0" u="none" strike="noStrike" dirty="0">
                          <a:solidFill>
                            <a:srgbClr val="000000"/>
                          </a:solidFill>
                          <a:effectLst/>
                          <a:latin typeface="Arial"/>
                        </a:rPr>
                        <a:t> </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CC66"/>
                    </a:solidFill>
                  </a:tcPr>
                </a:tc>
                <a:tc>
                  <a:txBody>
                    <a:bodyPr/>
                    <a:lstStyle/>
                    <a:p>
                      <a:pPr algn="ctr" fontAlgn="ctr"/>
                      <a:r>
                        <a:rPr lang="en-US" sz="1800" b="0" i="0" u="none" strike="noStrike" dirty="0">
                          <a:solidFill>
                            <a:srgbClr val="000000"/>
                          </a:solidFill>
                          <a:effectLst/>
                          <a:latin typeface="Arial"/>
                        </a:rPr>
                        <a:t> </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CC66"/>
                    </a:solidFill>
                  </a:tcPr>
                </a:tc>
                <a:tc>
                  <a:txBody>
                    <a:bodyPr/>
                    <a:lstStyle/>
                    <a:p>
                      <a:pPr algn="ctr" fontAlgn="ctr"/>
                      <a:r>
                        <a:rPr lang="en-US" sz="1800" b="0" i="0" u="none" strike="noStrike" dirty="0">
                          <a:solidFill>
                            <a:srgbClr val="000000"/>
                          </a:solidFill>
                          <a:effectLst/>
                          <a:latin typeface="Arial"/>
                        </a:rPr>
                        <a:t> </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CC66"/>
                    </a:solidFill>
                  </a:tcPr>
                </a:tc>
              </a:tr>
              <a:tr h="544301">
                <a:tc vMerge="1">
                  <a:txBody>
                    <a:bodyPr/>
                    <a:lstStyle/>
                    <a:p>
                      <a:endParaRPr lang="en-US"/>
                    </a:p>
                  </a:txBody>
                  <a:tcPr/>
                </a:tc>
                <a:tc>
                  <a:txBody>
                    <a:bodyPr/>
                    <a:lstStyle/>
                    <a:p>
                      <a:pPr algn="ctr" fontAlgn="ctr"/>
                      <a:r>
                        <a:rPr lang="en-US" sz="1800" b="0" i="0" u="none" strike="noStrike" dirty="0">
                          <a:solidFill>
                            <a:srgbClr val="000000"/>
                          </a:solidFill>
                          <a:effectLst/>
                          <a:latin typeface="Arial"/>
                        </a:rPr>
                        <a:t>FY18 </a:t>
                      </a:r>
                      <a:r>
                        <a:rPr lang="en-US" sz="1800" b="0" i="0" u="none" strike="noStrike" dirty="0" smtClean="0">
                          <a:solidFill>
                            <a:srgbClr val="000000"/>
                          </a:solidFill>
                          <a:effectLst/>
                          <a:latin typeface="Arial"/>
                        </a:rPr>
                        <a:t>PBR*</a:t>
                      </a:r>
                      <a:endParaRPr lang="en-US" sz="18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CC66"/>
                    </a:solidFill>
                  </a:tcPr>
                </a:tc>
                <a:tc>
                  <a:txBody>
                    <a:bodyPr/>
                    <a:lstStyle/>
                    <a:p>
                      <a:pPr algn="ctr" fontAlgn="ctr"/>
                      <a:r>
                        <a:rPr lang="en-US" sz="1800" b="0" i="0" u="none" strike="noStrike" dirty="0" smtClean="0">
                          <a:solidFill>
                            <a:srgbClr val="000000"/>
                          </a:solidFill>
                          <a:effectLst/>
                          <a:latin typeface="Arial"/>
                        </a:rPr>
                        <a:t>18.4</a:t>
                      </a:r>
                      <a:endParaRPr lang="en-US" sz="1800" b="0"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CC66"/>
                    </a:solidFill>
                  </a:tcPr>
                </a:tc>
                <a:tc>
                  <a:txBody>
                    <a:bodyPr/>
                    <a:lstStyle/>
                    <a:p>
                      <a:pPr algn="ctr" fontAlgn="ctr"/>
                      <a:r>
                        <a:rPr lang="en-US" sz="1800" b="1" i="0" u="none" strike="noStrike" dirty="0" smtClean="0">
                          <a:solidFill>
                            <a:srgbClr val="000000"/>
                          </a:solidFill>
                          <a:effectLst/>
                          <a:latin typeface="Arial"/>
                        </a:rPr>
                        <a:t>21.9</a:t>
                      </a:r>
                      <a:endParaRPr lang="en-US" sz="1800" b="1" i="0" u="none" strike="noStrike" dirty="0">
                        <a:solidFill>
                          <a:srgbClr val="000000"/>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CC66"/>
                    </a:solidFill>
                  </a:tcPr>
                </a:tc>
                <a:tc>
                  <a:txBody>
                    <a:bodyPr/>
                    <a:lstStyle/>
                    <a:p>
                      <a:pPr algn="ctr" fontAlgn="ctr"/>
                      <a:r>
                        <a:rPr lang="en-US" sz="1800" b="0" i="0" u="none" strike="noStrike" dirty="0" smtClean="0">
                          <a:solidFill>
                            <a:srgbClr val="0000FF"/>
                          </a:solidFill>
                          <a:effectLst/>
                          <a:latin typeface="Arial"/>
                        </a:rPr>
                        <a:t>29.0</a:t>
                      </a:r>
                      <a:endParaRPr lang="en-US" sz="1800" b="0" i="0" u="none" strike="noStrike" dirty="0">
                        <a:solidFill>
                          <a:srgbClr val="0000FF"/>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CC66"/>
                    </a:solidFill>
                  </a:tcPr>
                </a:tc>
                <a:tc>
                  <a:txBody>
                    <a:bodyPr/>
                    <a:lstStyle/>
                    <a:p>
                      <a:pPr algn="ctr" fontAlgn="ctr"/>
                      <a:r>
                        <a:rPr lang="en-US" sz="1800" b="0" i="0" u="none" strike="noStrike" dirty="0" smtClean="0">
                          <a:solidFill>
                            <a:srgbClr val="0000FF"/>
                          </a:solidFill>
                          <a:effectLst/>
                          <a:latin typeface="Arial"/>
                        </a:rPr>
                        <a:t>35.5</a:t>
                      </a:r>
                      <a:endParaRPr lang="en-US" sz="1800" b="0" i="0" u="none" strike="noStrike" dirty="0">
                        <a:solidFill>
                          <a:srgbClr val="0000FF"/>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CC66"/>
                    </a:solidFill>
                  </a:tcPr>
                </a:tc>
                <a:tc>
                  <a:txBody>
                    <a:bodyPr/>
                    <a:lstStyle/>
                    <a:p>
                      <a:pPr algn="ctr" fontAlgn="ctr"/>
                      <a:r>
                        <a:rPr lang="en-US" sz="1800" b="0" i="0" u="none" strike="noStrike" dirty="0" smtClean="0">
                          <a:solidFill>
                            <a:srgbClr val="0000FF"/>
                          </a:solidFill>
                          <a:effectLst/>
                          <a:latin typeface="Arial"/>
                        </a:rPr>
                        <a:t>35.3</a:t>
                      </a:r>
                      <a:endParaRPr lang="en-US" sz="1800" b="0" i="0" u="none" strike="noStrike" dirty="0">
                        <a:solidFill>
                          <a:srgbClr val="0000FF"/>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CC66"/>
                    </a:solidFill>
                  </a:tcPr>
                </a:tc>
                <a:tc>
                  <a:txBody>
                    <a:bodyPr/>
                    <a:lstStyle/>
                    <a:p>
                      <a:pPr algn="ctr" fontAlgn="ctr"/>
                      <a:r>
                        <a:rPr lang="en-US" sz="1800" b="0" i="0" u="none" strike="noStrike" dirty="0" smtClean="0">
                          <a:solidFill>
                            <a:srgbClr val="0000FF"/>
                          </a:solidFill>
                          <a:effectLst/>
                          <a:latin typeface="Arial"/>
                        </a:rPr>
                        <a:t>35.3</a:t>
                      </a:r>
                      <a:endParaRPr lang="en-US" sz="1800" b="0" i="0" u="none" strike="noStrike" dirty="0">
                        <a:solidFill>
                          <a:srgbClr val="0000FF"/>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CC66"/>
                    </a:solidFill>
                  </a:tcPr>
                </a:tc>
                <a:tc>
                  <a:txBody>
                    <a:bodyPr/>
                    <a:lstStyle/>
                    <a:p>
                      <a:pPr algn="ctr" fontAlgn="ctr"/>
                      <a:r>
                        <a:rPr lang="en-US" sz="1800" b="0" i="0" u="none" strike="noStrike" dirty="0" smtClean="0">
                          <a:solidFill>
                            <a:srgbClr val="0000FF"/>
                          </a:solidFill>
                          <a:effectLst/>
                          <a:latin typeface="Arial"/>
                        </a:rPr>
                        <a:t>35.3</a:t>
                      </a:r>
                      <a:endParaRPr lang="en-US" sz="1800" b="0" i="0" u="none" strike="noStrike" dirty="0">
                        <a:solidFill>
                          <a:srgbClr val="0000FF"/>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CC66"/>
                    </a:solidFill>
                  </a:tcPr>
                </a:tc>
              </a:tr>
            </a:tbl>
          </a:graphicData>
        </a:graphic>
      </p:graphicFrame>
      <p:sp>
        <p:nvSpPr>
          <p:cNvPr id="5" name="TextBox 4"/>
          <p:cNvSpPr txBox="1"/>
          <p:nvPr/>
        </p:nvSpPr>
        <p:spPr>
          <a:xfrm>
            <a:off x="873506" y="27058"/>
            <a:ext cx="8057926" cy="896112"/>
          </a:xfrm>
          <a:prstGeom prst="rect">
            <a:avLst/>
          </a:prstGeom>
          <a:noFill/>
        </p:spPr>
        <p:txBody>
          <a:bodyPr wrap="square" rtlCol="0" anchor="ctr">
            <a:noAutofit/>
          </a:bodyPr>
          <a:lstStyle/>
          <a:p>
            <a:pPr algn="ctr"/>
            <a:r>
              <a:rPr lang="en-US" sz="3200" dirty="0" smtClean="0">
                <a:solidFill>
                  <a:srgbClr val="FFFFFF"/>
                </a:solidFill>
                <a:effectLst>
                  <a:glow rad="101600">
                    <a:srgbClr val="0000FF">
                      <a:alpha val="75000"/>
                    </a:srgbClr>
                  </a:glow>
                </a:effectLst>
                <a:latin typeface="Arial Narrow"/>
                <a:ea typeface="ＭＳ Ｐゴシック" pitchFamily="34" charset="-128"/>
              </a:rPr>
              <a:t>DRIVE</a:t>
            </a:r>
            <a:r>
              <a:rPr lang="en-US" sz="3200" dirty="0" smtClean="0">
                <a:solidFill>
                  <a:srgbClr val="FFFFFF"/>
                </a:solidFill>
                <a:latin typeface="Arial Narrow"/>
                <a:ea typeface="ＭＳ Ｐゴシック" pitchFamily="34" charset="-128"/>
              </a:rPr>
              <a:t> implemented in FY18 President’s Budget</a:t>
            </a:r>
            <a:endParaRPr lang="en-US" sz="3200" dirty="0">
              <a:solidFill>
                <a:srgbClr val="FFFFFF"/>
              </a:solidFill>
              <a:latin typeface="Arial Narrow"/>
              <a:ea typeface="ＭＳ Ｐゴシック" pitchFamily="34" charset="-128"/>
            </a:endParaRPr>
          </a:p>
        </p:txBody>
      </p:sp>
      <p:sp>
        <p:nvSpPr>
          <p:cNvPr id="7" name="TextBox 6"/>
          <p:cNvSpPr txBox="1"/>
          <p:nvPr/>
        </p:nvSpPr>
        <p:spPr>
          <a:xfrm>
            <a:off x="9144000" y="1676400"/>
            <a:ext cx="184731" cy="369332"/>
          </a:xfrm>
          <a:prstGeom prst="rect">
            <a:avLst/>
          </a:prstGeom>
          <a:noFill/>
        </p:spPr>
        <p:txBody>
          <a:bodyPr wrap="none" rtlCol="0">
            <a:spAutoFit/>
          </a:bodyPr>
          <a:lstStyle/>
          <a:p>
            <a:endParaRPr lang="en-US"/>
          </a:p>
        </p:txBody>
      </p:sp>
      <p:sp>
        <p:nvSpPr>
          <p:cNvPr id="8" name="TextBox 7"/>
          <p:cNvSpPr txBox="1"/>
          <p:nvPr/>
        </p:nvSpPr>
        <p:spPr>
          <a:xfrm>
            <a:off x="1350681" y="6488668"/>
            <a:ext cx="6733575" cy="369332"/>
          </a:xfrm>
          <a:prstGeom prst="rect">
            <a:avLst/>
          </a:prstGeom>
          <a:noFill/>
        </p:spPr>
        <p:txBody>
          <a:bodyPr wrap="none" rtlCol="0">
            <a:spAutoFit/>
          </a:bodyPr>
          <a:lstStyle/>
          <a:p>
            <a:r>
              <a:rPr lang="en-US" dirty="0" smtClean="0">
                <a:solidFill>
                  <a:schemeClr val="bg1"/>
                </a:solidFill>
              </a:rPr>
              <a:t>* Includes $5M/</a:t>
            </a:r>
            <a:r>
              <a:rPr lang="en-US" dirty="0" err="1" smtClean="0">
                <a:solidFill>
                  <a:schemeClr val="bg1"/>
                </a:solidFill>
              </a:rPr>
              <a:t>yr</a:t>
            </a:r>
            <a:r>
              <a:rPr lang="en-US" dirty="0" smtClean="0">
                <a:solidFill>
                  <a:schemeClr val="bg1"/>
                </a:solidFill>
              </a:rPr>
              <a:t> Space Weather Funding for FY17 and beyond</a:t>
            </a:r>
            <a:endParaRPr lang="en-US" dirty="0">
              <a:solidFill>
                <a:schemeClr val="bg1"/>
              </a:solidFill>
            </a:endParaRPr>
          </a:p>
        </p:txBody>
      </p:sp>
    </p:spTree>
    <p:extLst>
      <p:ext uri="{BB962C8B-B14F-4D97-AF65-F5344CB8AC3E}">
        <p14:creationId xmlns:p14="http://schemas.microsoft.com/office/powerpoint/2010/main" val="2207036042"/>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4_SH_radial_light_gre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yThemeA">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a:noFill/>
      </a:spPr>
      <a:bodyPr wrap="square" rtlCol="0">
        <a:spAutoFit/>
      </a:bodyPr>
      <a:lstStyle>
        <a:defPPr algn="ctr">
          <a:lnSpc>
            <a:spcPct val="90000"/>
          </a:lnSpc>
          <a:defRPr sz="1600" dirty="0" smtClean="0">
            <a:latin typeface="Arial"/>
            <a:cs typeface="Arial"/>
          </a:defRPr>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a:noFill/>
      </a:spPr>
      <a:bodyPr wrap="square" rtlCol="0">
        <a:spAutoFit/>
      </a:bodyPr>
      <a:lstStyle>
        <a:defPPr algn="ctr">
          <a:lnSpc>
            <a:spcPct val="90000"/>
          </a:lnSpc>
          <a:defRPr sz="1600" dirty="0" smtClean="0">
            <a:latin typeface="Arial"/>
            <a:cs typeface="Arial"/>
          </a:defRPr>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a:noFill/>
      </a:spPr>
      <a:bodyPr wrap="square" rtlCol="0">
        <a:spAutoFit/>
      </a:bodyPr>
      <a:lstStyle>
        <a:defPPr algn="ctr">
          <a:lnSpc>
            <a:spcPct val="90000"/>
          </a:lnSpc>
          <a:defRPr sz="1600" dirty="0" smtClean="0">
            <a:latin typeface="Arial"/>
            <a:cs typeface="Arial"/>
          </a:defRPr>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a:noFill/>
      </a:spPr>
      <a:bodyPr wrap="square" rtlCol="0">
        <a:spAutoFit/>
      </a:bodyPr>
      <a:lstStyle>
        <a:defPPr algn="ctr">
          <a:lnSpc>
            <a:spcPct val="90000"/>
          </a:lnSpc>
          <a:defRPr sz="1600" dirty="0" smtClean="0">
            <a:latin typeface="Arial"/>
            <a:cs typeface="Arial"/>
          </a:defRPr>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39237</TotalTime>
  <Words>6807</Words>
  <Application>Microsoft Macintosh PowerPoint</Application>
  <PresentationFormat>On-screen Show (4:3)</PresentationFormat>
  <Paragraphs>1384</Paragraphs>
  <Slides>60</Slides>
  <Notes>27</Notes>
  <HiddenSlides>0</HiddenSlides>
  <MMClips>0</MMClips>
  <ScaleCrop>false</ScaleCrop>
  <HeadingPairs>
    <vt:vector size="4" baseType="variant">
      <vt:variant>
        <vt:lpstr>Theme</vt:lpstr>
      </vt:variant>
      <vt:variant>
        <vt:i4>11</vt:i4>
      </vt:variant>
      <vt:variant>
        <vt:lpstr>Slide Titles</vt:lpstr>
      </vt:variant>
      <vt:variant>
        <vt:i4>60</vt:i4>
      </vt:variant>
    </vt:vector>
  </HeadingPairs>
  <TitlesOfParts>
    <vt:vector size="71" baseType="lpstr">
      <vt:lpstr>4_Default Design</vt:lpstr>
      <vt:lpstr>Blank</vt:lpstr>
      <vt:lpstr>MyThemeA</vt:lpstr>
      <vt:lpstr>Default Design</vt:lpstr>
      <vt:lpstr>1_Default Design</vt:lpstr>
      <vt:lpstr>2_Default Design</vt:lpstr>
      <vt:lpstr>3_Default Design</vt:lpstr>
      <vt:lpstr>7_Default Design</vt:lpstr>
      <vt:lpstr>1_Office Theme</vt:lpstr>
      <vt:lpstr>2_Office Theme</vt:lpstr>
      <vt:lpstr>4_SH_radial_light_grey</vt:lpstr>
      <vt:lpstr>PowerPoint Presentation</vt:lpstr>
      <vt:lpstr>LWS Town Hall Agenda  Wed,  Dec 13,  0630-0845 pm</vt:lpstr>
      <vt:lpstr>LWS Town Hall Agenda  Wed,  Dec 13,  0630-0845 pm</vt:lpstr>
      <vt:lpstr>Some Heliophysics Division News</vt:lpstr>
      <vt:lpstr>Living With A Star (LWS)</vt:lpstr>
      <vt:lpstr>Living with a Star program elements</vt:lpstr>
      <vt:lpstr>PowerPoint Presentation</vt:lpstr>
      <vt:lpstr>LWS Strategic Science Areas (SSA) </vt:lpstr>
      <vt:lpstr>PowerPoint Presentation</vt:lpstr>
      <vt:lpstr>PowerPoint Presentation</vt:lpstr>
      <vt:lpstr>FST Development and Selection Process w/ Steering Committee (ROSES 2016) </vt:lpstr>
      <vt:lpstr>FST Development and Selection Process w/ Steering Committee (ROSES 2017) </vt:lpstr>
      <vt:lpstr>FST Development and Selection Process w/ Steering Committee (ROSES 2018) </vt:lpstr>
      <vt:lpstr>New FST Development and Selection Process (ROSES 2019 and Beyond)</vt:lpstr>
      <vt:lpstr>LWS Focus Science Topics Related to Each Strategic Science Area (2004 - upcoming 2017)</vt:lpstr>
      <vt:lpstr>ROSES – 16 Selections</vt:lpstr>
      <vt:lpstr>ROSES-16:  New FST Teams</vt:lpstr>
      <vt:lpstr>2017 ROSES – LWS TR Solicitation</vt:lpstr>
      <vt:lpstr>2017 ROSES – LWS TR Solicitation</vt:lpstr>
      <vt:lpstr>2018 ROSES: Draft LWS FSTs / Dates</vt:lpstr>
      <vt:lpstr>LWS Town Hall Agenda  Wed,  Dec 13,  0630-0845 pm</vt:lpstr>
      <vt:lpstr>PowerPoint Presentation</vt:lpstr>
      <vt:lpstr>GDC Process and Notional Timeline</vt:lpstr>
      <vt:lpstr>Request for Information</vt:lpstr>
      <vt:lpstr>Science and Technology Definition Team</vt:lpstr>
      <vt:lpstr>LWS Town Hall Agenda  Wed,  Dec 13,  0630-0845 pm</vt:lpstr>
      <vt:lpstr>LWS Town Hall – LWS Activities</vt:lpstr>
      <vt:lpstr>LWS Town Hall Agenda  Wed,  Dec 13,  0630-0845 pm</vt:lpstr>
      <vt:lpstr>How it all fits together</vt:lpstr>
      <vt:lpstr>LWS moving into the future</vt:lpstr>
      <vt:lpstr>LWS Strategic Science Areas (SSA) versus SWAP Benchmarks </vt:lpstr>
      <vt:lpstr>LWS Science looking forward</vt:lpstr>
      <vt:lpstr>PowerPoint Presentation</vt:lpstr>
      <vt:lpstr>Expected NASA Drive Center Funding in Grand Challenges Research (GCR) program </vt:lpstr>
      <vt:lpstr>Anticipated Timeline for DRIVE Center Program Implementation &amp; Solicitation  </vt:lpstr>
      <vt:lpstr>SWOT Analysis</vt:lpstr>
      <vt:lpstr>Issues raised about DRIVE Center Implementation</vt:lpstr>
      <vt:lpstr>PowerPoint Presentation</vt:lpstr>
      <vt:lpstr>LWS Synergies</vt:lpstr>
      <vt:lpstr>PowerPoint Presentation</vt:lpstr>
      <vt:lpstr>LWS Town Hall Agenda  Wed,  Dec 13,  0630-0845 pm</vt:lpstr>
      <vt:lpstr>LPAG - LWS Program Analysis Group</vt:lpstr>
      <vt:lpstr>New LWS Community Input Structure </vt:lpstr>
      <vt:lpstr>LWS Town Hall Agenda  Wed,  Dec 13,  0630-0845 pm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LWS Town Hall Agenda  Wed,  Dec 13,  0630-0845 pm</vt:lpstr>
      <vt:lpstr>LWS Town Hall – FST # 1</vt:lpstr>
      <vt:lpstr>LWS Town Hall Agenda  Wed,  Dec 13,  0630-0845 pm</vt:lpstr>
      <vt:lpstr>LWS Town Hall – FST # 2</vt:lpstr>
      <vt:lpstr>LWS Town Hall Agenda  Wed,  Dec 13,  0630-0845 pm</vt:lpstr>
      <vt:lpstr>Thank you.</vt:lpstr>
      <vt:lpstr>LWS Town Hall  Welcome</vt:lpstr>
      <vt:lpstr>LWS Town Hall  Welcome</vt:lpstr>
    </vt:vector>
  </TitlesOfParts>
  <Company>NASA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LWS TR&amp;T Steering Committee Meeting Agenda February 8-9, 2016, Washington, DC</dc:title>
  <dc:creator>Elsayed Talaat</dc:creator>
  <cp:lastModifiedBy>Shing Fung</cp:lastModifiedBy>
  <cp:revision>519</cp:revision>
  <dcterms:created xsi:type="dcterms:W3CDTF">2016-03-01T03:09:11Z</dcterms:created>
  <dcterms:modified xsi:type="dcterms:W3CDTF">2018-03-14T23:56:25Z</dcterms:modified>
</cp:coreProperties>
</file>